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41" r:id="rId1"/>
  </p:sldMasterIdLst>
  <p:notesMasterIdLst>
    <p:notesMasterId r:id="rId17"/>
  </p:notesMasterIdLst>
  <p:handoutMasterIdLst>
    <p:handoutMasterId r:id="rId18"/>
  </p:handoutMasterIdLst>
  <p:sldIdLst>
    <p:sldId id="259" r:id="rId2"/>
    <p:sldId id="271" r:id="rId3"/>
    <p:sldId id="273" r:id="rId4"/>
    <p:sldId id="261" r:id="rId5"/>
    <p:sldId id="274" r:id="rId6"/>
    <p:sldId id="272" r:id="rId7"/>
    <p:sldId id="265" r:id="rId8"/>
    <p:sldId id="266" r:id="rId9"/>
    <p:sldId id="267" r:id="rId10"/>
    <p:sldId id="275" r:id="rId11"/>
    <p:sldId id="269" r:id="rId12"/>
    <p:sldId id="276" r:id="rId13"/>
    <p:sldId id="262" r:id="rId14"/>
    <p:sldId id="278" r:id="rId15"/>
    <p:sldId id="277" r:id="rId16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FF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5897" autoAdjust="0"/>
  </p:normalViewPr>
  <p:slideViewPr>
    <p:cSldViewPr>
      <p:cViewPr varScale="1">
        <p:scale>
          <a:sx n="88" d="100"/>
          <a:sy n="88" d="100"/>
        </p:scale>
        <p:origin x="972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378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>
              <a:latin typeface="Courier New" panose="02070309020205020404" pitchFamily="49" charset="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9B811C94-51AD-4045-AA33-767FC56E840C}" type="datetimeFigureOut">
              <a:rPr lang="zh-TW" altLang="en-US">
                <a:latin typeface="Courier New" panose="02070309020205020404" pitchFamily="49" charset="0"/>
              </a:rPr>
              <a:pPr>
                <a:defRPr/>
              </a:pPr>
              <a:t>2020/5/6</a:t>
            </a:fld>
            <a:endParaRPr lang="zh-TW" altLang="en-US" dirty="0">
              <a:latin typeface="Courier New" panose="02070309020205020404" pitchFamily="49" charset="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zh-TW" altLang="en-US" dirty="0">
              <a:latin typeface="Courier New" panose="02070309020205020404" pitchFamily="49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34" charset="0"/>
                <a:ea typeface="新細明體" pitchFamily="18" charset="-120"/>
              </a:defRPr>
            </a:lvl1pPr>
          </a:lstStyle>
          <a:p>
            <a:pPr>
              <a:defRPr/>
            </a:pPr>
            <a:fld id="{16D37256-21B3-4DDF-88A9-7851CF84FF0A}" type="slidenum">
              <a:rPr lang="zh-TW" altLang="en-US">
                <a:latin typeface="Courier New" panose="02070309020205020404" pitchFamily="49" charset="0"/>
              </a:rPr>
              <a:pPr>
                <a:defRPr/>
              </a:pPr>
              <a:t>‹#›</a:t>
            </a:fld>
            <a:endParaRPr lang="zh-TW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8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Courier New" panose="02070309020205020404" pitchFamily="49" charset="0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Courier New" panose="02070309020205020404" pitchFamily="49" charset="0"/>
                <a:ea typeface="+mn-ea"/>
              </a:defRPr>
            </a:lvl1pPr>
          </a:lstStyle>
          <a:p>
            <a:pPr>
              <a:defRPr/>
            </a:pPr>
            <a:fld id="{50D5A7EA-9544-4AD0-86B4-F027E9144E94}" type="datetimeFigureOut">
              <a:rPr lang="zh-TW" altLang="en-US" smtClean="0"/>
              <a:pPr>
                <a:defRPr/>
              </a:pPr>
              <a:t>2020/5/6</a:t>
            </a:fld>
            <a:endParaRPr lang="zh-TW" altLang="en-US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 dirty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 dirty="0"/>
              <a:t>按一下以編輯母片文字樣式</a:t>
            </a:r>
          </a:p>
          <a:p>
            <a:pPr lvl="1"/>
            <a:r>
              <a:rPr lang="zh-TW" altLang="en-US" noProof="0" dirty="0"/>
              <a:t>第二層</a:t>
            </a:r>
          </a:p>
          <a:p>
            <a:pPr lvl="2"/>
            <a:r>
              <a:rPr lang="zh-TW" altLang="en-US" noProof="0" dirty="0"/>
              <a:t>第三層</a:t>
            </a:r>
          </a:p>
          <a:p>
            <a:pPr lvl="3"/>
            <a:r>
              <a:rPr lang="zh-TW" altLang="en-US" noProof="0" dirty="0"/>
              <a:t>第四層</a:t>
            </a:r>
          </a:p>
          <a:p>
            <a:pPr lvl="4"/>
            <a:r>
              <a:rPr lang="zh-TW" altLang="en-US" noProof="0" dirty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Courier New" panose="02070309020205020404" pitchFamily="49" charset="0"/>
                <a:ea typeface="+mn-ea"/>
              </a:defRPr>
            </a:lvl1pPr>
          </a:lstStyle>
          <a:p>
            <a:pPr>
              <a:defRPr/>
            </a:pPr>
            <a:endParaRPr lang="zh-TW" alt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Courier New" panose="02070309020205020404" pitchFamily="49" charset="0"/>
                <a:ea typeface="+mn-ea"/>
              </a:defRPr>
            </a:lvl1pPr>
          </a:lstStyle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376837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urier New" panose="02070309020205020404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635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4678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4398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740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116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7586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5F818C-799D-4F3B-8CC1-3344D46326D9}" type="slidenum">
              <a:rPr lang="zh-TW" altLang="en-US" smtClean="0"/>
              <a:pPr>
                <a:defRPr/>
              </a:pPr>
              <a:t>13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527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charset="-120"/>
              <a:cs typeface="+mn-cs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60886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18867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994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772400" cy="1008112"/>
          </a:xfrm>
        </p:spPr>
        <p:txBody>
          <a:bodyPr anchor="ctr"/>
          <a:lstStyle>
            <a:lvl1pPr>
              <a:defRPr>
                <a:latin typeface="+mj-lt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  <a:ea typeface="微軟正黑體" panose="020B0604030504040204" pitchFamily="34" charset="-120"/>
              </a:defRPr>
            </a:lvl1pPr>
            <a:lvl2pPr>
              <a:defRPr>
                <a:latin typeface="+mn-lt"/>
                <a:ea typeface="微軟正黑體" panose="020B0604030504040204" pitchFamily="34" charset="-120"/>
              </a:defRPr>
            </a:lvl2pPr>
            <a:lvl3pPr>
              <a:defRPr>
                <a:latin typeface="+mn-lt"/>
                <a:ea typeface="微軟正黑體" panose="020B0604030504040204" pitchFamily="34" charset="-120"/>
              </a:defRPr>
            </a:lvl3pPr>
            <a:lvl4pPr>
              <a:defRPr>
                <a:latin typeface="+mn-lt"/>
                <a:ea typeface="微軟正黑體" panose="020B0604030504040204" pitchFamily="34" charset="-120"/>
              </a:defRPr>
            </a:lvl4pPr>
            <a:lvl5pPr>
              <a:defRPr>
                <a:latin typeface="+mn-lt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7868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81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90600" y="116632"/>
            <a:ext cx="7772400" cy="100811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>
              <a:defRPr sz="24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2pPr>
            <a:lvl3pPr>
              <a:defRPr sz="20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3pPr>
            <a:lvl4pPr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4pPr>
            <a:lvl5pPr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>
              <a:defRPr sz="24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2pPr>
            <a:lvl3pPr>
              <a:defRPr sz="20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3pPr>
            <a:lvl4pPr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4pPr>
            <a:lvl5pPr>
              <a:defRPr sz="18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345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024141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71600" y="116632"/>
            <a:ext cx="7772400" cy="1008112"/>
          </a:xfrm>
        </p:spPr>
        <p:txBody>
          <a:bodyPr anchor="ctr"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251767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6293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34070" y="54868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51920" y="54868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734070" y="171073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707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軟正黑體 Light" panose="020B0304030504040204" pitchFamily="34" charset="-120"/>
                <a:ea typeface="微軟正黑體 Light" panose="020B03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27784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90488"/>
            <a:ext cx="7772400" cy="103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0731" y="90488"/>
            <a:ext cx="369332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24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tstream Vera Sans" panose="020B0603030804020204" pitchFamily="34" charset="0"/>
                <a:ea typeface="新細明體" pitchFamily="18" charset="-120"/>
                <a:cs typeface="+mn-cs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44A80D2-5FC6-BA4A-B23A-B78171FAD59D}" type="slidenum">
              <a:rPr kumimoji="0" lang="en-US" altLang="zh-TW" sz="14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tstream Vera Sans" panose="020B0603030804020204" pitchFamily="34" charset="0"/>
                <a:ea typeface="新細明體" panose="02020500000000000000" pitchFamily="18" charset="-120"/>
                <a:cs typeface="+mn-cs"/>
              </a:rPr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zh-TW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tstream Vera Sans" panose="020B0603030804020204" pitchFamily="34" charset="0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新細明體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56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2" r:id="rId1"/>
    <p:sldLayoutId id="2147484043" r:id="rId2"/>
    <p:sldLayoutId id="2147484044" r:id="rId3"/>
    <p:sldLayoutId id="2147484045" r:id="rId4"/>
    <p:sldLayoutId id="2147484046" r:id="rId5"/>
    <p:sldLayoutId id="2147484047" r:id="rId6"/>
    <p:sldLayoutId id="2147484048" r:id="rId7"/>
    <p:sldLayoutId id="2147484049" r:id="rId8"/>
    <p:sldLayoutId id="2147484050" r:id="rId9"/>
    <p:sldLayoutId id="2147484051" r:id="rId10"/>
    <p:sldLayoutId id="214748405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charset="2"/>
        <a:buChar char="q"/>
        <a:defRPr kumimoji="1" sz="2400">
          <a:solidFill>
            <a:schemeClr val="tx1"/>
          </a:solidFill>
          <a:latin typeface="Bitstream Vera Sans" panose="020B0603030804020204" pitchFamily="34" charset="0"/>
          <a:ea typeface="微軟正黑體" panose="020B0604030504040204" pitchFamily="34" charset="-120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Bitstream Vera Sans" panose="020B0603030804020204" pitchFamily="34" charset="0"/>
          <a:ea typeface="微軟正黑體" panose="020B0604030504040204" pitchFamily="34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charset="2"/>
        <a:buChar char="Ø"/>
        <a:defRPr kumimoji="1">
          <a:solidFill>
            <a:schemeClr val="tx1"/>
          </a:solidFill>
          <a:latin typeface="Bitstream Vera Sans" panose="020B0603030804020204" pitchFamily="34" charset="0"/>
          <a:ea typeface="微軟正黑體" panose="020B0604030504040204" pitchFamily="34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Bitstream Vera Sans" panose="020B0603030804020204" pitchFamily="34" charset="0"/>
          <a:ea typeface="微軟正黑體" panose="020B0604030504040204" pitchFamily="34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Bitstream Vera Sans" panose="020B0603030804020204" pitchFamily="34" charset="0"/>
          <a:ea typeface="微軟正黑體" panose="020B0604030504040204" pitchFamily="34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pache/spamassassin/blob/trunk/sample-spam.txt" TargetMode="External"/><Relationship Id="rId2" Type="http://schemas.openxmlformats.org/officeDocument/2006/relationships/hyperlink" Target="http://www.eicar.org/download/eicar.co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dovecot.org/TestInstallation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postfix.org/INSTALL.ht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a@nasa.cs.nctu.edu.tw" TargetMode="External"/><Relationship Id="rId2" Type="http://schemas.openxmlformats.org/officeDocument/2006/relationships/hyperlink" Target="https://groups.google.com/forum/#!forum/nctunas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ryanhanwu/How-To-Ask-Questions-The-Smart-Way" TargetMode="External"/><Relationship Id="rId4" Type="http://schemas.openxmlformats.org/officeDocument/2006/relationships/hyperlink" Target="http://www.catb.org/~esr/faqs/smart-questions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 sz="quarter"/>
          </p:nvPr>
        </p:nvSpPr>
        <p:spPr bwMode="auto">
          <a:xfrm>
            <a:off x="2128838" y="1700808"/>
            <a:ext cx="6696397" cy="1254993"/>
          </a:xfrm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Network Administration HW3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tzute</a:t>
            </a:r>
            <a:endParaRPr lang="zh-TW" altLang="zh-TW" dirty="0"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(6/8)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933528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user TA, TU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password to your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VPN private key (WG_KEY)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HW1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key from nasa.nctu.me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all mails that TA and TU received on your server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TA@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sth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&gt;|&lt;user&gt;@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alias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&lt;user&gt;@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i-am-a|TA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TA@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rewrite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@mail.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@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Rewrite TU@ to TUTU@</a:t>
            </a:r>
          </a:p>
          <a:p>
            <a:pPr lvl="1"/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835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(6/8)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Ingoing mail filter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"*** SPAM ***" in front of the subject if the mail contains virus or spam message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amavisd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-new/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rspamd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cases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http://www.eicar.org/download/eicar.com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https://github.com/apache/spamassassin/blob/trunk/sample-spam.txt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382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(7/8)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Outgoing mail filter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Reject mails whose subject contains keyword "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肺炎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or "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wuhan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07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your email services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IMAP (143)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https://wiki.dovecot.org/TestInstallation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penssl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s_client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mail.{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}.nasa:143 -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starttls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imap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(25)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http://www.postfix.org/INSTALL.html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openssl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s_client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-connect mail.{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}.nasa:25 -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starttls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smtp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just install a GUI mail client in your client PC</a:t>
            </a:r>
          </a:p>
        </p:txBody>
      </p:sp>
    </p:spTree>
    <p:extLst>
      <p:ext uri="{BB962C8B-B14F-4D97-AF65-F5344CB8AC3E}">
        <p14:creationId xmlns:p14="http://schemas.microsoft.com/office/powerpoint/2010/main" val="1807793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work will be tested by our online judge system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a judge request when you are ready.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submit request multiple times. However,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score of the </a:t>
            </a:r>
            <a:r>
              <a:rPr lang="en-US" altLang="zh-TW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submission instead of the submission with the highest score,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be taken.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 submissions are not accepted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check your score at OJ after judge completed.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Rate-limit: 60 minutes cool-down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start at 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TW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2020/05/15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00:00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test your works once the judge is prepared. However, 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to submit at least once after this time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otherwise no score will be taken.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Deadline: </a:t>
            </a:r>
            <a:r>
              <a:rPr lang="en-US" altLang="zh-TW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2020/05/28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23:59</a:t>
            </a:r>
          </a:p>
        </p:txBody>
      </p:sp>
    </p:spTree>
    <p:extLst>
      <p:ext uri="{BB962C8B-B14F-4D97-AF65-F5344CB8AC3E}">
        <p14:creationId xmlns:p14="http://schemas.microsoft.com/office/powerpoint/2010/main" val="1936630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Help!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https://groups.google.com/forum/#!forum/nctunasa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may send email to </a:t>
            </a: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ta@nasa.cs.nctu.edu.tw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these reasons: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get a weird result from OJ.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some personal issues that don’t want to post to the public.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are in a special situation that needs to contact us.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question is not "May I ask TAs a question?"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 to use the google groups first. We regret that we may not be able to reply every email. Thank you for understanding.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Ask Questions The Smart Way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http://www.catb.org/~esr/faqs/smart-questions.html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/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</a:br>
            <a:r>
              <a:rPr lang="en-US" altLang="zh-TW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https://github.com/ryanhanwu/How-To-Ask-Questions-The-Smart-Way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 Hours:</a:t>
            </a:r>
            <a:endParaRPr lang="en-US" altLang="zh-TW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3GH, EC 3F CSCC</a:t>
            </a:r>
            <a:b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134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basic mail service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maintain Postfix service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maintain Dovecot service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how to protect your mail service</a:t>
            </a:r>
          </a:p>
        </p:txBody>
      </p:sp>
    </p:spTree>
    <p:extLst>
      <p:ext uri="{BB962C8B-B14F-4D97-AF65-F5344CB8AC3E}">
        <p14:creationId xmlns:p14="http://schemas.microsoft.com/office/powerpoint/2010/main" val="255018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C949CE-CB60-4601-B1F5-FA41401C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48" y="1444012"/>
            <a:ext cx="5727104" cy="465577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81214E8-02F0-4739-A7A8-E8D5C2EBAA57}"/>
              </a:ext>
            </a:extLst>
          </p:cNvPr>
          <p:cNvSpPr txBox="1"/>
          <p:nvPr/>
        </p:nvSpPr>
        <p:spPr>
          <a:xfrm>
            <a:off x="4619975" y="5354052"/>
            <a:ext cx="7441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400" b="1" dirty="0">
                <a:cs typeface="Arial" panose="020B0604020202020204" pitchFamily="34" charset="0"/>
              </a:rPr>
              <a:t>Mail</a:t>
            </a:r>
          </a:p>
          <a:p>
            <a:pPr algn="ctr"/>
            <a:r>
              <a:rPr lang="en-US" altLang="zh-TW" sz="1400" b="1" dirty="0">
                <a:cs typeface="Arial" panose="020B0604020202020204" pitchFamily="34" charset="0"/>
              </a:rPr>
              <a:t>Server</a:t>
            </a:r>
            <a:endParaRPr lang="zh-TW" altLang="en-US" sz="1400" b="1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67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(cont.)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IMAP service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SMTP service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Scanning virus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spam mails</a:t>
            </a:r>
          </a:p>
        </p:txBody>
      </p:sp>
    </p:spTree>
    <p:extLst>
      <p:ext uri="{BB962C8B-B14F-4D97-AF65-F5344CB8AC3E}">
        <p14:creationId xmlns:p14="http://schemas.microsoft.com/office/powerpoint/2010/main" val="48231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(1/8)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Server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IP: 10.113.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.y/24 with static DHCP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Hostname: mail.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 domain: </a:t>
            </a: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1"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@mail.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STARTTLS on IMAP/SMTP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self-signed certificate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on IMAP/SMTP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send emails with authenticated username@</a:t>
            </a:r>
          </a:p>
          <a:p>
            <a:pPr lvl="2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to fake other users on envelop from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Open Relay</a:t>
            </a:r>
          </a:p>
        </p:txBody>
      </p:sp>
    </p:spTree>
    <p:extLst>
      <p:ext uri="{BB962C8B-B14F-4D97-AF65-F5344CB8AC3E}">
        <p14:creationId xmlns:p14="http://schemas.microsoft.com/office/powerpoint/2010/main" val="43716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(2/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973888" cy="4933528"/>
          </a:xfrm>
        </p:spPr>
        <p:txBody>
          <a:bodyPr/>
          <a:lstStyle/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MX record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MX record on your domain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 mail to @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go to mail.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</a:t>
            </a:r>
          </a:p>
          <a:p>
            <a:pPr lvl="1"/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 TXT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DNS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SPF record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llow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send mail using your domain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eny other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servers from pretending your domain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drop these invalid mail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SPF policy check on incoming email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[TTL]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TXT &lt;SPF-rules&gt;</a:t>
            </a:r>
          </a:p>
        </p:txBody>
      </p:sp>
    </p:spTree>
    <p:extLst>
      <p:ext uri="{BB962C8B-B14F-4D97-AF65-F5344CB8AC3E}">
        <p14:creationId xmlns:p14="http://schemas.microsoft.com/office/powerpoint/2010/main" val="285949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</a:t>
            </a: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(3/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DKIM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Signing your outgoing email with your private key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DNS TXT record for DKIM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DKIM policy check on the incoming email</a:t>
            </a:r>
          </a:p>
          <a:p>
            <a:pPr lvl="1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Wingdings" charset="2"/>
              <a:buChar char="q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&lt;selector&gt;._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domainkey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TXT &lt;DKIM-Information&gt;</a:t>
            </a:r>
          </a:p>
        </p:txBody>
      </p:sp>
    </p:spTree>
    <p:extLst>
      <p:ext uri="{BB962C8B-B14F-4D97-AF65-F5344CB8AC3E}">
        <p14:creationId xmlns:p14="http://schemas.microsoft.com/office/powerpoint/2010/main" val="2034768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(4/8)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DMARC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DNS TXT record for DMARC</a:t>
            </a:r>
          </a:p>
          <a:p>
            <a:pPr lvl="2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others drop mails that does not pass DMARC policy check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DMARC policy check to the incoming email</a:t>
            </a:r>
          </a:p>
          <a:p>
            <a:pPr lvl="2"/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3" indent="-342900">
              <a:buFont typeface="Wingdings" charset="2"/>
              <a:buChar char="q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dmarc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TW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student_ID</a:t>
            </a:r>
            <a:r>
              <a:rPr lang="en-US" altLang="zh-TW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nasa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 TXT &lt;DMARC-Rules&gt;</a:t>
            </a:r>
          </a:p>
        </p:txBody>
      </p:sp>
    </p:spTree>
    <p:extLst>
      <p:ext uri="{BB962C8B-B14F-4D97-AF65-F5344CB8AC3E}">
        <p14:creationId xmlns:p14="http://schemas.microsoft.com/office/powerpoint/2010/main" val="840378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(5/8)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Greylisting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incoming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</a:p>
          <a:p>
            <a:pPr lvl="1"/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Greylist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 seconds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2059361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JAL">
      <a:majorFont>
        <a:latin typeface="Bitstream Vera Sans"/>
        <a:ea typeface="微軟正黑體"/>
        <a:cs typeface=""/>
      </a:majorFont>
      <a:minorFont>
        <a:latin typeface="Bitstream Vera Sans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6669</TotalTime>
  <Words>707</Words>
  <Application>Microsoft Office PowerPoint</Application>
  <PresentationFormat>如螢幕大小 (4:3)</PresentationFormat>
  <Paragraphs>120</Paragraphs>
  <Slides>15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6" baseType="lpstr">
      <vt:lpstr>Bitstream Vera Sans</vt:lpstr>
      <vt:lpstr>華康標楷體(P)</vt:lpstr>
      <vt:lpstr>華康儷粗黑(P)</vt:lpstr>
      <vt:lpstr>微軟正黑體</vt:lpstr>
      <vt:lpstr>微軟正黑體 Light</vt:lpstr>
      <vt:lpstr>新細明體</vt:lpstr>
      <vt:lpstr>Arial</vt:lpstr>
      <vt:lpstr>Courier New</vt:lpstr>
      <vt:lpstr>Times New Roman</vt:lpstr>
      <vt:lpstr>Wingdings</vt:lpstr>
      <vt:lpstr>Computer Center</vt:lpstr>
      <vt:lpstr>Network Administration HW3</vt:lpstr>
      <vt:lpstr>Purposes</vt:lpstr>
      <vt:lpstr>Overview</vt:lpstr>
      <vt:lpstr>Overview (cont.)</vt:lpstr>
      <vt:lpstr>Requirements (1/8)</vt:lpstr>
      <vt:lpstr>Requirements (2/8)</vt:lpstr>
      <vt:lpstr>Requirements (3/8)</vt:lpstr>
      <vt:lpstr>Requirements (4/8)</vt:lpstr>
      <vt:lpstr>Requirements (5/8)</vt:lpstr>
      <vt:lpstr>Requirements (6/8)</vt:lpstr>
      <vt:lpstr>Requirements (6/8)</vt:lpstr>
      <vt:lpstr>Requirements (7/8)</vt:lpstr>
      <vt:lpstr>Test your email services</vt:lpstr>
      <vt:lpstr>Demo</vt:lpstr>
      <vt:lpstr>Help!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hw4</dc:title>
  <dc:creator>Tse-Han Wang</dc:creator>
  <cp:keywords>NCTU NAP2016</cp:keywords>
  <cp:lastModifiedBy>David Kuo</cp:lastModifiedBy>
  <cp:revision>535</cp:revision>
  <cp:lastPrinted>2017-04-27T09:34:18Z</cp:lastPrinted>
  <dcterms:created xsi:type="dcterms:W3CDTF">2009-03-04T03:54:00Z</dcterms:created>
  <dcterms:modified xsi:type="dcterms:W3CDTF">2020-05-06T15:31:18Z</dcterms:modified>
</cp:coreProperties>
</file>