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797675" cy="9874250"/>
  <p:embeddedFontLs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d919fb4f_0_14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d919fb4f_0_14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85d919fb4f_0_14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d919fb4f_0_37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d919fb4f_0_37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5d919fb4f_0_37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a8d32888_13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a8d32888_13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87a8d32888_13_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5e6b8f52d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5e6b8f52d_0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5e6b8f52d_0_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79a8ce85d_0_1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79a8ce85d_0_1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879a8ce85d_0_1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5d919fb4f_0_2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5d919fb4f_0_25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85d919fb4f_0_25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4e760085_0_3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4e760085_0_3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874e760085_0_3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2c3d2712_0_25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512c3d2712_0_2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2c3d2712_0_31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12c3d2712_0_31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c3d2712_0_36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512c3d2712_0_36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d919fb4f_0_2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5d919fb4f_0_2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914400" y="3276600"/>
            <a:ext cx="7543800" cy="0"/>
          </a:xfrm>
          <a:prstGeom prst="straightConnector1">
            <a:avLst/>
          </a:prstGeom>
          <a:noFill/>
          <a:ln cap="flat" cmpd="sng" w="28575">
            <a:solidFill>
              <a:srgbClr val="0033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/>
          <p:nvPr/>
        </p:nvSpPr>
        <p:spPr>
          <a:xfrm>
            <a:off x="914400" y="609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2514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/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25527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 rot="5400000">
            <a:off x="4873625" y="2206625"/>
            <a:ext cx="5835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 rot="5400000">
            <a:off x="911225" y="339725"/>
            <a:ext cx="5835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⮚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 rot="5400000">
            <a:off x="-2016918" y="2242344"/>
            <a:ext cx="4668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Computer Center, CS, NCTU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21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90600" y="1182688"/>
            <a:ext cx="7772400" cy="36512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openldap/openldap/tree/master/contrib/slapd-modules/passwd/tot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log.irontec.com/openldap-y-passwords-temporales-otp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roups.google.com/forum/#!forum/nctunas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asa.cs.nctu.edu.tw/na/2020/ta_rsa.pu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Administration HW4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yysung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Requirements (6/10)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Specs of ludouCredit about </a:t>
            </a:r>
            <a:r>
              <a:rPr lang="en-US">
                <a:solidFill>
                  <a:srgbClr val="FF0000"/>
                </a:solidFill>
              </a:rPr>
              <a:t>User Account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SSH Login</a:t>
            </a:r>
            <a:r>
              <a:rPr lang="en-US"/>
              <a:t>: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some users’ ludoucredit &gt; 0, they </a:t>
            </a:r>
            <a:r>
              <a:rPr lang="en-US" sz="2400">
                <a:solidFill>
                  <a:srgbClr val="FF0000"/>
                </a:solidFill>
              </a:rPr>
              <a:t>can</a:t>
            </a:r>
            <a:r>
              <a:rPr lang="en-US" sz="2400"/>
              <a:t> login via SSH. 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some users’ ludoucredit == 0, they </a:t>
            </a:r>
            <a:r>
              <a:rPr lang="en-US" sz="2400">
                <a:solidFill>
                  <a:srgbClr val="FF0000"/>
                </a:solidFill>
              </a:rPr>
              <a:t>can’t</a:t>
            </a:r>
            <a:r>
              <a:rPr lang="en-US" sz="2400"/>
              <a:t> login via SSH </a:t>
            </a:r>
            <a:r>
              <a:rPr lang="en-US" sz="2400">
                <a:solidFill>
                  <a:srgbClr val="FF0000"/>
                </a:solidFill>
              </a:rPr>
              <a:t>with TA’s private key</a:t>
            </a:r>
            <a:r>
              <a:rPr lang="en-US" sz="2400"/>
              <a:t>, but their account still exist on the system.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some users’ ludoucredit &lt; 0, they </a:t>
            </a:r>
            <a:r>
              <a:rPr lang="en-US" sz="2400">
                <a:solidFill>
                  <a:srgbClr val="FF0000"/>
                </a:solidFill>
              </a:rPr>
              <a:t>can’t</a:t>
            </a:r>
            <a:r>
              <a:rPr lang="en-US" sz="2400"/>
              <a:t> login via SSH and </a:t>
            </a:r>
            <a:r>
              <a:rPr lang="en-US" sz="2400">
                <a:solidFill>
                  <a:srgbClr val="FF0000"/>
                </a:solidFill>
              </a:rPr>
              <a:t>their account will be disappeared</a:t>
            </a:r>
            <a:r>
              <a:rPr lang="en-US" sz="2400"/>
              <a:t> on the LDAP master and Workstation. (i.e. id: user: no such user)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(7/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Time-based One-Time Password (TOTP) (RFC6238)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Support TOTP on your LDAP master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time step = 30 seconds, digits = 6 (default value)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You may use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https://github.com/openldap/openldap/tree/master/contrib/slapd-modules/passwd/totp</a:t>
            </a:r>
            <a:r>
              <a:rPr lang="en-US" sz="2400"/>
              <a:t> overlay to implement.</a:t>
            </a:r>
            <a:endParaRPr/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 sz="2400"/>
              <a:t>Specific DN "cn=totp,ou=People,&lt;Base DN&gt;"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objectClass: posixAccount, ludouCredit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uid: totp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userPassword: "{TOTP1}</a:t>
            </a:r>
            <a:r>
              <a:rPr lang="en-US" sz="2400">
                <a:solidFill>
                  <a:srgbClr val="FF0000"/>
                </a:solidFill>
              </a:rPr>
              <a:t>`printf ${</a:t>
            </a:r>
            <a:r>
              <a:rPr lang="en-US" sz="2350">
                <a:solidFill>
                  <a:schemeClr val="hlink"/>
                </a:solidFill>
              </a:rPr>
              <a:t>WG_KEY} | </a:t>
            </a:r>
            <a:r>
              <a:rPr lang="en-US" sz="2400">
                <a:solidFill>
                  <a:srgbClr val="FF0000"/>
                </a:solidFill>
              </a:rPr>
              <a:t>base32`</a:t>
            </a:r>
            <a:r>
              <a:rPr lang="en-US" sz="2400"/>
              <a:t>"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Can login via SSH or bind DN in LDAP with TOTP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(8/10)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❑"/>
            </a:pPr>
            <a:r>
              <a:rPr lang="en-US"/>
              <a:t>Enable ACL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Everyone (including anonymous) can read all data except userPassword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Authenticated users can write their own userPassword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LDAP Manager can write everyone’s </a:t>
            </a:r>
            <a:r>
              <a:rPr lang="en-US" sz="2400"/>
              <a:t>userPassword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LDAP Manager and TA can write everyone’s ludoucredit, all the other users can’t write anyone’s ludoucredit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Requirements (9/10)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>
                <a:solidFill>
                  <a:schemeClr val="hlink"/>
                </a:solidFill>
              </a:rPr>
              <a:t>Workstation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IP: 10.113.</a:t>
            </a:r>
            <a:r>
              <a:rPr lang="en-US" sz="2400">
                <a:solidFill>
                  <a:schemeClr val="hlink"/>
                </a:solidFill>
              </a:rPr>
              <a:t>ID</a:t>
            </a:r>
            <a:r>
              <a:rPr lang="en-US" sz="2400"/>
              <a:t>.y/24 with static DHCP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350"/>
              <a:t>Hostname: ws1.{student_ID}.nasa.</a:t>
            </a:r>
            <a:endParaRPr sz="235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Users can login via SSH with LDAP posixAccount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SNMP Agent (Net-SNMP)</a:t>
            </a:r>
            <a:endParaRPr>
              <a:solidFill>
                <a:schemeClr val="hlink"/>
              </a:solidFill>
            </a:endParaRPr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SNMP Agent on Workstation</a:t>
            </a:r>
            <a:endParaRPr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Support v2c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Community "public"</a:t>
            </a:r>
            <a:endParaRPr sz="2400"/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/>
              <a:t>Can access from intranet and your private network</a:t>
            </a:r>
            <a:endParaRPr sz="2400"/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/>
              <a:t>Read Only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Community </a:t>
            </a:r>
            <a:r>
              <a:rPr lang="en-US" sz="2400"/>
              <a:t>"private"</a:t>
            </a:r>
            <a:endParaRPr sz="2400"/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/>
              <a:t>Can access only from 10.113.ID.0/24 and localhost</a:t>
            </a:r>
            <a:endParaRPr sz="2400"/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/>
              <a:t>Read and Write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Requirements (10/10)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{public, private} can read CPU 1 minute load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UCD-SNMP-MIB::laLoad.1</a:t>
            </a:r>
            <a:endParaRPr sz="2400"/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{public, private} can read SNMPv2-MIB::sysName.0	</a:t>
            </a:r>
            <a:endParaRPr/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{private} can write SNMPv2-MIB::sysName.0</a:t>
            </a:r>
            <a:endParaRPr/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Write an extend named "servicecheck"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Check the connection to tcp:10.113.</a:t>
            </a:r>
            <a:r>
              <a:rPr lang="en-US" sz="2400">
                <a:solidFill>
                  <a:srgbClr val="FF0000"/>
                </a:solidFill>
              </a:rPr>
              <a:t>ID</a:t>
            </a:r>
            <a:r>
              <a:rPr lang="en-US" sz="2400"/>
              <a:t>.129:5566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connected, nsExtendResult should be 0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If not connected, nsExtendResult should </a:t>
            </a:r>
            <a:r>
              <a:rPr lang="en-US" sz="2400">
                <a:solidFill>
                  <a:srgbClr val="FF0000"/>
                </a:solidFill>
              </a:rPr>
              <a:t>not</a:t>
            </a:r>
            <a:r>
              <a:rPr lang="en-US" sz="2400"/>
              <a:t> be 0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You can test by </a:t>
            </a:r>
            <a:r>
              <a:rPr lang="en-US" sz="2400"/>
              <a:t>command </a:t>
            </a:r>
            <a:r>
              <a:rPr lang="en-US" sz="1800"/>
              <a:t>`snmpget -v2c -c public -Oqv localhost </a:t>
            </a:r>
            <a:r>
              <a:rPr lang="en-US" sz="1800"/>
              <a:t>'NET-SNMP-EXTEND-MIB::nsExtendResult."servicecheck"'</a:t>
            </a:r>
            <a:r>
              <a:rPr lang="en-US" sz="1800"/>
              <a:t>`</a:t>
            </a:r>
            <a:endParaRPr sz="18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Set your </a:t>
            </a:r>
            <a:r>
              <a:rPr lang="en-US" sz="2400"/>
              <a:t>NET-SNMP-EXTEND-MIB::nsExtendCacheTime."servicecheck"</a:t>
            </a:r>
            <a:r>
              <a:rPr lang="en-US" sz="2400"/>
              <a:t> &lt;= 5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Open {LDAP, SSH} port on LDAP master to intranet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Open {SNMP, SSH} port on Workstation to intranet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Recall the rules.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all connections from outside (include Intranet) to your subnet should be rejected.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all services only trust the connections from your subnet.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SSH connections from anywhere to “Agent” are allowed.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ICMP connections from anywhere to anywhere are allowed.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>
                <a:solidFill>
                  <a:schemeClr val="hlink"/>
                </a:solidFill>
              </a:rPr>
              <a:t>You won’t get any points for this part, but you will get some points down for the incorrect firewall setting.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Warning!!!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spcBef>
                <a:spcPts val="45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Always </a:t>
            </a:r>
            <a:r>
              <a:rPr lang="en-US">
                <a:solidFill>
                  <a:srgbClr val="FF0000"/>
                </a:solidFill>
              </a:rPr>
              <a:t>SNAPSHOT</a:t>
            </a:r>
            <a:r>
              <a:rPr lang="en-US"/>
              <a:t> or </a:t>
            </a:r>
            <a:r>
              <a:rPr lang="en-US">
                <a:solidFill>
                  <a:schemeClr val="hlink"/>
                </a:solidFill>
              </a:rPr>
              <a:t>BACKUP YOUR SYSTEM</a:t>
            </a:r>
            <a:r>
              <a:rPr lang="en-US"/>
              <a:t> before judging!!!</a:t>
            </a:r>
            <a:endParaRPr/>
          </a:p>
          <a:p>
            <a:pPr indent="-381000" lvl="0" marL="342900" rtl="0" algn="l">
              <a:spcBef>
                <a:spcPts val="45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Set </a:t>
            </a:r>
            <a:r>
              <a:rPr lang="en-US"/>
              <a:t>{TA, taipeirioter, totp}’s luduocredit == 100 before judging.</a:t>
            </a:r>
            <a:endParaRPr/>
          </a:p>
          <a:p>
            <a:pPr indent="-342900" lvl="0" marL="3429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Set {TA, taipeirioter}’s passwords as </a:t>
            </a:r>
            <a:r>
              <a:rPr lang="en-US" sz="2350"/>
              <a:t>your </a:t>
            </a:r>
            <a:r>
              <a:rPr lang="en-US" sz="2350">
                <a:solidFill>
                  <a:schemeClr val="hlink"/>
                </a:solidFill>
              </a:rPr>
              <a:t>VPN private key (WG_KEY)</a:t>
            </a:r>
            <a:r>
              <a:rPr lang="en-US">
                <a:solidFill>
                  <a:srgbClr val="000000"/>
                </a:solidFill>
              </a:rPr>
              <a:t> before judging.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Char char="❑"/>
            </a:pPr>
            <a:r>
              <a:rPr lang="en-US">
                <a:solidFill>
                  <a:srgbClr val="000000"/>
                </a:solidFill>
              </a:rPr>
              <a:t>Set totp’s password as </a:t>
            </a:r>
            <a:r>
              <a:rPr lang="en-US"/>
              <a:t>"{TOTP1}</a:t>
            </a:r>
            <a:r>
              <a:rPr lang="en-US">
                <a:solidFill>
                  <a:schemeClr val="hlink"/>
                </a:solidFill>
              </a:rPr>
              <a:t>`printf ${</a:t>
            </a:r>
            <a:r>
              <a:rPr lang="en-US" sz="2350">
                <a:solidFill>
                  <a:schemeClr val="hlink"/>
                </a:solidFill>
              </a:rPr>
              <a:t>WG_KEY} | </a:t>
            </a:r>
            <a:r>
              <a:rPr lang="en-US">
                <a:solidFill>
                  <a:schemeClr val="hlink"/>
                </a:solidFill>
              </a:rPr>
              <a:t>base32`</a:t>
            </a:r>
            <a:r>
              <a:rPr lang="en-US"/>
              <a:t>"</a:t>
            </a:r>
            <a:endParaRPr>
              <a:solidFill>
                <a:srgbClr val="000000"/>
              </a:solidFill>
            </a:endParaRPr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TA’s test script will modify some LDAP data and restore data if your LDAP server run correctly.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TAs will try to login via public key and execute some script to validate your works.</a:t>
            </a:r>
            <a:endParaRPr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Due date: </a:t>
            </a:r>
            <a:r>
              <a:rPr lang="en-US"/>
              <a:t>6/18 23:55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Google "How to get your own OID"</a:t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Google "sshd_config AuthorizedKeysCommand"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Google "LDAP Filter"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https://blog.irontec.com/openldap-y-passwords-temporales-otp/</a:t>
            </a:r>
            <a:r>
              <a:rPr lang="en-US"/>
              <a:t> (Spanish, but I think you can understand the UNIX command)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Google "net-snmp extend" or man snmpd.conf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Help!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https://groups.google.com/forum/#!forum/nctunasa</a:t>
            </a:r>
            <a:endParaRPr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Don’t send email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EC 3F CSCC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Build a standalone</a:t>
            </a:r>
            <a:r>
              <a:rPr lang="en-US"/>
              <a:t> </a:t>
            </a:r>
            <a:r>
              <a:rPr lang="en-US"/>
              <a:t>LDAP service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Understand how to define LDAP schema from scratch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Understand how to manage LDAP datas using LDIF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Understand how to i</a:t>
            </a:r>
            <a:r>
              <a:rPr lang="en-US"/>
              <a:t>ntegrate other applications</a:t>
            </a:r>
            <a:r>
              <a:rPr lang="en-US"/>
              <a:t> with LDAP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900" y="240038"/>
            <a:ext cx="5875100" cy="637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(Cont.)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One </a:t>
            </a:r>
            <a:r>
              <a:rPr lang="en-US">
                <a:solidFill>
                  <a:srgbClr val="FF0000"/>
                </a:solidFill>
              </a:rPr>
              <a:t>LDAP master</a:t>
            </a:r>
            <a:r>
              <a:rPr lang="en-US"/>
              <a:t> server</a:t>
            </a:r>
            <a:endParaRPr/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Providing LDAP service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Connecting into your intranet</a:t>
            </a:r>
            <a:endParaRPr sz="2400"/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LDAP Client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One </a:t>
            </a:r>
            <a:r>
              <a:rPr lang="en-US">
                <a:solidFill>
                  <a:srgbClr val="FF0000"/>
                </a:solidFill>
              </a:rPr>
              <a:t>Workstation</a:t>
            </a:r>
            <a:r>
              <a:rPr lang="en-US"/>
              <a:t> </a:t>
            </a:r>
            <a:endParaRPr>
              <a:solidFill>
                <a:srgbClr val="FF0000"/>
              </a:solidFill>
            </a:endParaRPr>
          </a:p>
          <a:p>
            <a:pPr indent="-3238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SNMP Agent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Connecting into your intranet</a:t>
            </a:r>
            <a:endParaRPr sz="2400"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LDAP Client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(1/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rgbClr val="FF0000"/>
                </a:solidFill>
              </a:rPr>
              <a:t>LDAP master</a:t>
            </a:r>
            <a:endParaRPr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IP: </a:t>
            </a:r>
            <a:r>
              <a:rPr lang="en-US" sz="2400">
                <a:solidFill>
                  <a:srgbClr val="000000"/>
                </a:solidFill>
              </a:rPr>
              <a:t>10.113.</a:t>
            </a:r>
            <a:r>
              <a:rPr lang="en-US" sz="2400">
                <a:solidFill>
                  <a:srgbClr val="FF0000"/>
                </a:solidFill>
              </a:rPr>
              <a:t>ID</a:t>
            </a:r>
            <a:r>
              <a:rPr lang="en-US" sz="2400">
                <a:solidFill>
                  <a:srgbClr val="000000"/>
                </a:solidFill>
              </a:rPr>
              <a:t>.y/24 with static DHCP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350"/>
              <a:t>Hostname: ldap1.{student_ID}.nasa.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Base DN: dc=</a:t>
            </a:r>
            <a:r>
              <a:rPr lang="en-US" sz="2400">
                <a:solidFill>
                  <a:srgbClr val="FF0000"/>
                </a:solidFill>
              </a:rPr>
              <a:t>&lt;student-id&gt;</a:t>
            </a:r>
            <a:r>
              <a:rPr lang="en-US" sz="2400">
                <a:solidFill>
                  <a:srgbClr val="000000"/>
                </a:solidFill>
              </a:rPr>
              <a:t>,dc=nasa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StartTLS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</a:rPr>
              <a:t>on LDAP service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⮚"/>
            </a:pPr>
            <a:r>
              <a:rPr lang="en-US" sz="2400">
                <a:solidFill>
                  <a:schemeClr val="hlink"/>
                </a:solidFill>
              </a:rPr>
              <a:t>Not LDAPS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⮚"/>
            </a:pPr>
            <a:r>
              <a:rPr lang="en-US" sz="2400">
                <a:solidFill>
                  <a:srgbClr val="000000"/>
                </a:solidFill>
              </a:rPr>
              <a:t>Use self-signed certificate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⮚"/>
            </a:pPr>
            <a:r>
              <a:rPr lang="en-US" sz="2400">
                <a:solidFill>
                  <a:srgbClr val="000000"/>
                </a:solidFill>
              </a:rPr>
              <a:t>Add TXT Record</a:t>
            </a:r>
            <a:endParaRPr sz="2400">
              <a:solidFill>
                <a:srgbClr val="000000"/>
              </a:solidFill>
            </a:endParaRPr>
          </a:p>
          <a:p>
            <a:pPr indent="0" lvl="0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cert =&gt; </a:t>
            </a:r>
            <a:r>
              <a:rPr lang="en-US">
                <a:solidFill>
                  <a:srgbClr val="FF0000"/>
                </a:solidFill>
              </a:rPr>
              <a:t>`base64 cacert.pem`</a:t>
            </a:r>
            <a:endParaRPr sz="2400">
              <a:solidFill>
                <a:srgbClr val="FF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Support SASL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⮚"/>
            </a:pPr>
            <a:r>
              <a:rPr lang="en-US" sz="2400">
                <a:solidFill>
                  <a:srgbClr val="000000"/>
                </a:solidFill>
              </a:rPr>
              <a:t>Store hashed password into each DN's </a:t>
            </a:r>
            <a:r>
              <a:rPr lang="en-US" sz="2400"/>
              <a:t>userPassword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(2/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</a:rPr>
              <a:t>Custom objectClass "</a:t>
            </a:r>
            <a:r>
              <a:rPr lang="en-US">
                <a:solidFill>
                  <a:srgbClr val="FF0000"/>
                </a:solidFill>
              </a:rPr>
              <a:t>ludouCredit</a:t>
            </a:r>
            <a:r>
              <a:rPr lang="en-US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attributeType "</a:t>
            </a:r>
            <a:r>
              <a:rPr lang="en-US" sz="2400">
                <a:solidFill>
                  <a:srgbClr val="FF0000"/>
                </a:solidFill>
              </a:rPr>
              <a:t>ludoucredit</a:t>
            </a:r>
            <a:r>
              <a:rPr lang="en-US" sz="2400">
                <a:solidFill>
                  <a:srgbClr val="000000"/>
                </a:solidFill>
              </a:rPr>
              <a:t>"</a:t>
            </a:r>
            <a:endParaRPr sz="2400">
              <a:solidFill>
                <a:srgbClr val="000000"/>
              </a:solidFill>
            </a:endParaRPr>
          </a:p>
          <a:p>
            <a:pPr indent="-381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ludoucredit should be an integer.</a:t>
            </a:r>
            <a:endParaRPr>
              <a:solidFill>
                <a:srgbClr val="000000"/>
              </a:solidFill>
            </a:endParaRPr>
          </a:p>
          <a:p>
            <a:pPr indent="-381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ludoucredit can be compared with some constant integer. (Ordering Matching Rules)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Everyone can read </a:t>
            </a:r>
            <a:r>
              <a:rPr lang="en-US">
                <a:solidFill>
                  <a:srgbClr val="000000"/>
                </a:solidFill>
              </a:rPr>
              <a:t>each other’s</a:t>
            </a:r>
            <a:r>
              <a:rPr lang="en-US">
                <a:solidFill>
                  <a:srgbClr val="000000"/>
                </a:solidFill>
              </a:rPr>
              <a:t> ludoucredit, but only cn=TA and your manager account can modify other’s ludoucredit.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(3/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FF0000"/>
                </a:solidFill>
              </a:rPr>
              <a:t>LDAP master, </a:t>
            </a:r>
            <a:r>
              <a:rPr lang="en-US">
                <a:solidFill>
                  <a:srgbClr val="FF0000"/>
                </a:solidFill>
              </a:rPr>
              <a:t>Workstation</a:t>
            </a:r>
            <a:endParaRPr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Users can login with LDAP posixAccount</a:t>
            </a:r>
            <a:endParaRPr sz="2400">
              <a:solidFill>
                <a:srgbClr val="000000"/>
              </a:solidFill>
            </a:endParaRPr>
          </a:p>
          <a:p>
            <a:pPr indent="-2667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⮚"/>
            </a:pPr>
            <a:r>
              <a:rPr lang="en-US" sz="2400">
                <a:solidFill>
                  <a:srgbClr val="000000"/>
                </a:solidFill>
              </a:rPr>
              <a:t>At least, login via SSH should be worked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Users can execute passwd to change their own password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Use attribute </a:t>
            </a:r>
            <a:r>
              <a:rPr lang="en-US" sz="2400"/>
              <a:t>"</a:t>
            </a:r>
            <a:r>
              <a:rPr lang="en-US" sz="2400">
                <a:solidFill>
                  <a:srgbClr val="FF0000"/>
                </a:solidFill>
              </a:rPr>
              <a:t>uid</a:t>
            </a:r>
            <a:r>
              <a:rPr lang="en-US" sz="2400"/>
              <a:t>"</a:t>
            </a:r>
            <a:r>
              <a:rPr lang="en-US" sz="2400">
                <a:solidFill>
                  <a:srgbClr val="000000"/>
                </a:solidFill>
              </a:rPr>
              <a:t> as username</a:t>
            </a:r>
            <a:endParaRPr sz="240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Specific user "cn=</a:t>
            </a:r>
            <a:r>
              <a:rPr lang="en-US">
                <a:solidFill>
                  <a:srgbClr val="FF0000"/>
                </a:solidFill>
              </a:rPr>
              <a:t>&lt;student-id&gt;</a:t>
            </a:r>
            <a:r>
              <a:rPr lang="en-US">
                <a:solidFill>
                  <a:srgbClr val="000000"/>
                </a:solidFill>
              </a:rPr>
              <a:t>,ou=People,&lt;</a:t>
            </a:r>
            <a:r>
              <a:rPr lang="en-US"/>
              <a:t>Base DN</a:t>
            </a:r>
            <a:r>
              <a:rPr lang="en-US">
                <a:solidFill>
                  <a:srgbClr val="000000"/>
                </a:solidFill>
              </a:rPr>
              <a:t>&gt;"</a:t>
            </a:r>
            <a:endParaRPr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uid: </a:t>
            </a:r>
            <a:r>
              <a:rPr lang="en-US" sz="2400">
                <a:solidFill>
                  <a:srgbClr val="FF0000"/>
                </a:solidFill>
              </a:rPr>
              <a:t>&lt;student-id&gt;</a:t>
            </a:r>
            <a:endParaRPr sz="2400"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uidNumber: 3001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set your own password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</a:rPr>
              <a:t>objectClass "</a:t>
            </a:r>
            <a:r>
              <a:rPr lang="en-US">
                <a:solidFill>
                  <a:srgbClr val="FF0000"/>
                </a:solidFill>
              </a:rPr>
              <a:t>publicKeyLogin</a:t>
            </a:r>
            <a:r>
              <a:rPr lang="en-US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-3238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attributeType "</a:t>
            </a:r>
            <a:r>
              <a:rPr lang="en-US" sz="2400">
                <a:solidFill>
                  <a:srgbClr val="FF0000"/>
                </a:solidFill>
              </a:rPr>
              <a:t>sshPublicKey</a:t>
            </a:r>
            <a:r>
              <a:rPr lang="en-US" sz="2400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>
                <a:solidFill>
                  <a:srgbClr val="000000"/>
                </a:solidFill>
              </a:rPr>
              <a:t>Specific DN "cn=TA</a:t>
            </a:r>
            <a:r>
              <a:rPr lang="en-US"/>
              <a:t>,ou=People,&lt;Base DN&gt;</a:t>
            </a:r>
            <a:r>
              <a:rPr lang="en-US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objectClass: posixAccount, </a:t>
            </a:r>
            <a:r>
              <a:rPr lang="en-US" sz="2400"/>
              <a:t>publicKeyLogin, ludouCredit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uid: TA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uidNumber: 3000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ludouCredit: 100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sshPublicKey: </a:t>
            </a:r>
            <a:r>
              <a:rPr lang="en-US" sz="2400">
                <a:solidFill>
                  <a:srgbClr val="FF0000"/>
                </a:solidFill>
              </a:rPr>
              <a:t>&lt;TA's public key&gt;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userPassword: </a:t>
            </a:r>
            <a:r>
              <a:rPr lang="en-US" sz="2350"/>
              <a:t>your </a:t>
            </a:r>
            <a:r>
              <a:rPr lang="en-US" sz="2350">
                <a:solidFill>
                  <a:srgbClr val="FF0000"/>
                </a:solidFill>
              </a:rPr>
              <a:t>VPN private key (WG_KEY)</a:t>
            </a:r>
            <a:endParaRPr sz="2400">
              <a:solidFill>
                <a:srgbClr val="00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Should can login SSH with sshPublicKey and </a:t>
            </a:r>
            <a:r>
              <a:rPr lang="en-US" sz="2400"/>
              <a:t>password</a:t>
            </a:r>
            <a:endParaRPr>
              <a:solidFill>
                <a:srgbClr val="000000"/>
              </a:solidFill>
            </a:endParaRPr>
          </a:p>
          <a:p>
            <a:pPr indent="-381000" lvl="0" marL="34290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400"/>
              <a:buChar char="❑"/>
            </a:pPr>
            <a:r>
              <a:rPr lang="en-US"/>
              <a:t>Retrieve TA's public key here</a:t>
            </a:r>
            <a:endParaRPr/>
          </a:p>
          <a:p>
            <a:pPr indent="-298450" lvl="1" marL="742950" rtl="0" algn="l">
              <a:spcBef>
                <a:spcPts val="45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https://nasa.cs.nctu.edu.tw/na/2020/ta_rsa.pub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(4/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Specific DN "cn=taipeirioter,ou=People,&lt;Base DN&gt;"</a:t>
            </a:r>
            <a:endParaRPr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objectClass: posixAccount, publicKeyLogin, ludouCredit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uid: taipeirioter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uidNumber: 4000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ludouCredit: 100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sshPublicKey: </a:t>
            </a:r>
            <a:r>
              <a:rPr lang="en-US" sz="2400">
                <a:solidFill>
                  <a:schemeClr val="hlink"/>
                </a:solidFill>
              </a:rPr>
              <a:t>&lt;TA's public key&gt;</a:t>
            </a:r>
            <a:endParaRPr sz="2400"/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userPassword: </a:t>
            </a:r>
            <a:r>
              <a:rPr lang="en-US" sz="2350"/>
              <a:t>your </a:t>
            </a:r>
            <a:r>
              <a:rPr lang="en-US" sz="2350">
                <a:solidFill>
                  <a:srgbClr val="FF0000"/>
                </a:solidFill>
              </a:rPr>
              <a:t>VPN private key (WG_KEY)</a:t>
            </a:r>
            <a:endParaRPr sz="2400"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Should can login SSH with sshPublicKey and password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(5/</a:t>
            </a:r>
            <a:r>
              <a:rPr lang="en-US"/>
              <a:t>10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os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