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3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1998325" cy="7559675"/>
  <p:notesSz cx="7559675" cy="10691813"/>
  <p:embeddedFontLst>
    <p:embeddedFont>
      <p:font typeface="Source Sans Pro" panose="020B0503030403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0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a42242cff4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a42242cff4_0_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e5b78fd01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e5b78fd01_0_6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e5b78fd01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be5b78fd01_0_6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e5b78fd01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e5b78fd01_0_7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e5b78fd01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e5b78fd01_0_8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e5b78fd01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e5b78fd01_0_9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e5b78fd01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e5b78fd01_0_9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be5b78fd01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be5b78fd01_0_13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c007f0b2b8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c007f0b2b8_0_8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be5b78fd0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be5b78fd01_0_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c007f0b2b8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c007f0b2b8_0_3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007f0b2b8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007f0b2b8_0_4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007f0b2b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007f0b2b8_0_5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e5b78fd0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be5b78fd01_0_2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e5b78fd01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e5b78fd01_0_3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e5b78fd01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e5b78fd01_0_3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e5b78fd0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e5b78fd01_0_5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大標題" type="tx">
  <p:cSld name="TITLE_AND_BOD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6000"/>
              <a:buFont typeface="Source Sans Pro"/>
              <a:buNone/>
              <a:defRPr sz="6000">
                <a:solidFill>
                  <a:srgbClr val="04617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5272075" y="6385700"/>
            <a:ext cx="6126300" cy="10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國立陽明交通大學資工系資訊中心</a:t>
            </a:r>
            <a:endParaRPr sz="3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Computer Center of Department of Computer Science, NYCU</a:t>
            </a:r>
            <a:endParaRPr sz="11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5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3600"/>
              <a:buFont typeface="Source Sans Pro"/>
              <a:buNone/>
              <a:defRPr sz="3600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一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Source Sans Pro"/>
              <a:buNone/>
              <a:defRPr sz="5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None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None/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81">
          <p15:clr>
            <a:srgbClr val="FA7B17"/>
          </p15:clr>
        </p15:guide>
        <p15:guide id="2" pos="3779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一 (程式碼)">
  <p:cSld name="OBJECT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Source Sans Pro"/>
              <a:buNone/>
              <a:defRPr sz="5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None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None/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2"/>
          </p:nvPr>
        </p:nvSpPr>
        <p:spPr>
          <a:xfrm>
            <a:off x="615250" y="4153475"/>
            <a:ext cx="10798500" cy="17301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  <a:defRPr sz="2000"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○"/>
              <a:defRPr sz="2000"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■"/>
              <a:defRPr sz="2000"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  <a:defRPr sz="2000"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○"/>
              <a:defRPr sz="2000"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■"/>
              <a:defRPr sz="2000"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  <a:defRPr sz="2000"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○"/>
              <a:defRPr sz="2000"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■"/>
              <a:defRPr sz="2000"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81">
          <p15:clr>
            <a:srgbClr val="FA7B17"/>
          </p15:clr>
        </p15:guide>
        <p15:guide id="2" pos="3779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二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Source Sans Pro"/>
              <a:buNone/>
              <a:defRPr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None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None/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二 (程式碼)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Source Sans Pro"/>
              <a:buNone/>
              <a:defRPr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None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None/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615250" y="4153475"/>
            <a:ext cx="10798500" cy="17301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  <a:defRPr sz="2000"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○"/>
              <a:defRPr sz="2000"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■"/>
              <a:defRPr sz="2000"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  <a:defRPr sz="2000"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○"/>
              <a:defRPr sz="2000"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■"/>
              <a:defRPr sz="2000"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  <a:defRPr sz="2000"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○"/>
              <a:defRPr sz="2000"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■"/>
              <a:defRPr sz="2000"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6000"/>
              <a:buFont typeface="Source Sans Pro"/>
              <a:buNone/>
              <a:defRPr sz="6000">
                <a:solidFill>
                  <a:srgbClr val="04617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nasa.cs.nctu.edu.tw/sa/2020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asa.cs.nctu.edu.tw/na/2021/" TargetMode="External"/><Relationship Id="rId7" Type="http://schemas.openxmlformats.org/officeDocument/2006/relationships/hyperlink" Target="mailto:lwhsu@cs.nctu.edu.tw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jnlin@cs.nctu.edu.tw" TargetMode="External"/><Relationship Id="rId5" Type="http://schemas.openxmlformats.org/officeDocument/2006/relationships/hyperlink" Target="mailto:wangth@cs.nctu.edu.tw" TargetMode="External"/><Relationship Id="rId4" Type="http://schemas.openxmlformats.org/officeDocument/2006/relationships/hyperlink" Target="mailto:lctseng@cs.nctu.edu.tw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roups.google.com/forum/#!forum/nctunas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ta@nasa.cs.nctu.edu.tw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nasa.cs.nctu.edu.tw/sa/2020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ta@nasa.cs.nctu.edu.tw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00"/>
              <a:t>Computer Network Administration</a:t>
            </a:r>
            <a:endParaRPr sz="5800"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ubTitle" idx="1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曾亮齊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Syllabus – Grade Policy</a:t>
            </a:r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Mid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15 ~ 20%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Final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15 ~ 20%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Homework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60 ~ 70%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Char char="■"/>
            </a:pPr>
            <a:r>
              <a:rPr lang="en-US">
                <a:solidFill>
                  <a:srgbClr val="FF0000"/>
                </a:solidFill>
              </a:rPr>
              <a:t>No Delay Work</a:t>
            </a:r>
            <a:endParaRPr>
              <a:solidFill>
                <a:srgbClr val="FF0000"/>
              </a:solidFill>
            </a:endParaRPr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4 homework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Syllabus – Homework Outline </a:t>
            </a:r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Building an intranet with DHCP, NAT, VPN, DNS, LDAP, Mail, WWW… services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Understanding and managing all these services</a:t>
            </a:r>
            <a:endParaRPr/>
          </a:p>
        </p:txBody>
      </p:sp>
      <p:grpSp>
        <p:nvGrpSpPr>
          <p:cNvPr id="116" name="Google Shape;116;p17"/>
          <p:cNvGrpSpPr/>
          <p:nvPr/>
        </p:nvGrpSpPr>
        <p:grpSpPr>
          <a:xfrm>
            <a:off x="3375013" y="3233344"/>
            <a:ext cx="5246571" cy="4074655"/>
            <a:chOff x="2286000" y="2590800"/>
            <a:chExt cx="5246571" cy="4074655"/>
          </a:xfrm>
        </p:grpSpPr>
        <p:pic>
          <p:nvPicPr>
            <p:cNvPr id="117" name="Google Shape;117;p1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286000" y="2590800"/>
              <a:ext cx="4800600" cy="40746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" name="Google Shape;118;p17"/>
            <p:cNvSpPr txBox="1"/>
            <p:nvPr/>
          </p:nvSpPr>
          <p:spPr>
            <a:xfrm>
              <a:off x="4898571" y="5225534"/>
              <a:ext cx="2634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i="0" u="none" strike="noStrike" cap="none">
                  <a:solidFill>
                    <a:srgbClr val="FF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Multiple internal servers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119" name="Google Shape;119;p17"/>
            <p:cNvCxnSpPr/>
            <p:nvPr/>
          </p:nvCxnSpPr>
          <p:spPr>
            <a:xfrm rot="10800000">
              <a:off x="4038600" y="5410200"/>
              <a:ext cx="838200" cy="0"/>
            </a:xfrm>
            <a:prstGeom prst="straightConnector1">
              <a:avLst/>
            </a:prstGeom>
            <a:solidFill>
              <a:srgbClr val="00CC99"/>
            </a:solidFill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Syllabus – Homework Outline</a:t>
            </a:r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0"/>
              <a:buChar char="●"/>
            </a:pPr>
            <a:r>
              <a:rPr lang="en-US">
                <a:solidFill>
                  <a:srgbClr val="FF0000"/>
                </a:solidFill>
              </a:rPr>
              <a:t>Every homework is based on previous one</a:t>
            </a:r>
            <a:endParaRPr>
              <a:solidFill>
                <a:srgbClr val="FF0000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Homework 1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Setup Intranet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DHCP, NAT, VPN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Homework 2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+ DNS Service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Homework 3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+ Mail Service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Homework 4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Authorization, Authentication, Monitoring, Management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+ LDAP, SNMP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Syllabus – Prerequisite </a:t>
            </a:r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Background Knowledges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Strongly recommend that you should take these first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"Computer System Administration" (計算機系統管理)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"Introduction to Networking" (計算機網路概論)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Unix-like system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You can use any OS for homework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FreeBSD is used for lecturing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Environment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A dedicate(powerful?) PC that can run </a:t>
            </a:r>
            <a:r>
              <a:rPr lang="en-US">
                <a:solidFill>
                  <a:srgbClr val="FF0000"/>
                </a:solidFill>
              </a:rPr>
              <a:t>multiple</a:t>
            </a:r>
            <a:r>
              <a:rPr lang="en-US"/>
              <a:t> VMs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VirtualBox, VMWare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2~3 Unix-like system running at the same time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Attitude</a:t>
            </a:r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Attend every class</a:t>
            </a:r>
            <a:endParaRPr sz="28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Do every exercise</a:t>
            </a:r>
            <a:endParaRPr sz="28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As early as possible</a:t>
            </a:r>
            <a:endParaRPr sz="26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Char char="○"/>
            </a:pPr>
            <a:r>
              <a:rPr lang="en-US" sz="2600">
                <a:solidFill>
                  <a:srgbClr val="FF0000"/>
                </a:solidFill>
              </a:rPr>
              <a:t>On your own</a:t>
            </a:r>
            <a:endParaRPr sz="26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Collect information on the Internet</a:t>
            </a:r>
            <a:endParaRPr sz="28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The newer, the better.</a:t>
            </a:r>
            <a:endParaRPr sz="26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●"/>
            </a:pPr>
            <a:r>
              <a:rPr lang="en-US" sz="2800">
                <a:solidFill>
                  <a:srgbClr val="FF0000"/>
                </a:solidFill>
              </a:rPr>
              <a:t>Not recommended for those have more than 3 major courses in this semester</a:t>
            </a:r>
            <a:endParaRPr sz="2800">
              <a:solidFill>
                <a:srgbClr val="FF0000"/>
              </a:solidFill>
            </a:endParaRPr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This is a heavy course - loading roughly equal to a 9-credit course</a:t>
            </a:r>
            <a:endParaRPr sz="2600"/>
          </a:p>
        </p:txBody>
      </p:sp>
      <p:pic>
        <p:nvPicPr>
          <p:cNvPr id="141" name="Google Shape;14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19050" y="694250"/>
            <a:ext cx="2238375" cy="332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Flow of Change</a:t>
            </a:r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When You Perform Any Changes…</a:t>
            </a:r>
            <a:endParaRPr/>
          </a:p>
        </p:txBody>
      </p:sp>
      <p:cxnSp>
        <p:nvCxnSpPr>
          <p:cNvPr id="149" name="Google Shape;149;p21"/>
          <p:cNvCxnSpPr>
            <a:stCxn id="150" idx="0"/>
            <a:endCxn id="151" idx="2"/>
          </p:cNvCxnSpPr>
          <p:nvPr/>
        </p:nvCxnSpPr>
        <p:spPr>
          <a:xfrm rot="10800000">
            <a:off x="9770775" y="3721645"/>
            <a:ext cx="0" cy="179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52" name="Google Shape;152;p21"/>
          <p:cNvGrpSpPr/>
          <p:nvPr/>
        </p:nvGrpSpPr>
        <p:grpSpPr>
          <a:xfrm>
            <a:off x="4925650" y="1482725"/>
            <a:ext cx="6182225" cy="5783650"/>
            <a:chOff x="4011250" y="1711325"/>
            <a:chExt cx="6182225" cy="5783650"/>
          </a:xfrm>
        </p:grpSpPr>
        <p:sp>
          <p:nvSpPr>
            <p:cNvPr id="153" name="Google Shape;153;p21"/>
            <p:cNvSpPr/>
            <p:nvPr/>
          </p:nvSpPr>
          <p:spPr>
            <a:xfrm>
              <a:off x="4011250" y="2306050"/>
              <a:ext cx="2674200" cy="694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Source Sans Pro"/>
                  <a:ea typeface="Source Sans Pro"/>
                  <a:cs typeface="Source Sans Pro"/>
                  <a:sym typeface="Source Sans Pro"/>
                </a:rPr>
                <a:t>Backup before changing</a:t>
              </a:r>
              <a:br>
                <a:rPr lang="en-US" sz="1800">
                  <a:latin typeface="Source Sans Pro"/>
                  <a:ea typeface="Source Sans Pro"/>
                  <a:cs typeface="Source Sans Pro"/>
                  <a:sym typeface="Source Sans Pro"/>
                </a:rPr>
              </a:br>
              <a:r>
                <a:rPr lang="en-US" sz="1800">
                  <a:latin typeface="Source Sans Pro"/>
                  <a:ea typeface="Source Sans Pro"/>
                  <a:cs typeface="Source Sans Pro"/>
                  <a:sym typeface="Source Sans Pro"/>
                </a:rPr>
                <a:t>Think your fallback</a:t>
              </a:r>
              <a:endParaRPr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54" name="Google Shape;154;p21"/>
            <p:cNvSpPr/>
            <p:nvPr/>
          </p:nvSpPr>
          <p:spPr>
            <a:xfrm>
              <a:off x="4011250" y="3255640"/>
              <a:ext cx="2674200" cy="694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Source Sans Pro"/>
                  <a:ea typeface="Source Sans Pro"/>
                  <a:cs typeface="Source Sans Pro"/>
                  <a:sym typeface="Source Sans Pro"/>
                </a:rPr>
                <a:t>Apply change in new file on test environment</a:t>
              </a:r>
              <a:endParaRPr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55" name="Google Shape;155;p21"/>
            <p:cNvSpPr/>
            <p:nvPr/>
          </p:nvSpPr>
          <p:spPr>
            <a:xfrm>
              <a:off x="4011250" y="4205230"/>
              <a:ext cx="2674200" cy="428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Source Sans Pro"/>
                  <a:ea typeface="Source Sans Pro"/>
                  <a:cs typeface="Source Sans Pro"/>
                  <a:sym typeface="Source Sans Pro"/>
                </a:rPr>
                <a:t>Restart the system</a:t>
              </a:r>
              <a:endParaRPr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grpSp>
          <p:nvGrpSpPr>
            <p:cNvPr id="156" name="Google Shape;156;p21"/>
            <p:cNvGrpSpPr/>
            <p:nvPr/>
          </p:nvGrpSpPr>
          <p:grpSpPr>
            <a:xfrm>
              <a:off x="4011300" y="4888420"/>
              <a:ext cx="2674200" cy="773400"/>
              <a:chOff x="4011300" y="5410675"/>
              <a:chExt cx="2674200" cy="773400"/>
            </a:xfrm>
          </p:grpSpPr>
          <p:sp>
            <p:nvSpPr>
              <p:cNvPr id="157" name="Google Shape;157;p21"/>
              <p:cNvSpPr/>
              <p:nvPr/>
            </p:nvSpPr>
            <p:spPr>
              <a:xfrm>
                <a:off x="4011300" y="5410675"/>
                <a:ext cx="2674200" cy="773400"/>
              </a:xfrm>
              <a:prstGeom prst="diamond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58" name="Google Shape;158;p21"/>
              <p:cNvSpPr txBox="1"/>
              <p:nvPr/>
            </p:nvSpPr>
            <p:spPr>
              <a:xfrm>
                <a:off x="4377625" y="5566525"/>
                <a:ext cx="20700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Is everything fine ?</a:t>
                </a:r>
                <a:endParaRPr/>
              </a:p>
            </p:txBody>
          </p:sp>
        </p:grpSp>
        <p:sp>
          <p:nvSpPr>
            <p:cNvPr id="159" name="Google Shape;159;p21"/>
            <p:cNvSpPr/>
            <p:nvPr/>
          </p:nvSpPr>
          <p:spPr>
            <a:xfrm>
              <a:off x="4011250" y="5916910"/>
              <a:ext cx="2674200" cy="428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Source Sans Pro"/>
                  <a:ea typeface="Source Sans Pro"/>
                  <a:cs typeface="Source Sans Pro"/>
                  <a:sym typeface="Source Sans Pro"/>
                </a:rPr>
                <a:t>Run Test</a:t>
              </a:r>
              <a:endParaRPr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0" name="Google Shape;160;p21"/>
            <p:cNvSpPr/>
            <p:nvPr/>
          </p:nvSpPr>
          <p:spPr>
            <a:xfrm>
              <a:off x="4011250" y="6600100"/>
              <a:ext cx="2674200" cy="428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Source Sans Pro"/>
                  <a:ea typeface="Source Sans Pro"/>
                  <a:cs typeface="Source Sans Pro"/>
                  <a:sym typeface="Source Sans Pro"/>
                </a:rPr>
                <a:t>Apply to Real System</a:t>
              </a:r>
              <a:endParaRPr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grpSp>
          <p:nvGrpSpPr>
            <p:cNvPr id="161" name="Google Shape;161;p21"/>
            <p:cNvGrpSpPr/>
            <p:nvPr/>
          </p:nvGrpSpPr>
          <p:grpSpPr>
            <a:xfrm>
              <a:off x="7519275" y="5744245"/>
              <a:ext cx="2674200" cy="773400"/>
              <a:chOff x="4011300" y="5410675"/>
              <a:chExt cx="2674200" cy="773400"/>
            </a:xfrm>
          </p:grpSpPr>
          <p:sp>
            <p:nvSpPr>
              <p:cNvPr id="150" name="Google Shape;150;p21"/>
              <p:cNvSpPr/>
              <p:nvPr/>
            </p:nvSpPr>
            <p:spPr>
              <a:xfrm>
                <a:off x="4011300" y="5410675"/>
                <a:ext cx="2674200" cy="773400"/>
              </a:xfrm>
              <a:prstGeom prst="diamond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62" name="Google Shape;162;p21"/>
              <p:cNvSpPr txBox="1"/>
              <p:nvPr/>
            </p:nvSpPr>
            <p:spPr>
              <a:xfrm>
                <a:off x="4377625" y="5566525"/>
                <a:ext cx="20700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Is everything fine ?</a:t>
                </a:r>
                <a:endParaRPr/>
              </a:p>
            </p:txBody>
          </p:sp>
        </p:grpSp>
        <p:sp>
          <p:nvSpPr>
            <p:cNvPr id="151" name="Google Shape;151;p21"/>
            <p:cNvSpPr/>
            <p:nvPr/>
          </p:nvSpPr>
          <p:spPr>
            <a:xfrm>
              <a:off x="7519275" y="3255640"/>
              <a:ext cx="2674200" cy="694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Source Sans Pro"/>
                  <a:ea typeface="Source Sans Pro"/>
                  <a:cs typeface="Source Sans Pro"/>
                  <a:sym typeface="Source Sans Pro"/>
                </a:rPr>
                <a:t>Restore Procedures</a:t>
              </a:r>
              <a:br>
                <a:rPr lang="en-US" sz="1800">
                  <a:latin typeface="Source Sans Pro"/>
                  <a:ea typeface="Source Sans Pro"/>
                  <a:cs typeface="Source Sans Pro"/>
                  <a:sym typeface="Source Sans Pro"/>
                </a:rPr>
              </a:br>
              <a:r>
                <a:rPr lang="en-US" sz="1800">
                  <a:latin typeface="Source Sans Pro"/>
                  <a:ea typeface="Source Sans Pro"/>
                  <a:cs typeface="Source Sans Pro"/>
                  <a:sym typeface="Source Sans Pro"/>
                </a:rPr>
                <a:t>Think another solution</a:t>
              </a:r>
              <a:endParaRPr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3" name="Google Shape;163;p21"/>
            <p:cNvSpPr/>
            <p:nvPr/>
          </p:nvSpPr>
          <p:spPr>
            <a:xfrm>
              <a:off x="5206950" y="1711325"/>
              <a:ext cx="282900" cy="282900"/>
            </a:xfrm>
            <a:prstGeom prst="flowChartConnector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4" name="Google Shape;164;p21"/>
            <p:cNvCxnSpPr>
              <a:stCxn id="163" idx="4"/>
              <a:endCxn id="153" idx="0"/>
            </p:cNvCxnSpPr>
            <p:nvPr/>
          </p:nvCxnSpPr>
          <p:spPr>
            <a:xfrm>
              <a:off x="5348400" y="1994225"/>
              <a:ext cx="0" cy="311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5" name="Google Shape;165;p21"/>
            <p:cNvCxnSpPr>
              <a:endCxn id="154" idx="0"/>
            </p:cNvCxnSpPr>
            <p:nvPr/>
          </p:nvCxnSpPr>
          <p:spPr>
            <a:xfrm>
              <a:off x="5348350" y="3000640"/>
              <a:ext cx="0" cy="255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6" name="Google Shape;166;p21"/>
            <p:cNvCxnSpPr>
              <a:endCxn id="155" idx="0"/>
            </p:cNvCxnSpPr>
            <p:nvPr/>
          </p:nvCxnSpPr>
          <p:spPr>
            <a:xfrm>
              <a:off x="5348350" y="3950230"/>
              <a:ext cx="0" cy="255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7" name="Google Shape;167;p21"/>
            <p:cNvCxnSpPr>
              <a:stCxn id="155" idx="2"/>
              <a:endCxn id="157" idx="0"/>
            </p:cNvCxnSpPr>
            <p:nvPr/>
          </p:nvCxnSpPr>
          <p:spPr>
            <a:xfrm>
              <a:off x="5348350" y="4633330"/>
              <a:ext cx="0" cy="255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8" name="Google Shape;168;p21"/>
            <p:cNvCxnSpPr>
              <a:stCxn id="157" idx="2"/>
              <a:endCxn id="159" idx="0"/>
            </p:cNvCxnSpPr>
            <p:nvPr/>
          </p:nvCxnSpPr>
          <p:spPr>
            <a:xfrm>
              <a:off x="5348400" y="5661820"/>
              <a:ext cx="0" cy="255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9" name="Google Shape;169;p21"/>
            <p:cNvCxnSpPr>
              <a:stCxn id="159" idx="3"/>
              <a:endCxn id="150" idx="1"/>
            </p:cNvCxnSpPr>
            <p:nvPr/>
          </p:nvCxnSpPr>
          <p:spPr>
            <a:xfrm>
              <a:off x="6685450" y="6130960"/>
              <a:ext cx="833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0" name="Google Shape;170;p21"/>
            <p:cNvCxnSpPr>
              <a:stCxn id="151" idx="0"/>
              <a:endCxn id="153" idx="3"/>
            </p:cNvCxnSpPr>
            <p:nvPr/>
          </p:nvCxnSpPr>
          <p:spPr>
            <a:xfrm rot="5400000" flipH="1">
              <a:off x="7469775" y="1869040"/>
              <a:ext cx="602400" cy="21708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1" name="Google Shape;171;p21"/>
            <p:cNvCxnSpPr>
              <a:stCxn id="157" idx="3"/>
            </p:cNvCxnSpPr>
            <p:nvPr/>
          </p:nvCxnSpPr>
          <p:spPr>
            <a:xfrm rot="10800000" flipH="1">
              <a:off x="6685500" y="3950020"/>
              <a:ext cx="1332600" cy="1325100"/>
            </a:xfrm>
            <a:prstGeom prst="bentConnector3">
              <a:avLst>
                <a:gd name="adj1" fmla="val 9936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2" name="Google Shape;172;p21"/>
            <p:cNvCxnSpPr>
              <a:stCxn id="150" idx="2"/>
              <a:endCxn id="160" idx="3"/>
            </p:cNvCxnSpPr>
            <p:nvPr/>
          </p:nvCxnSpPr>
          <p:spPr>
            <a:xfrm rot="5400000">
              <a:off x="7622775" y="5580445"/>
              <a:ext cx="296400" cy="21708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173" name="Google Shape;173;p21"/>
            <p:cNvGrpSpPr/>
            <p:nvPr/>
          </p:nvGrpSpPr>
          <p:grpSpPr>
            <a:xfrm>
              <a:off x="5206950" y="7212075"/>
              <a:ext cx="282900" cy="282900"/>
              <a:chOff x="5206950" y="7212075"/>
              <a:chExt cx="282900" cy="282900"/>
            </a:xfrm>
          </p:grpSpPr>
          <p:sp>
            <p:nvSpPr>
              <p:cNvPr id="174" name="Google Shape;174;p21"/>
              <p:cNvSpPr/>
              <p:nvPr/>
            </p:nvSpPr>
            <p:spPr>
              <a:xfrm>
                <a:off x="5206950" y="7212075"/>
                <a:ext cx="282900" cy="282900"/>
              </a:xfrm>
              <a:prstGeom prst="flowChartConnector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21"/>
              <p:cNvSpPr/>
              <p:nvPr/>
            </p:nvSpPr>
            <p:spPr>
              <a:xfrm>
                <a:off x="5232750" y="7237875"/>
                <a:ext cx="231300" cy="231300"/>
              </a:xfrm>
              <a:prstGeom prst="flowChartConnector">
                <a:avLst/>
              </a:prstGeom>
              <a:solidFill>
                <a:srgbClr val="00000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76" name="Google Shape;176;p21"/>
            <p:cNvCxnSpPr>
              <a:stCxn id="160" idx="2"/>
              <a:endCxn id="174" idx="0"/>
            </p:cNvCxnSpPr>
            <p:nvPr/>
          </p:nvCxnSpPr>
          <p:spPr>
            <a:xfrm>
              <a:off x="5348350" y="7028200"/>
              <a:ext cx="0" cy="183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182" name="Google Shape;182;p22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SA-NA Junction</a:t>
            </a:r>
            <a:endParaRPr/>
          </a:p>
        </p:txBody>
      </p:sp>
      <p:sp>
        <p:nvSpPr>
          <p:cNvPr id="183" name="Google Shape;183;p22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FreeBSD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12.1-RELEASE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Self-study for the SA course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https://nasa.cs.nctu.edu.tw/sa/2020/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 &amp; A</a:t>
            </a:r>
            <a:endParaRPr/>
          </a:p>
        </p:txBody>
      </p:sp>
      <p:sp>
        <p:nvSpPr>
          <p:cNvPr id="189" name="Google Shape;189;p2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190" name="Google Shape;190;p23"/>
          <p:cNvSpPr txBox="1">
            <a:spLocks noGrp="1"/>
          </p:cNvSpPr>
          <p:nvPr>
            <p:ph type="subTitle" idx="1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Syllabus</a:t>
            </a:r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1"/>
          </p:nvPr>
        </p:nvSpPr>
        <p:spPr>
          <a:xfrm>
            <a:off x="599050" y="16396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Website: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https://nasa.cs.nctu.edu.tw/na/2021/</a:t>
            </a:r>
            <a:r>
              <a:rPr lang="en-US"/>
              <a:t> 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Instructors: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曾亮齊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lctseng@cs.nctu.edu.tw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王則涵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wangth@cs.nctu.edu.tw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林瑞男 </a:t>
            </a:r>
            <a:r>
              <a:rPr lang="en-US" u="sng">
                <a:solidFill>
                  <a:schemeClr val="hlink"/>
                </a:solidFill>
                <a:hlinkClick r:id="rId6"/>
              </a:rPr>
              <a:t>jnlin@cs.nctu.edu.tw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許立文 </a:t>
            </a:r>
            <a:r>
              <a:rPr lang="en-US" u="sng">
                <a:solidFill>
                  <a:schemeClr val="hlink"/>
                </a:solidFill>
                <a:hlinkClick r:id="rId7"/>
              </a:rPr>
              <a:t>lwhsu@cs.nctu.edu.tw</a:t>
            </a:r>
            <a:r>
              <a:rPr lang="en-US"/>
              <a:t> 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Time: 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Thu. IJK (PM 6:30 ~ 9:20)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Place: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EC114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/>
              <a:t>Syllabus</a:t>
            </a:r>
            <a:endParaRPr sz="5200"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Discussion Forum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○"/>
            </a:pPr>
            <a:r>
              <a:rPr lang="en-US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https://groups.google.com/forum/#!forum/nctunasa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○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We suggest you to join - TAs might give homework hints there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○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Request join and tell us your student ID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○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Ask</a:t>
            </a:r>
            <a:r>
              <a:rPr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course-related/technical questions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there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○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Everyone in the group can answer/vote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Char char="○"/>
            </a:pPr>
            <a:r>
              <a:rPr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DON'T post direct answer/configuration there!</a:t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■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You will be banned.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2" name="Google Shape;52;p9"/>
          <p:cNvGrpSpPr/>
          <p:nvPr/>
        </p:nvGrpSpPr>
        <p:grpSpPr>
          <a:xfrm>
            <a:off x="6227533" y="5168459"/>
            <a:ext cx="5000260" cy="1982796"/>
            <a:chOff x="4572000" y="4495800"/>
            <a:chExt cx="4478112" cy="1900504"/>
          </a:xfrm>
        </p:grpSpPr>
        <p:pic>
          <p:nvPicPr>
            <p:cNvPr id="53" name="Google Shape;53;p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572000" y="4495800"/>
              <a:ext cx="4478112" cy="1900504"/>
            </a:xfrm>
            <a:prstGeom prst="rect">
              <a:avLst/>
            </a:prstGeom>
            <a:solidFill>
              <a:srgbClr val="ECECEC"/>
            </a:solidFill>
            <a:ln w="88900" cap="sq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</p:spPr>
        </p:pic>
        <p:sp>
          <p:nvSpPr>
            <p:cNvPr id="54" name="Google Shape;54;p9"/>
            <p:cNvSpPr/>
            <p:nvPr/>
          </p:nvSpPr>
          <p:spPr>
            <a:xfrm>
              <a:off x="4613299" y="5228029"/>
              <a:ext cx="4436700" cy="838200"/>
            </a:xfrm>
            <a:prstGeom prst="rect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/>
              <a:t>Syllabus</a:t>
            </a:r>
            <a:endParaRPr sz="5200"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Lecture/Exam in Chinese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○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Not recommend for those do not speak Chinese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TAs: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○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We might have about 6 TAs.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○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Email to TAs: </a:t>
            </a:r>
            <a:r>
              <a:rPr lang="en-US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ta@nasa.cs.nctu.edu.tw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■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Also received by all lecturers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○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3GH every week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■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Website: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○"/>
            </a:pPr>
            <a:r>
              <a:rPr lang="en-US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https://nasa.cs.nctu.edu.tw/sa/2020/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/>
              <a:t>Syllabus</a:t>
            </a:r>
            <a:endParaRPr sz="5200"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Email Policy (</a:t>
            </a:r>
            <a:r>
              <a:rPr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IMPORTANT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○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Don't send course-related/technical questions to TAs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■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TAs won't answer you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○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Only ask TAs for personal/non-technical questions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■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Course registration/dropping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■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Grading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■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Office hour appointment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■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Demo appointment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Syllabus - Registration &amp; Dropping Policy</a:t>
            </a:r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Registration (non-NYCU students)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Send registration form to CSCC front desk if cannot find lecturers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Dropping (after midterm)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Contact CS Department Office if cannot find lecturers near the deadline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Email to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ta@nasa.cs.nctu.edu.tw</a:t>
            </a:r>
            <a:r>
              <a:rPr lang="en-US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Syllabus –	 Course Overview</a:t>
            </a:r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Main topics</a:t>
            </a:r>
            <a:endParaRPr sz="28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Networking</a:t>
            </a:r>
            <a:endParaRPr sz="260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TCP/IP Networking Environment</a:t>
            </a:r>
            <a:endParaRPr sz="240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NAT, DHCP, Firewall, VPN, Load Balancer, …</a:t>
            </a:r>
            <a:endParaRPr sz="24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DNS – BIND (Berkeley Internet Name Domain)</a:t>
            </a:r>
            <a:endParaRPr sz="26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Mail System - Postfix</a:t>
            </a:r>
            <a:endParaRPr sz="260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SPF (Sender Policy Framework)</a:t>
            </a:r>
            <a:endParaRPr sz="240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DKIM (Domain Keys Identified Mail)</a:t>
            </a:r>
            <a:endParaRPr sz="240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DMARC (Domain-based Message Authentication, Reporting &amp; Conformance)</a:t>
            </a:r>
            <a:endParaRPr sz="24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Network Management/Authentication/Authorization</a:t>
            </a:r>
            <a:endParaRPr sz="260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LDAP, SNMP</a:t>
            </a:r>
            <a:endParaRPr sz="240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Configuration Management (Ansible, Puppet)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/>
              <a:t>Syllabus –	 Course Textbook and Reference</a:t>
            </a:r>
            <a:endParaRPr sz="4700"/>
          </a:p>
        </p:txBody>
      </p:sp>
      <p:sp>
        <p:nvSpPr>
          <p:cNvPr id="89" name="Google Shape;89;p14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Textbook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Unix and Linux System Administration Handbook (5th Edition) 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Course slides 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Reference book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TCP/IP Illustrated Volume 1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Postfix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DNS and BIND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SNMP, SNMPv2, SNMPv3 and RMON 1, 2</a:t>
            </a:r>
            <a:endParaRPr/>
          </a:p>
        </p:txBody>
      </p:sp>
      <p:pic>
        <p:nvPicPr>
          <p:cNvPr id="90" name="Google Shape;90;p14" descr="ShowCov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07491" y="5660487"/>
            <a:ext cx="1112838" cy="144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4" descr="05960021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42100" y="5681125"/>
            <a:ext cx="1096963" cy="1439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4" descr="059600158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85100" y="5660487"/>
            <a:ext cx="1096963" cy="1439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 descr="untitl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758263" y="5666837"/>
            <a:ext cx="1112837" cy="144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 descr="https://images-na.ssl-images-amazon.com/images/I/61iWkQ87uTL._SX381_BO1,204,203,200_.jp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125509" y="5660487"/>
            <a:ext cx="1105782" cy="1439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Syllabus – Text book outline</a:t>
            </a: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9144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>
                <a:solidFill>
                  <a:schemeClr val="dk1"/>
                </a:solidFill>
              </a:rPr>
              <a:t>Part II. Networking</a:t>
            </a:r>
            <a:endParaRPr sz="2600"/>
          </a:p>
          <a:p>
            <a:pPr marL="13716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600"/>
              <a:t>Chap 16 – TCP/IP</a:t>
            </a:r>
            <a:endParaRPr sz="2600"/>
          </a:p>
          <a:p>
            <a:pPr marL="13716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Chap 17 – Routing</a:t>
            </a:r>
            <a:endParaRPr sz="2600"/>
          </a:p>
          <a:p>
            <a:pPr marL="13716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Chap 18 – DNS: Domain Name System</a:t>
            </a:r>
            <a:endParaRPr sz="2600"/>
          </a:p>
          <a:p>
            <a:pPr marL="13716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Chap 21 – SMTP: Simple Mail Transfer Protocol</a:t>
            </a:r>
            <a:endParaRPr sz="2600"/>
          </a:p>
          <a:p>
            <a:pPr marL="13716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Chap 22 – Directory Services</a:t>
            </a:r>
            <a:endParaRPr sz="2600"/>
          </a:p>
          <a:p>
            <a:pPr marL="13716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Chap 23 – Electronic Mail</a:t>
            </a:r>
            <a:endParaRPr sz="2600"/>
          </a:p>
          <a:p>
            <a:pPr marL="13716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Chap 25 – Network Management and Debugging</a:t>
            </a:r>
            <a:endParaRPr sz="2600"/>
          </a:p>
          <a:p>
            <a:pPr marL="9144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Operations</a:t>
            </a:r>
            <a:endParaRPr/>
          </a:p>
          <a:p>
            <a:pPr marL="13716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Chap 30 – Monitoring</a:t>
            </a:r>
            <a:endParaRPr sz="26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SCC NASA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641</Words>
  <Application>Microsoft Office PowerPoint</Application>
  <PresentationFormat>自訂</PresentationFormat>
  <Paragraphs>160</Paragraphs>
  <Slides>17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2" baseType="lpstr">
      <vt:lpstr>Source Sans Pro</vt:lpstr>
      <vt:lpstr>Arial</vt:lpstr>
      <vt:lpstr>Courier New</vt:lpstr>
      <vt:lpstr>Times New Roman</vt:lpstr>
      <vt:lpstr>CSCC NASA</vt:lpstr>
      <vt:lpstr>Computer Network Administration</vt:lpstr>
      <vt:lpstr>Syllabus</vt:lpstr>
      <vt:lpstr>Syllabus</vt:lpstr>
      <vt:lpstr>Syllabus</vt:lpstr>
      <vt:lpstr>Syllabus</vt:lpstr>
      <vt:lpstr>Syllabus - Registration &amp; Dropping Policy</vt:lpstr>
      <vt:lpstr>Syllabus –  Course Overview</vt:lpstr>
      <vt:lpstr>Syllabus –  Course Textbook and Reference</vt:lpstr>
      <vt:lpstr>Syllabus – Text book outline</vt:lpstr>
      <vt:lpstr>Syllabus – Grade Policy</vt:lpstr>
      <vt:lpstr>Syllabus – Homework Outline </vt:lpstr>
      <vt:lpstr>Syllabus – Homework Outline</vt:lpstr>
      <vt:lpstr>Syllabus – Prerequisite </vt:lpstr>
      <vt:lpstr>Attitude</vt:lpstr>
      <vt:lpstr>When You Perform Any Changes…</vt:lpstr>
      <vt:lpstr>SA-NA Junction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 Administration</dc:title>
  <cp:lastModifiedBy>fuyuanli</cp:lastModifiedBy>
  <cp:revision>1</cp:revision>
  <dcterms:modified xsi:type="dcterms:W3CDTF">2021-03-03T16:17:46Z</dcterms:modified>
</cp:coreProperties>
</file>