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</p:sldIdLst>
  <p:sldSz cx="11998325" cy="7559675"/>
  <p:notesSz cx="7559675" cy="10691813"/>
  <p:embeddedFontLst>
    <p:embeddedFont>
      <p:font typeface="Source Sans Pro" panose="020B0503030403020204" pitchFamily="34" charset="0"/>
      <p:regular r:id="rId99"/>
      <p:bold r:id="rId100"/>
      <p:italic r:id="rId101"/>
      <p:boldItalic r:id="rId10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B050C6-A0F9-4558-BA35-79F59B9C9E0B}">
  <a:tblStyle styleId="{84B050C6-A0F9-4558-BA35-79F59B9C9E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4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1.fntdata"/><Relationship Id="rId10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2.fntdata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da6aa73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bda6aa73be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da6aa73be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da6aa73be_0_27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da6aa73be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da6aa73be_0_28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da6aa73be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da6aa73be_0_28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da6aa73be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da6aa73be_0_29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df63ea5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df63ea5f7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df63ea5f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bdf63ea5f7_0_5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df63ea5f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df63ea5f7_0_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df63ea5f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df63ea5f7_0_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ddb811ff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ddb811ffa_0_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ddb811ff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ddb811ffa_0_5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bda6aa73b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bda6aa73be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ddb811ff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bddb811ffa_0_6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ddb811ff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ddb811ffa_0_10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ddb811ff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ddb811ffa_0_10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ddb811ff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bddb811ffa_0_1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ddb811ff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bddb811ffa_0_15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bddb811ff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bddb811ffa_0_19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ddb811ffa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bddb811ffa_0_23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ddb811ffa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ddb811ffa_0_23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bddb811ffa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bddb811ffa_0_2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ddb811ff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bddb811ffa_0_25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bda6aa73b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bda6aa73be_0_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bddb811ffa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bddb811ffa_0_28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ddb811ffa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ddb811ffa_0_38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bddb811ffa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bddb811ffa_0_37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bddb811ffa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bddb811ffa_0_39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bddb811ffa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bddb811ffa_0_45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bddb811ffa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bddb811ffa_0_48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bddb811ffa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bddb811ffa_0_54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bddb811ffa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bddb811ffa_0_55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bddb811ffa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bddb811ffa_0_64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bddb811ffa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bddb811ffa_0_64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da6aa73b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da6aa73be_0_5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bddb811ffa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bddb811ffa_0_66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bddb811ffa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bddb811ffa_0_66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bddb811ffa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bddb811ffa_0_69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bddb811ffa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bddb811ffa_0_7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be9e717c9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be9e717c9f_1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be9e717c9f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be9e717c9f_1_12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be9e717c9f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be9e717c9f_1_18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be9e717c9f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be9e717c9f_1_19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be9e717c9f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be9e717c9f_1_20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be9e717c9f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be9e717c9f_1_26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da6aa73be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da6aa73be_0_1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be9e717c9f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be9e717c9f_1_28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be9e717c9f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be9e717c9f_1_29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be9e717c9f_1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be9e717c9f_1_33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be9e717c9f_1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be9e717c9f_1_38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be9e717c9f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be9e717c9f_1_39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be9e717c9f_1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be9e717c9f_1_47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be9e717c9f_1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be9e717c9f_1_48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be9e717c9f_1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be9e717c9f_1_50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be9e717c9f_1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be9e717c9f_1_50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be9e717c9f_1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be9e717c9f_1_5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da6aa73b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da6aa73be_0_15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be9e717c9f_1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be9e717c9f_1_5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be9e717c9f_1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be9e717c9f_1_57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be9e717c9f_1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be9e717c9f_1_57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be9e717c9f_1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be9e717c9f_1_62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be9e717c9f_1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be9e717c9f_1_63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be9e717c9f_1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be9e717c9f_1_70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be9e717c9f_1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be9e717c9f_1_75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be9e717c9f_1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be9e717c9f_1_80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be9e717c9f_1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be9e717c9f_1_85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be9e717c9f_1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be9e717c9f_1_86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da6aa73b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da6aa73be_0_20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be9e717c9f_1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be9e717c9f_1_86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be9283ea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be9283ea66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be9283ea6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be9283ea66_0_3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be9283ea6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be9283ea66_0_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be9283ea6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be9283ea66_0_13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be9283ea6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be9283ea66_0_1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be9283ea66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be9283ea66_0_15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be9283ea6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be9283ea66_0_17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be9283ea6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be9283ea66_0_18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be9283ea66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be9283ea66_0_20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da6aa73be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da6aa73be_0_2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be9283ea6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be9283ea66_0_2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be9283ea66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be9283ea66_0_23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be9283ea66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Google Shape;1710;gbe9283ea66_0_27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gbe9283ea66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9" name="Google Shape;1719;gbe9283ea66_0_28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be9283ea66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be9283ea66_0_3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be9283ea66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be9283ea66_0_36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be9283ea66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be9283ea66_0_37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be9283ea66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be9283ea66_0_39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be9283ea66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be9283ea66_0_45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be9283ea66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be9283ea66_0_47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da6aa73be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da6aa73be_0_2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be9283ea66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be9283ea66_0_49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be9283ea66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be9283ea66_0_5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be9283ea66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be9283ea66_0_57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be9283ea66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be9283ea66_0_62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be9283ea66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be9283ea66_0_65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gbe9283ea66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5" name="Google Shape;2085;gbe9283ea66_0_69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be9283ea66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be9283ea66_0_69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inventiontourblog.wordpress.com/2015/03/31/internet-advanced-research-project-agency-arpa-develops-the-first-computer-network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Introduction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</a:t>
            </a:r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– Introduction of Link Layer</a:t>
            </a:r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Purpose of the link layer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Send and receive IP datagram for IP module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ARP request and reply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RARP request and reply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TCP/IP support various link layers, depending on the type of hardware used: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Ethernet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Teach in this class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Token Ring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FDDI (Fiber Distributed Data Interface)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Serial 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– Ethernet </a:t>
            </a:r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Features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Predominant form of local LAN technology used today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 CSMA/CD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Carrier Sense, Multiple Access with Collision Detection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 48-bit MAC address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Operate at 10 Mbps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Fast Ethernet at 100 Mbps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Gigabit Ethernet at 1000 Mbps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10 Gigabit Ethernet at 10,000 Mbps (10Gbps)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Ethernet frame format is defined in RFC 894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This is the actually used format in reality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– Ethernet Frame Format</a:t>
            </a:r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3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48-bit hardware address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For both destination and source address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16-bit type is used to specify the type of following data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0800 🡪 IP datagram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0806 🡪 ARP,  8035 🡪 RARP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1175175" y="4437575"/>
            <a:ext cx="12804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destination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2455575" y="4437575"/>
            <a:ext cx="12804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3735975" y="4437575"/>
            <a:ext cx="6489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4384875" y="4437575"/>
            <a:ext cx="60864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10471275" y="4437575"/>
            <a:ext cx="6489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CRC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1639875" y="4821090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3011475" y="4821090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3925875" y="4821090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6884175" y="4821090"/>
            <a:ext cx="10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46-1500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3735975" y="5193615"/>
            <a:ext cx="6489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0800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4384875" y="5193615"/>
            <a:ext cx="60864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IP datagram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3925875" y="5577131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6884175" y="5577131"/>
            <a:ext cx="10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46-1500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3735975" y="5949656"/>
            <a:ext cx="6489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0806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4384875" y="5949656"/>
            <a:ext cx="20523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ARP request/reply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3925875" y="6333171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5178525" y="6333171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6437175" y="5949656"/>
            <a:ext cx="6489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6550125" y="6333171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3735975" y="6711656"/>
            <a:ext cx="6489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0835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4384875" y="6711656"/>
            <a:ext cx="20523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RARP request/reply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3925875" y="7095171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5178525" y="7095171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6437175" y="6711656"/>
            <a:ext cx="6489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6550125" y="7095171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1561050" y="4086775"/>
            <a:ext cx="28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Ethernet Encapsulation(RFC 894)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0" name="Google Shape;220;p19"/>
          <p:cNvCxnSpPr>
            <a:stCxn id="219" idx="3"/>
            <a:endCxn id="221" idx="1"/>
          </p:cNvCxnSpPr>
          <p:nvPr/>
        </p:nvCxnSpPr>
        <p:spPr>
          <a:xfrm rot="10800000" flipH="1">
            <a:off x="4384950" y="4277575"/>
            <a:ext cx="6086400" cy="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2" name="Google Shape;222;p19"/>
          <p:cNvCxnSpPr>
            <a:stCxn id="223" idx="0"/>
            <a:endCxn id="224" idx="2"/>
          </p:cNvCxnSpPr>
          <p:nvPr/>
        </p:nvCxnSpPr>
        <p:spPr>
          <a:xfrm rot="10800000">
            <a:off x="4388075" y="3984675"/>
            <a:ext cx="0" cy="45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19"/>
          <p:cNvCxnSpPr/>
          <p:nvPr/>
        </p:nvCxnSpPr>
        <p:spPr>
          <a:xfrm rot="10800000">
            <a:off x="10484075" y="3984675"/>
            <a:ext cx="0" cy="45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26" name="Google Shape;226;p19"/>
          <p:cNvSpPr txBox="1"/>
          <p:nvPr/>
        </p:nvSpPr>
        <p:spPr>
          <a:xfrm>
            <a:off x="6807975" y="3906700"/>
            <a:ext cx="128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46-1500 byte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– Loopback Interface </a:t>
            </a: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Pseudo NIC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Allow client and server on the same host to communicate with each other using TCP/IP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IP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127.0.0.1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Hostname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localhost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0"/>
          <p:cNvGrpSpPr/>
          <p:nvPr/>
        </p:nvGrpSpPr>
        <p:grpSpPr>
          <a:xfrm>
            <a:off x="4453425" y="2771125"/>
            <a:ext cx="6310950" cy="4622500"/>
            <a:chOff x="4453425" y="2771125"/>
            <a:chExt cx="6310950" cy="4622500"/>
          </a:xfrm>
        </p:grpSpPr>
        <p:sp>
          <p:nvSpPr>
            <p:cNvPr id="235" name="Google Shape;235;p20"/>
            <p:cNvSpPr/>
            <p:nvPr/>
          </p:nvSpPr>
          <p:spPr>
            <a:xfrm>
              <a:off x="5713675" y="3089225"/>
              <a:ext cx="4035900" cy="772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4508000" y="4157375"/>
              <a:ext cx="1248900" cy="7053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6288450" y="4008075"/>
              <a:ext cx="4349400" cy="2883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5803675" y="3241825"/>
              <a:ext cx="1017600" cy="47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/>
                  <a:ea typeface="Times New Roman"/>
                  <a:cs typeface="Times New Roman"/>
                  <a:sym typeface="Times New Roman"/>
                </a:rPr>
                <a:t>IP output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/>
                  <a:ea typeface="Times New Roman"/>
                  <a:cs typeface="Times New Roman"/>
                  <a:sym typeface="Times New Roman"/>
                </a:rPr>
                <a:t>function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8555650" y="3241825"/>
              <a:ext cx="1017600" cy="47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output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function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4623675" y="4273175"/>
              <a:ext cx="1017600" cy="47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Times New Roman"/>
                  <a:ea typeface="Times New Roman"/>
                  <a:cs typeface="Times New Roman"/>
                  <a:sym typeface="Times New Roman"/>
                </a:rPr>
                <a:t>place on IP</a:t>
              </a:r>
              <a:br>
                <a:rPr lang="en-US" sz="1200" dirty="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 dirty="0">
                  <a:latin typeface="Times New Roman"/>
                  <a:ea typeface="Times New Roman"/>
                  <a:cs typeface="Times New Roman"/>
                  <a:sym typeface="Times New Roman"/>
                </a:rPr>
                <a:t>input queue</a:t>
              </a:r>
              <a:endParaRPr sz="12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8860450" y="4157475"/>
              <a:ext cx="1017600" cy="47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place on 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input queue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6748475" y="4157375"/>
              <a:ext cx="2035200" cy="7053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destination IP address equal broadcast address or multicast address?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6697025" y="5225525"/>
              <a:ext cx="21381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destination IP address equal interface IP address?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8351650" y="6140525"/>
              <a:ext cx="2035200" cy="47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demultiplex based on Ethernet frame type 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7257275" y="6140525"/>
              <a:ext cx="1017600" cy="47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ARP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6" name="Google Shape;246;p20"/>
            <p:cNvCxnSpPr>
              <a:stCxn id="238" idx="2"/>
              <a:endCxn id="240" idx="0"/>
            </p:cNvCxnSpPr>
            <p:nvPr/>
          </p:nvCxnSpPr>
          <p:spPr>
            <a:xfrm flipH="1">
              <a:off x="5132575" y="3715525"/>
              <a:ext cx="1179900" cy="557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7" name="Google Shape;247;p20"/>
            <p:cNvCxnSpPr>
              <a:stCxn id="238" idx="2"/>
              <a:endCxn id="242" idx="0"/>
            </p:cNvCxnSpPr>
            <p:nvPr/>
          </p:nvCxnSpPr>
          <p:spPr>
            <a:xfrm>
              <a:off x="6312475" y="3715525"/>
              <a:ext cx="1453500" cy="44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8" name="Google Shape;248;p20"/>
            <p:cNvCxnSpPr>
              <a:stCxn id="240" idx="0"/>
              <a:endCxn id="239" idx="2"/>
            </p:cNvCxnSpPr>
            <p:nvPr/>
          </p:nvCxnSpPr>
          <p:spPr>
            <a:xfrm rot="10800000" flipH="1">
              <a:off x="5132475" y="3715475"/>
              <a:ext cx="3932100" cy="557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9" name="Google Shape;249;p20"/>
            <p:cNvCxnSpPr>
              <a:stCxn id="241" idx="0"/>
              <a:endCxn id="239" idx="2"/>
            </p:cNvCxnSpPr>
            <p:nvPr/>
          </p:nvCxnSpPr>
          <p:spPr>
            <a:xfrm rot="10800000">
              <a:off x="9064450" y="3715575"/>
              <a:ext cx="304800" cy="44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0" name="Google Shape;250;p20"/>
            <p:cNvCxnSpPr>
              <a:stCxn id="242" idx="1"/>
              <a:endCxn id="240" idx="3"/>
            </p:cNvCxnSpPr>
            <p:nvPr/>
          </p:nvCxnSpPr>
          <p:spPr>
            <a:xfrm rot="10800000">
              <a:off x="5641175" y="4510025"/>
              <a:ext cx="1107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1" name="Google Shape;251;p20"/>
            <p:cNvCxnSpPr>
              <a:stCxn id="243" idx="1"/>
              <a:endCxn id="240" idx="3"/>
            </p:cNvCxnSpPr>
            <p:nvPr/>
          </p:nvCxnSpPr>
          <p:spPr>
            <a:xfrm rot="10800000">
              <a:off x="5641325" y="4509875"/>
              <a:ext cx="1055700" cy="1005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2" name="Google Shape;252;p20"/>
            <p:cNvCxnSpPr>
              <a:stCxn id="242" idx="2"/>
              <a:endCxn id="243" idx="0"/>
            </p:cNvCxnSpPr>
            <p:nvPr/>
          </p:nvCxnSpPr>
          <p:spPr>
            <a:xfrm>
              <a:off x="7766075" y="4862675"/>
              <a:ext cx="0" cy="36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3" name="Google Shape;253;p20"/>
            <p:cNvCxnSpPr>
              <a:stCxn id="243" idx="2"/>
              <a:endCxn id="245" idx="0"/>
            </p:cNvCxnSpPr>
            <p:nvPr/>
          </p:nvCxnSpPr>
          <p:spPr>
            <a:xfrm>
              <a:off x="7766075" y="5804225"/>
              <a:ext cx="0" cy="336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4" name="Google Shape;254;p20"/>
            <p:cNvCxnSpPr>
              <a:stCxn id="244" idx="0"/>
              <a:endCxn id="241" idx="2"/>
            </p:cNvCxnSpPr>
            <p:nvPr/>
          </p:nvCxnSpPr>
          <p:spPr>
            <a:xfrm rot="10800000">
              <a:off x="9369250" y="4631225"/>
              <a:ext cx="0" cy="1509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5" name="Google Shape;255;p20"/>
            <p:cNvCxnSpPr/>
            <p:nvPr/>
          </p:nvCxnSpPr>
          <p:spPr>
            <a:xfrm>
              <a:off x="5004675" y="7076825"/>
              <a:ext cx="57597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20"/>
            <p:cNvCxnSpPr>
              <a:stCxn id="245" idx="2"/>
              <a:endCxn id="257" idx="0"/>
            </p:cNvCxnSpPr>
            <p:nvPr/>
          </p:nvCxnSpPr>
          <p:spPr>
            <a:xfrm>
              <a:off x="7766075" y="6614225"/>
              <a:ext cx="0" cy="462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8" name="Google Shape;258;p20"/>
            <p:cNvCxnSpPr>
              <a:stCxn id="259" idx="0"/>
              <a:endCxn id="244" idx="2"/>
            </p:cNvCxnSpPr>
            <p:nvPr/>
          </p:nvCxnSpPr>
          <p:spPr>
            <a:xfrm rot="10800000">
              <a:off x="9369250" y="6614225"/>
              <a:ext cx="0" cy="41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0" name="Google Shape;260;p20"/>
            <p:cNvCxnSpPr/>
            <p:nvPr/>
          </p:nvCxnSpPr>
          <p:spPr>
            <a:xfrm>
              <a:off x="6022675" y="4510025"/>
              <a:ext cx="0" cy="256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1" name="Google Shape;261;p20"/>
            <p:cNvSpPr txBox="1"/>
            <p:nvPr/>
          </p:nvSpPr>
          <p:spPr>
            <a:xfrm>
              <a:off x="4453425" y="4746825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loopback driver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" name="Google Shape;262;p20"/>
            <p:cNvSpPr txBox="1"/>
            <p:nvPr/>
          </p:nvSpPr>
          <p:spPr>
            <a:xfrm>
              <a:off x="5899175" y="4209675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3" name="Google Shape;263;p20"/>
            <p:cNvSpPr txBox="1"/>
            <p:nvPr/>
          </p:nvSpPr>
          <p:spPr>
            <a:xfrm>
              <a:off x="5756900" y="5211525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4" name="Google Shape;264;p20"/>
            <p:cNvSpPr txBox="1"/>
            <p:nvPr/>
          </p:nvSpPr>
          <p:spPr>
            <a:xfrm>
              <a:off x="6987538" y="4796175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5" name="Google Shape;265;p20"/>
            <p:cNvSpPr txBox="1"/>
            <p:nvPr/>
          </p:nvSpPr>
          <p:spPr>
            <a:xfrm>
              <a:off x="7257275" y="6522375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send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6" name="Google Shape;266;p20"/>
            <p:cNvSpPr txBox="1"/>
            <p:nvPr/>
          </p:nvSpPr>
          <p:spPr>
            <a:xfrm>
              <a:off x="9028750" y="6522375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receive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7" name="Google Shape;267;p20"/>
            <p:cNvSpPr txBox="1"/>
            <p:nvPr/>
          </p:nvSpPr>
          <p:spPr>
            <a:xfrm>
              <a:off x="7990525" y="7024325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8" name="Google Shape;268;p20"/>
            <p:cNvCxnSpPr>
              <a:stCxn id="269" idx="2"/>
              <a:endCxn id="238" idx="0"/>
            </p:cNvCxnSpPr>
            <p:nvPr/>
          </p:nvCxnSpPr>
          <p:spPr>
            <a:xfrm>
              <a:off x="6312475" y="2771125"/>
              <a:ext cx="0" cy="47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0" name="Google Shape;270;p20"/>
            <p:cNvCxnSpPr>
              <a:stCxn id="271" idx="2"/>
              <a:endCxn id="239" idx="0"/>
            </p:cNvCxnSpPr>
            <p:nvPr/>
          </p:nvCxnSpPr>
          <p:spPr>
            <a:xfrm>
              <a:off x="9064450" y="2771125"/>
              <a:ext cx="0" cy="47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</a:t>
            </a:r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78" name="Google Shape;278;p21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Network Layer – Introduction to Network Layer</a:t>
            </a:r>
            <a:endParaRPr sz="4300"/>
          </a:p>
        </p:txBody>
      </p:sp>
      <p:sp>
        <p:nvSpPr>
          <p:cNvPr id="285" name="Google Shape;285;p2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Unreliable and connectionless datagram delivery service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IP Routing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IP provides best effort service (unreliable)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IP datagram can be delivered out of order (connectionless)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Protocols using IP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TCP, UDP, ICMP, IGMP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91" name="Google Shape;291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 – IP Header</a:t>
            </a:r>
            <a:endParaRPr/>
          </a:p>
        </p:txBody>
      </p:sp>
      <p:sp>
        <p:nvSpPr>
          <p:cNvPr id="292" name="Google Shape;292;p2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20 bytes in total length, except options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23"/>
          <p:cNvGrpSpPr/>
          <p:nvPr/>
        </p:nvGrpSpPr>
        <p:grpSpPr>
          <a:xfrm>
            <a:off x="1221400" y="1972950"/>
            <a:ext cx="10388475" cy="4879381"/>
            <a:chOff x="1221400" y="1972950"/>
            <a:chExt cx="10388475" cy="4879381"/>
          </a:xfrm>
        </p:grpSpPr>
        <p:grpSp>
          <p:nvGrpSpPr>
            <p:cNvPr id="294" name="Google Shape;294;p23"/>
            <p:cNvGrpSpPr/>
            <p:nvPr/>
          </p:nvGrpSpPr>
          <p:grpSpPr>
            <a:xfrm>
              <a:off x="1347819" y="2404052"/>
              <a:ext cx="9300960" cy="4448279"/>
              <a:chOff x="1079950" y="2275625"/>
              <a:chExt cx="7200000" cy="4970700"/>
            </a:xfrm>
          </p:grpSpPr>
          <p:sp>
            <p:nvSpPr>
              <p:cNvPr id="295" name="Google Shape;295;p23"/>
              <p:cNvSpPr/>
              <p:nvPr/>
            </p:nvSpPr>
            <p:spPr>
              <a:xfrm>
                <a:off x="1079950" y="2275625"/>
                <a:ext cx="9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</a:t>
                </a:r>
                <a:b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version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>
                <a:off x="1979950" y="2275625"/>
                <a:ext cx="9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 header</a:t>
                </a:r>
                <a:b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>
                <a:off x="2879950" y="22756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type of service</a:t>
                </a:r>
                <a:b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(TOS)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>
                <a:off x="4679950" y="22756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total length (in bytes)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9" name="Google Shape;299;p23"/>
              <p:cNvSpPr/>
              <p:nvPr/>
            </p:nvSpPr>
            <p:spPr>
              <a:xfrm>
                <a:off x="1079950" y="29440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identification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0" name="Google Shape;300;p23"/>
              <p:cNvSpPr/>
              <p:nvPr/>
            </p:nvSpPr>
            <p:spPr>
              <a:xfrm>
                <a:off x="4679950" y="2944025"/>
                <a:ext cx="6681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3-bit flags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>
                <a:off x="5348050" y="2944025"/>
                <a:ext cx="29319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13-bit fragment offset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>
                <a:off x="1079950" y="42808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source IP address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>
                <a:off x="1079950" y="49492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destination IP address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>
                <a:off x="1079950" y="56176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options (if any)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>
                <a:off x="1079950" y="6286025"/>
                <a:ext cx="7200000" cy="9603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>
                <a:off x="10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time to live</a:t>
                </a:r>
                <a:b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(TTL)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28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protocol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8" name="Google Shape;308;p23"/>
              <p:cNvSpPr/>
              <p:nvPr/>
            </p:nvSpPr>
            <p:spPr>
              <a:xfrm>
                <a:off x="4679950" y="36124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header checksum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09" name="Google Shape;309;p23"/>
            <p:cNvSpPr txBox="1"/>
            <p:nvPr/>
          </p:nvSpPr>
          <p:spPr>
            <a:xfrm>
              <a:off x="1221400" y="1972950"/>
              <a:ext cx="25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" name="Google Shape;310;p23"/>
            <p:cNvSpPr txBox="1"/>
            <p:nvPr/>
          </p:nvSpPr>
          <p:spPr>
            <a:xfrm>
              <a:off x="5638300" y="1972950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" name="Google Shape;311;p23"/>
            <p:cNvSpPr txBox="1"/>
            <p:nvPr/>
          </p:nvSpPr>
          <p:spPr>
            <a:xfrm>
              <a:off x="10413825" y="1972950"/>
              <a:ext cx="464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12" name="Google Shape;312;p23"/>
            <p:cNvCxnSpPr/>
            <p:nvPr/>
          </p:nvCxnSpPr>
          <p:spPr>
            <a:xfrm>
              <a:off x="10801175" y="2404050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23"/>
            <p:cNvCxnSpPr/>
            <p:nvPr/>
          </p:nvCxnSpPr>
          <p:spPr>
            <a:xfrm>
              <a:off x="10801175" y="5394313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23"/>
            <p:cNvCxnSpPr/>
            <p:nvPr/>
          </p:nvCxnSpPr>
          <p:spPr>
            <a:xfrm flipH="1">
              <a:off x="11083250" y="2404100"/>
              <a:ext cx="14400" cy="299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315" name="Google Shape;315;p23"/>
            <p:cNvSpPr txBox="1"/>
            <p:nvPr/>
          </p:nvSpPr>
          <p:spPr>
            <a:xfrm>
              <a:off x="10736875" y="3735075"/>
              <a:ext cx="873000" cy="43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21" name="Google Shape;321;p2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Network Layer – IP Address</a:t>
            </a:r>
            <a:endParaRPr/>
          </a:p>
        </p:txBody>
      </p:sp>
      <p:sp>
        <p:nvSpPr>
          <p:cNvPr id="322" name="Google Shape;322;p2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6277800" cy="273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32-bit long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Network part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Identify a logical network</a:t>
            </a:r>
            <a:endParaRPr sz="2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Host part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Identify a machine on certain network</a:t>
            </a:r>
            <a:endParaRPr sz="24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IP address category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323" name="Google Shape;323;p24"/>
          <p:cNvSpPr txBox="1"/>
          <p:nvPr/>
        </p:nvSpPr>
        <p:spPr>
          <a:xfrm>
            <a:off x="5914800" y="1563425"/>
            <a:ext cx="5931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E.g. :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NCTU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Class B address: 140.113.0.0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Network ID: 140.113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Number of hosts: 256*256 = 65536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24" name="Google Shape;324;p24"/>
          <p:cNvGraphicFramePr/>
          <p:nvPr/>
        </p:nvGraphicFramePr>
        <p:xfrm>
          <a:off x="1679200" y="4297913"/>
          <a:ext cx="8639900" cy="292590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1st byte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Format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1-126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N.H.H.H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Very early networks, or reserved for DOD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128-191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N.N.H.H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Large sites, usually subnetted, were to get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192-223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N.N.N.H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Easy to get, often obtained in sets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224-239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Multicast addresses, not permanently assigned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240-254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Experimental addresses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30" name="Google Shape;330;p2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Network Layer – Subnetting, CIDR, and Netmask (1)</a:t>
            </a:r>
            <a:endParaRPr sz="3900"/>
          </a:p>
        </p:txBody>
      </p:sp>
      <p:sp>
        <p:nvSpPr>
          <p:cNvPr id="331" name="Google Shape;331;p2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Problems of Class A or B network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Number of hosts is enormous 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Hard to maintain and management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 smtClean="0"/>
              <a:t>Solution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en-US" dirty="0" smtClean="0"/>
              <a:t> </a:t>
            </a:r>
            <a:r>
              <a:rPr lang="en-US" dirty="0" err="1"/>
              <a:t>Subnetting</a:t>
            </a:r>
            <a:r>
              <a:rPr lang="en-US" dirty="0"/>
              <a:t> 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Problems of Class C network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255*255*255 number of Class C network make the size of Internet routes huge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 smtClean="0"/>
              <a:t>Solution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dirty="0" smtClean="0"/>
              <a:t>Classless </a:t>
            </a:r>
            <a:r>
              <a:rPr lang="en-US" dirty="0"/>
              <a:t>Inter-Domain Routing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TCP/IP and the Internet</a:t>
            </a: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In 1969</a:t>
            </a:r>
            <a:endParaRPr sz="22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ARPA funded and created the “ARPANET” network</a:t>
            </a:r>
            <a:endParaRPr sz="20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高等研究計劃署 (Advanced Research Project Agency)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NCP – Network Control Protocol</a:t>
            </a:r>
            <a:endParaRPr sz="18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Allow an exchange of information between separated computers</a:t>
            </a:r>
            <a:endParaRPr sz="16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In 1973</a:t>
            </a:r>
            <a:endParaRPr sz="22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How to connect ARPANET with SATNET and ALOHANET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TCP/IP begun to be developed</a:t>
            </a:r>
            <a:endParaRPr sz="20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In 1983</a:t>
            </a:r>
            <a:endParaRPr sz="22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TCP/IP protocols replaced NCP as the ARPANET’s principal protocol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ARPANET 🡪 MILNET + ARPANET = Internet</a:t>
            </a:r>
            <a:endParaRPr sz="20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In 1985</a:t>
            </a:r>
            <a:endParaRPr sz="22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The NSF created the NSFNET to connect to Internet</a:t>
            </a:r>
            <a:endParaRPr sz="20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In 1990</a:t>
            </a:r>
            <a:endParaRPr sz="22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ARPANET passed out of existence, and in 1995, the NSFNET became the primary Internet backbone network</a:t>
            </a:r>
            <a:endParaRPr sz="2000"/>
          </a:p>
        </p:txBody>
      </p:sp>
      <p:sp>
        <p:nvSpPr>
          <p:cNvPr id="45" name="Google Shape;45;p8"/>
          <p:cNvSpPr txBox="1"/>
          <p:nvPr/>
        </p:nvSpPr>
        <p:spPr>
          <a:xfrm>
            <a:off x="7087150" y="1245350"/>
            <a:ext cx="4700700" cy="646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※ </a:t>
            </a:r>
            <a:r>
              <a:rPr lang="en-US" sz="18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ARPA: Advanced Research Project Agency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※ </a:t>
            </a:r>
            <a:r>
              <a:rPr lang="en-US" sz="18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NSF: National Science Foundation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37" name="Google Shape;337;p2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Network Layer – Subnetting, CIDR, and Netmask (2)</a:t>
            </a:r>
            <a:endParaRPr sz="4700"/>
          </a:p>
        </p:txBody>
      </p:sp>
      <p:sp>
        <p:nvSpPr>
          <p:cNvPr id="338" name="Google Shape;338;p2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Subnetting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Borrow some bits from network ID to extends hosts ID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E.g.,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Class B address : 140.113.0.0</a:t>
            </a:r>
            <a:endParaRPr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= 256 Class C-like IP addresses</a:t>
            </a:r>
            <a:endParaRPr sz="26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in N.N.N.H subnetting method</a:t>
            </a:r>
            <a:endParaRPr sz="260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140.113.209.0 subnet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Benefits of subnetting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Reduce the routing table size of Internet routers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Ex: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All external routers have only one entry for 140.113 Class B network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44" name="Google Shape;344;p2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Network Layer – Subnetting, CIDR, and Netmask (3)</a:t>
            </a:r>
            <a:endParaRPr sz="4700"/>
          </a:p>
        </p:txBody>
      </p:sp>
      <p:sp>
        <p:nvSpPr>
          <p:cNvPr id="345" name="Google Shape;345;p2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Netmask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Specify how many bits of network-ID are used for network-ID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Continuous 1 bits form the network part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E.g.: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255.255.255.0 in NCTU-CS example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256 hosts available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255.255.255.248 in ADSL example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Only 8 hosts available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Shorthand notation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Address/prefix-length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Ex: 140.113.209.8/24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Network Layer – Subnetting, CIDR, and Netmask (4)</a:t>
            </a:r>
            <a:endParaRPr sz="3900"/>
          </a:p>
        </p:txBody>
      </p:sp>
      <p:sp>
        <p:nvSpPr>
          <p:cNvPr id="352" name="Google Shape;352;p2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 dirty="0"/>
              <a:t>How to determine your network ID?</a:t>
            </a:r>
            <a:endParaRPr sz="29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/>
              <a:t>Bitwise-AND IP and </a:t>
            </a:r>
            <a:r>
              <a:rPr lang="en-US" sz="2700" dirty="0" err="1"/>
              <a:t>netmask</a:t>
            </a: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/>
              <a:t>E.g.,</a:t>
            </a: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/>
              <a:t>140.113.214.37 &amp; 255.255.255.0 </a:t>
            </a:r>
            <a:r>
              <a:rPr lang="en-US" altLang="zh-TW" sz="2700" dirty="0" smtClean="0"/>
              <a:t>=&gt;</a:t>
            </a:r>
            <a:r>
              <a:rPr lang="en-US" sz="2700" dirty="0" smtClean="0"/>
              <a:t> </a:t>
            </a:r>
            <a:r>
              <a:rPr lang="en-US" sz="2700" dirty="0"/>
              <a:t>140.113.214.0</a:t>
            </a: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/>
              <a:t>140.113.209.37 &amp; </a:t>
            </a:r>
            <a:r>
              <a:rPr lang="en-US" sz="2700" dirty="0" smtClean="0"/>
              <a:t>255.255.255.0</a:t>
            </a:r>
            <a:r>
              <a:rPr lang="zh-TW" altLang="en-US" sz="2700" dirty="0" smtClean="0"/>
              <a:t> </a:t>
            </a:r>
            <a:r>
              <a:rPr lang="en-US" altLang="zh-TW" sz="2700" dirty="0" smtClean="0"/>
              <a:t>=&gt;</a:t>
            </a:r>
            <a:r>
              <a:rPr lang="en-US" sz="2700" dirty="0" smtClean="0"/>
              <a:t> </a:t>
            </a:r>
            <a:r>
              <a:rPr lang="en-US" sz="2700" dirty="0"/>
              <a:t>140.113.209.0</a:t>
            </a:r>
            <a:br>
              <a:rPr lang="en-US" sz="2700" dirty="0"/>
            </a:b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/>
              <a:t>140.113.214.37 &amp; </a:t>
            </a:r>
            <a:r>
              <a:rPr lang="en-US" sz="2700" dirty="0" smtClean="0"/>
              <a:t>255.255.0.0</a:t>
            </a:r>
            <a:r>
              <a:rPr lang="zh-TW" altLang="en-US" sz="2700" dirty="0"/>
              <a:t> </a:t>
            </a:r>
            <a:r>
              <a:rPr lang="en-US" altLang="zh-TW" sz="2700" dirty="0" smtClean="0"/>
              <a:t>=&gt;</a:t>
            </a:r>
            <a:r>
              <a:rPr lang="en-US" sz="2700" dirty="0" smtClean="0"/>
              <a:t> </a:t>
            </a:r>
            <a:r>
              <a:rPr lang="en-US" sz="2700" dirty="0"/>
              <a:t>140.113.0.0</a:t>
            </a: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/>
              <a:t>140.113.209.37 &amp; 255.255.0.0 </a:t>
            </a:r>
            <a:r>
              <a:rPr lang="en-US" sz="2700" dirty="0" smtClean="0"/>
              <a:t>=&gt; </a:t>
            </a:r>
            <a:r>
              <a:rPr lang="en-US" sz="2700" dirty="0"/>
              <a:t>140.113.0.0</a:t>
            </a:r>
            <a:br>
              <a:rPr lang="en-US" sz="2700" dirty="0"/>
            </a:b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/>
              <a:t>211.23.188.78 &amp; </a:t>
            </a:r>
            <a:r>
              <a:rPr lang="en-US" sz="2700" dirty="0" smtClean="0"/>
              <a:t>255.255.255.248 =&gt; </a:t>
            </a:r>
            <a:r>
              <a:rPr lang="en-US" sz="2700" dirty="0"/>
              <a:t>211.23.188.72</a:t>
            </a:r>
            <a:endParaRPr sz="2700" dirty="0"/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 dirty="0"/>
              <a:t>78 = 01001110</a:t>
            </a:r>
            <a:endParaRPr sz="2500" dirty="0"/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 dirty="0"/>
              <a:t>78 &amp; </a:t>
            </a:r>
            <a:r>
              <a:rPr lang="en-US" sz="2500" dirty="0" smtClean="0"/>
              <a:t>248 = </a:t>
            </a:r>
            <a:r>
              <a:rPr lang="en-US" sz="2500" dirty="0"/>
              <a:t>01001110 &amp; 11111000 </a:t>
            </a:r>
            <a:r>
              <a:rPr lang="en-US" sz="2500" dirty="0" smtClean="0"/>
              <a:t>= 72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58" name="Google Shape;358;p2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Network Layer – Subnetting, CIDR, and Netmask (5)</a:t>
            </a:r>
            <a:endParaRPr/>
          </a:p>
        </p:txBody>
      </p:sp>
      <p:sp>
        <p:nvSpPr>
          <p:cNvPr id="359" name="Google Shape;359;p29"/>
          <p:cNvSpPr txBox="1">
            <a:spLocks noGrp="1"/>
          </p:cNvSpPr>
          <p:nvPr>
            <p:ph type="body" idx="1"/>
          </p:nvPr>
        </p:nvSpPr>
        <p:spPr>
          <a:xfrm>
            <a:off x="599050" y="173037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In a subnet, not all IP are available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first one IP 🡺 network ID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last one IP </a:t>
            </a:r>
            <a:r>
              <a:rPr lang="en-US">
                <a:solidFill>
                  <a:schemeClr val="dk1"/>
                </a:solidFill>
              </a:rPr>
              <a:t>🡺 </a:t>
            </a:r>
            <a:r>
              <a:rPr lang="en-US"/>
              <a:t>broadcast address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E.g.,</a:t>
            </a:r>
            <a:endParaRPr/>
          </a:p>
        </p:txBody>
      </p:sp>
      <p:sp>
        <p:nvSpPr>
          <p:cNvPr id="360" name="Google Shape;360;p29"/>
          <p:cNvSpPr txBox="1"/>
          <p:nvPr/>
        </p:nvSpPr>
        <p:spPr>
          <a:xfrm>
            <a:off x="242700" y="3993375"/>
            <a:ext cx="5756400" cy="231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Netmask 255.255.255.0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140.113.209.32/24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140.113.209.0   =&gt; network ID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140.113.209.255 =&gt; broadcast address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1 ~ 254, total 254 IPs are usable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p29"/>
          <p:cNvSpPr txBox="1"/>
          <p:nvPr/>
        </p:nvSpPr>
        <p:spPr>
          <a:xfrm>
            <a:off x="6153900" y="3993375"/>
            <a:ext cx="5677200" cy="231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Netmask 255.255.255.252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211.23.188.78/29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211.23.188.72 =&gt; network ID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211.23.188.79 =&gt; broadcast address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73 ~ 78, total 6 IPs are usable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67" name="Google Shape;367;p3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Network Layer – Subnetting, CIDR, and Netmask (6)</a:t>
            </a:r>
            <a:endParaRPr sz="3900"/>
          </a:p>
        </p:txBody>
      </p:sp>
      <p:sp>
        <p:nvSpPr>
          <p:cNvPr id="368" name="Google Shape;368;p3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The smallest subnetting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Network portion : 30 bits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Host portion : 2 bits</a:t>
            </a:r>
            <a:endParaRPr sz="24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=&gt;</a:t>
            </a:r>
            <a:r>
              <a:rPr lang="en-US" sz="2600"/>
              <a:t> 4 hosts, but only 2 IPs are available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ipcalc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$ pkg install ipcalc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/usr/ports/net-mgmt/ipcalc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369" name="Google Shape;369;p30"/>
          <p:cNvSpPr txBox="1"/>
          <p:nvPr/>
        </p:nvSpPr>
        <p:spPr>
          <a:xfrm>
            <a:off x="1501440" y="4699669"/>
            <a:ext cx="8993700" cy="269214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ipcalc 140.113.235.100/28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Address:   </a:t>
            </a:r>
            <a:r>
              <a:rPr lang="en-US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140.113.235.100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500" b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10001100.01110001.11101011.0110 0100</a:t>
            </a:r>
            <a:endParaRPr sz="1500" b="1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Netmask:   </a:t>
            </a:r>
            <a:r>
              <a:rPr lang="en-US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255.255.255.240 = 28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11111111.11111111.11111111.1111 0000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Wildcard:  </a:t>
            </a:r>
            <a:r>
              <a:rPr lang="en-US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0.0.0.15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n-US" sz="1500" b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00000000.00000000.00000000.0000 1111</a:t>
            </a:r>
            <a:endParaRPr sz="1500" b="1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Network:   </a:t>
            </a:r>
            <a:r>
              <a:rPr lang="en-US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140.113.235.96/28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500" b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001100.01110001.11101011.0110 0000</a:t>
            </a:r>
            <a:endParaRPr sz="1500" b="1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HostMin:   </a:t>
            </a:r>
            <a:r>
              <a:rPr lang="en-US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140.113.235.97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500" b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10001100.01110001.11101011.0110 0001</a:t>
            </a:r>
            <a:endParaRPr sz="1500" b="1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HostMax:   </a:t>
            </a:r>
            <a:r>
              <a:rPr lang="en-US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140.113.235.110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500" b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10001100.01110001.11101011.0110 1110</a:t>
            </a:r>
            <a:endParaRPr sz="1500" b="1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Broadcast: </a:t>
            </a:r>
            <a:r>
              <a:rPr lang="en-US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140.113.235.111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500" b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10001100.01110001.11101011.0110 1111</a:t>
            </a:r>
            <a:endParaRPr sz="1500" b="1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Hosts/Net: </a:t>
            </a:r>
            <a:r>
              <a:rPr lang="en-US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 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US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Class B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75" name="Google Shape;375;p3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Network Layer – Subnetting, CIDR, and Netmask (7)</a:t>
            </a:r>
            <a:endParaRPr/>
          </a:p>
        </p:txBody>
      </p:sp>
      <p:sp>
        <p:nvSpPr>
          <p:cNvPr id="376" name="Google Shape;376;p31"/>
          <p:cNvSpPr txBox="1">
            <a:spLocks noGrp="1"/>
          </p:cNvSpPr>
          <p:nvPr>
            <p:ph type="body" idx="1"/>
          </p:nvPr>
        </p:nvSpPr>
        <p:spPr>
          <a:xfrm>
            <a:off x="599050" y="17158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Network configuration for various lengths of netmask</a:t>
            </a:r>
            <a:endParaRPr/>
          </a:p>
        </p:txBody>
      </p:sp>
      <p:graphicFrame>
        <p:nvGraphicFramePr>
          <p:cNvPr id="377" name="Google Shape;377;p31"/>
          <p:cNvGraphicFramePr/>
          <p:nvPr>
            <p:extLst>
              <p:ext uri="{D42A27DB-BD31-4B8C-83A1-F6EECF244321}">
                <p14:modId xmlns:p14="http://schemas.microsoft.com/office/powerpoint/2010/main" val="537122286"/>
              </p:ext>
            </p:extLst>
          </p:nvPr>
        </p:nvGraphicFramePr>
        <p:xfrm>
          <a:off x="951600" y="2252311"/>
          <a:ext cx="10093375" cy="512028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201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Length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Host bits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Hosts/net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Dec. netmask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Hex netmask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4094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255.255.240.0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0xFFFFF000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2046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255.255.248.0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0xFFFFF800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255.255.252.0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0xFFFFFC00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255.255.254.0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0xFFFFFE00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255.255.255.0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0xFFFFFF00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255.255.255.128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0xFFFFFF80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255.255.255.192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0xFFFFFFC0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255.255.255.224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0xFFFFFFE0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255.255.255.240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0xFFFFFFF0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255.255.255.248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0xFFFFFFF8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/30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255.255.255.252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0xFFFFFFFC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83" name="Google Shape;383;p3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Network Layer – Subnetting, CIDR, and Netmask (8)</a:t>
            </a:r>
            <a:endParaRPr/>
          </a:p>
        </p:txBody>
      </p:sp>
      <p:sp>
        <p:nvSpPr>
          <p:cNvPr id="384" name="Google Shape;384;p3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CIDR (Classless Inter-Domain Routing)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Use address mask instead of old address classes to determine the destination network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CIDR requires modifications to routers and routing protocols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Need to transmit both destination address and mask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Ex: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We can merge two Class C network:</a:t>
            </a:r>
            <a:br>
              <a:rPr lang="en-US" dirty="0"/>
            </a:br>
            <a:r>
              <a:rPr lang="en-US" dirty="0"/>
              <a:t>203.19.68.0/24, 203.19.69.0/24 </a:t>
            </a:r>
            <a:r>
              <a:rPr lang="en-US" dirty="0" smtClean="0"/>
              <a:t>=&gt; </a:t>
            </a:r>
            <a:r>
              <a:rPr lang="en-US" dirty="0"/>
              <a:t>203.19.68.0/23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Benefit of CIDR	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We can allocate continuous Class C network to organization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Reflect physical network topology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Reduce the size of routing table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90" name="Google Shape;390;p3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 – IP Routing (1)</a:t>
            </a:r>
            <a:endParaRPr/>
          </a:p>
        </p:txBody>
      </p:sp>
      <p:sp>
        <p:nvSpPr>
          <p:cNvPr id="391" name="Google Shape;391;p3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Difference between Host and Router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Router forwards datagram from one of its interface to another, while host does not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Almost every Unix system can be configured to act as a router or both</a:t>
            </a:r>
            <a:endParaRPr sz="2700"/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■"/>
            </a:pPr>
            <a:r>
              <a:rPr lang="en-US" sz="2700"/>
              <a:t>net.inet.ip.forwarding=1</a:t>
            </a:r>
            <a:endParaRPr sz="27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Router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IP layer has a routing table, which is used to store the information for forwarding datagram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When router receiving a datagram</a:t>
            </a:r>
            <a:endParaRPr sz="2700"/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■"/>
            </a:pPr>
            <a:r>
              <a:rPr lang="en-US" sz="2700"/>
              <a:t>If Dst. IP = my IP, demultiplex to other protocol</a:t>
            </a:r>
            <a:endParaRPr sz="2700"/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■"/>
            </a:pPr>
            <a:r>
              <a:rPr lang="en-US" sz="2700"/>
              <a:t>Other, forward the IP based on routing table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97" name="Google Shape;397;p3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 – IP Routing (2)</a:t>
            </a:r>
            <a:endParaRPr/>
          </a:p>
        </p:txBody>
      </p:sp>
      <p:sp>
        <p:nvSpPr>
          <p:cNvPr id="398" name="Google Shape;398;p3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Routing table information</a:t>
            </a:r>
            <a:endParaRPr sz="23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Destination IP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IP address of next-hop router or IP address of a directly connected network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Flags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Next interface</a:t>
            </a:r>
            <a:endParaRPr sz="21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IP routing</a:t>
            </a:r>
            <a:endParaRPr sz="23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Done on a hop-by-hop basis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It assumes that the next-hop router is closer to the destination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Steps:</a:t>
            </a:r>
            <a:endParaRPr sz="210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Search routing table for complete matched IP address</a:t>
            </a:r>
            <a:endParaRPr sz="190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Send to next-hop router or to the directly connected NIC</a:t>
            </a:r>
            <a:endParaRPr sz="190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Search routing table for matched network ID</a:t>
            </a:r>
            <a:endParaRPr sz="190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Send to next-hop router or to the directly connected NIC</a:t>
            </a:r>
            <a:endParaRPr sz="190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Search routing table for default route</a:t>
            </a:r>
            <a:endParaRPr sz="190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Send to this default next-hop router</a:t>
            </a:r>
            <a:endParaRPr sz="190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host or network unreachable</a:t>
            </a:r>
            <a:endParaRPr sz="1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04" name="Google Shape;404;p3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 – IP Routing (3)</a:t>
            </a:r>
            <a:endParaRPr/>
          </a:p>
        </p:txBody>
      </p:sp>
      <p:sp>
        <p:nvSpPr>
          <p:cNvPr id="405" name="Google Shape;405;p3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Ex1: routing in the same network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bsdi: 	140.252.13.35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sun:  	140.252.13.33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5"/>
          <p:cNvSpPr txBox="1"/>
          <p:nvPr/>
        </p:nvSpPr>
        <p:spPr>
          <a:xfrm>
            <a:off x="1190475" y="6515825"/>
            <a:ext cx="9964500" cy="70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 Routing table: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140.252.13.33	00:d0:59:83:d9:16		UHLW	fxp1	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07" name="Google Shape;407;p35"/>
          <p:cNvGrpSpPr/>
          <p:nvPr/>
        </p:nvGrpSpPr>
        <p:grpSpPr>
          <a:xfrm>
            <a:off x="3243750" y="3178400"/>
            <a:ext cx="7911275" cy="3288075"/>
            <a:chOff x="3243750" y="3178400"/>
            <a:chExt cx="7911275" cy="3288075"/>
          </a:xfrm>
        </p:grpSpPr>
        <p:sp>
          <p:nvSpPr>
            <p:cNvPr id="408" name="Google Shape;408;p35"/>
            <p:cNvSpPr/>
            <p:nvPr/>
          </p:nvSpPr>
          <p:spPr>
            <a:xfrm>
              <a:off x="5389125" y="3178400"/>
              <a:ext cx="912900" cy="694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bsdi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10149575" y="3204138"/>
              <a:ext cx="912900" cy="694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sun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6282500" y="4880825"/>
              <a:ext cx="912900" cy="694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link hdr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7195400" y="4880825"/>
              <a:ext cx="912900" cy="694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IP hdr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8108300" y="4880825"/>
              <a:ext cx="1825800" cy="694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13" name="Google Shape;413;p35"/>
            <p:cNvCxnSpPr/>
            <p:nvPr/>
          </p:nvCxnSpPr>
          <p:spPr>
            <a:xfrm>
              <a:off x="5114525" y="4165025"/>
              <a:ext cx="6040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35"/>
            <p:cNvCxnSpPr/>
            <p:nvPr/>
          </p:nvCxnSpPr>
          <p:spPr>
            <a:xfrm rot="10800000">
              <a:off x="5616975" y="3872525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35"/>
            <p:cNvCxnSpPr>
              <a:stCxn id="408" idx="2"/>
              <a:endCxn id="410" idx="1"/>
            </p:cNvCxnSpPr>
            <p:nvPr/>
          </p:nvCxnSpPr>
          <p:spPr>
            <a:xfrm rot="-5400000" flipH="1">
              <a:off x="5386275" y="4331900"/>
              <a:ext cx="1355400" cy="4368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16" name="Google Shape;416;p35"/>
            <p:cNvCxnSpPr>
              <a:stCxn id="412" idx="3"/>
              <a:endCxn id="409" idx="2"/>
            </p:cNvCxnSpPr>
            <p:nvPr/>
          </p:nvCxnSpPr>
          <p:spPr>
            <a:xfrm rot="10800000" flipH="1">
              <a:off x="9934100" y="3898325"/>
              <a:ext cx="672000" cy="13296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417" name="Google Shape;417;p35"/>
            <p:cNvSpPr txBox="1"/>
            <p:nvPr/>
          </p:nvSpPr>
          <p:spPr>
            <a:xfrm>
              <a:off x="3243750" y="3186950"/>
              <a:ext cx="19911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destination network = 140.252.13.0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8" name="Google Shape;418;p35"/>
            <p:cNvSpPr txBox="1"/>
            <p:nvPr/>
          </p:nvSpPr>
          <p:spPr>
            <a:xfrm>
              <a:off x="4820775" y="3803225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.13.35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9" name="Google Shape;419;p35"/>
            <p:cNvSpPr txBox="1"/>
            <p:nvPr/>
          </p:nvSpPr>
          <p:spPr>
            <a:xfrm>
              <a:off x="9657500" y="3803225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.13.33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0" name="Google Shape;420;p35"/>
            <p:cNvSpPr txBox="1"/>
            <p:nvPr/>
          </p:nvSpPr>
          <p:spPr>
            <a:xfrm>
              <a:off x="6974388" y="4072175"/>
              <a:ext cx="1991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Ethernet, 140.252.13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1" name="Google Shape;421;p35"/>
            <p:cNvSpPr txBox="1"/>
            <p:nvPr/>
          </p:nvSpPr>
          <p:spPr>
            <a:xfrm>
              <a:off x="8108300" y="5627750"/>
              <a:ext cx="2172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dest IP = 140.252.13.33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2" name="Google Shape;422;p35"/>
            <p:cNvSpPr txBox="1"/>
            <p:nvPr/>
          </p:nvSpPr>
          <p:spPr>
            <a:xfrm>
              <a:off x="7195400" y="6035375"/>
              <a:ext cx="3638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dest Enet = Enet of 140.252.13.33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3" name="Google Shape;423;p35"/>
            <p:cNvCxnSpPr>
              <a:stCxn id="411" idx="2"/>
              <a:endCxn id="421" idx="1"/>
            </p:cNvCxnSpPr>
            <p:nvPr/>
          </p:nvCxnSpPr>
          <p:spPr>
            <a:xfrm rot="-5400000" flipH="1">
              <a:off x="7746050" y="5480825"/>
              <a:ext cx="268200" cy="4566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24" name="Google Shape;424;p35"/>
            <p:cNvCxnSpPr>
              <a:stCxn id="410" idx="2"/>
              <a:endCxn id="422" idx="1"/>
            </p:cNvCxnSpPr>
            <p:nvPr/>
          </p:nvCxnSpPr>
          <p:spPr>
            <a:xfrm rot="-5400000" flipH="1">
              <a:off x="6629300" y="5684675"/>
              <a:ext cx="675900" cy="4566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25" name="Google Shape;425;p35"/>
            <p:cNvCxnSpPr/>
            <p:nvPr/>
          </p:nvCxnSpPr>
          <p:spPr>
            <a:xfrm rot="10800000">
              <a:off x="10377500" y="3893375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ARPANET 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050" y="2322450"/>
            <a:ext cx="5377300" cy="35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/>
        </p:nvSpPr>
        <p:spPr>
          <a:xfrm>
            <a:off x="5365450" y="5839200"/>
            <a:ext cx="60645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https://inventiontourblog.wordpress.com/2015/03/31/internet-advanced-research-project-agency-arpa-develops-the-first-computer-network/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5" name="Google Shape;55;p9"/>
          <p:cNvGrpSpPr/>
          <p:nvPr/>
        </p:nvGrpSpPr>
        <p:grpSpPr>
          <a:xfrm>
            <a:off x="721814" y="2616272"/>
            <a:ext cx="4888014" cy="2929102"/>
            <a:chOff x="4409922" y="2743200"/>
            <a:chExt cx="4180648" cy="2182639"/>
          </a:xfrm>
        </p:grpSpPr>
        <p:pic>
          <p:nvPicPr>
            <p:cNvPr id="56" name="Google Shape;56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115512" y="2743200"/>
              <a:ext cx="3014846" cy="21306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9"/>
            <p:cNvSpPr txBox="1"/>
            <p:nvPr/>
          </p:nvSpPr>
          <p:spPr>
            <a:xfrm>
              <a:off x="4409922" y="3665212"/>
              <a:ext cx="2425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Stanford Research Institute</a:t>
              </a:r>
              <a:endPara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" name="Google Shape;58;p9"/>
            <p:cNvSpPr txBox="1"/>
            <p:nvPr/>
          </p:nvSpPr>
          <p:spPr>
            <a:xfrm>
              <a:off x="4929091" y="4587139"/>
              <a:ext cx="1678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UC Santa Barbara</a:t>
              </a:r>
              <a:endPara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Google Shape;59;p9"/>
            <p:cNvSpPr txBox="1"/>
            <p:nvPr/>
          </p:nvSpPr>
          <p:spPr>
            <a:xfrm>
              <a:off x="6863771" y="3665212"/>
              <a:ext cx="172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University of Utah</a:t>
              </a:r>
              <a:endPara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" name="Google Shape;60;p9"/>
            <p:cNvSpPr txBox="1"/>
            <p:nvPr/>
          </p:nvSpPr>
          <p:spPr>
            <a:xfrm>
              <a:off x="7172385" y="4587139"/>
              <a:ext cx="741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UCLA</a:t>
              </a:r>
              <a:endPara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 – IP Routing (4)</a:t>
            </a:r>
            <a:endParaRPr/>
          </a:p>
        </p:txBody>
      </p:sp>
      <p:sp>
        <p:nvSpPr>
          <p:cNvPr id="432" name="Google Shape;432;p36"/>
          <p:cNvSpPr txBox="1">
            <a:spLocks noGrp="1"/>
          </p:cNvSpPr>
          <p:nvPr>
            <p:ph type="body" idx="1"/>
          </p:nvPr>
        </p:nvSpPr>
        <p:spPr>
          <a:xfrm>
            <a:off x="622850" y="1563425"/>
            <a:ext cx="10830900" cy="93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Ex2: 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routing across multi-network</a:t>
            </a:r>
            <a:endParaRPr sz="2600"/>
          </a:p>
        </p:txBody>
      </p:sp>
      <p:grpSp>
        <p:nvGrpSpPr>
          <p:cNvPr id="433" name="Google Shape;433;p36"/>
          <p:cNvGrpSpPr/>
          <p:nvPr/>
        </p:nvGrpSpPr>
        <p:grpSpPr>
          <a:xfrm>
            <a:off x="2983619" y="2007950"/>
            <a:ext cx="8472791" cy="5419722"/>
            <a:chOff x="2374019" y="2236550"/>
            <a:chExt cx="8472791" cy="5419722"/>
          </a:xfrm>
        </p:grpSpPr>
        <p:sp>
          <p:nvSpPr>
            <p:cNvPr id="434" name="Google Shape;434;p36"/>
            <p:cNvSpPr/>
            <p:nvPr/>
          </p:nvSpPr>
          <p:spPr>
            <a:xfrm>
              <a:off x="7566650" y="5682175"/>
              <a:ext cx="1032300" cy="6330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4011250" y="2789875"/>
              <a:ext cx="912900" cy="5232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5631175" y="3265575"/>
              <a:ext cx="1285800" cy="3540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5631175" y="6261150"/>
              <a:ext cx="1285800" cy="3540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8" name="Google Shape;438;p36"/>
            <p:cNvGrpSpPr/>
            <p:nvPr/>
          </p:nvGrpSpPr>
          <p:grpSpPr>
            <a:xfrm>
              <a:off x="2374019" y="2236550"/>
              <a:ext cx="6718390" cy="1629928"/>
              <a:chOff x="2655306" y="2693750"/>
              <a:chExt cx="6718390" cy="1629928"/>
            </a:xfrm>
          </p:grpSpPr>
          <p:grpSp>
            <p:nvGrpSpPr>
              <p:cNvPr id="439" name="Google Shape;439;p36"/>
              <p:cNvGrpSpPr/>
              <p:nvPr/>
            </p:nvGrpSpPr>
            <p:grpSpPr>
              <a:xfrm>
                <a:off x="2655306" y="2693750"/>
                <a:ext cx="6718390" cy="1629928"/>
                <a:chOff x="3030230" y="2004405"/>
                <a:chExt cx="8729717" cy="3172300"/>
              </a:xfrm>
            </p:grpSpPr>
            <p:sp>
              <p:nvSpPr>
                <p:cNvPr id="440" name="Google Shape;440;p36"/>
                <p:cNvSpPr/>
                <p:nvPr/>
              </p:nvSpPr>
              <p:spPr>
                <a:xfrm>
                  <a:off x="5223471" y="3178403"/>
                  <a:ext cx="10785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gateway</a:t>
                  </a:r>
                  <a:endParaRPr sz="13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41" name="Google Shape;441;p36"/>
                <p:cNvSpPr/>
                <p:nvPr/>
              </p:nvSpPr>
              <p:spPr>
                <a:xfrm>
                  <a:off x="10145255" y="4482505"/>
                  <a:ext cx="9129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netb</a:t>
                  </a:r>
                  <a:endParaRPr sz="13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42" name="Google Shape;442;p36"/>
                <p:cNvSpPr/>
                <p:nvPr/>
              </p:nvSpPr>
              <p:spPr>
                <a:xfrm>
                  <a:off x="7202036" y="3178412"/>
                  <a:ext cx="9129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link hdr</a:t>
                  </a:r>
                  <a:endParaRPr sz="13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43" name="Google Shape;443;p36"/>
                <p:cNvSpPr/>
                <p:nvPr/>
              </p:nvSpPr>
              <p:spPr>
                <a:xfrm>
                  <a:off x="8114936" y="3178412"/>
                  <a:ext cx="9129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IP hdr</a:t>
                  </a:r>
                  <a:endParaRPr sz="13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44" name="Google Shape;444;p36"/>
                <p:cNvSpPr/>
                <p:nvPr/>
              </p:nvSpPr>
              <p:spPr>
                <a:xfrm>
                  <a:off x="9027836" y="3178412"/>
                  <a:ext cx="18258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445" name="Google Shape;445;p36"/>
                <p:cNvCxnSpPr/>
                <p:nvPr/>
              </p:nvCxnSpPr>
              <p:spPr>
                <a:xfrm>
                  <a:off x="5114525" y="4165025"/>
                  <a:ext cx="60405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6" name="Google Shape;446;p36"/>
                <p:cNvCxnSpPr/>
                <p:nvPr/>
              </p:nvCxnSpPr>
              <p:spPr>
                <a:xfrm rot="10800000">
                  <a:off x="5616975" y="3872525"/>
                  <a:ext cx="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47" name="Google Shape;447;p36"/>
                <p:cNvSpPr txBox="1"/>
                <p:nvPr/>
              </p:nvSpPr>
              <p:spPr>
                <a:xfrm>
                  <a:off x="3030230" y="3016261"/>
                  <a:ext cx="1991100" cy="1018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next hop = 140.252.104.2 (default)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48" name="Google Shape;448;p36"/>
                <p:cNvSpPr txBox="1"/>
                <p:nvPr/>
              </p:nvSpPr>
              <p:spPr>
                <a:xfrm>
                  <a:off x="4919787" y="3654918"/>
                  <a:ext cx="7200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.1.4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49" name="Google Shape;449;p36"/>
                <p:cNvSpPr txBox="1"/>
                <p:nvPr/>
              </p:nvSpPr>
              <p:spPr>
                <a:xfrm>
                  <a:off x="9657500" y="3991698"/>
                  <a:ext cx="7200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.13.33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50" name="Google Shape;450;p36"/>
                <p:cNvSpPr txBox="1"/>
                <p:nvPr/>
              </p:nvSpPr>
              <p:spPr>
                <a:xfrm>
                  <a:off x="6974388" y="4072175"/>
                  <a:ext cx="19911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Ethernet, 140.252.1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51" name="Google Shape;451;p36"/>
                <p:cNvSpPr txBox="1"/>
                <p:nvPr/>
              </p:nvSpPr>
              <p:spPr>
                <a:xfrm>
                  <a:off x="9027966" y="2419108"/>
                  <a:ext cx="21726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dest IP = 192.48.96.9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52" name="Google Shape;452;p36"/>
                <p:cNvSpPr txBox="1"/>
                <p:nvPr/>
              </p:nvSpPr>
              <p:spPr>
                <a:xfrm>
                  <a:off x="8121547" y="2004405"/>
                  <a:ext cx="36384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dest Enet = Enet of 140.252.13.33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453" name="Google Shape;453;p36"/>
                <p:cNvCxnSpPr>
                  <a:stCxn id="443" idx="0"/>
                  <a:endCxn id="451" idx="1"/>
                </p:cNvCxnSpPr>
                <p:nvPr/>
              </p:nvCxnSpPr>
              <p:spPr>
                <a:xfrm rot="-5400000">
                  <a:off x="8592236" y="2742662"/>
                  <a:ext cx="414900" cy="456600"/>
                </a:xfrm>
                <a:prstGeom prst="bentConnector2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lgDash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54" name="Google Shape;454;p36"/>
                <p:cNvCxnSpPr>
                  <a:stCxn id="442" idx="0"/>
                  <a:endCxn id="452" idx="1"/>
                </p:cNvCxnSpPr>
                <p:nvPr/>
              </p:nvCxnSpPr>
              <p:spPr>
                <a:xfrm rot="-5400000">
                  <a:off x="7475336" y="2532062"/>
                  <a:ext cx="829500" cy="463200"/>
                </a:xfrm>
                <a:prstGeom prst="bentConnector2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lgDash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55" name="Google Shape;455;p36"/>
                <p:cNvCxnSpPr/>
                <p:nvPr/>
              </p:nvCxnSpPr>
              <p:spPr>
                <a:xfrm rot="10800000">
                  <a:off x="10377500" y="4189988"/>
                  <a:ext cx="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56" name="Google Shape;456;p36"/>
              <p:cNvCxnSpPr>
                <a:stCxn id="442" idx="1"/>
                <a:endCxn id="440" idx="3"/>
              </p:cNvCxnSpPr>
              <p:nvPr/>
            </p:nvCxnSpPr>
            <p:spPr>
              <a:xfrm rot="10800000">
                <a:off x="5173228" y="3475294"/>
                <a:ext cx="692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457" name="Google Shape;457;p36"/>
            <p:cNvGrpSpPr/>
            <p:nvPr/>
          </p:nvGrpSpPr>
          <p:grpSpPr>
            <a:xfrm>
              <a:off x="2658869" y="5744204"/>
              <a:ext cx="7426575" cy="1912068"/>
              <a:chOff x="2897606" y="5454004"/>
              <a:chExt cx="7426575" cy="1912068"/>
            </a:xfrm>
          </p:grpSpPr>
          <p:grpSp>
            <p:nvGrpSpPr>
              <p:cNvPr id="458" name="Google Shape;458;p36"/>
              <p:cNvGrpSpPr/>
              <p:nvPr/>
            </p:nvGrpSpPr>
            <p:grpSpPr>
              <a:xfrm>
                <a:off x="2897606" y="5460779"/>
                <a:ext cx="5970367" cy="1905293"/>
                <a:chOff x="3397271" y="3016237"/>
                <a:chExt cx="7757754" cy="3708238"/>
              </a:xfrm>
            </p:grpSpPr>
            <p:sp>
              <p:nvSpPr>
                <p:cNvPr id="459" name="Google Shape;459;p36"/>
                <p:cNvSpPr/>
                <p:nvPr/>
              </p:nvSpPr>
              <p:spPr>
                <a:xfrm>
                  <a:off x="5389125" y="3178400"/>
                  <a:ext cx="9129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bsdi</a:t>
                  </a:r>
                  <a:endParaRPr sz="13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0" name="Google Shape;460;p36"/>
                <p:cNvSpPr/>
                <p:nvPr/>
              </p:nvSpPr>
              <p:spPr>
                <a:xfrm>
                  <a:off x="10149575" y="3204138"/>
                  <a:ext cx="9129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sun</a:t>
                  </a:r>
                  <a:endParaRPr sz="13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1" name="Google Shape;461;p36"/>
                <p:cNvSpPr/>
                <p:nvPr/>
              </p:nvSpPr>
              <p:spPr>
                <a:xfrm>
                  <a:off x="6282500" y="4880825"/>
                  <a:ext cx="9129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link hdr</a:t>
                  </a:r>
                  <a:endParaRPr sz="13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2" name="Google Shape;462;p36"/>
                <p:cNvSpPr/>
                <p:nvPr/>
              </p:nvSpPr>
              <p:spPr>
                <a:xfrm>
                  <a:off x="7195400" y="4880825"/>
                  <a:ext cx="9129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IP hdr</a:t>
                  </a:r>
                  <a:endParaRPr sz="13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3" name="Google Shape;463;p36"/>
                <p:cNvSpPr/>
                <p:nvPr/>
              </p:nvSpPr>
              <p:spPr>
                <a:xfrm>
                  <a:off x="8108300" y="4880825"/>
                  <a:ext cx="18258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464" name="Google Shape;464;p36"/>
                <p:cNvCxnSpPr/>
                <p:nvPr/>
              </p:nvCxnSpPr>
              <p:spPr>
                <a:xfrm>
                  <a:off x="5114525" y="4165025"/>
                  <a:ext cx="60405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5" name="Google Shape;465;p36"/>
                <p:cNvCxnSpPr/>
                <p:nvPr/>
              </p:nvCxnSpPr>
              <p:spPr>
                <a:xfrm rot="10800000">
                  <a:off x="5616975" y="3872525"/>
                  <a:ext cx="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6" name="Google Shape;466;p36"/>
                <p:cNvCxnSpPr>
                  <a:stCxn id="459" idx="2"/>
                  <a:endCxn id="461" idx="1"/>
                </p:cNvCxnSpPr>
                <p:nvPr/>
              </p:nvCxnSpPr>
              <p:spPr>
                <a:xfrm rot="-5400000" flipH="1">
                  <a:off x="5386275" y="4331900"/>
                  <a:ext cx="1355400" cy="436800"/>
                </a:xfrm>
                <a:prstGeom prst="bentConnector2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lgDash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67" name="Google Shape;467;p36"/>
                <p:cNvCxnSpPr>
                  <a:stCxn id="463" idx="3"/>
                  <a:endCxn id="460" idx="2"/>
                </p:cNvCxnSpPr>
                <p:nvPr/>
              </p:nvCxnSpPr>
              <p:spPr>
                <a:xfrm rot="10800000" flipH="1">
                  <a:off x="9934100" y="3898325"/>
                  <a:ext cx="672000" cy="1329600"/>
                </a:xfrm>
                <a:prstGeom prst="bentConnector2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lgDash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468" name="Google Shape;468;p36"/>
                <p:cNvSpPr txBox="1"/>
                <p:nvPr/>
              </p:nvSpPr>
              <p:spPr>
                <a:xfrm>
                  <a:off x="3397271" y="3016237"/>
                  <a:ext cx="1991100" cy="1018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next hop = 140.252.13.33 (default)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9" name="Google Shape;469;p36"/>
                <p:cNvSpPr txBox="1"/>
                <p:nvPr/>
              </p:nvSpPr>
              <p:spPr>
                <a:xfrm>
                  <a:off x="4919787" y="3654918"/>
                  <a:ext cx="7200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.13.35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0" name="Google Shape;470;p36"/>
                <p:cNvSpPr txBox="1"/>
                <p:nvPr/>
              </p:nvSpPr>
              <p:spPr>
                <a:xfrm>
                  <a:off x="9657500" y="3654918"/>
                  <a:ext cx="7200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.13.33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1" name="Google Shape;471;p36"/>
                <p:cNvSpPr txBox="1"/>
                <p:nvPr/>
              </p:nvSpPr>
              <p:spPr>
                <a:xfrm>
                  <a:off x="6974388" y="4072175"/>
                  <a:ext cx="19911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Ethernet, 140.252.13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2" name="Google Shape;472;p36"/>
                <p:cNvSpPr txBox="1"/>
                <p:nvPr/>
              </p:nvSpPr>
              <p:spPr>
                <a:xfrm>
                  <a:off x="8108300" y="5627750"/>
                  <a:ext cx="21726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dest IP = 192.48.96.9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3" name="Google Shape;473;p36"/>
                <p:cNvSpPr txBox="1"/>
                <p:nvPr/>
              </p:nvSpPr>
              <p:spPr>
                <a:xfrm>
                  <a:off x="7195400" y="6035375"/>
                  <a:ext cx="36384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dest Enet = Enet of 140.252.13.33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474" name="Google Shape;474;p36"/>
                <p:cNvCxnSpPr>
                  <a:stCxn id="462" idx="2"/>
                  <a:endCxn id="472" idx="1"/>
                </p:cNvCxnSpPr>
                <p:nvPr/>
              </p:nvCxnSpPr>
              <p:spPr>
                <a:xfrm rot="-5400000" flipH="1">
                  <a:off x="7681400" y="5545475"/>
                  <a:ext cx="397200" cy="456300"/>
                </a:xfrm>
                <a:prstGeom prst="bentConnector2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lgDash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75" name="Google Shape;475;p36"/>
                <p:cNvCxnSpPr>
                  <a:stCxn id="461" idx="2"/>
                  <a:endCxn id="473" idx="1"/>
                </p:cNvCxnSpPr>
                <p:nvPr/>
              </p:nvCxnSpPr>
              <p:spPr>
                <a:xfrm rot="-5400000" flipH="1">
                  <a:off x="6564800" y="5749175"/>
                  <a:ext cx="804900" cy="456600"/>
                </a:xfrm>
                <a:prstGeom prst="bentConnector2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lgDash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76" name="Google Shape;476;p36"/>
                <p:cNvCxnSpPr/>
                <p:nvPr/>
              </p:nvCxnSpPr>
              <p:spPr>
                <a:xfrm rot="10800000">
                  <a:off x="10377500" y="3893375"/>
                  <a:ext cx="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77" name="Google Shape;477;p36"/>
              <p:cNvSpPr txBox="1"/>
              <p:nvPr/>
            </p:nvSpPr>
            <p:spPr>
              <a:xfrm>
                <a:off x="8791781" y="5454004"/>
                <a:ext cx="15324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 hop = 140.252.1.183 (default)</a:t>
                </a:r>
                <a:endParaRPr sz="1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478" name="Google Shape;478;p36"/>
            <p:cNvSpPr/>
            <p:nvPr/>
          </p:nvSpPr>
          <p:spPr>
            <a:xfrm>
              <a:off x="7849766" y="5235097"/>
              <a:ext cx="702600" cy="356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modem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7849766" y="4121272"/>
              <a:ext cx="702600" cy="356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modem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80" name="Google Shape;480;p36"/>
            <p:cNvGrpSpPr/>
            <p:nvPr/>
          </p:nvGrpSpPr>
          <p:grpSpPr>
            <a:xfrm>
              <a:off x="8472208" y="4625379"/>
              <a:ext cx="2374601" cy="737830"/>
              <a:chOff x="7195400" y="4880825"/>
              <a:chExt cx="3085500" cy="1436025"/>
            </a:xfrm>
          </p:grpSpPr>
          <p:sp>
            <p:nvSpPr>
              <p:cNvPr id="481" name="Google Shape;481;p36"/>
              <p:cNvSpPr/>
              <p:nvPr/>
            </p:nvSpPr>
            <p:spPr>
              <a:xfrm>
                <a:off x="7195400" y="4880825"/>
                <a:ext cx="912900" cy="6942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IP hdr</a:t>
                </a:r>
                <a:endParaRPr sz="13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2" name="Google Shape;482;p36"/>
              <p:cNvSpPr/>
              <p:nvPr/>
            </p:nvSpPr>
            <p:spPr>
              <a:xfrm>
                <a:off x="8108300" y="4880825"/>
                <a:ext cx="1825800" cy="6942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3" name="Google Shape;483;p36"/>
              <p:cNvSpPr txBox="1"/>
              <p:nvPr/>
            </p:nvSpPr>
            <p:spPr>
              <a:xfrm>
                <a:off x="8108300" y="5627750"/>
                <a:ext cx="2172600" cy="68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dest IP = 192.48.96.9</a:t>
                </a:r>
                <a:endParaRPr sz="1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84" name="Google Shape;484;p36"/>
              <p:cNvCxnSpPr>
                <a:stCxn id="481" idx="2"/>
                <a:endCxn id="483" idx="1"/>
              </p:cNvCxnSpPr>
              <p:nvPr/>
            </p:nvCxnSpPr>
            <p:spPr>
              <a:xfrm rot="-5400000" flipH="1">
                <a:off x="7681400" y="5545475"/>
                <a:ext cx="397200" cy="456300"/>
              </a:xfrm>
              <a:prstGeom prst="bentConnector2">
                <a:avLst/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485" name="Google Shape;485;p36"/>
            <p:cNvCxnSpPr/>
            <p:nvPr/>
          </p:nvCxnSpPr>
          <p:spPr>
            <a:xfrm>
              <a:off x="8429666" y="4477972"/>
              <a:ext cx="0" cy="75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triangle" w="med" len="med"/>
              <a:tailEnd type="none" w="med" len="med"/>
            </a:ln>
          </p:spPr>
        </p:cxnSp>
        <p:sp>
          <p:nvSpPr>
            <p:cNvPr id="486" name="Google Shape;486;p36"/>
            <p:cNvSpPr txBox="1"/>
            <p:nvPr/>
          </p:nvSpPr>
          <p:spPr>
            <a:xfrm>
              <a:off x="7646966" y="4679546"/>
              <a:ext cx="554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Times New Roman"/>
                  <a:ea typeface="Times New Roman"/>
                  <a:cs typeface="Times New Roman"/>
                  <a:sym typeface="Times New Roman"/>
                </a:rPr>
                <a:t>SLIP</a:t>
              </a:r>
              <a:endParaRPr sz="1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87" name="Google Shape;487;p36"/>
            <p:cNvCxnSpPr/>
            <p:nvPr/>
          </p:nvCxnSpPr>
          <p:spPr>
            <a:xfrm rot="10800000">
              <a:off x="8429666" y="3866572"/>
              <a:ext cx="0" cy="2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88" name="Google Shape;488;p36"/>
            <p:cNvCxnSpPr>
              <a:stCxn id="479" idx="0"/>
              <a:endCxn id="441" idx="2"/>
            </p:cNvCxnSpPr>
            <p:nvPr/>
          </p:nvCxnSpPr>
          <p:spPr>
            <a:xfrm rot="10800000">
              <a:off x="8201066" y="3866572"/>
              <a:ext cx="0" cy="2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489" name="Google Shape;489;p36"/>
            <p:cNvSpPr txBox="1"/>
            <p:nvPr/>
          </p:nvSpPr>
          <p:spPr>
            <a:xfrm>
              <a:off x="8552369" y="3412604"/>
              <a:ext cx="1532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Times New Roman"/>
                  <a:ea typeface="Times New Roman"/>
                  <a:cs typeface="Times New Roman"/>
                  <a:sym typeface="Times New Roman"/>
                </a:rPr>
                <a:t>next hop = </a:t>
              </a:r>
              <a:br>
                <a:rPr lang="en-US" sz="11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100">
                  <a:latin typeface="Times New Roman"/>
                  <a:ea typeface="Times New Roman"/>
                  <a:cs typeface="Times New Roman"/>
                  <a:sym typeface="Times New Roman"/>
                </a:rPr>
                <a:t>140.252.1.4 (default)</a:t>
              </a:r>
              <a:endParaRPr sz="1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90" name="Google Shape;490;p36"/>
            <p:cNvCxnSpPr/>
            <p:nvPr/>
          </p:nvCxnSpPr>
          <p:spPr>
            <a:xfrm rot="10800000">
              <a:off x="8429625" y="5591922"/>
              <a:ext cx="5700" cy="25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491" name="Google Shape;491;p36"/>
            <p:cNvSpPr txBox="1"/>
            <p:nvPr/>
          </p:nvSpPr>
          <p:spPr>
            <a:xfrm>
              <a:off x="7652666" y="5591734"/>
              <a:ext cx="554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Times New Roman"/>
                  <a:ea typeface="Times New Roman"/>
                  <a:cs typeface="Times New Roman"/>
                  <a:sym typeface="Times New Roman"/>
                </a:rPr>
                <a:t>.1.29</a:t>
              </a:r>
              <a:endParaRPr sz="1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92" name="Google Shape;492;p36"/>
            <p:cNvCxnSpPr>
              <a:stCxn id="478" idx="0"/>
              <a:endCxn id="479" idx="2"/>
            </p:cNvCxnSpPr>
            <p:nvPr/>
          </p:nvCxnSpPr>
          <p:spPr>
            <a:xfrm rot="10800000">
              <a:off x="8201066" y="4477897"/>
              <a:ext cx="0" cy="75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36"/>
            <p:cNvCxnSpPr>
              <a:endCxn id="478" idx="2"/>
            </p:cNvCxnSpPr>
            <p:nvPr/>
          </p:nvCxnSpPr>
          <p:spPr>
            <a:xfrm rot="10800000">
              <a:off x="8201066" y="5591797"/>
              <a:ext cx="5700" cy="25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7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ARP and RARP</a:t>
            </a:r>
            <a:endParaRPr/>
          </a:p>
        </p:txBody>
      </p:sp>
      <p:sp>
        <p:nvSpPr>
          <p:cNvPr id="499" name="Google Shape;499;p3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500" name="Google Shape;500;p37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Something between MAC (link layer) And IP (network layer)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ARP and RARP </a:t>
            </a:r>
            <a:endParaRPr/>
          </a:p>
        </p:txBody>
      </p:sp>
      <p:sp>
        <p:nvSpPr>
          <p:cNvPr id="507" name="Google Shape;507;p3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01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ARP	– Address Resolution Protocol and </a:t>
            </a:r>
            <a:br>
              <a:rPr lang="en-US"/>
            </a:br>
            <a:r>
              <a:rPr lang="en-US"/>
              <a:t>RARP	– Reverse ARP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Mapping between IP and Ethernet address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When an Ethernet frame is sent on LAN from one host to another,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It is the 48-bit Ethernet address that determines for which interface the frame is destined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8"/>
          <p:cNvSpPr txBox="1"/>
          <p:nvPr/>
        </p:nvSpPr>
        <p:spPr>
          <a:xfrm>
            <a:off x="3496975" y="4988350"/>
            <a:ext cx="2854200" cy="5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32-bit Internet address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38"/>
          <p:cNvSpPr txBox="1"/>
          <p:nvPr/>
        </p:nvSpPr>
        <p:spPr>
          <a:xfrm>
            <a:off x="3496975" y="5978950"/>
            <a:ext cx="2854200" cy="5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48-bit Ethernet address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0" name="Google Shape;510;p38"/>
          <p:cNvCxnSpPr/>
          <p:nvPr/>
        </p:nvCxnSpPr>
        <p:spPr>
          <a:xfrm>
            <a:off x="4162075" y="5511550"/>
            <a:ext cx="0" cy="46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p38"/>
          <p:cNvCxnSpPr/>
          <p:nvPr/>
        </p:nvCxnSpPr>
        <p:spPr>
          <a:xfrm rot="10800000">
            <a:off x="5609875" y="5511550"/>
            <a:ext cx="0" cy="46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2" name="Google Shape;512;p38"/>
          <p:cNvSpPr txBox="1"/>
          <p:nvPr/>
        </p:nvSpPr>
        <p:spPr>
          <a:xfrm>
            <a:off x="5672850" y="5514400"/>
            <a:ext cx="90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RARP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38"/>
          <p:cNvSpPr txBox="1"/>
          <p:nvPr/>
        </p:nvSpPr>
        <p:spPr>
          <a:xfrm>
            <a:off x="3442075" y="5514400"/>
            <a:ext cx="72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ARP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19" name="Google Shape;519;p3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ARP and RARP – ARP Example</a:t>
            </a:r>
            <a:endParaRPr sz="4400"/>
          </a:p>
        </p:txBody>
      </p:sp>
      <p:sp>
        <p:nvSpPr>
          <p:cNvPr id="520" name="Google Shape;520;p3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Example</a:t>
            </a:r>
            <a:endParaRPr sz="22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% ftp bsd1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(4) next-hop or direct host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(5) Search ARP cache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(6) Broadcast ARP request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(7) bsd1 response ARP reply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(9) Send original IP datagram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grpSp>
        <p:nvGrpSpPr>
          <p:cNvPr id="521" name="Google Shape;521;p39"/>
          <p:cNvGrpSpPr/>
          <p:nvPr/>
        </p:nvGrpSpPr>
        <p:grpSpPr>
          <a:xfrm>
            <a:off x="3024975" y="689950"/>
            <a:ext cx="8810400" cy="6679059"/>
            <a:chOff x="2110575" y="308950"/>
            <a:chExt cx="8810400" cy="6679059"/>
          </a:xfrm>
        </p:grpSpPr>
        <p:sp>
          <p:nvSpPr>
            <p:cNvPr id="522" name="Google Shape;522;p39"/>
            <p:cNvSpPr/>
            <p:nvPr/>
          </p:nvSpPr>
          <p:spPr>
            <a:xfrm>
              <a:off x="8623950" y="914050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FTP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8623950" y="1833534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8614125" y="2753705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7303200" y="3619525"/>
              <a:ext cx="2271900" cy="575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26" name="Google Shape;526;p39"/>
            <p:cNvCxnSpPr>
              <a:stCxn id="523" idx="0"/>
              <a:endCxn id="522" idx="2"/>
            </p:cNvCxnSpPr>
            <p:nvPr/>
          </p:nvCxnSpPr>
          <p:spPr>
            <a:xfrm rot="10800000">
              <a:off x="9099450" y="1371834"/>
              <a:ext cx="0" cy="4617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527" name="Google Shape;527;p39"/>
            <p:cNvCxnSpPr>
              <a:stCxn id="524" idx="0"/>
              <a:endCxn id="523" idx="2"/>
            </p:cNvCxnSpPr>
            <p:nvPr/>
          </p:nvCxnSpPr>
          <p:spPr>
            <a:xfrm rot="10800000" flipH="1">
              <a:off x="9089625" y="2291405"/>
              <a:ext cx="9900" cy="4623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528" name="Google Shape;528;p39"/>
            <p:cNvSpPr/>
            <p:nvPr/>
          </p:nvSpPr>
          <p:spPr>
            <a:xfrm>
              <a:off x="6836000" y="914050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resolver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29" name="Google Shape;529;p39"/>
            <p:cNvCxnSpPr/>
            <p:nvPr/>
          </p:nvCxnSpPr>
          <p:spPr>
            <a:xfrm>
              <a:off x="7787000" y="1066750"/>
              <a:ext cx="8370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0" name="Google Shape;530;p39"/>
            <p:cNvCxnSpPr/>
            <p:nvPr/>
          </p:nvCxnSpPr>
          <p:spPr>
            <a:xfrm rot="10800000">
              <a:off x="7786950" y="1219150"/>
              <a:ext cx="8370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1" name="Google Shape;531;p39"/>
            <p:cNvSpPr txBox="1"/>
            <p:nvPr/>
          </p:nvSpPr>
          <p:spPr>
            <a:xfrm>
              <a:off x="7700300" y="725950"/>
              <a:ext cx="10104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hostname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2" name="Google Shape;532;p39"/>
            <p:cNvSpPr txBox="1"/>
            <p:nvPr/>
          </p:nvSpPr>
          <p:spPr>
            <a:xfrm>
              <a:off x="7700300" y="1106950"/>
              <a:ext cx="10104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3" name="Google Shape;533;p39"/>
            <p:cNvSpPr txBox="1"/>
            <p:nvPr/>
          </p:nvSpPr>
          <p:spPr>
            <a:xfrm>
              <a:off x="8589300" y="308950"/>
              <a:ext cx="101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hostname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34" name="Google Shape;534;p39"/>
            <p:cNvCxnSpPr>
              <a:stCxn id="533" idx="2"/>
              <a:endCxn id="522" idx="0"/>
            </p:cNvCxnSpPr>
            <p:nvPr/>
          </p:nvCxnSpPr>
          <p:spPr>
            <a:xfrm>
              <a:off x="9094500" y="649450"/>
              <a:ext cx="5100" cy="2646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5" name="Google Shape;535;p39"/>
            <p:cNvSpPr/>
            <p:nvPr/>
          </p:nvSpPr>
          <p:spPr>
            <a:xfrm>
              <a:off x="7303200" y="3000605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ARP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460325" y="5018275"/>
              <a:ext cx="2140200" cy="575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6063175" y="5010950"/>
              <a:ext cx="2140200" cy="575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2460325" y="5829530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ARP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6063175" y="5829530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ARP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7252350" y="5829530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7242525" y="6530209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42" name="Google Shape;542;p39"/>
            <p:cNvCxnSpPr/>
            <p:nvPr/>
          </p:nvCxnSpPr>
          <p:spPr>
            <a:xfrm>
              <a:off x="2110575" y="4567180"/>
              <a:ext cx="8051100" cy="0"/>
            </a:xfrm>
            <a:prstGeom prst="straightConnector1">
              <a:avLst/>
            </a:prstGeom>
            <a:noFill/>
            <a:ln w="3810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39"/>
            <p:cNvCxnSpPr>
              <a:stCxn id="536" idx="0"/>
            </p:cNvCxnSpPr>
            <p:nvPr/>
          </p:nvCxnSpPr>
          <p:spPr>
            <a:xfrm rot="10800000">
              <a:off x="3530425" y="4567075"/>
              <a:ext cx="0" cy="4512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39"/>
            <p:cNvCxnSpPr/>
            <p:nvPr/>
          </p:nvCxnSpPr>
          <p:spPr>
            <a:xfrm rot="10800000">
              <a:off x="7111825" y="4567075"/>
              <a:ext cx="0" cy="4512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9"/>
            <p:cNvCxnSpPr/>
            <p:nvPr/>
          </p:nvCxnSpPr>
          <p:spPr>
            <a:xfrm>
              <a:off x="2110575" y="4295055"/>
              <a:ext cx="6771600" cy="153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546" name="Google Shape;546;p39"/>
            <p:cNvCxnSpPr/>
            <p:nvPr/>
          </p:nvCxnSpPr>
          <p:spPr>
            <a:xfrm>
              <a:off x="2631025" y="4310355"/>
              <a:ext cx="0" cy="15192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547" name="Google Shape;547;p39"/>
            <p:cNvCxnSpPr/>
            <p:nvPr/>
          </p:nvCxnSpPr>
          <p:spPr>
            <a:xfrm>
              <a:off x="6212425" y="4310355"/>
              <a:ext cx="0" cy="15192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548" name="Google Shape;548;p39"/>
            <p:cNvCxnSpPr>
              <a:stCxn id="539" idx="0"/>
            </p:cNvCxnSpPr>
            <p:nvPr/>
          </p:nvCxnSpPr>
          <p:spPr>
            <a:xfrm rot="10800000">
              <a:off x="6538675" y="4796030"/>
              <a:ext cx="0" cy="10335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9" name="Google Shape;549;p39"/>
            <p:cNvCxnSpPr/>
            <p:nvPr/>
          </p:nvCxnSpPr>
          <p:spPr>
            <a:xfrm rot="10800000" flipH="1">
              <a:off x="6538675" y="4792780"/>
              <a:ext cx="409800" cy="33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39"/>
            <p:cNvCxnSpPr/>
            <p:nvPr/>
          </p:nvCxnSpPr>
          <p:spPr>
            <a:xfrm rot="10800000" flipH="1">
              <a:off x="7222500" y="4792780"/>
              <a:ext cx="556200" cy="33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1" name="Google Shape;551;p39"/>
            <p:cNvCxnSpPr>
              <a:stCxn id="524" idx="1"/>
              <a:endCxn id="535" idx="3"/>
            </p:cNvCxnSpPr>
            <p:nvPr/>
          </p:nvCxnSpPr>
          <p:spPr>
            <a:xfrm flipH="1">
              <a:off x="8254125" y="2982605"/>
              <a:ext cx="360000" cy="2469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9"/>
            <p:cNvCxnSpPr/>
            <p:nvPr/>
          </p:nvCxnSpPr>
          <p:spPr>
            <a:xfrm>
              <a:off x="7473900" y="3458405"/>
              <a:ext cx="0" cy="8520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553" name="Google Shape;553;p39"/>
            <p:cNvCxnSpPr>
              <a:stCxn id="525" idx="2"/>
            </p:cNvCxnSpPr>
            <p:nvPr/>
          </p:nvCxnSpPr>
          <p:spPr>
            <a:xfrm flipH="1">
              <a:off x="8434050" y="4195225"/>
              <a:ext cx="5100" cy="3720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39"/>
            <p:cNvCxnSpPr/>
            <p:nvPr/>
          </p:nvCxnSpPr>
          <p:spPr>
            <a:xfrm>
              <a:off x="8083500" y="3458405"/>
              <a:ext cx="0" cy="30717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5" name="Google Shape;555;p39"/>
            <p:cNvCxnSpPr/>
            <p:nvPr/>
          </p:nvCxnSpPr>
          <p:spPr>
            <a:xfrm rot="10800000">
              <a:off x="7778700" y="4367380"/>
              <a:ext cx="0" cy="42870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39"/>
            <p:cNvCxnSpPr>
              <a:endCxn id="535" idx="2"/>
            </p:cNvCxnSpPr>
            <p:nvPr/>
          </p:nvCxnSpPr>
          <p:spPr>
            <a:xfrm rot="10800000">
              <a:off x="7778700" y="3458405"/>
              <a:ext cx="0" cy="77790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7" name="Google Shape;557;p39"/>
            <p:cNvSpPr txBox="1"/>
            <p:nvPr/>
          </p:nvSpPr>
          <p:spPr>
            <a:xfrm>
              <a:off x="2835775" y="4045800"/>
              <a:ext cx="3171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ARP request (Ethernet broadcast)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8" name="Google Shape;558;p39"/>
            <p:cNvSpPr txBox="1"/>
            <p:nvPr/>
          </p:nvSpPr>
          <p:spPr>
            <a:xfrm>
              <a:off x="9146775" y="1470388"/>
              <a:ext cx="17742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establish connection with IP address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9" name="Google Shape;559;p39"/>
            <p:cNvSpPr txBox="1"/>
            <p:nvPr/>
          </p:nvSpPr>
          <p:spPr>
            <a:xfrm>
              <a:off x="9146775" y="2390200"/>
              <a:ext cx="17742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send IP datagram to IP address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0" name="Google Shape;560;p39"/>
            <p:cNvSpPr txBox="1"/>
            <p:nvPr/>
          </p:nvSpPr>
          <p:spPr>
            <a:xfrm>
              <a:off x="8589300" y="1109175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(1)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1" name="Google Shape;561;p39"/>
            <p:cNvSpPr txBox="1"/>
            <p:nvPr/>
          </p:nvSpPr>
          <p:spPr>
            <a:xfrm>
              <a:off x="8767875" y="1437775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(2)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2" name="Google Shape;562;p39"/>
            <p:cNvSpPr txBox="1"/>
            <p:nvPr/>
          </p:nvSpPr>
          <p:spPr>
            <a:xfrm>
              <a:off x="8767875" y="2363388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(3)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3" name="Google Shape;563;p39"/>
            <p:cNvSpPr txBox="1"/>
            <p:nvPr/>
          </p:nvSpPr>
          <p:spPr>
            <a:xfrm>
              <a:off x="8589300" y="2946900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(4)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4" name="Google Shape;564;p39"/>
            <p:cNvSpPr txBox="1"/>
            <p:nvPr/>
          </p:nvSpPr>
          <p:spPr>
            <a:xfrm>
              <a:off x="7252350" y="3193800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(5)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5" name="Google Shape;565;p39"/>
            <p:cNvSpPr txBox="1"/>
            <p:nvPr/>
          </p:nvSpPr>
          <p:spPr>
            <a:xfrm>
              <a:off x="7180725" y="3392050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(6)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6" name="Google Shape;566;p39"/>
            <p:cNvSpPr txBox="1"/>
            <p:nvPr/>
          </p:nvSpPr>
          <p:spPr>
            <a:xfrm>
              <a:off x="6022975" y="5770300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(7)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7" name="Google Shape;567;p39"/>
            <p:cNvSpPr txBox="1"/>
            <p:nvPr/>
          </p:nvSpPr>
          <p:spPr>
            <a:xfrm>
              <a:off x="7700300" y="3392038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(8)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8" name="Google Shape;568;p39"/>
            <p:cNvSpPr txBox="1"/>
            <p:nvPr/>
          </p:nvSpPr>
          <p:spPr>
            <a:xfrm>
              <a:off x="7997775" y="3392025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(9)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74" name="Google Shape;574;p4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ARP and RARP – ARP Cache</a:t>
            </a:r>
            <a:endParaRPr sz="4400"/>
          </a:p>
        </p:txBody>
      </p:sp>
      <p:sp>
        <p:nvSpPr>
          <p:cNvPr id="575" name="Google Shape;575;p4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Maintain recent ARP results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Come from both ARP request and reply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Expiration time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Complete entry = 20 minutes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Incomplete entry = 3 minutes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Use arp command to see the cache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E.g.: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$ arp -a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$ arp -da 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$ arp -S 140.113.235.132 00:0e:a6:94:24:6e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</p:txBody>
      </p:sp>
      <p:sp>
        <p:nvSpPr>
          <p:cNvPr id="576" name="Google Shape;576;p40"/>
          <p:cNvSpPr txBox="1"/>
          <p:nvPr/>
        </p:nvSpPr>
        <p:spPr>
          <a:xfrm>
            <a:off x="732850" y="5803875"/>
            <a:ext cx="10530900" cy="1262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arp -a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crypto23.csie.nctu.edu.tw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lang="en-US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140.113.208.143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at </a:t>
            </a:r>
            <a:r>
              <a:rPr lang="en-US" sz="1600" b="1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00:16:e6:5b:fa:e9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on fxp1 [ethernet]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e3rtn-208.csie.nctu.edu.tw 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140.113.208.254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at </a:t>
            </a:r>
            <a:r>
              <a:rPr lang="en-US" sz="1600" b="1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00:0e:38:a4:c2:00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on fxp1 [ethernet]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e3rtn-210.csie.nctu.edu.tw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140.113.210.254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at </a:t>
            </a:r>
            <a:r>
              <a:rPr lang="en-US" sz="1600" b="1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00:0e:38:a4:c2:00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on fxp2 [ethernet]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582" name="Google Shape;582;p4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ARP and RARP – ARP/RARP Packet Format</a:t>
            </a:r>
            <a:endParaRPr sz="4800"/>
          </a:p>
        </p:txBody>
      </p:sp>
      <p:sp>
        <p:nvSpPr>
          <p:cNvPr id="583" name="Google Shape;583;p4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4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Ethernet destination addr: all 1’s (broadcast)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Known value for IP &lt;-&gt; Ethernet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Frame type: 0x0806 for ARP, 0x8035 for RARP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Hardware type: type of hardware address	(1 for Ethernet)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Protocol type: type of upper layer address (0x0800 for IP)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Hard size: size in bytes of hardware address (6 for Ethernet)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Protocol size: size in bytes of upper layer address (4 for IP)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Op: 1, 2, 3, 4 for ARP request, reply, RARP request, reply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41"/>
          <p:cNvGrpSpPr/>
          <p:nvPr/>
        </p:nvGrpSpPr>
        <p:grpSpPr>
          <a:xfrm>
            <a:off x="599049" y="5514250"/>
            <a:ext cx="10535112" cy="1770900"/>
            <a:chOff x="599049" y="1834750"/>
            <a:chExt cx="10535112" cy="1770900"/>
          </a:xfrm>
        </p:grpSpPr>
        <p:sp>
          <p:nvSpPr>
            <p:cNvPr id="585" name="Google Shape;585;p41"/>
            <p:cNvSpPr/>
            <p:nvPr/>
          </p:nvSpPr>
          <p:spPr>
            <a:xfrm>
              <a:off x="5113988" y="2504200"/>
              <a:ext cx="2508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5364830" y="2504200"/>
              <a:ext cx="2508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7" name="Google Shape;587;p41"/>
            <p:cNvSpPr/>
            <p:nvPr/>
          </p:nvSpPr>
          <p:spPr>
            <a:xfrm>
              <a:off x="5615671" y="2504200"/>
              <a:ext cx="5019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op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6117354" y="2504200"/>
              <a:ext cx="15051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sender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 addr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7622404" y="2504200"/>
              <a:ext cx="10032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sender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8625770" y="2504200"/>
              <a:ext cx="15051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target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 addr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10130820" y="2504200"/>
              <a:ext cx="10032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target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4612305" y="2504200"/>
              <a:ext cx="5019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prot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type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4110684" y="2504200"/>
              <a:ext cx="5019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hard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type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3608937" y="2504200"/>
              <a:ext cx="5019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Times New Roman"/>
                  <a:ea typeface="Times New Roman"/>
                  <a:cs typeface="Times New Roman"/>
                  <a:sym typeface="Times New Roman"/>
                </a:rPr>
                <a:t>frame</a:t>
              </a:r>
              <a:br>
                <a:rPr lang="en-US" sz="10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000">
                  <a:latin typeface="Times New Roman"/>
                  <a:ea typeface="Times New Roman"/>
                  <a:cs typeface="Times New Roman"/>
                  <a:sym typeface="Times New Roman"/>
                </a:rPr>
                <a:t>type</a:t>
              </a:r>
              <a:endParaRPr sz="1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2104208" y="2504200"/>
              <a:ext cx="15051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source addr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599049" y="2504200"/>
              <a:ext cx="15051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destination addr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7" name="Google Shape;597;p41"/>
            <p:cNvSpPr txBox="1"/>
            <p:nvPr/>
          </p:nvSpPr>
          <p:spPr>
            <a:xfrm>
              <a:off x="1100925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598" name="Google Shape;598;p41"/>
            <p:cNvSpPr txBox="1"/>
            <p:nvPr/>
          </p:nvSpPr>
          <p:spPr>
            <a:xfrm>
              <a:off x="2605588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3608950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600" name="Google Shape;600;p41"/>
            <p:cNvSpPr txBox="1"/>
            <p:nvPr/>
          </p:nvSpPr>
          <p:spPr>
            <a:xfrm>
              <a:off x="4110700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601" name="Google Shape;601;p41"/>
            <p:cNvSpPr txBox="1"/>
            <p:nvPr/>
          </p:nvSpPr>
          <p:spPr>
            <a:xfrm>
              <a:off x="4612300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602" name="Google Shape;602;p41"/>
            <p:cNvSpPr txBox="1"/>
            <p:nvPr/>
          </p:nvSpPr>
          <p:spPr>
            <a:xfrm>
              <a:off x="4988450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603" name="Google Shape;603;p41"/>
            <p:cNvSpPr txBox="1"/>
            <p:nvPr/>
          </p:nvSpPr>
          <p:spPr>
            <a:xfrm>
              <a:off x="5239275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604" name="Google Shape;604;p41"/>
            <p:cNvSpPr txBox="1"/>
            <p:nvPr/>
          </p:nvSpPr>
          <p:spPr>
            <a:xfrm>
              <a:off x="5615675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605" name="Google Shape;605;p41"/>
            <p:cNvSpPr txBox="1"/>
            <p:nvPr/>
          </p:nvSpPr>
          <p:spPr>
            <a:xfrm>
              <a:off x="6619025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606" name="Google Shape;606;p41"/>
            <p:cNvSpPr txBox="1"/>
            <p:nvPr/>
          </p:nvSpPr>
          <p:spPr>
            <a:xfrm>
              <a:off x="7873150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607" name="Google Shape;607;p41"/>
            <p:cNvSpPr txBox="1"/>
            <p:nvPr/>
          </p:nvSpPr>
          <p:spPr>
            <a:xfrm>
              <a:off x="9127250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608" name="Google Shape;608;p41"/>
            <p:cNvSpPr txBox="1"/>
            <p:nvPr/>
          </p:nvSpPr>
          <p:spPr>
            <a:xfrm>
              <a:off x="10381600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609" name="Google Shape;609;p41"/>
            <p:cNvSpPr txBox="1"/>
            <p:nvPr/>
          </p:nvSpPr>
          <p:spPr>
            <a:xfrm>
              <a:off x="5593425" y="1834750"/>
              <a:ext cx="1076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hard size</a:t>
              </a:r>
              <a:endParaRPr sz="1600"/>
            </a:p>
          </p:txBody>
        </p:sp>
        <p:sp>
          <p:nvSpPr>
            <p:cNvPr id="610" name="Google Shape;610;p41"/>
            <p:cNvSpPr txBox="1"/>
            <p:nvPr/>
          </p:nvSpPr>
          <p:spPr>
            <a:xfrm>
              <a:off x="5844275" y="2065163"/>
              <a:ext cx="1076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prot size</a:t>
              </a:r>
              <a:endParaRPr sz="1600"/>
            </a:p>
          </p:txBody>
        </p:sp>
        <p:cxnSp>
          <p:nvCxnSpPr>
            <p:cNvPr id="611" name="Google Shape;611;p41"/>
            <p:cNvCxnSpPr>
              <a:stCxn id="585" idx="0"/>
              <a:endCxn id="609" idx="1"/>
            </p:cNvCxnSpPr>
            <p:nvPr/>
          </p:nvCxnSpPr>
          <p:spPr>
            <a:xfrm rot="-5400000">
              <a:off x="5189438" y="2100250"/>
              <a:ext cx="453900" cy="3540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2" name="Google Shape;612;p41"/>
            <p:cNvCxnSpPr>
              <a:stCxn id="586" idx="0"/>
              <a:endCxn id="610" idx="1"/>
            </p:cNvCxnSpPr>
            <p:nvPr/>
          </p:nvCxnSpPr>
          <p:spPr>
            <a:xfrm rot="-5400000">
              <a:off x="5555480" y="2215450"/>
              <a:ext cx="223500" cy="3540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613" name="Google Shape;613;p41"/>
            <p:cNvGrpSpPr/>
            <p:nvPr/>
          </p:nvGrpSpPr>
          <p:grpSpPr>
            <a:xfrm>
              <a:off x="599137" y="3187750"/>
              <a:ext cx="10535025" cy="409650"/>
              <a:chOff x="599137" y="3035350"/>
              <a:chExt cx="10535025" cy="409650"/>
            </a:xfrm>
          </p:grpSpPr>
          <p:cxnSp>
            <p:nvCxnSpPr>
              <p:cNvPr id="614" name="Google Shape;614;p41"/>
              <p:cNvCxnSpPr/>
              <p:nvPr/>
            </p:nvCxnSpPr>
            <p:spPr>
              <a:xfrm>
                <a:off x="599162" y="3043300"/>
                <a:ext cx="0" cy="401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41"/>
              <p:cNvCxnSpPr/>
              <p:nvPr/>
            </p:nvCxnSpPr>
            <p:spPr>
              <a:xfrm rot="10800000">
                <a:off x="4110812" y="3035350"/>
                <a:ext cx="0" cy="401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41"/>
              <p:cNvCxnSpPr/>
              <p:nvPr/>
            </p:nvCxnSpPr>
            <p:spPr>
              <a:xfrm rot="10800000">
                <a:off x="11134037" y="3043300"/>
                <a:ext cx="0" cy="401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7" name="Google Shape;617;p41"/>
              <p:cNvCxnSpPr/>
              <p:nvPr/>
            </p:nvCxnSpPr>
            <p:spPr>
              <a:xfrm>
                <a:off x="599137" y="3244150"/>
                <a:ext cx="3511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618" name="Google Shape;618;p41"/>
              <p:cNvCxnSpPr/>
              <p:nvPr/>
            </p:nvCxnSpPr>
            <p:spPr>
              <a:xfrm>
                <a:off x="4110862" y="3244150"/>
                <a:ext cx="7023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</p:grpSp>
        <p:sp>
          <p:nvSpPr>
            <p:cNvPr id="619" name="Google Shape;619;p41"/>
            <p:cNvSpPr txBox="1"/>
            <p:nvPr/>
          </p:nvSpPr>
          <p:spPr>
            <a:xfrm>
              <a:off x="1689100" y="3192475"/>
              <a:ext cx="14184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Ethernet header</a:t>
              </a:r>
              <a:endParaRPr/>
            </a:p>
          </p:txBody>
        </p:sp>
        <p:sp>
          <p:nvSpPr>
            <p:cNvPr id="620" name="Google Shape;620;p41"/>
            <p:cNvSpPr txBox="1"/>
            <p:nvPr/>
          </p:nvSpPr>
          <p:spPr>
            <a:xfrm>
              <a:off x="6428950" y="3205450"/>
              <a:ext cx="21363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28 byte ARP request/reply</a:t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626" name="Google Shape;626;p4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ARP and RARP – Use tcpdump to see ARP</a:t>
            </a:r>
            <a:endParaRPr sz="4800"/>
          </a:p>
        </p:txBody>
      </p:sp>
      <p:sp>
        <p:nvSpPr>
          <p:cNvPr id="627" name="Google Shape;627;p4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Host 140.113.17.212 </a:t>
            </a:r>
            <a:r>
              <a:rPr lang="en-US" sz="2400" dirty="0" smtClean="0"/>
              <a:t>=&gt; </a:t>
            </a:r>
            <a:r>
              <a:rPr lang="en-US" sz="2400" dirty="0"/>
              <a:t>140.113.17.215</a:t>
            </a:r>
            <a:endParaRPr sz="24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Clear ARP cache of 140.113.17.212</a:t>
            </a:r>
            <a:endParaRPr sz="2200" dirty="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arp</a:t>
            </a:r>
            <a:r>
              <a:rPr lang="en-US" sz="2000" dirty="0"/>
              <a:t> -d 140.113.17.215</a:t>
            </a:r>
            <a:endParaRPr sz="20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Run </a:t>
            </a:r>
            <a:r>
              <a:rPr lang="en-US" sz="2200" dirty="0" err="1"/>
              <a:t>tcpdump</a:t>
            </a:r>
            <a:r>
              <a:rPr lang="en-US" sz="2200" dirty="0"/>
              <a:t> on 140.113.17.215	(00:11:d8:06:1e:81)</a:t>
            </a:r>
            <a:endParaRPr sz="2200" dirty="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tcpdump</a:t>
            </a:r>
            <a:r>
              <a:rPr lang="en-US" sz="2000" dirty="0"/>
              <a:t> -</a:t>
            </a:r>
            <a:r>
              <a:rPr lang="en-US" sz="2000" dirty="0" err="1"/>
              <a:t>i</a:t>
            </a:r>
            <a:r>
              <a:rPr lang="en-US" sz="2000" dirty="0"/>
              <a:t> sk0 -e  </a:t>
            </a:r>
            <a:r>
              <a:rPr lang="en-US" sz="2000" dirty="0" err="1"/>
              <a:t>arp</a:t>
            </a:r>
            <a:r>
              <a:rPr lang="en-US" sz="2000" dirty="0"/>
              <a:t> </a:t>
            </a:r>
            <a:endParaRPr sz="2000" dirty="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tcpdump</a:t>
            </a:r>
            <a:r>
              <a:rPr lang="en-US" sz="2000" dirty="0"/>
              <a:t> -</a:t>
            </a:r>
            <a:r>
              <a:rPr lang="en-US" sz="2000" dirty="0" err="1"/>
              <a:t>i</a:t>
            </a:r>
            <a:r>
              <a:rPr lang="en-US" sz="2000" dirty="0"/>
              <a:t> sk0 -n -e  </a:t>
            </a:r>
            <a:r>
              <a:rPr lang="en-US" sz="2000" dirty="0" err="1"/>
              <a:t>arp</a:t>
            </a:r>
            <a:r>
              <a:rPr lang="en-US" sz="2000" dirty="0"/>
              <a:t> </a:t>
            </a:r>
            <a:endParaRPr sz="2000" dirty="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tcpdump</a:t>
            </a:r>
            <a:r>
              <a:rPr lang="en-US" sz="2000" dirty="0"/>
              <a:t> -</a:t>
            </a:r>
            <a:r>
              <a:rPr lang="en-US" sz="2000" dirty="0" err="1"/>
              <a:t>i</a:t>
            </a:r>
            <a:r>
              <a:rPr lang="en-US" sz="2000" dirty="0"/>
              <a:t> sk0 -n -t  -e  </a:t>
            </a:r>
            <a:r>
              <a:rPr lang="en-US" sz="2000" dirty="0" err="1"/>
              <a:t>arp</a:t>
            </a:r>
            <a:r>
              <a:rPr lang="en-US" sz="2000" dirty="0"/>
              <a:t> </a:t>
            </a:r>
            <a:endParaRPr sz="20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On 140.113.17.212, </a:t>
            </a:r>
            <a:r>
              <a:rPr lang="en-US" sz="2200" dirty="0" err="1"/>
              <a:t>ssh</a:t>
            </a:r>
            <a:r>
              <a:rPr lang="en-US" sz="2200" dirty="0"/>
              <a:t> to 140.113.17.215</a:t>
            </a:r>
            <a:endParaRPr sz="2200" dirty="0"/>
          </a:p>
        </p:txBody>
      </p:sp>
      <p:sp>
        <p:nvSpPr>
          <p:cNvPr id="628" name="Google Shape;628;p42"/>
          <p:cNvSpPr txBox="1">
            <a:spLocks noGrp="1"/>
          </p:cNvSpPr>
          <p:nvPr>
            <p:ph type="body" idx="2"/>
          </p:nvPr>
        </p:nvSpPr>
        <p:spPr>
          <a:xfrm>
            <a:off x="1589696" y="4580575"/>
            <a:ext cx="8862900" cy="8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15:18:54.899779 00:90:96:23:8f:7d &gt; Broadcast, ethertype ARP (0x0806), length 60: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    arp who-has nabsd tell chbsd.csie.nctu.edu.tw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15:18:54.899792 00:11:d8:06:1e:81 &gt; 00:90:96:23:8f:7d, ethertype ARP (0x0806), length 42: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    arp reply nabsd is-at 00:11:d8:06:1e:81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629" name="Google Shape;629;p42"/>
          <p:cNvSpPr txBox="1">
            <a:spLocks noGrp="1"/>
          </p:cNvSpPr>
          <p:nvPr>
            <p:ph type="body" idx="2"/>
          </p:nvPr>
        </p:nvSpPr>
        <p:spPr>
          <a:xfrm>
            <a:off x="1576400" y="5558600"/>
            <a:ext cx="8862900" cy="8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15:26:13.847417 00:90:96:23:8f:7d &gt; ff:ff:ff:ff:ff:ff, ethertype ARP (0x0806), length 60: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    arp who-has 140.113.17.215 tell 140.113.17.212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15:26:13.847434 00:11:d8:06:1e:81 &gt; 00:90:96:23:8f:7d, ethertype ARP (0x0806), length 42: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    arp reply 140.113.17.215 is-at 00:11:d8:06:1e:81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630" name="Google Shape;630;p42"/>
          <p:cNvSpPr txBox="1">
            <a:spLocks noGrp="1"/>
          </p:cNvSpPr>
          <p:nvPr>
            <p:ph type="body" idx="2"/>
          </p:nvPr>
        </p:nvSpPr>
        <p:spPr>
          <a:xfrm>
            <a:off x="1576400" y="6484425"/>
            <a:ext cx="8862900" cy="8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00:90:96:23:8f:7d &gt; ff:ff:ff:ff:ff:ff, ethertype ARP (0x0806), length 60: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    arp who-has 140.113.17.215 tell 140.113.17.212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00:11:d8:06:1e:81 &gt; 00:90:96:23:8f:7d, ethertype ARP (0x0806), length 42: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    arp reply 140.113.17.215 is-at 00:11:d8:06:1e:81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636" name="Google Shape;636;p4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ARP and RARP – Proxy ARP</a:t>
            </a:r>
            <a:endParaRPr/>
          </a:p>
        </p:txBody>
      </p:sp>
      <p:sp>
        <p:nvSpPr>
          <p:cNvPr id="637" name="Google Shape;637;p4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0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Let router answer ARP request on one of its networks for a host on another of its network</a:t>
            </a:r>
            <a:endParaRPr/>
          </a:p>
        </p:txBody>
      </p:sp>
      <p:grpSp>
        <p:nvGrpSpPr>
          <p:cNvPr id="638" name="Google Shape;638;p43"/>
          <p:cNvGrpSpPr/>
          <p:nvPr/>
        </p:nvGrpSpPr>
        <p:grpSpPr>
          <a:xfrm>
            <a:off x="1951625" y="2687162"/>
            <a:ext cx="8534875" cy="4520163"/>
            <a:chOff x="1951625" y="2687162"/>
            <a:chExt cx="8534875" cy="4520163"/>
          </a:xfrm>
        </p:grpSpPr>
        <p:sp>
          <p:nvSpPr>
            <p:cNvPr id="639" name="Google Shape;639;p43"/>
            <p:cNvSpPr/>
            <p:nvPr/>
          </p:nvSpPr>
          <p:spPr>
            <a:xfrm>
              <a:off x="4720600" y="6202174"/>
              <a:ext cx="9129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bsdi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6814050" y="6217587"/>
              <a:ext cx="9129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sun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41" name="Google Shape;641;p43"/>
            <p:cNvCxnSpPr/>
            <p:nvPr/>
          </p:nvCxnSpPr>
          <p:spPr>
            <a:xfrm>
              <a:off x="4446000" y="6899975"/>
              <a:ext cx="6040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3"/>
            <p:cNvCxnSpPr/>
            <p:nvPr/>
          </p:nvCxnSpPr>
          <p:spPr>
            <a:xfrm rot="10800000">
              <a:off x="5177050" y="6607475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3" name="Google Shape;643;p43"/>
            <p:cNvSpPr txBox="1"/>
            <p:nvPr/>
          </p:nvSpPr>
          <p:spPr>
            <a:xfrm>
              <a:off x="5142850" y="6538175"/>
              <a:ext cx="7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.35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4" name="Google Shape;644;p43"/>
            <p:cNvSpPr txBox="1"/>
            <p:nvPr/>
          </p:nvSpPr>
          <p:spPr>
            <a:xfrm>
              <a:off x="7236375" y="6538175"/>
              <a:ext cx="7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.33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5" name="Google Shape;645;p43"/>
            <p:cNvSpPr txBox="1"/>
            <p:nvPr/>
          </p:nvSpPr>
          <p:spPr>
            <a:xfrm>
              <a:off x="6305863" y="6807125"/>
              <a:ext cx="199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Ethernet, 140.252.13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46" name="Google Shape;646;p43"/>
            <p:cNvCxnSpPr/>
            <p:nvPr/>
          </p:nvCxnSpPr>
          <p:spPr>
            <a:xfrm rot="10800000">
              <a:off x="7270575" y="6628325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Google Shape;647;p43"/>
            <p:cNvSpPr/>
            <p:nvPr/>
          </p:nvSpPr>
          <p:spPr>
            <a:xfrm>
              <a:off x="9252450" y="6217587"/>
              <a:ext cx="9129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svr4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48" name="Google Shape;648;p43"/>
            <p:cNvCxnSpPr/>
            <p:nvPr/>
          </p:nvCxnSpPr>
          <p:spPr>
            <a:xfrm rot="10800000">
              <a:off x="9708975" y="6628325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9" name="Google Shape;649;p43"/>
            <p:cNvSpPr txBox="1"/>
            <p:nvPr/>
          </p:nvSpPr>
          <p:spPr>
            <a:xfrm>
              <a:off x="9674775" y="6538175"/>
              <a:ext cx="7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536850" y="6202174"/>
              <a:ext cx="9129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slip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51" name="Google Shape;651;p43"/>
            <p:cNvCxnSpPr>
              <a:stCxn id="650" idx="3"/>
              <a:endCxn id="639" idx="1"/>
            </p:cNvCxnSpPr>
            <p:nvPr/>
          </p:nvCxnSpPr>
          <p:spPr>
            <a:xfrm>
              <a:off x="3449750" y="6410074"/>
              <a:ext cx="1270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2" name="Google Shape;652;p43"/>
            <p:cNvSpPr txBox="1"/>
            <p:nvPr/>
          </p:nvSpPr>
          <p:spPr>
            <a:xfrm>
              <a:off x="3725175" y="6043525"/>
              <a:ext cx="72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SLIP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3" name="Google Shape;653;p43"/>
            <p:cNvSpPr txBox="1"/>
            <p:nvPr/>
          </p:nvSpPr>
          <p:spPr>
            <a:xfrm>
              <a:off x="3373550" y="6291175"/>
              <a:ext cx="7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.65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4" name="Google Shape;654;p43"/>
            <p:cNvSpPr txBox="1"/>
            <p:nvPr/>
          </p:nvSpPr>
          <p:spPr>
            <a:xfrm>
              <a:off x="4364150" y="6291175"/>
              <a:ext cx="7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.66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6865575" y="5548050"/>
              <a:ext cx="810000" cy="292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modem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6865500" y="4543025"/>
              <a:ext cx="810000" cy="292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modem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6814050" y="3851837"/>
              <a:ext cx="9129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netb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58" name="Google Shape;658;p43"/>
            <p:cNvCxnSpPr>
              <a:stCxn id="640" idx="0"/>
              <a:endCxn id="655" idx="2"/>
            </p:cNvCxnSpPr>
            <p:nvPr/>
          </p:nvCxnSpPr>
          <p:spPr>
            <a:xfrm rot="10800000">
              <a:off x="7270500" y="5840487"/>
              <a:ext cx="0" cy="37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43"/>
            <p:cNvCxnSpPr>
              <a:stCxn id="655" idx="0"/>
              <a:endCxn id="656" idx="2"/>
            </p:cNvCxnSpPr>
            <p:nvPr/>
          </p:nvCxnSpPr>
          <p:spPr>
            <a:xfrm rot="10800000">
              <a:off x="7270575" y="4835550"/>
              <a:ext cx="0" cy="71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43"/>
            <p:cNvCxnSpPr>
              <a:stCxn id="656" idx="0"/>
              <a:endCxn id="657" idx="2"/>
            </p:cNvCxnSpPr>
            <p:nvPr/>
          </p:nvCxnSpPr>
          <p:spPr>
            <a:xfrm rot="10800000">
              <a:off x="7270500" y="4267625"/>
              <a:ext cx="0" cy="275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3"/>
            <p:cNvCxnSpPr/>
            <p:nvPr/>
          </p:nvCxnSpPr>
          <p:spPr>
            <a:xfrm>
              <a:off x="2327257" y="3616325"/>
              <a:ext cx="6826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2" name="Google Shape;662;p43"/>
            <p:cNvSpPr txBox="1"/>
            <p:nvPr/>
          </p:nvSpPr>
          <p:spPr>
            <a:xfrm>
              <a:off x="1951625" y="3523475"/>
              <a:ext cx="2896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Ethernet, subnet  140.252.1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63" name="Google Shape;663;p43"/>
            <p:cNvCxnSpPr>
              <a:stCxn id="664" idx="2"/>
              <a:endCxn id="657" idx="0"/>
            </p:cNvCxnSpPr>
            <p:nvPr/>
          </p:nvCxnSpPr>
          <p:spPr>
            <a:xfrm>
              <a:off x="7270500" y="3616337"/>
              <a:ext cx="0" cy="235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43"/>
            <p:cNvCxnSpPr>
              <a:stCxn id="666" idx="3"/>
              <a:endCxn id="667" idx="1"/>
            </p:cNvCxnSpPr>
            <p:nvPr/>
          </p:nvCxnSpPr>
          <p:spPr>
            <a:xfrm>
              <a:off x="4286450" y="3408437"/>
              <a:ext cx="4621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sp>
          <p:nvSpPr>
            <p:cNvPr id="668" name="Google Shape;668;p43"/>
            <p:cNvSpPr/>
            <p:nvPr/>
          </p:nvSpPr>
          <p:spPr>
            <a:xfrm>
              <a:off x="4894675" y="2687162"/>
              <a:ext cx="9129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gemini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9" name="Google Shape;669;p43"/>
            <p:cNvSpPr txBox="1"/>
            <p:nvPr/>
          </p:nvSpPr>
          <p:spPr>
            <a:xfrm>
              <a:off x="6257250" y="3083425"/>
              <a:ext cx="2896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ARP request for 140.252.1.29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70" name="Google Shape;670;p43"/>
            <p:cNvCxnSpPr>
              <a:stCxn id="671" idx="2"/>
              <a:endCxn id="672" idx="0"/>
            </p:cNvCxnSpPr>
            <p:nvPr/>
          </p:nvCxnSpPr>
          <p:spPr>
            <a:xfrm>
              <a:off x="6973725" y="3415074"/>
              <a:ext cx="0" cy="42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673" name="Google Shape;673;p43"/>
            <p:cNvCxnSpPr/>
            <p:nvPr/>
          </p:nvCxnSpPr>
          <p:spPr>
            <a:xfrm>
              <a:off x="5579725" y="3102962"/>
              <a:ext cx="0" cy="305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43"/>
            <p:cNvCxnSpPr>
              <a:stCxn id="668" idx="2"/>
              <a:endCxn id="675" idx="0"/>
            </p:cNvCxnSpPr>
            <p:nvPr/>
          </p:nvCxnSpPr>
          <p:spPr>
            <a:xfrm>
              <a:off x="5351125" y="3102962"/>
              <a:ext cx="0" cy="513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3"/>
            <p:cNvCxnSpPr>
              <a:stCxn id="657" idx="1"/>
              <a:endCxn id="677" idx="0"/>
            </p:cNvCxnSpPr>
            <p:nvPr/>
          </p:nvCxnSpPr>
          <p:spPr>
            <a:xfrm rot="10800000">
              <a:off x="5050950" y="4059737"/>
              <a:ext cx="176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8" name="Google Shape;678;p43"/>
            <p:cNvCxnSpPr>
              <a:stCxn id="677" idx="0"/>
              <a:endCxn id="679" idx="2"/>
            </p:cNvCxnSpPr>
            <p:nvPr/>
          </p:nvCxnSpPr>
          <p:spPr>
            <a:xfrm rot="10800000">
              <a:off x="5051050" y="3103037"/>
              <a:ext cx="0" cy="956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80" name="Google Shape;680;p43"/>
            <p:cNvSpPr txBox="1"/>
            <p:nvPr/>
          </p:nvSpPr>
          <p:spPr>
            <a:xfrm>
              <a:off x="5232325" y="3749025"/>
              <a:ext cx="135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ARP reply</a:t>
              </a:r>
              <a:endParaRPr/>
            </a:p>
          </p:txBody>
        </p:sp>
        <p:sp>
          <p:nvSpPr>
            <p:cNvPr id="681" name="Google Shape;681;p43"/>
            <p:cNvSpPr txBox="1"/>
            <p:nvPr/>
          </p:nvSpPr>
          <p:spPr>
            <a:xfrm>
              <a:off x="7207800" y="3533963"/>
              <a:ext cx="135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140.252.1.183</a:t>
              </a:r>
              <a:endParaRPr/>
            </a:p>
          </p:txBody>
        </p:sp>
        <p:sp>
          <p:nvSpPr>
            <p:cNvPr id="682" name="Google Shape;682;p43"/>
            <p:cNvSpPr txBox="1"/>
            <p:nvPr/>
          </p:nvSpPr>
          <p:spPr>
            <a:xfrm>
              <a:off x="7726950" y="3681350"/>
              <a:ext cx="2302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Telebit NetBlazer</a:t>
              </a:r>
              <a:b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router configured to act as </a:t>
              </a:r>
              <a:b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proxy ARP agent for sun</a:t>
              </a:r>
              <a:endParaRPr sz="1200"/>
            </a:p>
          </p:txBody>
        </p:sp>
        <p:sp>
          <p:nvSpPr>
            <p:cNvPr id="683" name="Google Shape;683;p43"/>
            <p:cNvSpPr txBox="1"/>
            <p:nvPr/>
          </p:nvSpPr>
          <p:spPr>
            <a:xfrm>
              <a:off x="7270500" y="5843000"/>
              <a:ext cx="135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140.252.1.29</a:t>
              </a:r>
              <a:endParaRPr/>
            </a:p>
          </p:txBody>
        </p:sp>
        <p:sp>
          <p:nvSpPr>
            <p:cNvPr id="684" name="Google Shape;684;p43"/>
            <p:cNvSpPr txBox="1"/>
            <p:nvPr/>
          </p:nvSpPr>
          <p:spPr>
            <a:xfrm>
              <a:off x="6814050" y="5007150"/>
              <a:ext cx="1142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SLIP   (dualup)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690" name="Google Shape;690;p4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ARP and RARP – Gratuitous ARP</a:t>
            </a:r>
            <a:endParaRPr/>
          </a:p>
        </p:txBody>
      </p:sp>
      <p:sp>
        <p:nvSpPr>
          <p:cNvPr id="691" name="Google Shape;691;p4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Gratuitous ARP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The host sends an ARP request looking for its own IP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Provide two features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Used to determine whether there is another host configured with the same IP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Used to cause any other host to update ARP cache when changing hardware address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697" name="Google Shape;697;p4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ARP and RARP – RARP</a:t>
            </a:r>
            <a:endParaRPr/>
          </a:p>
        </p:txBody>
      </p:sp>
      <p:sp>
        <p:nvSpPr>
          <p:cNvPr id="698" name="Google Shape;698;p4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Principle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Used for the diskless system to read its hardware address from the NIC and send an RARP request to gain its IP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RARP Server Design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RARP server must maintain the map from hardware address to an IP address for many host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Link-layer broadcast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This prevent most routers from forwarding an RARP request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Why TCP/IP ?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The gap between applications and Network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Network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802.3 Ethernet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802.4 Token bus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802.5 Token Ring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802.11 Wireless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802.16 WiMAX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Application 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Reliable 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Performance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</p:txBody>
      </p:sp>
      <p:grpSp>
        <p:nvGrpSpPr>
          <p:cNvPr id="68" name="Google Shape;68;p10"/>
          <p:cNvGrpSpPr/>
          <p:nvPr/>
        </p:nvGrpSpPr>
        <p:grpSpPr>
          <a:xfrm>
            <a:off x="6224883" y="2118681"/>
            <a:ext cx="5004781" cy="4165047"/>
            <a:chOff x="6709000" y="1657059"/>
            <a:chExt cx="4870833" cy="4845895"/>
          </a:xfrm>
        </p:grpSpPr>
        <p:grpSp>
          <p:nvGrpSpPr>
            <p:cNvPr id="69" name="Google Shape;69;p10"/>
            <p:cNvGrpSpPr/>
            <p:nvPr/>
          </p:nvGrpSpPr>
          <p:grpSpPr>
            <a:xfrm>
              <a:off x="7007170" y="1657059"/>
              <a:ext cx="4131557" cy="1058145"/>
              <a:chOff x="6987375" y="1657000"/>
              <a:chExt cx="3713425" cy="1262100"/>
            </a:xfrm>
          </p:grpSpPr>
          <p:sp>
            <p:nvSpPr>
              <p:cNvPr id="70" name="Google Shape;70;p10"/>
              <p:cNvSpPr/>
              <p:nvPr/>
            </p:nvSpPr>
            <p:spPr>
              <a:xfrm>
                <a:off x="6987375" y="1657000"/>
                <a:ext cx="3713400" cy="1262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Applications</a:t>
                </a:r>
                <a:endParaRPr sz="20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" name="Google Shape;71;p10"/>
              <p:cNvSpPr/>
              <p:nvPr/>
            </p:nvSpPr>
            <p:spPr>
              <a:xfrm>
                <a:off x="7865800" y="2340400"/>
                <a:ext cx="2835000" cy="5787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Libraries</a:t>
                </a:r>
                <a:endParaRPr sz="20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2" name="Google Shape;72;p10"/>
            <p:cNvGrpSpPr/>
            <p:nvPr/>
          </p:nvGrpSpPr>
          <p:grpSpPr>
            <a:xfrm>
              <a:off x="6709000" y="2896900"/>
              <a:ext cx="4870833" cy="2781646"/>
              <a:chOff x="6348618" y="2896766"/>
              <a:chExt cx="5230144" cy="2781646"/>
            </a:xfrm>
          </p:grpSpPr>
          <p:grpSp>
            <p:nvGrpSpPr>
              <p:cNvPr id="73" name="Google Shape;73;p10"/>
              <p:cNvGrpSpPr/>
              <p:nvPr/>
            </p:nvGrpSpPr>
            <p:grpSpPr>
              <a:xfrm>
                <a:off x="6348618" y="2896766"/>
                <a:ext cx="5230144" cy="2781646"/>
                <a:chOff x="6528209" y="2896751"/>
                <a:chExt cx="4192500" cy="2267400"/>
              </a:xfrm>
            </p:grpSpPr>
            <p:sp>
              <p:nvSpPr>
                <p:cNvPr id="74" name="Google Shape;74;p10"/>
                <p:cNvSpPr/>
                <p:nvPr/>
              </p:nvSpPr>
              <p:spPr>
                <a:xfrm>
                  <a:off x="6528209" y="2896751"/>
                  <a:ext cx="4192500" cy="22674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rgbClr val="1F497D"/>
                  </a:solidFill>
                  <a:prstDash val="lg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Linux kernel</a:t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5" name="Google Shape;75;p10"/>
                <p:cNvGrpSpPr/>
                <p:nvPr/>
              </p:nvGrpSpPr>
              <p:grpSpPr>
                <a:xfrm>
                  <a:off x="6753797" y="3562300"/>
                  <a:ext cx="3686162" cy="1340400"/>
                  <a:chOff x="7905913" y="3562300"/>
                  <a:chExt cx="2615413" cy="1340400"/>
                </a:xfrm>
              </p:grpSpPr>
              <p:sp>
                <p:nvSpPr>
                  <p:cNvPr id="76" name="Google Shape;76;p10"/>
                  <p:cNvSpPr/>
                  <p:nvPr/>
                </p:nvSpPr>
                <p:spPr>
                  <a:xfrm>
                    <a:off x="7905925" y="3562300"/>
                    <a:ext cx="2615400" cy="6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1F49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High-level abstractions</a:t>
                    </a:r>
                    <a:endParaRPr sz="2000"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77" name="Google Shape;77;p10"/>
                  <p:cNvSpPr/>
                  <p:nvPr/>
                </p:nvSpPr>
                <p:spPr>
                  <a:xfrm>
                    <a:off x="7905913" y="4232500"/>
                    <a:ext cx="2615400" cy="6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1F49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b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Low-level interfaces</a:t>
                    </a:r>
                    <a:endParaRPr sz="2000"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  <p:grpSp>
            <p:nvGrpSpPr>
              <p:cNvPr id="78" name="Google Shape;78;p10"/>
              <p:cNvGrpSpPr/>
              <p:nvPr/>
            </p:nvGrpSpPr>
            <p:grpSpPr>
              <a:xfrm>
                <a:off x="8030400" y="4209940"/>
                <a:ext cx="3197400" cy="707400"/>
                <a:chOff x="6009250" y="6516402"/>
                <a:chExt cx="3197400" cy="707400"/>
              </a:xfrm>
            </p:grpSpPr>
            <p:sp>
              <p:nvSpPr>
                <p:cNvPr id="79" name="Google Shape;79;p10"/>
                <p:cNvSpPr/>
                <p:nvPr/>
              </p:nvSpPr>
              <p:spPr>
                <a:xfrm>
                  <a:off x="6009250" y="6516402"/>
                  <a:ext cx="1597200" cy="7074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File-systems</a:t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0" name="Google Shape;80;p10"/>
                <p:cNvSpPr/>
                <p:nvPr/>
              </p:nvSpPr>
              <p:spPr>
                <a:xfrm>
                  <a:off x="7609450" y="6516402"/>
                  <a:ext cx="1597200" cy="7074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Network protocols</a:t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81" name="Google Shape;81;p10"/>
            <p:cNvSpPr/>
            <p:nvPr/>
          </p:nvSpPr>
          <p:spPr>
            <a:xfrm>
              <a:off x="7007175" y="5924253"/>
              <a:ext cx="4131600" cy="578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Hardware</a:t>
              </a:r>
              <a:endParaRPr sz="2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2" name="Google Shape;82;p10"/>
          <p:cNvSpPr txBox="1"/>
          <p:nvPr/>
        </p:nvSpPr>
        <p:spPr>
          <a:xfrm>
            <a:off x="1069925" y="6423425"/>
            <a:ext cx="6296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something to do the translating work!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TCP/IP</a:t>
            </a:r>
            <a:r>
              <a:rPr lang="en-US" sz="2000" b="1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is!!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 rot="3430637">
            <a:off x="3507846" y="5700470"/>
            <a:ext cx="720056" cy="4737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6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</a:t>
            </a: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705" name="Google Shape;705;p46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Internet Control Message Protocol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711" name="Google Shape;711;p4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Introduction</a:t>
            </a:r>
            <a:endParaRPr/>
          </a:p>
        </p:txBody>
      </p:sp>
      <p:sp>
        <p:nvSpPr>
          <p:cNvPr id="712" name="Google Shape;712;p4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3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Part of the IP layer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ICMP messages are transmitted within IP datagram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ICMP communicates error messages and other conditions that require attention for other protocols</a:t>
            </a:r>
            <a:endParaRPr sz="26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ICMP message format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713" name="Google Shape;713;p47"/>
          <p:cNvGrpSpPr/>
          <p:nvPr/>
        </p:nvGrpSpPr>
        <p:grpSpPr>
          <a:xfrm>
            <a:off x="2198475" y="4005150"/>
            <a:ext cx="5335489" cy="1345900"/>
            <a:chOff x="2198475" y="4005150"/>
            <a:chExt cx="5335489" cy="1345900"/>
          </a:xfrm>
        </p:grpSpPr>
        <p:cxnSp>
          <p:nvCxnSpPr>
            <p:cNvPr id="714" name="Google Shape;714;p47"/>
            <p:cNvCxnSpPr/>
            <p:nvPr/>
          </p:nvCxnSpPr>
          <p:spPr>
            <a:xfrm>
              <a:off x="2202648" y="4220700"/>
              <a:ext cx="5331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715" name="Google Shape;715;p47"/>
            <p:cNvGrpSpPr/>
            <p:nvPr/>
          </p:nvGrpSpPr>
          <p:grpSpPr>
            <a:xfrm>
              <a:off x="2198475" y="4005150"/>
              <a:ext cx="5335489" cy="1345900"/>
              <a:chOff x="2198475" y="4005150"/>
              <a:chExt cx="5335489" cy="1345900"/>
            </a:xfrm>
          </p:grpSpPr>
          <p:sp>
            <p:nvSpPr>
              <p:cNvPr id="716" name="Google Shape;716;p47"/>
              <p:cNvSpPr/>
              <p:nvPr/>
            </p:nvSpPr>
            <p:spPr>
              <a:xfrm>
                <a:off x="2198475" y="4448350"/>
                <a:ext cx="1161000" cy="57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IP header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7" name="Google Shape;717;p47"/>
              <p:cNvSpPr/>
              <p:nvPr/>
            </p:nvSpPr>
            <p:spPr>
              <a:xfrm>
                <a:off x="3359464" y="4448350"/>
                <a:ext cx="4174500" cy="57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ICMP message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8" name="Google Shape;718;p47"/>
              <p:cNvSpPr txBox="1"/>
              <p:nvPr/>
            </p:nvSpPr>
            <p:spPr>
              <a:xfrm>
                <a:off x="2403701" y="4950850"/>
                <a:ext cx="874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20 bytes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19" name="Google Shape;719;p47"/>
              <p:cNvCxnSpPr/>
              <p:nvPr/>
            </p:nvCxnSpPr>
            <p:spPr>
              <a:xfrm>
                <a:off x="2202648" y="4069188"/>
                <a:ext cx="0" cy="30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0" name="Google Shape;720;p47"/>
              <p:cNvCxnSpPr/>
              <p:nvPr/>
            </p:nvCxnSpPr>
            <p:spPr>
              <a:xfrm>
                <a:off x="7533882" y="4069188"/>
                <a:ext cx="0" cy="30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1" name="Google Shape;721;p47"/>
              <p:cNvSpPr txBox="1"/>
              <p:nvPr/>
            </p:nvSpPr>
            <p:spPr>
              <a:xfrm>
                <a:off x="4184340" y="4005150"/>
                <a:ext cx="1367700" cy="431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IP datagram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722" name="Google Shape;722;p47"/>
          <p:cNvGrpSpPr/>
          <p:nvPr/>
        </p:nvGrpSpPr>
        <p:grpSpPr>
          <a:xfrm>
            <a:off x="2016151" y="5261050"/>
            <a:ext cx="6600150" cy="1784350"/>
            <a:chOff x="2016151" y="5261050"/>
            <a:chExt cx="6600150" cy="1784350"/>
          </a:xfrm>
        </p:grpSpPr>
        <p:sp>
          <p:nvSpPr>
            <p:cNvPr id="723" name="Google Shape;723;p47"/>
            <p:cNvSpPr/>
            <p:nvPr/>
          </p:nvSpPr>
          <p:spPr>
            <a:xfrm>
              <a:off x="2198475" y="55907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8-bit type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3758157" y="55907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8-bit code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5314561" y="55907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16-bit 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2198475" y="6169400"/>
              <a:ext cx="6235500" cy="876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(content depends on type and code)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7" name="Google Shape;727;p47"/>
            <p:cNvSpPr txBox="1"/>
            <p:nvPr/>
          </p:nvSpPr>
          <p:spPr>
            <a:xfrm>
              <a:off x="2016151" y="52610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8" name="Google Shape;728;p47"/>
            <p:cNvSpPr txBox="1"/>
            <p:nvPr/>
          </p:nvSpPr>
          <p:spPr>
            <a:xfrm>
              <a:off x="3535575" y="52610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9" name="Google Shape;729;p47"/>
            <p:cNvSpPr txBox="1"/>
            <p:nvPr/>
          </p:nvSpPr>
          <p:spPr>
            <a:xfrm>
              <a:off x="5014575" y="52610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0" name="Google Shape;730;p47"/>
            <p:cNvSpPr txBox="1"/>
            <p:nvPr/>
          </p:nvSpPr>
          <p:spPr>
            <a:xfrm>
              <a:off x="8241001" y="52610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736" name="Google Shape;736;p4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Ping Program (1)</a:t>
            </a:r>
            <a:endParaRPr/>
          </a:p>
        </p:txBody>
      </p:sp>
      <p:sp>
        <p:nvSpPr>
          <p:cNvPr id="737" name="Google Shape;737;p4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Use ICMP to test whether another host is reachable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Type 8, ICMP echo request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Type 0, ICMP echo reply</a:t>
            </a:r>
            <a:endParaRPr sz="24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ICMP echo request/reply format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Identifier: process ID of the sending process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Sequence number: start with 0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Optional data: any optional data sent must be echoed</a:t>
            </a:r>
            <a:endParaRPr sz="2400"/>
          </a:p>
        </p:txBody>
      </p:sp>
      <p:grpSp>
        <p:nvGrpSpPr>
          <p:cNvPr id="738" name="Google Shape;738;p48"/>
          <p:cNvGrpSpPr/>
          <p:nvPr/>
        </p:nvGrpSpPr>
        <p:grpSpPr>
          <a:xfrm>
            <a:off x="2016151" y="4727650"/>
            <a:ext cx="7336549" cy="2363050"/>
            <a:chOff x="2016151" y="4727650"/>
            <a:chExt cx="7336549" cy="2363050"/>
          </a:xfrm>
        </p:grpSpPr>
        <p:sp>
          <p:nvSpPr>
            <p:cNvPr id="739" name="Google Shape;739;p48"/>
            <p:cNvSpPr/>
            <p:nvPr/>
          </p:nvSpPr>
          <p:spPr>
            <a:xfrm>
              <a:off x="2198475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(0 or 8)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3758157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5314561" y="50573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2198475" y="6214700"/>
              <a:ext cx="6235500" cy="876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optional data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3" name="Google Shape;743;p48"/>
            <p:cNvSpPr txBox="1"/>
            <p:nvPr/>
          </p:nvSpPr>
          <p:spPr>
            <a:xfrm>
              <a:off x="201615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4" name="Google Shape;744;p48"/>
            <p:cNvSpPr txBox="1"/>
            <p:nvPr/>
          </p:nvSpPr>
          <p:spPr>
            <a:xfrm>
              <a:off x="3535575" y="47276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5" name="Google Shape;745;p48"/>
            <p:cNvSpPr txBox="1"/>
            <p:nvPr/>
          </p:nvSpPr>
          <p:spPr>
            <a:xfrm>
              <a:off x="5014575" y="47276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6" name="Google Shape;746;p48"/>
            <p:cNvSpPr txBox="1"/>
            <p:nvPr/>
          </p:nvSpPr>
          <p:spPr>
            <a:xfrm>
              <a:off x="824100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7" name="Google Shape;747;p48"/>
            <p:cNvSpPr/>
            <p:nvPr/>
          </p:nvSpPr>
          <p:spPr>
            <a:xfrm>
              <a:off x="2198486" y="56360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identifier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8" name="Google Shape;748;p48"/>
            <p:cNvSpPr/>
            <p:nvPr/>
          </p:nvSpPr>
          <p:spPr>
            <a:xfrm>
              <a:off x="5314550" y="56360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sequence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49" name="Google Shape;749;p48"/>
            <p:cNvCxnSpPr/>
            <p:nvPr/>
          </p:nvCxnSpPr>
          <p:spPr>
            <a:xfrm>
              <a:off x="8809700" y="505785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48"/>
            <p:cNvCxnSpPr/>
            <p:nvPr/>
          </p:nvCxnSpPr>
          <p:spPr>
            <a:xfrm>
              <a:off x="8809700" y="621470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48"/>
            <p:cNvCxnSpPr/>
            <p:nvPr/>
          </p:nvCxnSpPr>
          <p:spPr>
            <a:xfrm>
              <a:off x="8950250" y="5057300"/>
              <a:ext cx="0" cy="11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752" name="Google Shape;752;p48"/>
            <p:cNvSpPr txBox="1"/>
            <p:nvPr/>
          </p:nvSpPr>
          <p:spPr>
            <a:xfrm>
              <a:off x="8547800" y="5471175"/>
              <a:ext cx="8049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758" name="Google Shape;758;p4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Ping Program (2)</a:t>
            </a:r>
            <a:endParaRPr/>
          </a:p>
        </p:txBody>
      </p:sp>
      <p:sp>
        <p:nvSpPr>
          <p:cNvPr id="759" name="Google Shape;759;p4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Ex: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ServerA ping ServerB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execute “tcpdump -i sk0 -X -e icmp” on ServerB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</p:txBody>
      </p:sp>
      <p:sp>
        <p:nvSpPr>
          <p:cNvPr id="760" name="Google Shape;760;p49"/>
          <p:cNvSpPr txBox="1">
            <a:spLocks noGrp="1"/>
          </p:cNvSpPr>
          <p:nvPr>
            <p:ph type="body" idx="2"/>
          </p:nvPr>
        </p:nvSpPr>
        <p:spPr>
          <a:xfrm>
            <a:off x="1314550" y="2934300"/>
            <a:ext cx="93999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0000FF"/>
                </a:solidFill>
              </a:rPr>
              <a:t>ServerA </a:t>
            </a:r>
            <a:r>
              <a:rPr lang="en-US" sz="1300" b="1"/>
              <a:t>$ </a:t>
            </a:r>
            <a:r>
              <a:rPr lang="en-US" sz="1300" b="1">
                <a:solidFill>
                  <a:srgbClr val="FF0000"/>
                </a:solidFill>
              </a:rPr>
              <a:t>ping ServerB</a:t>
            </a:r>
            <a:endParaRPr sz="13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PING ServerB.cs.nctu.edu.tw (140.113.17.215): 56 data bytes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64 bytes from 140.113.17.215: icmp_seq=0 ttl=64 time=0.520 ms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</p:txBody>
      </p:sp>
      <p:sp>
        <p:nvSpPr>
          <p:cNvPr id="761" name="Google Shape;761;p49"/>
          <p:cNvSpPr txBox="1">
            <a:spLocks noGrp="1"/>
          </p:cNvSpPr>
          <p:nvPr>
            <p:ph type="body" idx="2"/>
          </p:nvPr>
        </p:nvSpPr>
        <p:spPr>
          <a:xfrm>
            <a:off x="1314550" y="3871925"/>
            <a:ext cx="9399900" cy="3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15:08:12.631925 00:90:96:23:8f:7d &gt; 00:11:d8:06:1e:81, ethertype IPv4 (0x0800), length 98: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    ServerA.cs.nctu.edu.tw &gt; ServerB: ICMP echo request, id 56914, seq 0, length 64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        0x0000:  </a:t>
            </a:r>
            <a:r>
              <a:rPr lang="en-US" sz="1300" b="1">
                <a:solidFill>
                  <a:srgbClr val="0000FF"/>
                </a:solidFill>
              </a:rPr>
              <a:t>4500 0054 f688 0000 4001 4793 8c71 11d4</a:t>
            </a:r>
            <a:r>
              <a:rPr lang="en-US" sz="1300" b="1"/>
              <a:t>  E..T....@.G..q..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        0x0010:  </a:t>
            </a:r>
            <a:r>
              <a:rPr lang="en-US" sz="1300" b="1">
                <a:solidFill>
                  <a:srgbClr val="0000FF"/>
                </a:solidFill>
              </a:rPr>
              <a:t>8c71 11d7</a:t>
            </a:r>
            <a:r>
              <a:rPr lang="en-US" sz="1300" b="1"/>
              <a:t> </a:t>
            </a:r>
            <a:r>
              <a:rPr lang="en-US" sz="1300" b="1">
                <a:solidFill>
                  <a:srgbClr val="FF0000"/>
                </a:solidFill>
              </a:rPr>
              <a:t>0800 a715 de52 0000</a:t>
            </a:r>
            <a:r>
              <a:rPr lang="en-US" sz="1300" b="1"/>
              <a:t> 45f7 9f35  .q.......R..E..5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        0x0020:  000d a25a 0809 0a0b 0c0d 0e0f 1011 1213  ...Z............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        0x0030:  1415 1617 1819 1a1b 1c1d 1e1f 2021 2223  .............!"#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        0x0040:  2425 2627 2829 2a2b 2c2d 2e2f 3031 3233  $%&amp;'()*+,-./0123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        0x0050:  3435                                     45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15:08:12.631968 00:11:d8:06:1e:81 &gt; 00:90:96:23:8f:7d, ethertype IPv4 (0x0800), length 98: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     ServerB &gt; ServerA</a:t>
            </a:r>
            <a:r>
              <a:rPr lang="en-US" sz="1300" b="1">
                <a:solidFill>
                  <a:schemeClr val="dk1"/>
                </a:solidFill>
              </a:rPr>
              <a:t>.cs.nctu.edu.tw</a:t>
            </a:r>
            <a:r>
              <a:rPr lang="en-US" sz="1300" b="1"/>
              <a:t>: ICMP echo reply, id 56914, seq 0, length 64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        0x0000:  </a:t>
            </a:r>
            <a:r>
              <a:rPr lang="en-US" sz="1300" b="1">
                <a:solidFill>
                  <a:srgbClr val="0000FF"/>
                </a:solidFill>
              </a:rPr>
              <a:t>4500 0054 d97d 0000 4001 649e 8c71 11d7</a:t>
            </a:r>
            <a:r>
              <a:rPr lang="en-US" sz="1300" b="1"/>
              <a:t>  E..T.}..@.d..q..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        0x0010:  </a:t>
            </a:r>
            <a:r>
              <a:rPr lang="en-US" sz="1300" b="1">
                <a:solidFill>
                  <a:srgbClr val="0000FF"/>
                </a:solidFill>
              </a:rPr>
              <a:t>8c71 11d4</a:t>
            </a:r>
            <a:r>
              <a:rPr lang="en-US" sz="1300" b="1"/>
              <a:t> </a:t>
            </a:r>
            <a:r>
              <a:rPr lang="en-US" sz="1300" b="1">
                <a:solidFill>
                  <a:srgbClr val="FF0000"/>
                </a:solidFill>
              </a:rPr>
              <a:t>0000 af15 de52 0000</a:t>
            </a:r>
            <a:r>
              <a:rPr lang="en-US" sz="1300" b="1"/>
              <a:t> 45f7 9f35  .q.......R..E..5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        0x0020:  000d a25a 0809 0a0b 0c0d 0e0f 1011 1213  ...Z............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        0x0030:  1415 1617 1819 1a1b 1c1d 1e1f 2021 2223  .............!"#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        0x0040:  2425 2627 2829 2a2b 2c2d 2e2f 3031 3233  $%&amp;'()*+,-./0123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        0x0050:  3435                                     45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</p:txBody>
      </p:sp>
      <p:sp>
        <p:nvSpPr>
          <p:cNvPr id="762" name="Google Shape;762;p49"/>
          <p:cNvSpPr/>
          <p:nvPr/>
        </p:nvSpPr>
        <p:spPr>
          <a:xfrm>
            <a:off x="4030275" y="4538375"/>
            <a:ext cx="498000" cy="257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4030275" y="6133800"/>
            <a:ext cx="498000" cy="257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5020875" y="6133800"/>
            <a:ext cx="498000" cy="257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"/>
          <p:cNvSpPr txBox="1"/>
          <p:nvPr/>
        </p:nvSpPr>
        <p:spPr>
          <a:xfrm>
            <a:off x="599050" y="5112175"/>
            <a:ext cx="964200" cy="36930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Type Code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66" name="Google Shape;766;p49"/>
          <p:cNvCxnSpPr>
            <a:stCxn id="765" idx="3"/>
            <a:endCxn id="762" idx="2"/>
          </p:cNvCxnSpPr>
          <p:nvPr/>
        </p:nvCxnSpPr>
        <p:spPr>
          <a:xfrm flipV="1">
            <a:off x="1563250" y="4795475"/>
            <a:ext cx="2716025" cy="501351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7" name="Google Shape;767;p49"/>
          <p:cNvCxnSpPr>
            <a:stCxn id="765" idx="2"/>
            <a:endCxn id="763" idx="0"/>
          </p:cNvCxnSpPr>
          <p:nvPr/>
        </p:nvCxnSpPr>
        <p:spPr>
          <a:xfrm rot="16200000" flipH="1">
            <a:off x="2354051" y="4208575"/>
            <a:ext cx="652323" cy="319812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49"/>
          <p:cNvCxnSpPr>
            <a:stCxn id="764" idx="2"/>
            <a:endCxn id="769" idx="3"/>
          </p:cNvCxnSpPr>
          <p:nvPr/>
        </p:nvCxnSpPr>
        <p:spPr>
          <a:xfrm rot="5400000">
            <a:off x="3123675" y="4634700"/>
            <a:ext cx="390000" cy="39024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9" name="Google Shape;769;p49"/>
          <p:cNvSpPr txBox="1"/>
          <p:nvPr/>
        </p:nvSpPr>
        <p:spPr>
          <a:xfrm>
            <a:off x="794800" y="6580900"/>
            <a:ext cx="572700" cy="400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775" name="Google Shape;775;p5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Ping Program (3)</a:t>
            </a:r>
            <a:endParaRPr/>
          </a:p>
        </p:txBody>
      </p:sp>
      <p:sp>
        <p:nvSpPr>
          <p:cNvPr id="776" name="Google Shape;776;p5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323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To get the route that packets take to host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Taking use of “IP Record Route Option”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Command: ping -R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Cause every router that handles the datagram to add its (</a:t>
            </a:r>
            <a:r>
              <a:rPr lang="en-US" sz="2300">
                <a:solidFill>
                  <a:srgbClr val="FF0000"/>
                </a:solidFill>
              </a:rPr>
              <a:t>outgoing</a:t>
            </a:r>
            <a:r>
              <a:rPr lang="en-US" sz="2300"/>
              <a:t>) IP address to a list in the options field.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Format of Option field for IP RR Option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code: type of IP Option (7 for RR)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len: total number of bytes of the RR option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ptr:4 ~ 40 used to point to the next IP address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Only </a:t>
            </a:r>
            <a:r>
              <a:rPr lang="en-US" sz="2300">
                <a:solidFill>
                  <a:srgbClr val="FF0000"/>
                </a:solidFill>
              </a:rPr>
              <a:t>9</a:t>
            </a:r>
            <a:r>
              <a:rPr lang="en-US" sz="2300"/>
              <a:t> IP addresses can be stored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Limitation of IP header</a:t>
            </a:r>
            <a:endParaRPr sz="2500"/>
          </a:p>
        </p:txBody>
      </p:sp>
      <p:grpSp>
        <p:nvGrpSpPr>
          <p:cNvPr id="777" name="Google Shape;777;p50"/>
          <p:cNvGrpSpPr/>
          <p:nvPr/>
        </p:nvGrpSpPr>
        <p:grpSpPr>
          <a:xfrm>
            <a:off x="7171177" y="398475"/>
            <a:ext cx="4579771" cy="2325522"/>
            <a:chOff x="1221400" y="1972932"/>
            <a:chExt cx="11107860" cy="4879399"/>
          </a:xfrm>
        </p:grpSpPr>
        <p:grpSp>
          <p:nvGrpSpPr>
            <p:cNvPr id="778" name="Google Shape;778;p50"/>
            <p:cNvGrpSpPr/>
            <p:nvPr/>
          </p:nvGrpSpPr>
          <p:grpSpPr>
            <a:xfrm>
              <a:off x="1347819" y="2404052"/>
              <a:ext cx="9300960" cy="4448279"/>
              <a:chOff x="1079950" y="2275625"/>
              <a:chExt cx="7200000" cy="4970700"/>
            </a:xfrm>
          </p:grpSpPr>
          <p:sp>
            <p:nvSpPr>
              <p:cNvPr id="779" name="Google Shape;779;p50"/>
              <p:cNvSpPr/>
              <p:nvPr/>
            </p:nvSpPr>
            <p:spPr>
              <a:xfrm>
                <a:off x="1079950" y="2275625"/>
                <a:ext cx="9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version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0" name="Google Shape;780;p50"/>
              <p:cNvSpPr/>
              <p:nvPr/>
            </p:nvSpPr>
            <p:spPr>
              <a:xfrm>
                <a:off x="1979950" y="2275625"/>
                <a:ext cx="9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 header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1" name="Google Shape;781;p50"/>
              <p:cNvSpPr/>
              <p:nvPr/>
            </p:nvSpPr>
            <p:spPr>
              <a:xfrm>
                <a:off x="2879950" y="2275625"/>
                <a:ext cx="18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type of service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(TOS)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2" name="Google Shape;782;p50"/>
              <p:cNvSpPr/>
              <p:nvPr/>
            </p:nvSpPr>
            <p:spPr>
              <a:xfrm>
                <a:off x="4679950" y="2275625"/>
                <a:ext cx="36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total length (in bytes)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3" name="Google Shape;783;p50"/>
              <p:cNvSpPr/>
              <p:nvPr/>
            </p:nvSpPr>
            <p:spPr>
              <a:xfrm>
                <a:off x="1079950" y="29440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identification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4" name="Google Shape;784;p50"/>
              <p:cNvSpPr/>
              <p:nvPr/>
            </p:nvSpPr>
            <p:spPr>
              <a:xfrm>
                <a:off x="4679950" y="2944025"/>
                <a:ext cx="6681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3-bit flags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5" name="Google Shape;785;p50"/>
              <p:cNvSpPr/>
              <p:nvPr/>
            </p:nvSpPr>
            <p:spPr>
              <a:xfrm>
                <a:off x="5348050" y="2944025"/>
                <a:ext cx="29319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13-bit fragment offset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6" name="Google Shape;786;p50"/>
              <p:cNvSpPr/>
              <p:nvPr/>
            </p:nvSpPr>
            <p:spPr>
              <a:xfrm>
                <a:off x="1079950" y="42808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source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7" name="Google Shape;787;p50"/>
              <p:cNvSpPr/>
              <p:nvPr/>
            </p:nvSpPr>
            <p:spPr>
              <a:xfrm>
                <a:off x="1079950" y="49492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destination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8" name="Google Shape;788;p50"/>
              <p:cNvSpPr/>
              <p:nvPr/>
            </p:nvSpPr>
            <p:spPr>
              <a:xfrm>
                <a:off x="1079950" y="56176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options (if any)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9" name="Google Shape;789;p50"/>
              <p:cNvSpPr/>
              <p:nvPr/>
            </p:nvSpPr>
            <p:spPr>
              <a:xfrm>
                <a:off x="1079950" y="6286025"/>
                <a:ext cx="7200000" cy="9603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0" name="Google Shape;790;p50"/>
              <p:cNvSpPr/>
              <p:nvPr/>
            </p:nvSpPr>
            <p:spPr>
              <a:xfrm>
                <a:off x="10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time to live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(TTL)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1" name="Google Shape;791;p50"/>
              <p:cNvSpPr/>
              <p:nvPr/>
            </p:nvSpPr>
            <p:spPr>
              <a:xfrm>
                <a:off x="28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protocol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2" name="Google Shape;792;p50"/>
              <p:cNvSpPr/>
              <p:nvPr/>
            </p:nvSpPr>
            <p:spPr>
              <a:xfrm>
                <a:off x="4679950" y="36124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header checksum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793" name="Google Shape;793;p50"/>
            <p:cNvSpPr txBox="1"/>
            <p:nvPr/>
          </p:nvSpPr>
          <p:spPr>
            <a:xfrm>
              <a:off x="1221400" y="1972950"/>
              <a:ext cx="2571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4" name="Google Shape;794;p50"/>
            <p:cNvSpPr txBox="1"/>
            <p:nvPr/>
          </p:nvSpPr>
          <p:spPr>
            <a:xfrm>
              <a:off x="5364914" y="1972932"/>
              <a:ext cx="11625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5" name="Google Shape;795;p50"/>
            <p:cNvSpPr txBox="1"/>
            <p:nvPr/>
          </p:nvSpPr>
          <p:spPr>
            <a:xfrm>
              <a:off x="10146372" y="1972932"/>
              <a:ext cx="7314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96" name="Google Shape;796;p50"/>
            <p:cNvCxnSpPr/>
            <p:nvPr/>
          </p:nvCxnSpPr>
          <p:spPr>
            <a:xfrm>
              <a:off x="10801175" y="2404050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50"/>
            <p:cNvCxnSpPr/>
            <p:nvPr/>
          </p:nvCxnSpPr>
          <p:spPr>
            <a:xfrm>
              <a:off x="10801175" y="5394313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50"/>
            <p:cNvCxnSpPr/>
            <p:nvPr/>
          </p:nvCxnSpPr>
          <p:spPr>
            <a:xfrm flipH="1">
              <a:off x="11083250" y="2404100"/>
              <a:ext cx="14400" cy="299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799" name="Google Shape;799;p50"/>
            <p:cNvSpPr txBox="1"/>
            <p:nvPr/>
          </p:nvSpPr>
          <p:spPr>
            <a:xfrm>
              <a:off x="10736860" y="3735049"/>
              <a:ext cx="1592400" cy="61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00" name="Google Shape;800;p50"/>
          <p:cNvGrpSpPr/>
          <p:nvPr/>
        </p:nvGrpSpPr>
        <p:grpSpPr>
          <a:xfrm>
            <a:off x="7276647" y="3703125"/>
            <a:ext cx="3629733" cy="1210008"/>
            <a:chOff x="2198475" y="4005150"/>
            <a:chExt cx="5335489" cy="1290400"/>
          </a:xfrm>
        </p:grpSpPr>
        <p:cxnSp>
          <p:nvCxnSpPr>
            <p:cNvPr id="801" name="Google Shape;801;p50"/>
            <p:cNvCxnSpPr/>
            <p:nvPr/>
          </p:nvCxnSpPr>
          <p:spPr>
            <a:xfrm>
              <a:off x="2202648" y="4220700"/>
              <a:ext cx="5331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802" name="Google Shape;802;p50"/>
            <p:cNvGrpSpPr/>
            <p:nvPr/>
          </p:nvGrpSpPr>
          <p:grpSpPr>
            <a:xfrm>
              <a:off x="2198475" y="4005150"/>
              <a:ext cx="5335489" cy="1290400"/>
              <a:chOff x="2198475" y="4005150"/>
              <a:chExt cx="5335489" cy="1290400"/>
            </a:xfrm>
          </p:grpSpPr>
          <p:sp>
            <p:nvSpPr>
              <p:cNvPr id="803" name="Google Shape;803;p50"/>
              <p:cNvSpPr/>
              <p:nvPr/>
            </p:nvSpPr>
            <p:spPr>
              <a:xfrm>
                <a:off x="2198475" y="4448350"/>
                <a:ext cx="1161000" cy="57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IP header</a:t>
                </a:r>
                <a:endParaRPr sz="1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4" name="Google Shape;804;p50"/>
              <p:cNvSpPr/>
              <p:nvPr/>
            </p:nvSpPr>
            <p:spPr>
              <a:xfrm>
                <a:off x="3359464" y="4448350"/>
                <a:ext cx="4174500" cy="57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ICMP message</a:t>
                </a:r>
                <a:endParaRPr sz="1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5" name="Google Shape;805;p50"/>
              <p:cNvSpPr txBox="1"/>
              <p:nvPr/>
            </p:nvSpPr>
            <p:spPr>
              <a:xfrm>
                <a:off x="2403701" y="4950850"/>
                <a:ext cx="874800" cy="34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 bytes</a:t>
                </a:r>
                <a:endParaRPr sz="9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06" name="Google Shape;806;p50"/>
              <p:cNvCxnSpPr/>
              <p:nvPr/>
            </p:nvCxnSpPr>
            <p:spPr>
              <a:xfrm>
                <a:off x="2202648" y="4069188"/>
                <a:ext cx="0" cy="30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50"/>
              <p:cNvCxnSpPr/>
              <p:nvPr/>
            </p:nvCxnSpPr>
            <p:spPr>
              <a:xfrm>
                <a:off x="7533882" y="4069188"/>
                <a:ext cx="0" cy="30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08" name="Google Shape;808;p50"/>
              <p:cNvSpPr txBox="1"/>
              <p:nvPr/>
            </p:nvSpPr>
            <p:spPr>
              <a:xfrm>
                <a:off x="4184340" y="4005150"/>
                <a:ext cx="1367700" cy="377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IP datagram</a:t>
                </a:r>
                <a:endParaRPr sz="1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809" name="Google Shape;809;p50"/>
          <p:cNvGrpSpPr/>
          <p:nvPr/>
        </p:nvGrpSpPr>
        <p:grpSpPr>
          <a:xfrm>
            <a:off x="907856" y="5746700"/>
            <a:ext cx="10513769" cy="1571450"/>
            <a:chOff x="907856" y="5670500"/>
            <a:chExt cx="10513769" cy="1571450"/>
          </a:xfrm>
        </p:grpSpPr>
        <p:sp>
          <p:nvSpPr>
            <p:cNvPr id="810" name="Google Shape;810;p50"/>
            <p:cNvSpPr/>
            <p:nvPr/>
          </p:nvSpPr>
          <p:spPr>
            <a:xfrm>
              <a:off x="908300" y="6147000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code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1" name="Google Shape;811;p50"/>
            <p:cNvSpPr/>
            <p:nvPr/>
          </p:nvSpPr>
          <p:spPr>
            <a:xfrm>
              <a:off x="1432806" y="6147000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len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2" name="Google Shape;812;p50"/>
            <p:cNvSpPr/>
            <p:nvPr/>
          </p:nvSpPr>
          <p:spPr>
            <a:xfrm>
              <a:off x="1957312" y="6147000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3" name="Google Shape;813;p50"/>
            <p:cNvSpPr/>
            <p:nvPr/>
          </p:nvSpPr>
          <p:spPr>
            <a:xfrm>
              <a:off x="2481812" y="6147000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 #1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4" name="Google Shape;814;p50"/>
            <p:cNvSpPr/>
            <p:nvPr/>
          </p:nvSpPr>
          <p:spPr>
            <a:xfrm>
              <a:off x="4055454" y="6147000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 #2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5" name="Google Shape;815;p50"/>
            <p:cNvSpPr/>
            <p:nvPr/>
          </p:nvSpPr>
          <p:spPr>
            <a:xfrm>
              <a:off x="5645259" y="6147000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 #3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6" name="Google Shape;816;p50"/>
            <p:cNvSpPr/>
            <p:nvPr/>
          </p:nvSpPr>
          <p:spPr>
            <a:xfrm>
              <a:off x="7218757" y="6147000"/>
              <a:ext cx="20979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7" name="Google Shape;817;p50"/>
            <p:cNvSpPr/>
            <p:nvPr/>
          </p:nvSpPr>
          <p:spPr>
            <a:xfrm>
              <a:off x="9316677" y="6147000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 #9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8" name="Google Shape;818;p50"/>
            <p:cNvSpPr txBox="1"/>
            <p:nvPr/>
          </p:nvSpPr>
          <p:spPr>
            <a:xfrm>
              <a:off x="994250" y="6533700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9" name="Google Shape;819;p50"/>
            <p:cNvSpPr txBox="1"/>
            <p:nvPr/>
          </p:nvSpPr>
          <p:spPr>
            <a:xfrm>
              <a:off x="1518750" y="6533700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0" name="Google Shape;820;p50"/>
            <p:cNvSpPr txBox="1"/>
            <p:nvPr/>
          </p:nvSpPr>
          <p:spPr>
            <a:xfrm>
              <a:off x="2043250" y="6533700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1" name="Google Shape;821;p50"/>
            <p:cNvSpPr txBox="1"/>
            <p:nvPr/>
          </p:nvSpPr>
          <p:spPr>
            <a:xfrm>
              <a:off x="2753475" y="653370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2" name="Google Shape;822;p50"/>
            <p:cNvSpPr txBox="1"/>
            <p:nvPr/>
          </p:nvSpPr>
          <p:spPr>
            <a:xfrm>
              <a:off x="4343125" y="653370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3" name="Google Shape;823;p50"/>
            <p:cNvSpPr txBox="1"/>
            <p:nvPr/>
          </p:nvSpPr>
          <p:spPr>
            <a:xfrm>
              <a:off x="5916700" y="653370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4" name="Google Shape;824;p50"/>
            <p:cNvSpPr txBox="1"/>
            <p:nvPr/>
          </p:nvSpPr>
          <p:spPr>
            <a:xfrm>
              <a:off x="9588200" y="653370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5" name="Google Shape;825;p50"/>
            <p:cNvSpPr txBox="1"/>
            <p:nvPr/>
          </p:nvSpPr>
          <p:spPr>
            <a:xfrm>
              <a:off x="1967250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6" name="Google Shape;826;p50"/>
            <p:cNvSpPr txBox="1"/>
            <p:nvPr/>
          </p:nvSpPr>
          <p:spPr>
            <a:xfrm>
              <a:off x="3540200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7" name="Google Shape;827;p50"/>
            <p:cNvSpPr txBox="1"/>
            <p:nvPr/>
          </p:nvSpPr>
          <p:spPr>
            <a:xfrm>
              <a:off x="5129900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12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8" name="Google Shape;828;p50"/>
            <p:cNvSpPr txBox="1"/>
            <p:nvPr/>
          </p:nvSpPr>
          <p:spPr>
            <a:xfrm>
              <a:off x="8801400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36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9" name="Google Shape;829;p50"/>
            <p:cNvSpPr txBox="1"/>
            <p:nvPr/>
          </p:nvSpPr>
          <p:spPr>
            <a:xfrm>
              <a:off x="10391125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40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30" name="Google Shape;830;p50"/>
            <p:cNvCxnSpPr/>
            <p:nvPr/>
          </p:nvCxnSpPr>
          <p:spPr>
            <a:xfrm rot="10800000">
              <a:off x="4055450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1" name="Google Shape;831;p50"/>
            <p:cNvCxnSpPr/>
            <p:nvPr/>
          </p:nvCxnSpPr>
          <p:spPr>
            <a:xfrm rot="10800000">
              <a:off x="5645150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2" name="Google Shape;832;p50"/>
            <p:cNvCxnSpPr/>
            <p:nvPr/>
          </p:nvCxnSpPr>
          <p:spPr>
            <a:xfrm rot="10800000">
              <a:off x="9316650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3" name="Google Shape;833;p50"/>
            <p:cNvCxnSpPr/>
            <p:nvPr/>
          </p:nvCxnSpPr>
          <p:spPr>
            <a:xfrm rot="10800000">
              <a:off x="10906375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4" name="Google Shape;834;p50"/>
            <p:cNvCxnSpPr/>
            <p:nvPr/>
          </p:nvCxnSpPr>
          <p:spPr>
            <a:xfrm rot="10800000">
              <a:off x="2482500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5" name="Google Shape;835;p50"/>
            <p:cNvCxnSpPr/>
            <p:nvPr/>
          </p:nvCxnSpPr>
          <p:spPr>
            <a:xfrm>
              <a:off x="907856" y="5841800"/>
              <a:ext cx="0" cy="22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50"/>
            <p:cNvCxnSpPr/>
            <p:nvPr/>
          </p:nvCxnSpPr>
          <p:spPr>
            <a:xfrm>
              <a:off x="10906381" y="5841800"/>
              <a:ext cx="0" cy="22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50"/>
            <p:cNvCxnSpPr/>
            <p:nvPr/>
          </p:nvCxnSpPr>
          <p:spPr>
            <a:xfrm>
              <a:off x="908500" y="5956250"/>
              <a:ext cx="9997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838" name="Google Shape;838;p50"/>
            <p:cNvSpPr txBox="1"/>
            <p:nvPr/>
          </p:nvSpPr>
          <p:spPr>
            <a:xfrm>
              <a:off x="5249900" y="5670500"/>
              <a:ext cx="7905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39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5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844" name="Google Shape;844;p5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Ping Program (4)</a:t>
            </a:r>
            <a:endParaRPr/>
          </a:p>
        </p:txBody>
      </p:sp>
      <p:sp>
        <p:nvSpPr>
          <p:cNvPr id="845" name="Google Shape;845;p5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Example:</a:t>
            </a:r>
            <a:endParaRPr/>
          </a:p>
        </p:txBody>
      </p:sp>
      <p:grpSp>
        <p:nvGrpSpPr>
          <p:cNvPr id="846" name="Google Shape;846;p51"/>
          <p:cNvGrpSpPr/>
          <p:nvPr/>
        </p:nvGrpSpPr>
        <p:grpSpPr>
          <a:xfrm>
            <a:off x="1356400" y="2121675"/>
            <a:ext cx="9283800" cy="2032600"/>
            <a:chOff x="1210125" y="2576425"/>
            <a:chExt cx="9283800" cy="2032600"/>
          </a:xfrm>
        </p:grpSpPr>
        <p:sp>
          <p:nvSpPr>
            <p:cNvPr id="847" name="Google Shape;847;p51"/>
            <p:cNvSpPr/>
            <p:nvPr/>
          </p:nvSpPr>
          <p:spPr>
            <a:xfrm>
              <a:off x="3708003" y="2735075"/>
              <a:ext cx="7227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bsdi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8" name="Google Shape;848;p51"/>
            <p:cNvSpPr/>
            <p:nvPr/>
          </p:nvSpPr>
          <p:spPr>
            <a:xfrm>
              <a:off x="5370233" y="2750487"/>
              <a:ext cx="7227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sun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49" name="Google Shape;849;p51"/>
            <p:cNvCxnSpPr/>
            <p:nvPr/>
          </p:nvCxnSpPr>
          <p:spPr>
            <a:xfrm>
              <a:off x="3495684" y="3432876"/>
              <a:ext cx="47814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0" name="Google Shape;850;p51"/>
            <p:cNvCxnSpPr/>
            <p:nvPr/>
          </p:nvCxnSpPr>
          <p:spPr>
            <a:xfrm rot="10800000">
              <a:off x="4074383" y="3140376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1" name="Google Shape;851;p51"/>
            <p:cNvSpPr txBox="1"/>
            <p:nvPr/>
          </p:nvSpPr>
          <p:spPr>
            <a:xfrm>
              <a:off x="4047310" y="3071075"/>
              <a:ext cx="57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.35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2" name="Google Shape;852;p51"/>
            <p:cNvSpPr txBox="1"/>
            <p:nvPr/>
          </p:nvSpPr>
          <p:spPr>
            <a:xfrm>
              <a:off x="5704545" y="3071075"/>
              <a:ext cx="57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.33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3" name="Google Shape;853;p51"/>
            <p:cNvSpPr txBox="1"/>
            <p:nvPr/>
          </p:nvSpPr>
          <p:spPr>
            <a:xfrm>
              <a:off x="4967951" y="3340026"/>
              <a:ext cx="157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54" name="Google Shape;854;p51"/>
            <p:cNvCxnSpPr/>
            <p:nvPr/>
          </p:nvCxnSpPr>
          <p:spPr>
            <a:xfrm rot="10800000">
              <a:off x="5731618" y="3161226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5" name="Google Shape;855;p51"/>
            <p:cNvSpPr/>
            <p:nvPr/>
          </p:nvSpPr>
          <p:spPr>
            <a:xfrm>
              <a:off x="7300471" y="2750487"/>
              <a:ext cx="7227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svr4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56" name="Google Shape;856;p51"/>
            <p:cNvCxnSpPr/>
            <p:nvPr/>
          </p:nvCxnSpPr>
          <p:spPr>
            <a:xfrm rot="10800000">
              <a:off x="7661856" y="3161226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7" name="Google Shape;857;p51"/>
            <p:cNvSpPr txBox="1"/>
            <p:nvPr/>
          </p:nvSpPr>
          <p:spPr>
            <a:xfrm>
              <a:off x="7634783" y="3071075"/>
              <a:ext cx="57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8" name="Google Shape;858;p51"/>
            <p:cNvSpPr/>
            <p:nvPr/>
          </p:nvSpPr>
          <p:spPr>
            <a:xfrm>
              <a:off x="1210125" y="2735075"/>
              <a:ext cx="7227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slip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59" name="Google Shape;859;p51"/>
            <p:cNvCxnSpPr>
              <a:stCxn id="858" idx="3"/>
              <a:endCxn id="847" idx="1"/>
            </p:cNvCxnSpPr>
            <p:nvPr/>
          </p:nvCxnSpPr>
          <p:spPr>
            <a:xfrm>
              <a:off x="1932825" y="2942975"/>
              <a:ext cx="1775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0" name="Google Shape;860;p51"/>
            <p:cNvSpPr txBox="1"/>
            <p:nvPr/>
          </p:nvSpPr>
          <p:spPr>
            <a:xfrm>
              <a:off x="2317338" y="2576425"/>
              <a:ext cx="1005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SLIP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1" name="Google Shape;861;p51"/>
            <p:cNvSpPr txBox="1"/>
            <p:nvPr/>
          </p:nvSpPr>
          <p:spPr>
            <a:xfrm>
              <a:off x="1902311" y="2824075"/>
              <a:ext cx="1005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.65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2" name="Google Shape;862;p51"/>
            <p:cNvSpPr txBox="1"/>
            <p:nvPr/>
          </p:nvSpPr>
          <p:spPr>
            <a:xfrm>
              <a:off x="3348408" y="2824075"/>
              <a:ext cx="814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.66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63" name="Google Shape;863;p51"/>
            <p:cNvCxnSpPr/>
            <p:nvPr/>
          </p:nvCxnSpPr>
          <p:spPr>
            <a:xfrm rot="10800000">
              <a:off x="4435771" y="4068725"/>
              <a:ext cx="2864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4" name="Google Shape;864;p51"/>
            <p:cNvCxnSpPr/>
            <p:nvPr/>
          </p:nvCxnSpPr>
          <p:spPr>
            <a:xfrm rot="10800000">
              <a:off x="4435771" y="4297325"/>
              <a:ext cx="2864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865" name="Google Shape;865;p51"/>
            <p:cNvCxnSpPr/>
            <p:nvPr/>
          </p:nvCxnSpPr>
          <p:spPr>
            <a:xfrm rot="10800000">
              <a:off x="1933665" y="4068799"/>
              <a:ext cx="1722600" cy="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6" name="Google Shape;866;p51"/>
            <p:cNvSpPr txBox="1"/>
            <p:nvPr/>
          </p:nvSpPr>
          <p:spPr>
            <a:xfrm>
              <a:off x="4967951" y="3740076"/>
              <a:ext cx="157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empty list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7" name="Google Shape;867;p51"/>
            <p:cNvSpPr txBox="1"/>
            <p:nvPr/>
          </p:nvSpPr>
          <p:spPr>
            <a:xfrm>
              <a:off x="4889050" y="4208825"/>
              <a:ext cx="173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/>
                  <a:ea typeface="Times New Roman"/>
                  <a:cs typeface="Times New Roman"/>
                  <a:sym typeface="Times New Roman"/>
                </a:rPr>
                <a:t>3rd = 140.252.13.35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8" name="Google Shape;868;p51"/>
            <p:cNvSpPr txBox="1"/>
            <p:nvPr/>
          </p:nvSpPr>
          <p:spPr>
            <a:xfrm>
              <a:off x="1974150" y="3714875"/>
              <a:ext cx="173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1st = 140.252.13.66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69" name="Google Shape;869;p51"/>
            <p:cNvCxnSpPr/>
            <p:nvPr/>
          </p:nvCxnSpPr>
          <p:spPr>
            <a:xfrm rot="10800000">
              <a:off x="1933665" y="4294324"/>
              <a:ext cx="1722600" cy="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870" name="Google Shape;870;p51"/>
            <p:cNvSpPr txBox="1"/>
            <p:nvPr/>
          </p:nvSpPr>
          <p:spPr>
            <a:xfrm>
              <a:off x="1974150" y="4208825"/>
              <a:ext cx="173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/>
                  <a:ea typeface="Times New Roman"/>
                  <a:cs typeface="Times New Roman"/>
                  <a:sym typeface="Times New Roman"/>
                </a:rPr>
                <a:t>2nd= 140.252.13.65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71" name="Google Shape;871;p51"/>
            <p:cNvCxnSpPr/>
            <p:nvPr/>
          </p:nvCxnSpPr>
          <p:spPr>
            <a:xfrm rot="10800000">
              <a:off x="8759930" y="2733694"/>
              <a:ext cx="0" cy="681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72" name="Google Shape;872;p51"/>
            <p:cNvSpPr txBox="1"/>
            <p:nvPr/>
          </p:nvSpPr>
          <p:spPr>
            <a:xfrm>
              <a:off x="8759925" y="2942975"/>
              <a:ext cx="173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4th = 140.252.13.34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73" name="Google Shape;873;p51"/>
          <p:cNvSpPr txBox="1">
            <a:spLocks noGrp="1"/>
          </p:cNvSpPr>
          <p:nvPr>
            <p:ph type="body" idx="2"/>
          </p:nvPr>
        </p:nvSpPr>
        <p:spPr>
          <a:xfrm>
            <a:off x="1906900" y="4154275"/>
            <a:ext cx="8215200" cy="29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srv4 $ </a:t>
            </a:r>
            <a:r>
              <a:rPr lang="en-US" sz="1400" b="1">
                <a:solidFill>
                  <a:srgbClr val="FF0000"/>
                </a:solidFill>
              </a:rPr>
              <a:t>ping -R slip</a:t>
            </a:r>
            <a:endParaRPr sz="14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PING slip (140.252.13.65): 56 data bytrs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64 bytes from 140.252.13.65: icmp_seq=0 ttl=254 time=280 ms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RR      bsdi (</a:t>
            </a:r>
            <a:r>
              <a:rPr lang="en-US" sz="1400" b="1">
                <a:solidFill>
                  <a:schemeClr val="dk1"/>
                </a:solidFill>
              </a:rPr>
              <a:t>140.252.13.66)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        bsdi (140.252.13.65)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        bsdi (140.252.13.35)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        bsdi (140.252.13.34)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64 bytes from 140.252.13.65: icmp_seq=1 ttl=254 time=280 ms (same route)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64 bytes from 140.252.13.65: icmp_seq=2 ttl=254 time=270 ms (same route)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^?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--- slip ping statistics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3 packets transmitted, 3 packets received, 0% packet loss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solidFill>
                  <a:schemeClr val="dk1"/>
                </a:solidFill>
              </a:rPr>
              <a:t>round-trip min/avg/max = 270/276/280 ms</a:t>
            </a:r>
            <a:endParaRPr sz="1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879" name="Google Shape;879;p5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Ping Program (5)</a:t>
            </a:r>
            <a:endParaRPr/>
          </a:p>
        </p:txBody>
      </p:sp>
      <p:sp>
        <p:nvSpPr>
          <p:cNvPr id="880" name="Google Shape;880;p5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Example:</a:t>
            </a:r>
            <a:endParaRPr/>
          </a:p>
        </p:txBody>
      </p:sp>
      <p:sp>
        <p:nvSpPr>
          <p:cNvPr id="881" name="Google Shape;881;p52"/>
          <p:cNvSpPr txBox="1">
            <a:spLocks noGrp="1"/>
          </p:cNvSpPr>
          <p:nvPr>
            <p:ph type="body" idx="2"/>
          </p:nvPr>
        </p:nvSpPr>
        <p:spPr>
          <a:xfrm>
            <a:off x="1067550" y="2172275"/>
            <a:ext cx="103299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$ </a:t>
            </a:r>
            <a:r>
              <a:rPr lang="en-US" b="1">
                <a:solidFill>
                  <a:srgbClr val="FF0000"/>
                </a:solidFill>
              </a:rPr>
              <a:t>ping -R www.nctu.edu.tw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PING www.nctu.edu.tw (140.113.250.5): 56 data bytes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64 bytes from 140.113.250.5: icmp_seq=0 ttl=61 time=2.361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RR:     ProjE27-253.NCTU.edu.tw (140.113.27.253)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140.113.0.57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CC250-gw.NCTU.edu.tw (140.113.250.253)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www.NCTU.edu.tw (140.113.250.5)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www.NCTU.edu.tw (140.113.250.5)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140.113.0.58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ProjE27-254.NCTU.edu.tw (140.113.27.254)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e3rtn.csie.nctu.edu.tw (140.113.17.254)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chbsd.csie.nctu.edu.tw (140.113.17.212)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64 bytes from 140.113.250.5: icmp_seq=1 ttl=61 time=3.018 ms    (same route)</a:t>
            </a:r>
            <a:endParaRPr b="1"/>
          </a:p>
        </p:txBody>
      </p:sp>
      <p:sp>
        <p:nvSpPr>
          <p:cNvPr id="882" name="Google Shape;882;p52"/>
          <p:cNvSpPr txBox="1">
            <a:spLocks noGrp="1"/>
          </p:cNvSpPr>
          <p:nvPr>
            <p:ph type="body" idx="2"/>
          </p:nvPr>
        </p:nvSpPr>
        <p:spPr>
          <a:xfrm>
            <a:off x="1083850" y="4575125"/>
            <a:ext cx="103299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$ </a:t>
            </a:r>
            <a:r>
              <a:rPr lang="en-US" b="1">
                <a:solidFill>
                  <a:srgbClr val="FF0000"/>
                </a:solidFill>
              </a:rPr>
              <a:t>sudo tcpdump -v -n -i dc0 -e icmp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tcpdump: listening on dc0, link-type EN10MB (Ethernet), capture size 96 bytes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22:57:04.507271 00:90:96:23:8f:7d &gt; 00:90:69:64:ec:00, ethertype IPv4 (0x0800), length 138: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(tos 0x0, ttl  64, id 17878, offset 0, flags [none], proto: ICMP (1), length: 124,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options ( </a:t>
            </a:r>
            <a:r>
              <a:rPr lang="en-US" b="1">
                <a:solidFill>
                  <a:srgbClr val="FF0000"/>
                </a:solidFill>
              </a:rPr>
              <a:t>RR (7) len 39</a:t>
            </a:r>
            <a:r>
              <a:rPr lang="en-US" b="1">
                <a:solidFill>
                  <a:srgbClr val="0000FF"/>
                </a:solidFill>
              </a:rPr>
              <a:t>0.0.0.00.0.0.00.0.0.00.0.0.00.0.0.00.0.0.00.0.0.00.0.0.00.0.0.0</a:t>
            </a:r>
            <a:r>
              <a:rPr lang="en-US" b="1"/>
              <a:t>EOL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(0) len 1 )) 140.113.17.212 &gt; 140.113.250.5: ICMP echo request, id 45561, seq 0, length 64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22:57:04.509521 00:90:69:64:ec:00 &gt; 00:90:96:23:8f:7d, ethertype IPv4 (0x0800), length 138: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(tos 0x0, ttl  61, id 33700, offset 0, flags [none], proto: ICMP (1), length: 124,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options ( </a:t>
            </a:r>
            <a:r>
              <a:rPr lang="en-US" b="1">
                <a:solidFill>
                  <a:srgbClr val="FF0000"/>
                </a:solidFill>
              </a:rPr>
              <a:t>RR (7) len 39</a:t>
            </a:r>
            <a:r>
              <a:rPr lang="en-US" b="1">
                <a:solidFill>
                  <a:srgbClr val="0000FF"/>
                </a:solidFill>
              </a:rPr>
              <a:t>140.113.27.253, 140.113.0.57, 140.113.250.253, 140.113.250.5,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   140.113.250.5, 140.113.0.58, 140.113.27.254, 140.113.17.254, 0.0.0.0</a:t>
            </a:r>
            <a:r>
              <a:rPr lang="en-US" b="1"/>
              <a:t>EOL (0) len 1 ))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140.113.250.5 &gt; 140.113.17.212: ICMP echo reply, id 45561, seq 0, length 64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888" name="Google Shape;888;p5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Traceroute Program (1)</a:t>
            </a:r>
            <a:endParaRPr/>
          </a:p>
        </p:txBody>
      </p:sp>
      <p:sp>
        <p:nvSpPr>
          <p:cNvPr id="889" name="Google Shape;889;p5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To print the route packets take to network host</a:t>
            </a:r>
            <a:endParaRPr sz="28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Drawbacks of IP RR options (ping -R)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Not all routers have supported the IP RR option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Limitation of IP header length</a:t>
            </a:r>
            <a:endParaRPr sz="26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Background knowledge of traceroute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When a router receive a datagram, , it will decrement the TTL by one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When a router receive a datagram with TTL = 0  or 1, 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it will through away the datagram and 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sends back a “Time exceeded” ICMP message</a:t>
            </a:r>
            <a:endParaRPr sz="2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Unused UDP port will generate a “port unreachable” ICMP message</a:t>
            </a:r>
            <a:endParaRPr sz="2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895" name="Google Shape;895;p5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Traceroute Program (2)</a:t>
            </a:r>
            <a:endParaRPr/>
          </a:p>
        </p:txBody>
      </p:sp>
      <p:sp>
        <p:nvSpPr>
          <p:cNvPr id="896" name="Google Shape;896;p5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832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Operation of traceroute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Send UDP with port &gt; 30000, encapsulated with IP header with TTL = 1, 2, 3, … continuously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When router receives the datagram and TTL = 1, it returns a “Time exceeded” ICMP message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When destination host receives the datagram and TTL = 1, it returns a “Port unreachable” ICMP message</a:t>
            </a:r>
            <a:endParaRPr sz="2300"/>
          </a:p>
        </p:txBody>
      </p:sp>
      <p:grpSp>
        <p:nvGrpSpPr>
          <p:cNvPr id="897" name="Google Shape;897;p54"/>
          <p:cNvGrpSpPr/>
          <p:nvPr/>
        </p:nvGrpSpPr>
        <p:grpSpPr>
          <a:xfrm>
            <a:off x="1475350" y="4436050"/>
            <a:ext cx="9521350" cy="1087500"/>
            <a:chOff x="1475350" y="4588450"/>
            <a:chExt cx="9521350" cy="1087500"/>
          </a:xfrm>
        </p:grpSpPr>
        <p:sp>
          <p:nvSpPr>
            <p:cNvPr id="898" name="Google Shape;898;p54"/>
            <p:cNvSpPr/>
            <p:nvPr/>
          </p:nvSpPr>
          <p:spPr>
            <a:xfrm>
              <a:off x="1475350" y="4781325"/>
              <a:ext cx="1077000" cy="495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source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9" name="Google Shape;899;p54"/>
            <p:cNvSpPr/>
            <p:nvPr/>
          </p:nvSpPr>
          <p:spPr>
            <a:xfrm>
              <a:off x="4290133" y="4781325"/>
              <a:ext cx="1077000" cy="495300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0" name="Google Shape;900;p54"/>
            <p:cNvSpPr/>
            <p:nvPr/>
          </p:nvSpPr>
          <p:spPr>
            <a:xfrm>
              <a:off x="7104917" y="4781325"/>
              <a:ext cx="1077000" cy="495300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1" name="Google Shape;901;p54"/>
            <p:cNvSpPr/>
            <p:nvPr/>
          </p:nvSpPr>
          <p:spPr>
            <a:xfrm>
              <a:off x="9919700" y="4781325"/>
              <a:ext cx="1077000" cy="495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destination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02" name="Google Shape;902;p54"/>
            <p:cNvCxnSpPr>
              <a:stCxn id="898" idx="3"/>
              <a:endCxn id="899" idx="1"/>
            </p:cNvCxnSpPr>
            <p:nvPr/>
          </p:nvCxnSpPr>
          <p:spPr>
            <a:xfrm>
              <a:off x="2552350" y="5028975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" name="Google Shape;903;p54"/>
            <p:cNvCxnSpPr>
              <a:stCxn id="899" idx="3"/>
              <a:endCxn id="900" idx="1"/>
            </p:cNvCxnSpPr>
            <p:nvPr/>
          </p:nvCxnSpPr>
          <p:spPr>
            <a:xfrm>
              <a:off x="5367133" y="5028975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" name="Google Shape;904;p54"/>
            <p:cNvCxnSpPr>
              <a:stCxn id="900" idx="3"/>
              <a:endCxn id="901" idx="1"/>
            </p:cNvCxnSpPr>
            <p:nvPr/>
          </p:nvCxnSpPr>
          <p:spPr>
            <a:xfrm>
              <a:off x="8181917" y="5028975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54"/>
            <p:cNvCxnSpPr/>
            <p:nvPr/>
          </p:nvCxnSpPr>
          <p:spPr>
            <a:xfrm>
              <a:off x="2930900" y="4933725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6" name="Google Shape;906;p54"/>
            <p:cNvCxnSpPr/>
            <p:nvPr/>
          </p:nvCxnSpPr>
          <p:spPr>
            <a:xfrm>
              <a:off x="2930900" y="5162325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907" name="Google Shape;907;p54"/>
            <p:cNvSpPr txBox="1"/>
            <p:nvPr/>
          </p:nvSpPr>
          <p:spPr>
            <a:xfrm>
              <a:off x="2758988" y="4588450"/>
              <a:ext cx="132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IP (TTL=1)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8" name="Google Shape;908;p54"/>
            <p:cNvSpPr txBox="1"/>
            <p:nvPr/>
          </p:nvSpPr>
          <p:spPr>
            <a:xfrm>
              <a:off x="2758988" y="5121850"/>
              <a:ext cx="1324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(time exceeded)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09" name="Google Shape;909;p54"/>
          <p:cNvGrpSpPr/>
          <p:nvPr/>
        </p:nvGrpSpPr>
        <p:grpSpPr>
          <a:xfrm>
            <a:off x="1475350" y="5416425"/>
            <a:ext cx="9521350" cy="1087500"/>
            <a:chOff x="1475350" y="5416425"/>
            <a:chExt cx="9521350" cy="1087500"/>
          </a:xfrm>
        </p:grpSpPr>
        <p:sp>
          <p:nvSpPr>
            <p:cNvPr id="910" name="Google Shape;910;p54"/>
            <p:cNvSpPr/>
            <p:nvPr/>
          </p:nvSpPr>
          <p:spPr>
            <a:xfrm>
              <a:off x="1475350" y="5609300"/>
              <a:ext cx="1077000" cy="495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source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1" name="Google Shape;911;p54"/>
            <p:cNvSpPr/>
            <p:nvPr/>
          </p:nvSpPr>
          <p:spPr>
            <a:xfrm>
              <a:off x="4290133" y="5609300"/>
              <a:ext cx="1077000" cy="495300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2" name="Google Shape;912;p54"/>
            <p:cNvSpPr/>
            <p:nvPr/>
          </p:nvSpPr>
          <p:spPr>
            <a:xfrm>
              <a:off x="7104917" y="5609300"/>
              <a:ext cx="1077000" cy="495300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3" name="Google Shape;913;p54"/>
            <p:cNvSpPr/>
            <p:nvPr/>
          </p:nvSpPr>
          <p:spPr>
            <a:xfrm>
              <a:off x="9919700" y="5609300"/>
              <a:ext cx="1077000" cy="495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destination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14" name="Google Shape;914;p54"/>
            <p:cNvCxnSpPr>
              <a:stCxn id="910" idx="3"/>
              <a:endCxn id="911" idx="1"/>
            </p:cNvCxnSpPr>
            <p:nvPr/>
          </p:nvCxnSpPr>
          <p:spPr>
            <a:xfrm>
              <a:off x="2552350" y="5856950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" name="Google Shape;915;p54"/>
            <p:cNvCxnSpPr>
              <a:stCxn id="911" idx="3"/>
              <a:endCxn id="912" idx="1"/>
            </p:cNvCxnSpPr>
            <p:nvPr/>
          </p:nvCxnSpPr>
          <p:spPr>
            <a:xfrm>
              <a:off x="5367133" y="5856950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Google Shape;916;p54"/>
            <p:cNvCxnSpPr>
              <a:stCxn id="912" idx="3"/>
              <a:endCxn id="913" idx="1"/>
            </p:cNvCxnSpPr>
            <p:nvPr/>
          </p:nvCxnSpPr>
          <p:spPr>
            <a:xfrm>
              <a:off x="8181917" y="5856950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54"/>
            <p:cNvCxnSpPr/>
            <p:nvPr/>
          </p:nvCxnSpPr>
          <p:spPr>
            <a:xfrm>
              <a:off x="2930900" y="5761700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8" name="Google Shape;918;p54"/>
            <p:cNvCxnSpPr/>
            <p:nvPr/>
          </p:nvCxnSpPr>
          <p:spPr>
            <a:xfrm>
              <a:off x="2930900" y="5990300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919" name="Google Shape;919;p54"/>
            <p:cNvSpPr txBox="1"/>
            <p:nvPr/>
          </p:nvSpPr>
          <p:spPr>
            <a:xfrm>
              <a:off x="2758988" y="5416425"/>
              <a:ext cx="132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IP (TTL=2)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0" name="Google Shape;920;p54"/>
            <p:cNvSpPr txBox="1"/>
            <p:nvPr/>
          </p:nvSpPr>
          <p:spPr>
            <a:xfrm>
              <a:off x="2758988" y="5949825"/>
              <a:ext cx="1324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(time exceeded)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21" name="Google Shape;921;p54"/>
            <p:cNvCxnSpPr/>
            <p:nvPr/>
          </p:nvCxnSpPr>
          <p:spPr>
            <a:xfrm>
              <a:off x="5674100" y="5761700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2" name="Google Shape;922;p54"/>
            <p:cNvCxnSpPr/>
            <p:nvPr/>
          </p:nvCxnSpPr>
          <p:spPr>
            <a:xfrm>
              <a:off x="5674100" y="5990300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923" name="Google Shape;923;p54"/>
            <p:cNvSpPr txBox="1"/>
            <p:nvPr/>
          </p:nvSpPr>
          <p:spPr>
            <a:xfrm>
              <a:off x="5502188" y="5416425"/>
              <a:ext cx="132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IP (TTL=1)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4" name="Google Shape;924;p54"/>
            <p:cNvSpPr txBox="1"/>
            <p:nvPr/>
          </p:nvSpPr>
          <p:spPr>
            <a:xfrm>
              <a:off x="5502188" y="5949825"/>
              <a:ext cx="1324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(time exceeded)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25" name="Google Shape;925;p54"/>
          <p:cNvGrpSpPr/>
          <p:nvPr/>
        </p:nvGrpSpPr>
        <p:grpSpPr>
          <a:xfrm>
            <a:off x="1475350" y="6396800"/>
            <a:ext cx="9521350" cy="1087500"/>
            <a:chOff x="1475350" y="6396800"/>
            <a:chExt cx="9521350" cy="1087500"/>
          </a:xfrm>
        </p:grpSpPr>
        <p:sp>
          <p:nvSpPr>
            <p:cNvPr id="926" name="Google Shape;926;p54"/>
            <p:cNvSpPr/>
            <p:nvPr/>
          </p:nvSpPr>
          <p:spPr>
            <a:xfrm>
              <a:off x="1475350" y="6589675"/>
              <a:ext cx="1077000" cy="495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source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7" name="Google Shape;927;p54"/>
            <p:cNvSpPr/>
            <p:nvPr/>
          </p:nvSpPr>
          <p:spPr>
            <a:xfrm>
              <a:off x="4290133" y="6589675"/>
              <a:ext cx="1077000" cy="495300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8" name="Google Shape;928;p54"/>
            <p:cNvSpPr/>
            <p:nvPr/>
          </p:nvSpPr>
          <p:spPr>
            <a:xfrm>
              <a:off x="7104917" y="6589675"/>
              <a:ext cx="1077000" cy="495300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9" name="Google Shape;929;p54"/>
            <p:cNvSpPr/>
            <p:nvPr/>
          </p:nvSpPr>
          <p:spPr>
            <a:xfrm>
              <a:off x="9919700" y="6589675"/>
              <a:ext cx="1077000" cy="495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destination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0" name="Google Shape;930;p54"/>
            <p:cNvCxnSpPr>
              <a:stCxn id="926" idx="3"/>
              <a:endCxn id="927" idx="1"/>
            </p:cNvCxnSpPr>
            <p:nvPr/>
          </p:nvCxnSpPr>
          <p:spPr>
            <a:xfrm>
              <a:off x="2552350" y="6837325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" name="Google Shape;931;p54"/>
            <p:cNvCxnSpPr>
              <a:stCxn id="927" idx="3"/>
              <a:endCxn id="928" idx="1"/>
            </p:cNvCxnSpPr>
            <p:nvPr/>
          </p:nvCxnSpPr>
          <p:spPr>
            <a:xfrm>
              <a:off x="5367133" y="6837325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54"/>
            <p:cNvCxnSpPr>
              <a:stCxn id="928" idx="3"/>
              <a:endCxn id="929" idx="1"/>
            </p:cNvCxnSpPr>
            <p:nvPr/>
          </p:nvCxnSpPr>
          <p:spPr>
            <a:xfrm>
              <a:off x="8181917" y="6837325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54"/>
            <p:cNvCxnSpPr/>
            <p:nvPr/>
          </p:nvCxnSpPr>
          <p:spPr>
            <a:xfrm>
              <a:off x="2930900" y="6742075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4" name="Google Shape;934;p54"/>
            <p:cNvCxnSpPr/>
            <p:nvPr/>
          </p:nvCxnSpPr>
          <p:spPr>
            <a:xfrm>
              <a:off x="2930900" y="6970675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935" name="Google Shape;935;p54"/>
            <p:cNvSpPr txBox="1"/>
            <p:nvPr/>
          </p:nvSpPr>
          <p:spPr>
            <a:xfrm>
              <a:off x="2758988" y="6396800"/>
              <a:ext cx="132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IP (TTL=3)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6" name="Google Shape;936;p54"/>
            <p:cNvSpPr txBox="1"/>
            <p:nvPr/>
          </p:nvSpPr>
          <p:spPr>
            <a:xfrm>
              <a:off x="2758988" y="6930200"/>
              <a:ext cx="1324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(port unreachable)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7" name="Google Shape;937;p54"/>
            <p:cNvCxnSpPr/>
            <p:nvPr/>
          </p:nvCxnSpPr>
          <p:spPr>
            <a:xfrm>
              <a:off x="5674100" y="6742075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8" name="Google Shape;938;p54"/>
            <p:cNvCxnSpPr/>
            <p:nvPr/>
          </p:nvCxnSpPr>
          <p:spPr>
            <a:xfrm>
              <a:off x="5674100" y="6970675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939" name="Google Shape;939;p54"/>
            <p:cNvSpPr txBox="1"/>
            <p:nvPr/>
          </p:nvSpPr>
          <p:spPr>
            <a:xfrm>
              <a:off x="5502188" y="6396800"/>
              <a:ext cx="132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IP (TTL=2)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0" name="Google Shape;940;p54"/>
            <p:cNvSpPr txBox="1"/>
            <p:nvPr/>
          </p:nvSpPr>
          <p:spPr>
            <a:xfrm>
              <a:off x="5502188" y="6930200"/>
              <a:ext cx="1324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(port unreachable)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41" name="Google Shape;941;p54"/>
            <p:cNvCxnSpPr/>
            <p:nvPr/>
          </p:nvCxnSpPr>
          <p:spPr>
            <a:xfrm>
              <a:off x="8569700" y="6742075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42" name="Google Shape;942;p54"/>
            <p:cNvCxnSpPr/>
            <p:nvPr/>
          </p:nvCxnSpPr>
          <p:spPr>
            <a:xfrm>
              <a:off x="8569700" y="6970675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943" name="Google Shape;943;p54"/>
            <p:cNvSpPr txBox="1"/>
            <p:nvPr/>
          </p:nvSpPr>
          <p:spPr>
            <a:xfrm>
              <a:off x="8397788" y="6396800"/>
              <a:ext cx="132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IP (TTL=1)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4" name="Google Shape;944;p54"/>
            <p:cNvSpPr txBox="1"/>
            <p:nvPr/>
          </p:nvSpPr>
          <p:spPr>
            <a:xfrm>
              <a:off x="8397788" y="6930200"/>
              <a:ext cx="1324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(port unreachable)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5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950" name="Google Shape;950;p5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Traceroute Program (3)</a:t>
            </a:r>
            <a:endParaRPr/>
          </a:p>
        </p:txBody>
      </p:sp>
      <p:sp>
        <p:nvSpPr>
          <p:cNvPr id="951" name="Google Shape;951;p5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8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Time exceed ICMP message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Type = 11, code = 0 or 1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Code = 0 means TTL=0 during transit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Code = 1 means TTL=0 during reassembly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First 8 bytes of datagram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UDP header</a:t>
            </a:r>
            <a:endParaRPr/>
          </a:p>
        </p:txBody>
      </p:sp>
      <p:grpSp>
        <p:nvGrpSpPr>
          <p:cNvPr id="952" name="Google Shape;952;p55"/>
          <p:cNvGrpSpPr/>
          <p:nvPr/>
        </p:nvGrpSpPr>
        <p:grpSpPr>
          <a:xfrm>
            <a:off x="1098396" y="4502349"/>
            <a:ext cx="9389979" cy="2153213"/>
            <a:chOff x="1098425" y="4502338"/>
            <a:chExt cx="7082500" cy="2153213"/>
          </a:xfrm>
        </p:grpSpPr>
        <p:sp>
          <p:nvSpPr>
            <p:cNvPr id="953" name="Google Shape;953;p55"/>
            <p:cNvSpPr/>
            <p:nvPr/>
          </p:nvSpPr>
          <p:spPr>
            <a:xfrm>
              <a:off x="1281475" y="4845950"/>
              <a:ext cx="1712100" cy="452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Times New Roman"/>
                  <a:ea typeface="Times New Roman"/>
                  <a:cs typeface="Times New Roman"/>
                  <a:sym typeface="Times New Roman"/>
                </a:rPr>
                <a:t>TYPE (11)</a:t>
              </a:r>
              <a:endParaRPr sz="18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4" name="Google Shape;954;p55"/>
            <p:cNvSpPr/>
            <p:nvPr/>
          </p:nvSpPr>
          <p:spPr>
            <a:xfrm>
              <a:off x="2993575" y="4845950"/>
              <a:ext cx="1712100" cy="452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Times New Roman"/>
                  <a:ea typeface="Times New Roman"/>
                  <a:cs typeface="Times New Roman"/>
                  <a:sym typeface="Times New Roman"/>
                </a:rPr>
                <a:t>CODE (0 or 1)</a:t>
              </a:r>
              <a:endParaRPr sz="18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5" name="Google Shape;955;p55"/>
            <p:cNvSpPr/>
            <p:nvPr/>
          </p:nvSpPr>
          <p:spPr>
            <a:xfrm>
              <a:off x="4705675" y="4845950"/>
              <a:ext cx="3424200" cy="452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8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6" name="Google Shape;956;p55"/>
            <p:cNvSpPr/>
            <p:nvPr/>
          </p:nvSpPr>
          <p:spPr>
            <a:xfrm>
              <a:off x="1281475" y="5298350"/>
              <a:ext cx="6848400" cy="452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Times New Roman"/>
                  <a:ea typeface="Times New Roman"/>
                  <a:cs typeface="Times New Roman"/>
                  <a:sym typeface="Times New Roman"/>
                </a:rPr>
                <a:t>UNUSED (MUST BE ZERO)</a:t>
              </a:r>
              <a:endParaRPr sz="18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7" name="Google Shape;957;p55"/>
            <p:cNvSpPr/>
            <p:nvPr/>
          </p:nvSpPr>
          <p:spPr>
            <a:xfrm>
              <a:off x="1281475" y="5750750"/>
              <a:ext cx="6848400" cy="452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Times New Roman"/>
                  <a:ea typeface="Times New Roman"/>
                  <a:cs typeface="Times New Roman"/>
                  <a:sym typeface="Times New Roman"/>
                </a:rPr>
                <a:t>INTERNET HEADER + FIRST 64 BITS OF DATAGRAM</a:t>
              </a:r>
              <a:endParaRPr sz="18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8" name="Google Shape;958;p55"/>
            <p:cNvSpPr/>
            <p:nvPr/>
          </p:nvSpPr>
          <p:spPr>
            <a:xfrm>
              <a:off x="1281475" y="6203150"/>
              <a:ext cx="6848400" cy="452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 sz="18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9" name="Google Shape;959;p55"/>
            <p:cNvSpPr txBox="1"/>
            <p:nvPr/>
          </p:nvSpPr>
          <p:spPr>
            <a:xfrm>
              <a:off x="1098425" y="4502338"/>
              <a:ext cx="344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0" name="Google Shape;960;p55"/>
            <p:cNvSpPr txBox="1"/>
            <p:nvPr/>
          </p:nvSpPr>
          <p:spPr>
            <a:xfrm>
              <a:off x="2807125" y="4502338"/>
              <a:ext cx="344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1" name="Google Shape;961;p55"/>
            <p:cNvSpPr txBox="1"/>
            <p:nvPr/>
          </p:nvSpPr>
          <p:spPr>
            <a:xfrm>
              <a:off x="4515825" y="4502350"/>
              <a:ext cx="388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2" name="Google Shape;962;p55"/>
            <p:cNvSpPr txBox="1"/>
            <p:nvPr/>
          </p:nvSpPr>
          <p:spPr>
            <a:xfrm>
              <a:off x="7792425" y="4502350"/>
              <a:ext cx="388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Layers of TCP/IP (1)</a:t>
            </a:r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TCP/IP is a suite of networking protocols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4-layer architecture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Link layer (data-link layer)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Include device drivers to handle hardware details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Network layer (IP)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Handle the movement of packets around the network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Transport layer (Port)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Handle flow of data between hosts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Application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5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968" name="Google Shape;968;p5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Traceroute Program (4)</a:t>
            </a:r>
            <a:endParaRPr/>
          </a:p>
        </p:txBody>
      </p:sp>
      <p:sp>
        <p:nvSpPr>
          <p:cNvPr id="969" name="Google Shape;969;p5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</a:t>
            </a:r>
            <a:endParaRPr/>
          </a:p>
        </p:txBody>
      </p:sp>
      <p:sp>
        <p:nvSpPr>
          <p:cNvPr id="970" name="Google Shape;970;p56"/>
          <p:cNvSpPr txBox="1">
            <a:spLocks noGrp="1"/>
          </p:cNvSpPr>
          <p:nvPr>
            <p:ph type="body" idx="2"/>
          </p:nvPr>
        </p:nvSpPr>
        <p:spPr>
          <a:xfrm>
            <a:off x="615250" y="2172275"/>
            <a:ext cx="10798500" cy="15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$ </a:t>
            </a:r>
            <a:r>
              <a:rPr lang="en-US" b="1">
                <a:solidFill>
                  <a:srgbClr val="FF0000"/>
                </a:solidFill>
              </a:rPr>
              <a:t>traceroute bsd1.cs.nctu.edu.tw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traceroute to bsd1.cs.nctu.edu.tw (140.113.235.131), 64 hops max, 40 byte packets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1  e3rtn.csie.nctu.edu.tw (140.113.17.254)  0.377 ms  0.365 ms  0.293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2  ProjE27-254.NCTU.edu.tw (140.113.27.254)  0.390 ms  0.284 ms  0.391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3  140.113.0.58 (140.113.0.58)  0.292 ms  0.282 ms  0.293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4  140.113.0.165 (140.113.0.165)  0.492 ms  0.385 ms  0.294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5  bsd1.cs.nctu.edu.tw (140.113.235.131)  0.393 ms  0.281 ms  0.393 ms</a:t>
            </a:r>
            <a:endParaRPr b="1"/>
          </a:p>
        </p:txBody>
      </p:sp>
      <p:sp>
        <p:nvSpPr>
          <p:cNvPr id="971" name="Google Shape;971;p56"/>
          <p:cNvSpPr txBox="1">
            <a:spLocks noGrp="1"/>
          </p:cNvSpPr>
          <p:nvPr>
            <p:ph type="body" idx="2"/>
          </p:nvPr>
        </p:nvSpPr>
        <p:spPr>
          <a:xfrm>
            <a:off x="599050" y="3894000"/>
            <a:ext cx="10798500" cy="32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$ </a:t>
            </a:r>
            <a:r>
              <a:rPr lang="en-US" b="1">
                <a:solidFill>
                  <a:srgbClr val="FF0000"/>
                </a:solidFill>
              </a:rPr>
              <a:t>sudo tcpdump -i sk0 -t icmp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tcpdump: verbose output suppressed, use -v or -vv for full protocol decode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listening on sk0, link-type EN10MB (Ethernet), capture size 96 bytes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e3rtn.csie.nctu.edu.tw &gt; nabsd: ICMP time exceeded in-transit, length 36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e3rtn.csie.nctu.edu.tw &gt; nabsd: ICMP time exceeded in-transit, length 36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e3rtn.csie.nctu.edu.tw &gt; nabsd: ICMP time exceeded in-transit, length 36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IP ProjE27-254.NCTU.edu.tw &gt; nabsd: ICMP time exceeded in-transit, length 36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IP ProjE27-254.NCTU.edu.tw &gt; nabsd: ICMP time exceeded in-transit, length 36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IP ProjE27-254.NCTU.edu.tw &gt; nabsd: ICMP time exceeded in-transit, length 36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140.113.0.58 &gt; nabsd: ICMP time exceeded in-transit, length 36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140.113.0.58 &gt; nabsd: ICMP time exceeded in-transit, length 36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140.113.0.58 &gt; nabsd: ICMP time exceeded in-transit, length 36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IP 140.113.0.165 &gt; nabsd: ICMP time exceeded in-transit, length 36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IP 140.113.0.165 &gt; nabsd: ICMP time exceeded in-transit, length 36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IP 140.113.0.165 &gt; nabsd: ICMP time exceeded in-transit, length 36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bsd1.cs.nctu.edu.tw &gt; nabsd: ICMP bsd1.cs.nctu.edu.tw udp </a:t>
            </a:r>
            <a:r>
              <a:rPr lang="en-US" b="1"/>
              <a:t>port 33447 unreachable</a:t>
            </a:r>
            <a:r>
              <a:rPr lang="en-US" b="1">
                <a:solidFill>
                  <a:srgbClr val="FF0000"/>
                </a:solidFill>
              </a:rPr>
              <a:t>, length 36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bsd1.cs.nctu.edu.tw &gt; nabsd: ICMP bsd1.cs.nctu.edu.tw udp </a:t>
            </a:r>
            <a:r>
              <a:rPr lang="en-US" b="1"/>
              <a:t>port 33448 unreachable</a:t>
            </a:r>
            <a:r>
              <a:rPr lang="en-US" b="1">
                <a:solidFill>
                  <a:srgbClr val="FF0000"/>
                </a:solidFill>
              </a:rPr>
              <a:t>, length 36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bsd1.cs.nctu.edu.tw &gt; nabsd: ICMP bsd1.cs.nctu.edu.tw udp </a:t>
            </a:r>
            <a:r>
              <a:rPr lang="en-US" b="1"/>
              <a:t>port 33449 unreachable</a:t>
            </a:r>
            <a:r>
              <a:rPr lang="en-US" b="1">
                <a:solidFill>
                  <a:srgbClr val="FF0000"/>
                </a:solidFill>
              </a:rPr>
              <a:t>, length 36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977" name="Google Shape;977;p5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Traceroute Program (5)</a:t>
            </a:r>
            <a:endParaRPr/>
          </a:p>
        </p:txBody>
      </p:sp>
      <p:sp>
        <p:nvSpPr>
          <p:cNvPr id="978" name="Google Shape;978;p5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7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The router IP in traceroute is the interface that receives the datagram. (incoming IP)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Traceroute from left host to right host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if1, if3 </a:t>
            </a:r>
            <a:endParaRPr sz="2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Traceroute from right host to left host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if4, if2</a:t>
            </a:r>
            <a:endParaRPr sz="2400"/>
          </a:p>
        </p:txBody>
      </p:sp>
      <p:grpSp>
        <p:nvGrpSpPr>
          <p:cNvPr id="979" name="Google Shape;979;p57"/>
          <p:cNvGrpSpPr/>
          <p:nvPr/>
        </p:nvGrpSpPr>
        <p:grpSpPr>
          <a:xfrm>
            <a:off x="1147025" y="4575750"/>
            <a:ext cx="9702550" cy="1676600"/>
            <a:chOff x="882600" y="4360375"/>
            <a:chExt cx="9702550" cy="1676600"/>
          </a:xfrm>
        </p:grpSpPr>
        <p:sp>
          <p:nvSpPr>
            <p:cNvPr id="980" name="Google Shape;980;p57"/>
            <p:cNvSpPr/>
            <p:nvPr/>
          </p:nvSpPr>
          <p:spPr>
            <a:xfrm>
              <a:off x="3456775" y="5315475"/>
              <a:ext cx="1163100" cy="721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router 1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1" name="Google Shape;981;p57"/>
            <p:cNvSpPr/>
            <p:nvPr/>
          </p:nvSpPr>
          <p:spPr>
            <a:xfrm>
              <a:off x="6882900" y="5315475"/>
              <a:ext cx="1163100" cy="721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router 2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82" name="Google Shape;982;p57"/>
            <p:cNvCxnSpPr>
              <a:stCxn id="980" idx="3"/>
              <a:endCxn id="981" idx="1"/>
            </p:cNvCxnSpPr>
            <p:nvPr/>
          </p:nvCxnSpPr>
          <p:spPr>
            <a:xfrm>
              <a:off x="4619875" y="5676225"/>
              <a:ext cx="2262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3" name="Google Shape;983;p57"/>
            <p:cNvSpPr txBox="1"/>
            <p:nvPr/>
          </p:nvSpPr>
          <p:spPr>
            <a:xfrm>
              <a:off x="5298225" y="5348600"/>
              <a:ext cx="106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Times New Roman"/>
                  <a:ea typeface="Times New Roman"/>
                  <a:cs typeface="Times New Roman"/>
                  <a:sym typeface="Times New Roman"/>
                </a:rPr>
                <a:t>network 2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4" name="Google Shape;984;p57"/>
            <p:cNvSpPr txBox="1"/>
            <p:nvPr/>
          </p:nvSpPr>
          <p:spPr>
            <a:xfrm>
              <a:off x="4612425" y="5348600"/>
              <a:ext cx="405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if2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5" name="Google Shape;985;p57"/>
            <p:cNvSpPr txBox="1"/>
            <p:nvPr/>
          </p:nvSpPr>
          <p:spPr>
            <a:xfrm>
              <a:off x="6491925" y="5348600"/>
              <a:ext cx="405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if3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86" name="Google Shape;986;p57"/>
            <p:cNvCxnSpPr>
              <a:stCxn id="987" idx="2"/>
              <a:endCxn id="980" idx="0"/>
            </p:cNvCxnSpPr>
            <p:nvPr/>
          </p:nvCxnSpPr>
          <p:spPr>
            <a:xfrm>
              <a:off x="4038325" y="4864875"/>
              <a:ext cx="0" cy="45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57"/>
            <p:cNvCxnSpPr>
              <a:stCxn id="981" idx="0"/>
              <a:endCxn id="989" idx="2"/>
            </p:cNvCxnSpPr>
            <p:nvPr/>
          </p:nvCxnSpPr>
          <p:spPr>
            <a:xfrm rot="10800000">
              <a:off x="7464450" y="4864875"/>
              <a:ext cx="0" cy="45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57"/>
            <p:cNvCxnSpPr/>
            <p:nvPr/>
          </p:nvCxnSpPr>
          <p:spPr>
            <a:xfrm>
              <a:off x="882600" y="4862863"/>
              <a:ext cx="35304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57"/>
            <p:cNvCxnSpPr/>
            <p:nvPr/>
          </p:nvCxnSpPr>
          <p:spPr>
            <a:xfrm>
              <a:off x="7054750" y="4862863"/>
              <a:ext cx="35304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2" name="Google Shape;992;p57"/>
            <p:cNvSpPr txBox="1"/>
            <p:nvPr/>
          </p:nvSpPr>
          <p:spPr>
            <a:xfrm>
              <a:off x="4002825" y="4967600"/>
              <a:ext cx="106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if1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3" name="Google Shape;993;p57"/>
            <p:cNvSpPr txBox="1"/>
            <p:nvPr/>
          </p:nvSpPr>
          <p:spPr>
            <a:xfrm>
              <a:off x="6441225" y="4967600"/>
              <a:ext cx="106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if4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94" name="Google Shape;994;p57"/>
            <p:cNvCxnSpPr/>
            <p:nvPr/>
          </p:nvCxnSpPr>
          <p:spPr>
            <a:xfrm rot="10800000">
              <a:off x="1464150" y="4360375"/>
              <a:ext cx="0" cy="50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57"/>
            <p:cNvCxnSpPr/>
            <p:nvPr/>
          </p:nvCxnSpPr>
          <p:spPr>
            <a:xfrm rot="10800000">
              <a:off x="3826350" y="4360375"/>
              <a:ext cx="0" cy="50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57"/>
            <p:cNvCxnSpPr/>
            <p:nvPr/>
          </p:nvCxnSpPr>
          <p:spPr>
            <a:xfrm rot="10800000">
              <a:off x="2251550" y="4360375"/>
              <a:ext cx="0" cy="50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57"/>
            <p:cNvCxnSpPr/>
            <p:nvPr/>
          </p:nvCxnSpPr>
          <p:spPr>
            <a:xfrm rot="10800000">
              <a:off x="3038950" y="4360375"/>
              <a:ext cx="0" cy="50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8" name="Google Shape;998;p57"/>
            <p:cNvSpPr txBox="1"/>
            <p:nvPr/>
          </p:nvSpPr>
          <p:spPr>
            <a:xfrm>
              <a:off x="1311750" y="4813875"/>
              <a:ext cx="106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Times New Roman"/>
                  <a:ea typeface="Times New Roman"/>
                  <a:cs typeface="Times New Roman"/>
                  <a:sym typeface="Times New Roman"/>
                </a:rPr>
                <a:t>network 1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99" name="Google Shape;999;p57"/>
            <p:cNvCxnSpPr/>
            <p:nvPr/>
          </p:nvCxnSpPr>
          <p:spPr>
            <a:xfrm rot="10800000">
              <a:off x="7712550" y="4360375"/>
              <a:ext cx="0" cy="50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57"/>
            <p:cNvCxnSpPr/>
            <p:nvPr/>
          </p:nvCxnSpPr>
          <p:spPr>
            <a:xfrm rot="10800000">
              <a:off x="10074750" y="4360375"/>
              <a:ext cx="0" cy="50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57"/>
            <p:cNvCxnSpPr/>
            <p:nvPr/>
          </p:nvCxnSpPr>
          <p:spPr>
            <a:xfrm rot="10800000">
              <a:off x="8499950" y="4360375"/>
              <a:ext cx="0" cy="50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57"/>
            <p:cNvCxnSpPr/>
            <p:nvPr/>
          </p:nvCxnSpPr>
          <p:spPr>
            <a:xfrm rot="10800000">
              <a:off x="9287350" y="4360375"/>
              <a:ext cx="0" cy="50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03" name="Google Shape;1003;p57"/>
            <p:cNvSpPr txBox="1"/>
            <p:nvPr/>
          </p:nvSpPr>
          <p:spPr>
            <a:xfrm>
              <a:off x="9236550" y="4813875"/>
              <a:ext cx="106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Times New Roman"/>
                  <a:ea typeface="Times New Roman"/>
                  <a:cs typeface="Times New Roman"/>
                  <a:sym typeface="Times New Roman"/>
                </a:rPr>
                <a:t>network 3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1009" name="Google Shape;1009;p5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Routing – Processing in IP Layer</a:t>
            </a:r>
            <a:endParaRPr/>
          </a:p>
        </p:txBody>
      </p:sp>
      <p:grpSp>
        <p:nvGrpSpPr>
          <p:cNvPr id="1010" name="Google Shape;1010;p58"/>
          <p:cNvGrpSpPr/>
          <p:nvPr/>
        </p:nvGrpSpPr>
        <p:grpSpPr>
          <a:xfrm>
            <a:off x="1298025" y="1563441"/>
            <a:ext cx="8460050" cy="5736646"/>
            <a:chOff x="1298025" y="1374325"/>
            <a:chExt cx="8460050" cy="5925675"/>
          </a:xfrm>
        </p:grpSpPr>
        <p:sp>
          <p:nvSpPr>
            <p:cNvPr id="1011" name="Google Shape;1011;p58"/>
            <p:cNvSpPr/>
            <p:nvPr/>
          </p:nvSpPr>
          <p:spPr>
            <a:xfrm>
              <a:off x="2188775" y="2938509"/>
              <a:ext cx="7569300" cy="37854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layer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4427700" y="4433473"/>
              <a:ext cx="1630800" cy="814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output: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calculate next hop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router (if necessary)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7906574" y="3942924"/>
              <a:ext cx="1630800" cy="814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our packet (one of our IP addresses or broadcast addrs) ?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7906574" y="5217043"/>
              <a:ext cx="1630800" cy="41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process IP options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7906574" y="6093889"/>
              <a:ext cx="1630800" cy="41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input queue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4828528" y="3301050"/>
              <a:ext cx="829200" cy="41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2682025" y="4351775"/>
              <a:ext cx="1041300" cy="10413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routing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table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6650503" y="2129200"/>
              <a:ext cx="829200" cy="41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8307378" y="2129200"/>
              <a:ext cx="829200" cy="41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2046850" y="1374325"/>
              <a:ext cx="915600" cy="660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routing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daemon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3196627" y="1374325"/>
              <a:ext cx="915600" cy="660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route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command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4346404" y="1374325"/>
              <a:ext cx="915600" cy="660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netstat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command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23" name="Google Shape;1023;p58"/>
            <p:cNvCxnSpPr>
              <a:stCxn id="1020" idx="2"/>
              <a:endCxn id="1017" idx="0"/>
            </p:cNvCxnSpPr>
            <p:nvPr/>
          </p:nvCxnSpPr>
          <p:spPr>
            <a:xfrm>
              <a:off x="2504650" y="2035225"/>
              <a:ext cx="698100" cy="231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1024" name="Google Shape;1024;p58"/>
            <p:cNvCxnSpPr>
              <a:stCxn id="1021" idx="2"/>
              <a:endCxn id="1017" idx="0"/>
            </p:cNvCxnSpPr>
            <p:nvPr/>
          </p:nvCxnSpPr>
          <p:spPr>
            <a:xfrm flipH="1">
              <a:off x="3202627" y="2035225"/>
              <a:ext cx="451800" cy="231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1025" name="Google Shape;1025;p58"/>
            <p:cNvCxnSpPr>
              <a:stCxn id="1022" idx="2"/>
              <a:endCxn id="1017" idx="0"/>
            </p:cNvCxnSpPr>
            <p:nvPr/>
          </p:nvCxnSpPr>
          <p:spPr>
            <a:xfrm flipH="1">
              <a:off x="3202804" y="2035225"/>
              <a:ext cx="1601400" cy="231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1026" name="Google Shape;1026;p58"/>
            <p:cNvCxnSpPr>
              <a:stCxn id="1016" idx="2"/>
              <a:endCxn id="1017" idx="7"/>
            </p:cNvCxnSpPr>
            <p:nvPr/>
          </p:nvCxnSpPr>
          <p:spPr>
            <a:xfrm flipH="1">
              <a:off x="3570928" y="3718950"/>
              <a:ext cx="1672200" cy="785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1027" name="Google Shape;1027;p58"/>
            <p:cNvCxnSpPr>
              <a:stCxn id="1012" idx="2"/>
              <a:endCxn id="1028" idx="0"/>
            </p:cNvCxnSpPr>
            <p:nvPr/>
          </p:nvCxnSpPr>
          <p:spPr>
            <a:xfrm>
              <a:off x="5243100" y="5248273"/>
              <a:ext cx="0" cy="105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9" name="Google Shape;1029;p58"/>
            <p:cNvCxnSpPr>
              <a:stCxn id="1015" idx="0"/>
              <a:endCxn id="1014" idx="2"/>
            </p:cNvCxnSpPr>
            <p:nvPr/>
          </p:nvCxnSpPr>
          <p:spPr>
            <a:xfrm rot="10800000">
              <a:off x="8721974" y="5634889"/>
              <a:ext cx="0" cy="459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0" name="Google Shape;1030;p58"/>
            <p:cNvCxnSpPr>
              <a:stCxn id="1014" idx="0"/>
              <a:endCxn id="1013" idx="2"/>
            </p:cNvCxnSpPr>
            <p:nvPr/>
          </p:nvCxnSpPr>
          <p:spPr>
            <a:xfrm rot="10800000">
              <a:off x="8721974" y="4757743"/>
              <a:ext cx="0" cy="459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1" name="Google Shape;1031;p58"/>
            <p:cNvCxnSpPr/>
            <p:nvPr/>
          </p:nvCxnSpPr>
          <p:spPr>
            <a:xfrm rot="10800000">
              <a:off x="8721978" y="3510000"/>
              <a:ext cx="0" cy="43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2" name="Google Shape;1032;p58"/>
            <p:cNvCxnSpPr>
              <a:stCxn id="1033" idx="1"/>
              <a:endCxn id="1016" idx="3"/>
            </p:cNvCxnSpPr>
            <p:nvPr/>
          </p:nvCxnSpPr>
          <p:spPr>
            <a:xfrm rot="10800000">
              <a:off x="5657728" y="3510000"/>
              <a:ext cx="3064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4" name="Google Shape;1034;p58"/>
            <p:cNvCxnSpPr>
              <a:stCxn id="1033" idx="1"/>
              <a:endCxn id="1019" idx="2"/>
            </p:cNvCxnSpPr>
            <p:nvPr/>
          </p:nvCxnSpPr>
          <p:spPr>
            <a:xfrm rot="10800000">
              <a:off x="8721978" y="2547100"/>
              <a:ext cx="0" cy="96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5" name="Google Shape;1035;p58"/>
            <p:cNvCxnSpPr>
              <a:stCxn id="1019" idx="2"/>
              <a:endCxn id="1012" idx="0"/>
            </p:cNvCxnSpPr>
            <p:nvPr/>
          </p:nvCxnSpPr>
          <p:spPr>
            <a:xfrm flipH="1">
              <a:off x="5243178" y="2547100"/>
              <a:ext cx="3478800" cy="1886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6" name="Google Shape;1036;p58"/>
            <p:cNvCxnSpPr>
              <a:stCxn id="1018" idx="2"/>
              <a:endCxn id="1012" idx="0"/>
            </p:cNvCxnSpPr>
            <p:nvPr/>
          </p:nvCxnSpPr>
          <p:spPr>
            <a:xfrm flipH="1">
              <a:off x="5243203" y="2547100"/>
              <a:ext cx="1821900" cy="1886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7" name="Google Shape;1037;p58"/>
            <p:cNvCxnSpPr>
              <a:stCxn id="1016" idx="2"/>
              <a:endCxn id="1012" idx="0"/>
            </p:cNvCxnSpPr>
            <p:nvPr/>
          </p:nvCxnSpPr>
          <p:spPr>
            <a:xfrm>
              <a:off x="5243128" y="3718950"/>
              <a:ext cx="0" cy="714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8" name="Google Shape;1038;p58"/>
            <p:cNvCxnSpPr>
              <a:stCxn id="1013" idx="1"/>
              <a:endCxn id="1012" idx="3"/>
            </p:cNvCxnSpPr>
            <p:nvPr/>
          </p:nvCxnSpPr>
          <p:spPr>
            <a:xfrm flipH="1">
              <a:off x="6058574" y="4350324"/>
              <a:ext cx="1848000" cy="49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9" name="Google Shape;1039;p58"/>
            <p:cNvCxnSpPr>
              <a:stCxn id="1014" idx="1"/>
              <a:endCxn id="1012" idx="3"/>
            </p:cNvCxnSpPr>
            <p:nvPr/>
          </p:nvCxnSpPr>
          <p:spPr>
            <a:xfrm rot="10800000">
              <a:off x="6058574" y="4840993"/>
              <a:ext cx="1848000" cy="585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0" name="Google Shape;1040;p58"/>
            <p:cNvSpPr/>
            <p:nvPr/>
          </p:nvSpPr>
          <p:spPr>
            <a:xfrm>
              <a:off x="6364000" y="6981100"/>
              <a:ext cx="1465800" cy="31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network interface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41" name="Google Shape;1041;p58"/>
            <p:cNvCxnSpPr>
              <a:stCxn id="1028" idx="0"/>
              <a:endCxn id="1040" idx="1"/>
            </p:cNvCxnSpPr>
            <p:nvPr/>
          </p:nvCxnSpPr>
          <p:spPr>
            <a:xfrm>
              <a:off x="5243200" y="6305950"/>
              <a:ext cx="1120800" cy="834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2" name="Google Shape;1042;p58"/>
            <p:cNvCxnSpPr>
              <a:stCxn id="1040" idx="3"/>
              <a:endCxn id="1015" idx="2"/>
            </p:cNvCxnSpPr>
            <p:nvPr/>
          </p:nvCxnSpPr>
          <p:spPr>
            <a:xfrm rot="10800000" flipH="1">
              <a:off x="7829800" y="6511750"/>
              <a:ext cx="892200" cy="628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3" name="Google Shape;1043;p58"/>
            <p:cNvSpPr/>
            <p:nvPr/>
          </p:nvSpPr>
          <p:spPr>
            <a:xfrm>
              <a:off x="8721975" y="3669200"/>
              <a:ext cx="829200" cy="31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4" name="Google Shape;1044;p58"/>
            <p:cNvSpPr/>
            <p:nvPr/>
          </p:nvSpPr>
          <p:spPr>
            <a:xfrm>
              <a:off x="7580300" y="4084850"/>
              <a:ext cx="829200" cy="31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5" name="Google Shape;1045;p58"/>
            <p:cNvSpPr/>
            <p:nvPr/>
          </p:nvSpPr>
          <p:spPr>
            <a:xfrm rot="1061851">
              <a:off x="6405503" y="5086083"/>
              <a:ext cx="1319443" cy="3195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source routing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6" name="Google Shape;1046;p58"/>
            <p:cNvSpPr/>
            <p:nvPr/>
          </p:nvSpPr>
          <p:spPr>
            <a:xfrm rot="-915357">
              <a:off x="6052264" y="4350235"/>
              <a:ext cx="1821904" cy="490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forward datagram</a:t>
              </a:r>
              <a:b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(if forwarding enable)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7" name="Google Shape;1047;p58"/>
            <p:cNvSpPr/>
            <p:nvPr/>
          </p:nvSpPr>
          <p:spPr>
            <a:xfrm rot="-1501694">
              <a:off x="3693451" y="3916795"/>
              <a:ext cx="1465733" cy="318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redirects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8" name="Google Shape;1048;p58"/>
            <p:cNvSpPr/>
            <p:nvPr/>
          </p:nvSpPr>
          <p:spPr>
            <a:xfrm>
              <a:off x="1298025" y="2156413"/>
              <a:ext cx="1465800" cy="66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routing table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updates from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adjacent routers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49" name="Google Shape;1049;p58"/>
            <p:cNvCxnSpPr>
              <a:stCxn id="1050" idx="2"/>
              <a:endCxn id="1018" idx="2"/>
            </p:cNvCxnSpPr>
            <p:nvPr/>
          </p:nvCxnSpPr>
          <p:spPr>
            <a:xfrm rot="10800000">
              <a:off x="7065103" y="2547100"/>
              <a:ext cx="1656900" cy="977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1056" name="Google Shape;1056;p5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Routing – Routing Table (1)</a:t>
            </a:r>
            <a:endParaRPr/>
          </a:p>
        </p:txBody>
      </p:sp>
      <p:sp>
        <p:nvSpPr>
          <p:cNvPr id="1057" name="Google Shape;1057;p5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3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85000" lnSpcReduction="20000"/>
          </a:bodyPr>
          <a:lstStyle/>
          <a:p>
            <a:pPr marL="457200" lvl="0" indent="-3905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Routing Table</a:t>
            </a:r>
            <a:endParaRPr/>
          </a:p>
          <a:p>
            <a:pPr marL="914400" lvl="1" indent="-3797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Command to list: netstat -rn</a:t>
            </a:r>
            <a:endParaRPr/>
          </a:p>
          <a:p>
            <a:pPr marL="914400" lvl="1" indent="-3797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Flag</a:t>
            </a:r>
            <a:endParaRPr/>
          </a:p>
          <a:p>
            <a:pPr marL="1371600" lvl="2" indent="-368935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U: the route is up</a:t>
            </a:r>
            <a:endParaRPr/>
          </a:p>
          <a:p>
            <a:pPr marL="1371600" lvl="2" indent="-368935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G: the route is to a router (indirect route)</a:t>
            </a:r>
            <a:endParaRPr/>
          </a:p>
          <a:p>
            <a:pPr marL="1828800" lvl="3" indent="-35813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Indirect route: IP is the dest. IP, MAC is the router’s MAC</a:t>
            </a:r>
            <a:endParaRPr/>
          </a:p>
          <a:p>
            <a:pPr marL="1371600" lvl="2" indent="-368935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H: the route is to a host (Not to a network)</a:t>
            </a:r>
            <a:endParaRPr/>
          </a:p>
          <a:p>
            <a:pPr marL="1828800" lvl="3" indent="-35813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The dest. filed is either an IP address or network address</a:t>
            </a:r>
            <a:endParaRPr/>
          </a:p>
          <a:p>
            <a:pPr marL="1371600" lvl="2" indent="-368935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S: the route is static</a:t>
            </a:r>
            <a:endParaRPr/>
          </a:p>
          <a:p>
            <a:pPr marL="914400" lvl="1" indent="-3797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Expire: expiration time for each route</a:t>
            </a:r>
            <a:endParaRPr/>
          </a:p>
        </p:txBody>
      </p:sp>
      <p:sp>
        <p:nvSpPr>
          <p:cNvPr id="1058" name="Google Shape;1058;p59"/>
          <p:cNvSpPr txBox="1">
            <a:spLocks noGrp="1"/>
          </p:cNvSpPr>
          <p:nvPr>
            <p:ph type="body" idx="2"/>
          </p:nvPr>
        </p:nvSpPr>
        <p:spPr>
          <a:xfrm>
            <a:off x="1491375" y="4991675"/>
            <a:ext cx="9128100" cy="22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$ </a:t>
            </a:r>
            <a:r>
              <a:rPr lang="en-US" b="1">
                <a:solidFill>
                  <a:srgbClr val="FF0000"/>
                </a:solidFill>
              </a:rPr>
              <a:t>netstat -rn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Routing tables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Internet: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Destination	Gateway		Flags	Netif	Expire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Default		140.113.17.254	UGS	em0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127.0.0.1	link#2		UH	lo0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140.113.17.0/24	link#1		U	em0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140.113.17.225	link#1		UHS	lo0</a:t>
            </a:r>
            <a:endParaRPr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6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1064" name="Google Shape;1064;p6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Routing – Routing Table (2)</a:t>
            </a:r>
            <a:endParaRPr/>
          </a:p>
        </p:txBody>
      </p:sp>
      <p:sp>
        <p:nvSpPr>
          <p:cNvPr id="1065" name="Google Shape;1065;p6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Example:</a:t>
            </a:r>
            <a:endParaRPr/>
          </a:p>
        </p:txBody>
      </p:sp>
      <p:sp>
        <p:nvSpPr>
          <p:cNvPr id="1066" name="Google Shape;1066;p60"/>
          <p:cNvSpPr txBox="1">
            <a:spLocks noGrp="1"/>
          </p:cNvSpPr>
          <p:nvPr>
            <p:ph type="body" idx="2"/>
          </p:nvPr>
        </p:nvSpPr>
        <p:spPr>
          <a:xfrm>
            <a:off x="1613350" y="2159425"/>
            <a:ext cx="8769900" cy="16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srv4 $ </a:t>
            </a:r>
            <a:r>
              <a:rPr lang="en-US" b="1">
                <a:solidFill>
                  <a:srgbClr val="FF0000"/>
                </a:solidFill>
              </a:rPr>
              <a:t>netstat -rn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Routing tables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Destination     Gateway        Flags  Refcnt  Use    Interface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140.252.13.65   140.252.13.35  UGH    0       0      emd0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127.0.0.1       127.0.0.1      UH     1       0      lo0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default         140.252.13.33  UG     0       0      emd0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140.252.13.32   140.252.13.34  U      4       25043  emd0</a:t>
            </a:r>
            <a:endParaRPr b="1"/>
          </a:p>
        </p:txBody>
      </p:sp>
      <p:sp>
        <p:nvSpPr>
          <p:cNvPr id="1067" name="Google Shape;1067;p60"/>
          <p:cNvSpPr txBox="1"/>
          <p:nvPr/>
        </p:nvSpPr>
        <p:spPr>
          <a:xfrm>
            <a:off x="9177725" y="743425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dst. = sun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dst. = slip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dst. = 192.207.117.2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dst. = svr4 or 140.252.13.34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dst. = 127.0.0.1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68" name="Google Shape;1068;p60"/>
          <p:cNvGrpSpPr/>
          <p:nvPr/>
        </p:nvGrpSpPr>
        <p:grpSpPr>
          <a:xfrm>
            <a:off x="2295550" y="4052100"/>
            <a:ext cx="7405500" cy="2929000"/>
            <a:chOff x="1613350" y="4107175"/>
            <a:chExt cx="7405500" cy="2929000"/>
          </a:xfrm>
        </p:grpSpPr>
        <p:sp>
          <p:nvSpPr>
            <p:cNvPr id="1069" name="Google Shape;1069;p60"/>
            <p:cNvSpPr/>
            <p:nvPr/>
          </p:nvSpPr>
          <p:spPr>
            <a:xfrm>
              <a:off x="4235278" y="6014125"/>
              <a:ext cx="7227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bsdi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0" name="Google Shape;1070;p60"/>
            <p:cNvSpPr/>
            <p:nvPr/>
          </p:nvSpPr>
          <p:spPr>
            <a:xfrm>
              <a:off x="5897508" y="6029537"/>
              <a:ext cx="7227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sun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71" name="Google Shape;1071;p60"/>
            <p:cNvCxnSpPr/>
            <p:nvPr/>
          </p:nvCxnSpPr>
          <p:spPr>
            <a:xfrm>
              <a:off x="4022959" y="6711926"/>
              <a:ext cx="47814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60"/>
            <p:cNvCxnSpPr/>
            <p:nvPr/>
          </p:nvCxnSpPr>
          <p:spPr>
            <a:xfrm rot="10800000">
              <a:off x="4601658" y="6419426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3" name="Google Shape;1073;p60"/>
            <p:cNvSpPr txBox="1"/>
            <p:nvPr/>
          </p:nvSpPr>
          <p:spPr>
            <a:xfrm>
              <a:off x="4574585" y="6350125"/>
              <a:ext cx="57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.35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4" name="Google Shape;1074;p60"/>
            <p:cNvSpPr txBox="1"/>
            <p:nvPr/>
          </p:nvSpPr>
          <p:spPr>
            <a:xfrm>
              <a:off x="6231820" y="6350125"/>
              <a:ext cx="57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.33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5" name="Google Shape;1075;p60"/>
            <p:cNvSpPr txBox="1"/>
            <p:nvPr/>
          </p:nvSpPr>
          <p:spPr>
            <a:xfrm>
              <a:off x="5048500" y="6617850"/>
              <a:ext cx="266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Ethernet, subnet 140.252.13.32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76" name="Google Shape;1076;p60"/>
            <p:cNvCxnSpPr/>
            <p:nvPr/>
          </p:nvCxnSpPr>
          <p:spPr>
            <a:xfrm rot="10800000">
              <a:off x="6258893" y="6440276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7" name="Google Shape;1077;p60"/>
            <p:cNvSpPr/>
            <p:nvPr/>
          </p:nvSpPr>
          <p:spPr>
            <a:xfrm>
              <a:off x="7827746" y="6029537"/>
              <a:ext cx="7227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svr4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78" name="Google Shape;1078;p60"/>
            <p:cNvCxnSpPr/>
            <p:nvPr/>
          </p:nvCxnSpPr>
          <p:spPr>
            <a:xfrm rot="10800000">
              <a:off x="8189131" y="6440276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9" name="Google Shape;1079;p60"/>
            <p:cNvSpPr txBox="1"/>
            <p:nvPr/>
          </p:nvSpPr>
          <p:spPr>
            <a:xfrm>
              <a:off x="8162058" y="6350125"/>
              <a:ext cx="57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0" name="Google Shape;1080;p60"/>
            <p:cNvSpPr/>
            <p:nvPr/>
          </p:nvSpPr>
          <p:spPr>
            <a:xfrm>
              <a:off x="1737400" y="6014125"/>
              <a:ext cx="7227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slip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81" name="Google Shape;1081;p60"/>
            <p:cNvCxnSpPr>
              <a:stCxn id="1080" idx="3"/>
              <a:endCxn id="1069" idx="1"/>
            </p:cNvCxnSpPr>
            <p:nvPr/>
          </p:nvCxnSpPr>
          <p:spPr>
            <a:xfrm>
              <a:off x="2460100" y="6222025"/>
              <a:ext cx="1775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2" name="Google Shape;1082;p60"/>
            <p:cNvSpPr txBox="1"/>
            <p:nvPr/>
          </p:nvSpPr>
          <p:spPr>
            <a:xfrm>
              <a:off x="2844613" y="5855475"/>
              <a:ext cx="1005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SLIP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3" name="Google Shape;1083;p60"/>
            <p:cNvSpPr txBox="1"/>
            <p:nvPr/>
          </p:nvSpPr>
          <p:spPr>
            <a:xfrm>
              <a:off x="2429586" y="6103125"/>
              <a:ext cx="1005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.65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4" name="Google Shape;1084;p60"/>
            <p:cNvSpPr txBox="1"/>
            <p:nvPr/>
          </p:nvSpPr>
          <p:spPr>
            <a:xfrm>
              <a:off x="3875683" y="6103125"/>
              <a:ext cx="814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.66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5" name="Google Shape;1085;p60"/>
            <p:cNvSpPr txBox="1"/>
            <p:nvPr/>
          </p:nvSpPr>
          <p:spPr>
            <a:xfrm>
              <a:off x="2751140" y="6145825"/>
              <a:ext cx="1193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subnet</a:t>
              </a:r>
              <a:b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140.252.13.64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86" name="Google Shape;1086;p60"/>
            <p:cNvCxnSpPr/>
            <p:nvPr/>
          </p:nvCxnSpPr>
          <p:spPr>
            <a:xfrm>
              <a:off x="4811949" y="5507975"/>
              <a:ext cx="2893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60"/>
            <p:cNvCxnSpPr>
              <a:stCxn id="1070" idx="0"/>
              <a:endCxn id="1088" idx="2"/>
            </p:cNvCxnSpPr>
            <p:nvPr/>
          </p:nvCxnSpPr>
          <p:spPr>
            <a:xfrm rot="10800000">
              <a:off x="6258858" y="5508137"/>
              <a:ext cx="0" cy="52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9" name="Google Shape;1089;p60"/>
            <p:cNvSpPr/>
            <p:nvPr/>
          </p:nvSpPr>
          <p:spPr>
            <a:xfrm>
              <a:off x="4951448" y="4778125"/>
              <a:ext cx="9168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gateway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0" name="Google Shape;1090;p60"/>
            <p:cNvCxnSpPr>
              <a:stCxn id="1091" idx="0"/>
              <a:endCxn id="1089" idx="2"/>
            </p:cNvCxnSpPr>
            <p:nvPr/>
          </p:nvCxnSpPr>
          <p:spPr>
            <a:xfrm rot="10800000">
              <a:off x="5409848" y="5193925"/>
              <a:ext cx="0" cy="314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92" name="Google Shape;1092;p60"/>
            <p:cNvSpPr txBox="1"/>
            <p:nvPr/>
          </p:nvSpPr>
          <p:spPr>
            <a:xfrm>
              <a:off x="4906888" y="4107175"/>
              <a:ext cx="1005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latin typeface="Times New Roman"/>
                  <a:ea typeface="Times New Roman"/>
                  <a:cs typeface="Times New Roman"/>
                  <a:sym typeface="Times New Roman"/>
                </a:rPr>
                <a:t>Internet</a:t>
              </a:r>
              <a:endParaRPr sz="15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3" name="Google Shape;1093;p60"/>
            <p:cNvCxnSpPr>
              <a:stCxn id="1089" idx="0"/>
              <a:endCxn id="1092" idx="2"/>
            </p:cNvCxnSpPr>
            <p:nvPr/>
          </p:nvCxnSpPr>
          <p:spPr>
            <a:xfrm rot="10800000">
              <a:off x="5409848" y="4522825"/>
              <a:ext cx="0" cy="255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4" name="Google Shape;1094;p60"/>
            <p:cNvSpPr txBox="1"/>
            <p:nvPr/>
          </p:nvSpPr>
          <p:spPr>
            <a:xfrm>
              <a:off x="5409845" y="5076000"/>
              <a:ext cx="57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5" name="Google Shape;1095;p60"/>
            <p:cNvSpPr txBox="1"/>
            <p:nvPr/>
          </p:nvSpPr>
          <p:spPr>
            <a:xfrm>
              <a:off x="5409858" y="4456650"/>
              <a:ext cx="155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140.252.104.1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6" name="Google Shape;1096;p60"/>
            <p:cNvSpPr txBox="1"/>
            <p:nvPr/>
          </p:nvSpPr>
          <p:spPr>
            <a:xfrm>
              <a:off x="5912800" y="5150825"/>
              <a:ext cx="266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Ethernet, subnet 140.252.1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7" name="Google Shape;1097;p60"/>
            <p:cNvSpPr/>
            <p:nvPr/>
          </p:nvSpPr>
          <p:spPr>
            <a:xfrm>
              <a:off x="1613350" y="5774075"/>
              <a:ext cx="7405500" cy="1262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0"/>
            <p:cNvSpPr txBox="1"/>
            <p:nvPr/>
          </p:nvSpPr>
          <p:spPr>
            <a:xfrm>
              <a:off x="6248058" y="5752050"/>
              <a:ext cx="155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140.252.1.29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99" name="Google Shape;1099;p60"/>
          <p:cNvSpPr txBox="1"/>
          <p:nvPr/>
        </p:nvSpPr>
        <p:spPr>
          <a:xfrm>
            <a:off x="9177725" y="2970225"/>
            <a:ext cx="907800" cy="415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loopback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6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UDP – User Datagram Protocol </a:t>
            </a:r>
            <a:endParaRPr/>
          </a:p>
        </p:txBody>
      </p:sp>
      <p:sp>
        <p:nvSpPr>
          <p:cNvPr id="1105" name="Google Shape;1105;p6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1106" name="Google Shape;1106;p61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6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1112" name="Google Shape;1112;p6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UDP</a:t>
            </a:r>
            <a:endParaRPr/>
          </a:p>
        </p:txBody>
      </p:sp>
      <p:sp>
        <p:nvSpPr>
          <p:cNvPr id="1113" name="Google Shape;1113;p6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28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No reliability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Datagram-oriented, not stream-oriented protocol</a:t>
            </a:r>
            <a:endParaRPr sz="26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UDP header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8 bytes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Source port and destination port 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Identify sending and receiving process</a:t>
            </a:r>
            <a:endParaRPr sz="2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UDP length: ≧ 8</a:t>
            </a:r>
            <a:endParaRPr sz="2600"/>
          </a:p>
        </p:txBody>
      </p:sp>
      <p:grpSp>
        <p:nvGrpSpPr>
          <p:cNvPr id="1114" name="Google Shape;1114;p62"/>
          <p:cNvGrpSpPr/>
          <p:nvPr/>
        </p:nvGrpSpPr>
        <p:grpSpPr>
          <a:xfrm>
            <a:off x="2016151" y="4803850"/>
            <a:ext cx="7336549" cy="2363050"/>
            <a:chOff x="2016151" y="4803850"/>
            <a:chExt cx="7336549" cy="2363050"/>
          </a:xfrm>
        </p:grpSpPr>
        <p:sp>
          <p:nvSpPr>
            <p:cNvPr id="1115" name="Google Shape;1115;p62"/>
            <p:cNvSpPr/>
            <p:nvPr/>
          </p:nvSpPr>
          <p:spPr>
            <a:xfrm>
              <a:off x="5314561" y="51335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16-bit destination port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6" name="Google Shape;1116;p62"/>
            <p:cNvSpPr/>
            <p:nvPr/>
          </p:nvSpPr>
          <p:spPr>
            <a:xfrm>
              <a:off x="2198475" y="6290900"/>
              <a:ext cx="6235500" cy="876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data (if any)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7" name="Google Shape;1117;p62"/>
            <p:cNvSpPr txBox="1"/>
            <p:nvPr/>
          </p:nvSpPr>
          <p:spPr>
            <a:xfrm>
              <a:off x="2016151" y="48038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8" name="Google Shape;1118;p62"/>
            <p:cNvSpPr txBox="1"/>
            <p:nvPr/>
          </p:nvSpPr>
          <p:spPr>
            <a:xfrm>
              <a:off x="3535575" y="48038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9" name="Google Shape;1119;p62"/>
            <p:cNvSpPr txBox="1"/>
            <p:nvPr/>
          </p:nvSpPr>
          <p:spPr>
            <a:xfrm>
              <a:off x="5014575" y="48038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0" name="Google Shape;1120;p62"/>
            <p:cNvSpPr txBox="1"/>
            <p:nvPr/>
          </p:nvSpPr>
          <p:spPr>
            <a:xfrm>
              <a:off x="8241001" y="48038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1" name="Google Shape;1121;p62"/>
            <p:cNvSpPr/>
            <p:nvPr/>
          </p:nvSpPr>
          <p:spPr>
            <a:xfrm>
              <a:off x="2198486" y="57122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16-bit UDP length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2" name="Google Shape;1122;p62"/>
            <p:cNvSpPr/>
            <p:nvPr/>
          </p:nvSpPr>
          <p:spPr>
            <a:xfrm>
              <a:off x="5314550" y="57122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16-bit UDP 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23" name="Google Shape;1123;p62"/>
            <p:cNvCxnSpPr/>
            <p:nvPr/>
          </p:nvCxnSpPr>
          <p:spPr>
            <a:xfrm>
              <a:off x="8809700" y="513405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62"/>
            <p:cNvCxnSpPr/>
            <p:nvPr/>
          </p:nvCxnSpPr>
          <p:spPr>
            <a:xfrm>
              <a:off x="8809700" y="629090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5" name="Google Shape;1125;p62"/>
            <p:cNvCxnSpPr/>
            <p:nvPr/>
          </p:nvCxnSpPr>
          <p:spPr>
            <a:xfrm>
              <a:off x="8950250" y="5133500"/>
              <a:ext cx="0" cy="11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126" name="Google Shape;1126;p62"/>
            <p:cNvSpPr txBox="1"/>
            <p:nvPr/>
          </p:nvSpPr>
          <p:spPr>
            <a:xfrm>
              <a:off x="8547800" y="5547375"/>
              <a:ext cx="8049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7" name="Google Shape;1127;p62"/>
            <p:cNvSpPr/>
            <p:nvPr/>
          </p:nvSpPr>
          <p:spPr>
            <a:xfrm>
              <a:off x="2198475" y="51335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16-bit source port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6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1133" name="Google Shape;1133;p6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UDP</a:t>
            </a:r>
            <a:endParaRPr/>
          </a:p>
        </p:txBody>
      </p:sp>
      <p:sp>
        <p:nvSpPr>
          <p:cNvPr id="1134" name="Google Shape;1134;p6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Application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VoIP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VPN (OpenVPN over UDP)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DNS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SNMP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Quick UDP Internet Connections (QUIC)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Designed by Google, based on UDP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Renamed to “HTTP/3”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Keep reliability as TCP, but less latency </a:t>
            </a:r>
            <a:endParaRPr sz="230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As most HTTP connections will demand TLS, QUIC makes the exchange of setup keys and supported protocols part of the initial handshake process.</a:t>
            </a:r>
            <a:endParaRPr sz="210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During network-switch events, reuse old connection instead of creating a new one as TCP does.</a:t>
            </a:r>
            <a:endParaRPr sz="21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64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TCP – Transmission Control Protocol</a:t>
            </a:r>
            <a:endParaRPr sz="5400" dirty="0"/>
          </a:p>
        </p:txBody>
      </p:sp>
      <p:sp>
        <p:nvSpPr>
          <p:cNvPr id="1140" name="Google Shape;1140;p6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1141" name="Google Shape;1141;p64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6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1147" name="Google Shape;1147;p6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TCP</a:t>
            </a:r>
            <a:endParaRPr/>
          </a:p>
        </p:txBody>
      </p:sp>
      <p:sp>
        <p:nvSpPr>
          <p:cNvPr id="1148" name="Google Shape;1148;p6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Services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Connection-oriented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Establish TCP connection before exchanging data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Reliability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Acknowledgement when receiving data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Retransmission when timeout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Ordering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Discard duplicated data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Flow control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/>
          <p:nvPr/>
        </p:nvSpPr>
        <p:spPr>
          <a:xfrm>
            <a:off x="7331100" y="2810625"/>
            <a:ext cx="3016800" cy="88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/>
          <p:nvPr/>
        </p:nvSpPr>
        <p:spPr>
          <a:xfrm>
            <a:off x="6648075" y="3993750"/>
            <a:ext cx="4352100" cy="88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6664575" y="5159350"/>
            <a:ext cx="4352100" cy="88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5570475" y="1567075"/>
            <a:ext cx="5293800" cy="1069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Layers of TCP/IP (2)</a:t>
            </a:r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51618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Each layer has several protocols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 layer define a data communication function that may be performed by certain protocols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 protocol provides a service suitable to the function of that layer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      </a:t>
            </a:r>
            <a:endParaRPr sz="2700"/>
          </a:p>
        </p:txBody>
      </p:sp>
      <p:sp>
        <p:nvSpPr>
          <p:cNvPr id="102" name="Google Shape;102;p12"/>
          <p:cNvSpPr/>
          <p:nvPr/>
        </p:nvSpPr>
        <p:spPr>
          <a:xfrm>
            <a:off x="5745875" y="1777550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7026300" y="1777550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8306725" y="1777550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9587150" y="1777550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7468138" y="2928354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TCP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9193663" y="2928354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UDP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6770875" y="4113627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ICMP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8331925" y="4113627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9893000" y="4113627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IGMP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2"/>
          <p:cNvSpPr/>
          <p:nvPr/>
        </p:nvSpPr>
        <p:spPr>
          <a:xfrm>
            <a:off x="6770888" y="5275913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ICMP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2"/>
          <p:cNvSpPr/>
          <p:nvPr/>
        </p:nvSpPr>
        <p:spPr>
          <a:xfrm>
            <a:off x="8331963" y="5275913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2"/>
          <p:cNvSpPr/>
          <p:nvPr/>
        </p:nvSpPr>
        <p:spPr>
          <a:xfrm>
            <a:off x="9893013" y="5275913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IGMP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4" name="Google Shape;114;p12"/>
          <p:cNvCxnSpPr>
            <a:stCxn id="104" idx="2"/>
            <a:endCxn id="109" idx="0"/>
          </p:cNvCxnSpPr>
          <p:nvPr/>
        </p:nvCxnSpPr>
        <p:spPr>
          <a:xfrm>
            <a:off x="8815375" y="2426450"/>
            <a:ext cx="25200" cy="168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5" name="Google Shape;115;p12"/>
          <p:cNvCxnSpPr>
            <a:stCxn id="103" idx="2"/>
            <a:endCxn id="106" idx="0"/>
          </p:cNvCxnSpPr>
          <p:nvPr/>
        </p:nvCxnSpPr>
        <p:spPr>
          <a:xfrm>
            <a:off x="7534950" y="2426450"/>
            <a:ext cx="441900" cy="50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6" name="Google Shape;116;p12"/>
          <p:cNvCxnSpPr>
            <a:stCxn id="105" idx="2"/>
            <a:endCxn id="107" idx="0"/>
          </p:cNvCxnSpPr>
          <p:nvPr/>
        </p:nvCxnSpPr>
        <p:spPr>
          <a:xfrm flipH="1">
            <a:off x="9702200" y="2426450"/>
            <a:ext cx="393600" cy="50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7" name="Google Shape;117;p12"/>
          <p:cNvCxnSpPr>
            <a:stCxn id="106" idx="2"/>
            <a:endCxn id="109" idx="0"/>
          </p:cNvCxnSpPr>
          <p:nvPr/>
        </p:nvCxnSpPr>
        <p:spPr>
          <a:xfrm>
            <a:off x="7976788" y="3577254"/>
            <a:ext cx="863700" cy="53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8" name="Google Shape;118;p12"/>
          <p:cNvCxnSpPr>
            <a:stCxn id="107" idx="2"/>
            <a:endCxn id="109" idx="0"/>
          </p:cNvCxnSpPr>
          <p:nvPr/>
        </p:nvCxnSpPr>
        <p:spPr>
          <a:xfrm flipH="1">
            <a:off x="8840713" y="3577254"/>
            <a:ext cx="861600" cy="53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9" name="Google Shape;119;p12"/>
          <p:cNvCxnSpPr>
            <a:stCxn id="102" idx="2"/>
            <a:endCxn id="108" idx="0"/>
          </p:cNvCxnSpPr>
          <p:nvPr/>
        </p:nvCxnSpPr>
        <p:spPr>
          <a:xfrm>
            <a:off x="6254525" y="2426450"/>
            <a:ext cx="1025100" cy="168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0" name="Google Shape;120;p12"/>
          <p:cNvCxnSpPr>
            <a:stCxn id="108" idx="3"/>
            <a:endCxn id="109" idx="1"/>
          </p:cNvCxnSpPr>
          <p:nvPr/>
        </p:nvCxnSpPr>
        <p:spPr>
          <a:xfrm>
            <a:off x="7788175" y="4438077"/>
            <a:ext cx="54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1" name="Google Shape;121;p12"/>
          <p:cNvCxnSpPr>
            <a:stCxn id="109" idx="3"/>
            <a:endCxn id="110" idx="1"/>
          </p:cNvCxnSpPr>
          <p:nvPr/>
        </p:nvCxnSpPr>
        <p:spPr>
          <a:xfrm>
            <a:off x="9349225" y="4438077"/>
            <a:ext cx="54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2" name="Google Shape;122;p12"/>
          <p:cNvCxnSpPr>
            <a:stCxn id="109" idx="2"/>
            <a:endCxn id="112" idx="0"/>
          </p:cNvCxnSpPr>
          <p:nvPr/>
        </p:nvCxnSpPr>
        <p:spPr>
          <a:xfrm>
            <a:off x="8840575" y="4762527"/>
            <a:ext cx="0" cy="51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3" name="Google Shape;123;p12"/>
          <p:cNvCxnSpPr>
            <a:stCxn id="111" idx="3"/>
            <a:endCxn id="112" idx="1"/>
          </p:cNvCxnSpPr>
          <p:nvPr/>
        </p:nvCxnSpPr>
        <p:spPr>
          <a:xfrm>
            <a:off x="7788188" y="5600363"/>
            <a:ext cx="54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4" name="Google Shape;124;p12"/>
          <p:cNvCxnSpPr>
            <a:stCxn id="112" idx="3"/>
            <a:endCxn id="113" idx="1"/>
          </p:cNvCxnSpPr>
          <p:nvPr/>
        </p:nvCxnSpPr>
        <p:spPr>
          <a:xfrm>
            <a:off x="9349263" y="5600363"/>
            <a:ext cx="54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25" name="Google Shape;125;p12"/>
          <p:cNvSpPr txBox="1"/>
          <p:nvPr/>
        </p:nvSpPr>
        <p:spPr>
          <a:xfrm>
            <a:off x="10952000" y="1901875"/>
            <a:ext cx="102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2"/>
          <p:cNvSpPr txBox="1"/>
          <p:nvPr/>
        </p:nvSpPr>
        <p:spPr>
          <a:xfrm>
            <a:off x="10399375" y="3115213"/>
            <a:ext cx="102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transport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2"/>
          <p:cNvSpPr txBox="1"/>
          <p:nvPr/>
        </p:nvSpPr>
        <p:spPr>
          <a:xfrm>
            <a:off x="11016675" y="4235238"/>
            <a:ext cx="102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network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11016675" y="5355263"/>
            <a:ext cx="102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2"/>
          <p:cNvSpPr txBox="1"/>
          <p:nvPr/>
        </p:nvSpPr>
        <p:spPr>
          <a:xfrm>
            <a:off x="8328075" y="6324938"/>
            <a:ext cx="102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media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0" name="Google Shape;130;p12"/>
          <p:cNvCxnSpPr>
            <a:stCxn id="112" idx="2"/>
            <a:endCxn id="129" idx="0"/>
          </p:cNvCxnSpPr>
          <p:nvPr/>
        </p:nvCxnSpPr>
        <p:spPr>
          <a:xfrm>
            <a:off x="8840613" y="5924813"/>
            <a:ext cx="0" cy="40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6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1154" name="Google Shape;1154;p6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TCP – Header (1)</a:t>
            </a:r>
            <a:endParaRPr/>
          </a:p>
        </p:txBody>
      </p:sp>
      <p:grpSp>
        <p:nvGrpSpPr>
          <p:cNvPr id="1155" name="Google Shape;1155;p66"/>
          <p:cNvGrpSpPr/>
          <p:nvPr/>
        </p:nvGrpSpPr>
        <p:grpSpPr>
          <a:xfrm>
            <a:off x="1221400" y="1972950"/>
            <a:ext cx="10388475" cy="4879381"/>
            <a:chOff x="1221400" y="1972950"/>
            <a:chExt cx="10388475" cy="4879381"/>
          </a:xfrm>
        </p:grpSpPr>
        <p:sp>
          <p:nvSpPr>
            <p:cNvPr id="1156" name="Google Shape;1156;p66"/>
            <p:cNvSpPr/>
            <p:nvPr/>
          </p:nvSpPr>
          <p:spPr>
            <a:xfrm>
              <a:off x="5998299" y="2404052"/>
              <a:ext cx="4650480" cy="598151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16-bit destination port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7" name="Google Shape;1157;p66"/>
            <p:cNvSpPr/>
            <p:nvPr/>
          </p:nvSpPr>
          <p:spPr>
            <a:xfrm>
              <a:off x="1347831" y="3002200"/>
              <a:ext cx="93009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32-bit sequence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8" name="Google Shape;1158;p66"/>
            <p:cNvSpPr/>
            <p:nvPr/>
          </p:nvSpPr>
          <p:spPr>
            <a:xfrm>
              <a:off x="1347819" y="5394808"/>
              <a:ext cx="9300960" cy="598151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options (if any)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9" name="Google Shape;1159;p66"/>
            <p:cNvSpPr/>
            <p:nvPr/>
          </p:nvSpPr>
          <p:spPr>
            <a:xfrm>
              <a:off x="1347819" y="5992959"/>
              <a:ext cx="9300960" cy="859372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data (if any)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0" name="Google Shape;1160;p66"/>
            <p:cNvSpPr/>
            <p:nvPr/>
          </p:nvSpPr>
          <p:spPr>
            <a:xfrm>
              <a:off x="1347821" y="3600350"/>
              <a:ext cx="93009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32-bit acknowledgment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1" name="Google Shape;1161;p66"/>
            <p:cNvSpPr txBox="1"/>
            <p:nvPr/>
          </p:nvSpPr>
          <p:spPr>
            <a:xfrm>
              <a:off x="1221400" y="1972950"/>
              <a:ext cx="25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2" name="Google Shape;1162;p66"/>
            <p:cNvSpPr txBox="1"/>
            <p:nvPr/>
          </p:nvSpPr>
          <p:spPr>
            <a:xfrm>
              <a:off x="5638300" y="1972950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3" name="Google Shape;1163;p66"/>
            <p:cNvSpPr txBox="1"/>
            <p:nvPr/>
          </p:nvSpPr>
          <p:spPr>
            <a:xfrm>
              <a:off x="10413825" y="1972950"/>
              <a:ext cx="464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64" name="Google Shape;1164;p66"/>
            <p:cNvCxnSpPr/>
            <p:nvPr/>
          </p:nvCxnSpPr>
          <p:spPr>
            <a:xfrm>
              <a:off x="10801175" y="2404050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66"/>
            <p:cNvCxnSpPr/>
            <p:nvPr/>
          </p:nvCxnSpPr>
          <p:spPr>
            <a:xfrm>
              <a:off x="10801175" y="5394313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66"/>
            <p:cNvCxnSpPr/>
            <p:nvPr/>
          </p:nvCxnSpPr>
          <p:spPr>
            <a:xfrm flipH="1">
              <a:off x="11083250" y="2404100"/>
              <a:ext cx="14400" cy="299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167" name="Google Shape;1167;p66"/>
            <p:cNvSpPr txBox="1"/>
            <p:nvPr/>
          </p:nvSpPr>
          <p:spPr>
            <a:xfrm>
              <a:off x="10736875" y="3735075"/>
              <a:ext cx="873000" cy="43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8" name="Google Shape;1168;p66"/>
            <p:cNvSpPr/>
            <p:nvPr/>
          </p:nvSpPr>
          <p:spPr>
            <a:xfrm>
              <a:off x="5998236" y="4198479"/>
              <a:ext cx="46506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16-bit window size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9" name="Google Shape;1169;p66"/>
            <p:cNvSpPr/>
            <p:nvPr/>
          </p:nvSpPr>
          <p:spPr>
            <a:xfrm>
              <a:off x="5998236" y="4796629"/>
              <a:ext cx="46506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16-bit urgent pointer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0" name="Google Shape;1170;p66"/>
            <p:cNvSpPr/>
            <p:nvPr/>
          </p:nvSpPr>
          <p:spPr>
            <a:xfrm>
              <a:off x="1347774" y="4796629"/>
              <a:ext cx="46506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16-bit TCP 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1" name="Google Shape;1171;p66"/>
            <p:cNvSpPr/>
            <p:nvPr/>
          </p:nvSpPr>
          <p:spPr>
            <a:xfrm>
              <a:off x="1347881" y="4198477"/>
              <a:ext cx="11625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4-bit header</a:t>
              </a:r>
              <a:b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length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2" name="Google Shape;1172;p66"/>
            <p:cNvSpPr/>
            <p:nvPr/>
          </p:nvSpPr>
          <p:spPr>
            <a:xfrm>
              <a:off x="2510450" y="4198475"/>
              <a:ext cx="16833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reserved</a:t>
              </a:r>
              <a:b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(6 bits)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3" name="Google Shape;1173;p66"/>
            <p:cNvSpPr/>
            <p:nvPr/>
          </p:nvSpPr>
          <p:spPr>
            <a:xfrm>
              <a:off x="4193749" y="4198475"/>
              <a:ext cx="2994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4" name="Google Shape;1174;p66"/>
            <p:cNvSpPr/>
            <p:nvPr/>
          </p:nvSpPr>
          <p:spPr>
            <a:xfrm>
              <a:off x="4493149" y="4198475"/>
              <a:ext cx="2994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ACK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5" name="Google Shape;1175;p66"/>
            <p:cNvSpPr/>
            <p:nvPr/>
          </p:nvSpPr>
          <p:spPr>
            <a:xfrm>
              <a:off x="4796599" y="4198475"/>
              <a:ext cx="2994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PSH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6" name="Google Shape;1176;p66"/>
            <p:cNvSpPr/>
            <p:nvPr/>
          </p:nvSpPr>
          <p:spPr>
            <a:xfrm>
              <a:off x="5095999" y="4198475"/>
              <a:ext cx="2994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RST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7" name="Google Shape;1177;p66"/>
            <p:cNvSpPr/>
            <p:nvPr/>
          </p:nvSpPr>
          <p:spPr>
            <a:xfrm>
              <a:off x="5397437" y="4198475"/>
              <a:ext cx="2994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SYN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8" name="Google Shape;1178;p66"/>
            <p:cNvSpPr/>
            <p:nvPr/>
          </p:nvSpPr>
          <p:spPr>
            <a:xfrm>
              <a:off x="5698849" y="4198475"/>
              <a:ext cx="2994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FIN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9" name="Google Shape;1179;p66"/>
            <p:cNvSpPr/>
            <p:nvPr/>
          </p:nvSpPr>
          <p:spPr>
            <a:xfrm>
              <a:off x="1347774" y="2404077"/>
              <a:ext cx="46506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16-bit source port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6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1185" name="Google Shape;1185;p6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TCP – Header (2)</a:t>
            </a:r>
            <a:endParaRPr/>
          </a:p>
        </p:txBody>
      </p:sp>
      <p:sp>
        <p:nvSpPr>
          <p:cNvPr id="1186" name="Google Shape;1186;p6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Flags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SYN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Establish new connection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ACK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Acknowledgement number is valid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Used to ack previous data that host has received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RST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Reset connection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FIN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sender is finished sending data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6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1192" name="Google Shape;1192;p6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TCP connection </a:t>
            </a:r>
            <a:r>
              <a:rPr lang="en-US" sz="4800"/>
              <a:t>–</a:t>
            </a:r>
            <a:r>
              <a:rPr lang="en-US" sz="4100"/>
              <a:t> establishment and termination</a:t>
            </a:r>
            <a:endParaRPr sz="4100"/>
          </a:p>
        </p:txBody>
      </p:sp>
      <p:grpSp>
        <p:nvGrpSpPr>
          <p:cNvPr id="1193" name="Google Shape;1193;p68"/>
          <p:cNvGrpSpPr/>
          <p:nvPr/>
        </p:nvGrpSpPr>
        <p:grpSpPr>
          <a:xfrm>
            <a:off x="4036975" y="2005675"/>
            <a:ext cx="5271200" cy="4975500"/>
            <a:chOff x="4036975" y="2005675"/>
            <a:chExt cx="5271200" cy="4975500"/>
          </a:xfrm>
        </p:grpSpPr>
        <p:cxnSp>
          <p:nvCxnSpPr>
            <p:cNvPr id="1194" name="Google Shape;1194;p68"/>
            <p:cNvCxnSpPr/>
            <p:nvPr/>
          </p:nvCxnSpPr>
          <p:spPr>
            <a:xfrm>
              <a:off x="5222475" y="2005675"/>
              <a:ext cx="0" cy="4975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68"/>
            <p:cNvCxnSpPr/>
            <p:nvPr/>
          </p:nvCxnSpPr>
          <p:spPr>
            <a:xfrm>
              <a:off x="7965675" y="2005675"/>
              <a:ext cx="0" cy="4975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6" name="Google Shape;1196;p68"/>
            <p:cNvSpPr txBox="1"/>
            <p:nvPr/>
          </p:nvSpPr>
          <p:spPr>
            <a:xfrm>
              <a:off x="4036975" y="2211325"/>
              <a:ext cx="1185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segment 1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7" name="Google Shape;1197;p68"/>
            <p:cNvSpPr txBox="1"/>
            <p:nvPr/>
          </p:nvSpPr>
          <p:spPr>
            <a:xfrm>
              <a:off x="7965675" y="2846325"/>
              <a:ext cx="1342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segment 2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8" name="Google Shape;1198;p68"/>
            <p:cNvSpPr txBox="1"/>
            <p:nvPr/>
          </p:nvSpPr>
          <p:spPr>
            <a:xfrm>
              <a:off x="4036975" y="3481325"/>
              <a:ext cx="1185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segment 3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9" name="Google Shape;1199;p68"/>
            <p:cNvSpPr txBox="1"/>
            <p:nvPr/>
          </p:nvSpPr>
          <p:spPr>
            <a:xfrm>
              <a:off x="4036975" y="4598925"/>
              <a:ext cx="1185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segment 4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0" name="Google Shape;1200;p68"/>
            <p:cNvSpPr txBox="1"/>
            <p:nvPr/>
          </p:nvSpPr>
          <p:spPr>
            <a:xfrm>
              <a:off x="7965675" y="5157725"/>
              <a:ext cx="1342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segment 5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1" name="Google Shape;1201;p68"/>
            <p:cNvSpPr txBox="1"/>
            <p:nvPr/>
          </p:nvSpPr>
          <p:spPr>
            <a:xfrm>
              <a:off x="7965675" y="5614925"/>
              <a:ext cx="1342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segment 6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2" name="Google Shape;1202;p68"/>
            <p:cNvSpPr txBox="1"/>
            <p:nvPr/>
          </p:nvSpPr>
          <p:spPr>
            <a:xfrm>
              <a:off x="4036975" y="6249925"/>
              <a:ext cx="1185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segment 7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03" name="Google Shape;1203;p68"/>
            <p:cNvCxnSpPr>
              <a:stCxn id="1196" idx="3"/>
            </p:cNvCxnSpPr>
            <p:nvPr/>
          </p:nvCxnSpPr>
          <p:spPr>
            <a:xfrm>
              <a:off x="5222575" y="2426875"/>
              <a:ext cx="2709900" cy="26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4" name="Google Shape;1204;p68"/>
            <p:cNvCxnSpPr>
              <a:stCxn id="1197" idx="1"/>
              <a:endCxn id="1205" idx="3"/>
            </p:cNvCxnSpPr>
            <p:nvPr/>
          </p:nvCxnSpPr>
          <p:spPr>
            <a:xfrm flipH="1">
              <a:off x="5222475" y="3061875"/>
              <a:ext cx="2743200" cy="349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6" name="Google Shape;1206;p68"/>
            <p:cNvCxnSpPr>
              <a:stCxn id="1198" idx="3"/>
              <a:endCxn id="1207" idx="1"/>
            </p:cNvCxnSpPr>
            <p:nvPr/>
          </p:nvCxnSpPr>
          <p:spPr>
            <a:xfrm>
              <a:off x="5222575" y="3696875"/>
              <a:ext cx="2743200" cy="296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8" name="Google Shape;1208;p68"/>
            <p:cNvCxnSpPr>
              <a:stCxn id="1199" idx="3"/>
              <a:endCxn id="1209" idx="1"/>
            </p:cNvCxnSpPr>
            <p:nvPr/>
          </p:nvCxnSpPr>
          <p:spPr>
            <a:xfrm>
              <a:off x="5222575" y="4814475"/>
              <a:ext cx="2743200" cy="233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0" name="Google Shape;1210;p68"/>
            <p:cNvCxnSpPr>
              <a:stCxn id="1200" idx="1"/>
              <a:endCxn id="1211" idx="3"/>
            </p:cNvCxnSpPr>
            <p:nvPr/>
          </p:nvCxnSpPr>
          <p:spPr>
            <a:xfrm flipH="1">
              <a:off x="5222475" y="5373275"/>
              <a:ext cx="2743200" cy="38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2" name="Google Shape;1212;p68"/>
            <p:cNvCxnSpPr>
              <a:stCxn id="1201" idx="1"/>
              <a:endCxn id="1213" idx="3"/>
            </p:cNvCxnSpPr>
            <p:nvPr/>
          </p:nvCxnSpPr>
          <p:spPr>
            <a:xfrm flipH="1">
              <a:off x="5222475" y="5830475"/>
              <a:ext cx="2743200" cy="38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4" name="Google Shape;1214;p68"/>
            <p:cNvCxnSpPr>
              <a:stCxn id="1202" idx="3"/>
              <a:endCxn id="1215" idx="1"/>
            </p:cNvCxnSpPr>
            <p:nvPr/>
          </p:nvCxnSpPr>
          <p:spPr>
            <a:xfrm>
              <a:off x="5222575" y="6465475"/>
              <a:ext cx="2743200" cy="258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16" name="Google Shape;1216;p68"/>
            <p:cNvSpPr txBox="1"/>
            <p:nvPr/>
          </p:nvSpPr>
          <p:spPr>
            <a:xfrm rot="301683">
              <a:off x="5317236" y="2279937"/>
              <a:ext cx="2553526" cy="554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SYN 1415531521:1415531521(0)</a:t>
              </a:r>
              <a:b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&lt;mss 1024&gt;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7" name="Google Shape;1217;p68"/>
            <p:cNvSpPr txBox="1"/>
            <p:nvPr/>
          </p:nvSpPr>
          <p:spPr>
            <a:xfrm rot="-423545">
              <a:off x="5429443" y="2943673"/>
              <a:ext cx="2360593" cy="554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SYN 1823083521:1823083521(0)</a:t>
              </a:r>
              <a:b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ACK 1415531522, &lt;mss 1024&gt;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8" name="Google Shape;1218;p68"/>
            <p:cNvSpPr txBox="1"/>
            <p:nvPr/>
          </p:nvSpPr>
          <p:spPr>
            <a:xfrm rot="392813">
              <a:off x="5397240" y="3565869"/>
              <a:ext cx="2360191" cy="369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ACK 1823083522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9" name="Google Shape;1219;p68"/>
            <p:cNvSpPr txBox="1"/>
            <p:nvPr/>
          </p:nvSpPr>
          <p:spPr>
            <a:xfrm rot="301683">
              <a:off x="5317236" y="4642137"/>
              <a:ext cx="2553526" cy="554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FIN 1415531522:1415531522(0)</a:t>
              </a:r>
              <a:b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ACK 1823083522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0" name="Google Shape;1220;p68"/>
            <p:cNvSpPr txBox="1"/>
            <p:nvPr/>
          </p:nvSpPr>
          <p:spPr>
            <a:xfrm rot="-512278">
              <a:off x="5413994" y="5287849"/>
              <a:ext cx="2360156" cy="369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ACK </a:t>
              </a:r>
              <a:r>
                <a:rPr lang="en-U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1415531523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1" name="Google Shape;1221;p68"/>
            <p:cNvSpPr txBox="1"/>
            <p:nvPr/>
          </p:nvSpPr>
          <p:spPr>
            <a:xfrm rot="-471185">
              <a:off x="5317357" y="5743916"/>
              <a:ext cx="2553548" cy="554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FIN </a:t>
              </a:r>
              <a:r>
                <a:rPr lang="en-U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182308352</a:t>
              </a: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2:</a:t>
              </a:r>
              <a:r>
                <a:rPr lang="en-U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1823083522</a:t>
              </a: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(0)</a:t>
              </a:r>
              <a:b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ACK </a:t>
              </a:r>
              <a:r>
                <a:rPr lang="en-U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1415531523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2" name="Google Shape;1222;p68"/>
            <p:cNvSpPr txBox="1"/>
            <p:nvPr/>
          </p:nvSpPr>
          <p:spPr>
            <a:xfrm rot="333939">
              <a:off x="5413985" y="6331057"/>
              <a:ext cx="2360126" cy="369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ACK 1823083523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23" name="Google Shape;1223;p68"/>
          <p:cNvGrpSpPr/>
          <p:nvPr/>
        </p:nvGrpSpPr>
        <p:grpSpPr>
          <a:xfrm>
            <a:off x="3831275" y="1406275"/>
            <a:ext cx="5412600" cy="2850175"/>
            <a:chOff x="3831275" y="1482475"/>
            <a:chExt cx="5412600" cy="2850175"/>
          </a:xfrm>
        </p:grpSpPr>
        <p:sp>
          <p:nvSpPr>
            <p:cNvPr id="1224" name="Google Shape;1224;p68"/>
            <p:cNvSpPr/>
            <p:nvPr/>
          </p:nvSpPr>
          <p:spPr>
            <a:xfrm>
              <a:off x="3831275" y="1761350"/>
              <a:ext cx="5412600" cy="25713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8"/>
            <p:cNvSpPr txBox="1"/>
            <p:nvPr/>
          </p:nvSpPr>
          <p:spPr>
            <a:xfrm>
              <a:off x="6288675" y="1482475"/>
              <a:ext cx="2743200" cy="523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Three-way handshake</a:t>
              </a:r>
              <a:endParaRPr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26" name="Google Shape;1226;p68"/>
          <p:cNvGrpSpPr/>
          <p:nvPr/>
        </p:nvGrpSpPr>
        <p:grpSpPr>
          <a:xfrm>
            <a:off x="3831275" y="4606775"/>
            <a:ext cx="5412600" cy="2763150"/>
            <a:chOff x="3831275" y="4530575"/>
            <a:chExt cx="5412600" cy="2763150"/>
          </a:xfrm>
        </p:grpSpPr>
        <p:sp>
          <p:nvSpPr>
            <p:cNvPr id="1227" name="Google Shape;1227;p68"/>
            <p:cNvSpPr/>
            <p:nvPr/>
          </p:nvSpPr>
          <p:spPr>
            <a:xfrm>
              <a:off x="3831275" y="4530575"/>
              <a:ext cx="5412600" cy="25713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8"/>
            <p:cNvSpPr txBox="1"/>
            <p:nvPr/>
          </p:nvSpPr>
          <p:spPr>
            <a:xfrm>
              <a:off x="6288675" y="6770525"/>
              <a:ext cx="2743200" cy="523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TCP’s half close</a:t>
              </a:r>
              <a:endParaRPr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69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1234" name="Google Shape;1234;p6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1235" name="Google Shape;1235;p69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7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1241" name="Google Shape;1241;p7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Encapsulation </a:t>
            </a:r>
            <a:endParaRPr/>
          </a:p>
        </p:txBody>
      </p:sp>
      <p:sp>
        <p:nvSpPr>
          <p:cNvPr id="1242" name="Google Shape;1242;p7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Multiplexing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Gathering data from multiple sockets, enveloping data with header</a:t>
            </a:r>
            <a:endParaRPr/>
          </a:p>
        </p:txBody>
      </p:sp>
      <p:grpSp>
        <p:nvGrpSpPr>
          <p:cNvPr id="1243" name="Google Shape;1243;p70"/>
          <p:cNvGrpSpPr/>
          <p:nvPr/>
        </p:nvGrpSpPr>
        <p:grpSpPr>
          <a:xfrm>
            <a:off x="2618313" y="2834875"/>
            <a:ext cx="6759975" cy="4146225"/>
            <a:chOff x="2950875" y="3153625"/>
            <a:chExt cx="6759975" cy="4146225"/>
          </a:xfrm>
        </p:grpSpPr>
        <p:sp>
          <p:nvSpPr>
            <p:cNvPr id="1244" name="Google Shape;1244;p70"/>
            <p:cNvSpPr/>
            <p:nvPr/>
          </p:nvSpPr>
          <p:spPr>
            <a:xfrm>
              <a:off x="6654075" y="3153625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user data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45" name="Google Shape;1245;p70"/>
            <p:cNvGrpSpPr/>
            <p:nvPr/>
          </p:nvGrpSpPr>
          <p:grpSpPr>
            <a:xfrm>
              <a:off x="5728275" y="3948850"/>
              <a:ext cx="1851600" cy="398700"/>
              <a:chOff x="5271075" y="4189375"/>
              <a:chExt cx="1851600" cy="398700"/>
            </a:xfrm>
          </p:grpSpPr>
          <p:sp>
            <p:nvSpPr>
              <p:cNvPr id="1246" name="Google Shape;1246;p70"/>
              <p:cNvSpPr/>
              <p:nvPr/>
            </p:nvSpPr>
            <p:spPr>
              <a:xfrm>
                <a:off x="6196875" y="4189375"/>
                <a:ext cx="925800" cy="39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user data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7" name="Google Shape;1247;p70"/>
              <p:cNvSpPr/>
              <p:nvPr/>
            </p:nvSpPr>
            <p:spPr>
              <a:xfrm>
                <a:off x="5271075" y="4189375"/>
                <a:ext cx="925800" cy="39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</a:t>
                </a:r>
                <a:b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header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48" name="Google Shape;1248;p70"/>
            <p:cNvGrpSpPr/>
            <p:nvPr/>
          </p:nvGrpSpPr>
          <p:grpSpPr>
            <a:xfrm>
              <a:off x="4802475" y="4744075"/>
              <a:ext cx="2777400" cy="398700"/>
              <a:chOff x="4345275" y="5048875"/>
              <a:chExt cx="2777400" cy="398700"/>
            </a:xfrm>
          </p:grpSpPr>
          <p:sp>
            <p:nvSpPr>
              <p:cNvPr id="1249" name="Google Shape;1249;p70"/>
              <p:cNvSpPr/>
              <p:nvPr/>
            </p:nvSpPr>
            <p:spPr>
              <a:xfrm>
                <a:off x="5271075" y="5048875"/>
                <a:ext cx="1851600" cy="39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application data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0" name="Google Shape;1250;p70"/>
              <p:cNvSpPr/>
              <p:nvPr/>
            </p:nvSpPr>
            <p:spPr>
              <a:xfrm>
                <a:off x="4345275" y="5048875"/>
                <a:ext cx="925800" cy="39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TCP</a:t>
                </a:r>
                <a:b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header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51" name="Google Shape;1251;p70"/>
            <p:cNvGrpSpPr/>
            <p:nvPr/>
          </p:nvGrpSpPr>
          <p:grpSpPr>
            <a:xfrm>
              <a:off x="3876675" y="5539300"/>
              <a:ext cx="3703200" cy="398700"/>
              <a:chOff x="3419475" y="5908375"/>
              <a:chExt cx="3703200" cy="398700"/>
            </a:xfrm>
          </p:grpSpPr>
          <p:sp>
            <p:nvSpPr>
              <p:cNvPr id="1252" name="Google Shape;1252;p70"/>
              <p:cNvSpPr/>
              <p:nvPr/>
            </p:nvSpPr>
            <p:spPr>
              <a:xfrm>
                <a:off x="5271075" y="5908375"/>
                <a:ext cx="1851600" cy="39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application data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3" name="Google Shape;1253;p70"/>
              <p:cNvSpPr/>
              <p:nvPr/>
            </p:nvSpPr>
            <p:spPr>
              <a:xfrm>
                <a:off x="4345275" y="5908375"/>
                <a:ext cx="925800" cy="39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TCP</a:t>
                </a:r>
                <a:b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header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4" name="Google Shape;1254;p70"/>
              <p:cNvSpPr/>
              <p:nvPr/>
            </p:nvSpPr>
            <p:spPr>
              <a:xfrm>
                <a:off x="3419475" y="5908375"/>
                <a:ext cx="925800" cy="39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IP</a:t>
                </a:r>
                <a:b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header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255" name="Google Shape;1255;p70"/>
            <p:cNvSpPr/>
            <p:nvPr/>
          </p:nvSpPr>
          <p:spPr>
            <a:xfrm>
              <a:off x="5728275" y="6334525"/>
              <a:ext cx="18516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application data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6" name="Google Shape;1256;p70"/>
            <p:cNvSpPr/>
            <p:nvPr/>
          </p:nvSpPr>
          <p:spPr>
            <a:xfrm>
              <a:off x="4802475" y="6334525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7" name="Google Shape;1257;p70"/>
            <p:cNvSpPr/>
            <p:nvPr/>
          </p:nvSpPr>
          <p:spPr>
            <a:xfrm>
              <a:off x="3876675" y="6334525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8" name="Google Shape;1258;p70"/>
            <p:cNvSpPr/>
            <p:nvPr/>
          </p:nvSpPr>
          <p:spPr>
            <a:xfrm>
              <a:off x="2950875" y="6334525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59" name="Google Shape;1259;p70"/>
            <p:cNvCxnSpPr/>
            <p:nvPr/>
          </p:nvCxnSpPr>
          <p:spPr>
            <a:xfrm>
              <a:off x="7584375" y="3552325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60" name="Google Shape;1260;p70"/>
            <p:cNvCxnSpPr/>
            <p:nvPr/>
          </p:nvCxnSpPr>
          <p:spPr>
            <a:xfrm>
              <a:off x="6654075" y="3552325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61" name="Google Shape;1261;p70"/>
            <p:cNvCxnSpPr/>
            <p:nvPr/>
          </p:nvCxnSpPr>
          <p:spPr>
            <a:xfrm>
              <a:off x="7584375" y="4347550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62" name="Google Shape;1262;p70"/>
            <p:cNvCxnSpPr/>
            <p:nvPr/>
          </p:nvCxnSpPr>
          <p:spPr>
            <a:xfrm>
              <a:off x="5728275" y="4347550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63" name="Google Shape;1263;p70"/>
            <p:cNvCxnSpPr/>
            <p:nvPr/>
          </p:nvCxnSpPr>
          <p:spPr>
            <a:xfrm>
              <a:off x="7579875" y="5142738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64" name="Google Shape;1264;p70"/>
            <p:cNvCxnSpPr/>
            <p:nvPr/>
          </p:nvCxnSpPr>
          <p:spPr>
            <a:xfrm>
              <a:off x="4802475" y="5142738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65" name="Google Shape;1265;p70"/>
            <p:cNvCxnSpPr/>
            <p:nvPr/>
          </p:nvCxnSpPr>
          <p:spPr>
            <a:xfrm>
              <a:off x="7579875" y="5937988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66" name="Google Shape;1266;p70"/>
            <p:cNvCxnSpPr/>
            <p:nvPr/>
          </p:nvCxnSpPr>
          <p:spPr>
            <a:xfrm>
              <a:off x="3876675" y="5937988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267" name="Google Shape;1267;p70"/>
            <p:cNvSpPr/>
            <p:nvPr/>
          </p:nvSpPr>
          <p:spPr>
            <a:xfrm>
              <a:off x="7579875" y="6334525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trailer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68" name="Google Shape;1268;p70"/>
            <p:cNvCxnSpPr/>
            <p:nvPr/>
          </p:nvCxnSpPr>
          <p:spPr>
            <a:xfrm>
              <a:off x="8505675" y="6885613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70"/>
            <p:cNvCxnSpPr/>
            <p:nvPr/>
          </p:nvCxnSpPr>
          <p:spPr>
            <a:xfrm>
              <a:off x="2950875" y="6885613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70"/>
            <p:cNvCxnSpPr/>
            <p:nvPr/>
          </p:nvCxnSpPr>
          <p:spPr>
            <a:xfrm>
              <a:off x="4802475" y="5341050"/>
              <a:ext cx="2777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271" name="Google Shape;1271;p70"/>
            <p:cNvCxnSpPr/>
            <p:nvPr/>
          </p:nvCxnSpPr>
          <p:spPr>
            <a:xfrm>
              <a:off x="3876675" y="6136300"/>
              <a:ext cx="3703200" cy="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272" name="Google Shape;1272;p70"/>
            <p:cNvCxnSpPr/>
            <p:nvPr/>
          </p:nvCxnSpPr>
          <p:spPr>
            <a:xfrm>
              <a:off x="2950875" y="7083925"/>
              <a:ext cx="5554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273" name="Google Shape;1273;p70"/>
            <p:cNvSpPr txBox="1"/>
            <p:nvPr/>
          </p:nvSpPr>
          <p:spPr>
            <a:xfrm>
              <a:off x="5647875" y="5156388"/>
              <a:ext cx="1086600" cy="36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TCP segment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4" name="Google Shape;1274;p70"/>
            <p:cNvSpPr txBox="1"/>
            <p:nvPr/>
          </p:nvSpPr>
          <p:spPr>
            <a:xfrm>
              <a:off x="5220825" y="5951613"/>
              <a:ext cx="1014900" cy="36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IP datagram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5" name="Google Shape;1275;p70"/>
            <p:cNvSpPr txBox="1"/>
            <p:nvPr/>
          </p:nvSpPr>
          <p:spPr>
            <a:xfrm>
              <a:off x="5143725" y="6930550"/>
              <a:ext cx="1169100" cy="36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Ethernet frame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76" name="Google Shape;1276;p70"/>
            <p:cNvCxnSpPr/>
            <p:nvPr/>
          </p:nvCxnSpPr>
          <p:spPr>
            <a:xfrm>
              <a:off x="8735100" y="6533875"/>
              <a:ext cx="936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7" name="Google Shape;1277;p70"/>
            <p:cNvSpPr/>
            <p:nvPr/>
          </p:nvSpPr>
          <p:spPr>
            <a:xfrm>
              <a:off x="8740500" y="5795528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8" name="Google Shape;1278;p70"/>
            <p:cNvSpPr/>
            <p:nvPr/>
          </p:nvSpPr>
          <p:spPr>
            <a:xfrm>
              <a:off x="8740500" y="3580488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application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9" name="Google Shape;1279;p70"/>
            <p:cNvSpPr/>
            <p:nvPr/>
          </p:nvSpPr>
          <p:spPr>
            <a:xfrm>
              <a:off x="8740500" y="4318834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0" name="Google Shape;1280;p70"/>
            <p:cNvSpPr/>
            <p:nvPr/>
          </p:nvSpPr>
          <p:spPr>
            <a:xfrm>
              <a:off x="8740500" y="5057181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81" name="Google Shape;1281;p70"/>
            <p:cNvCxnSpPr>
              <a:stCxn id="1278" idx="2"/>
              <a:endCxn id="1279" idx="0"/>
            </p:cNvCxnSpPr>
            <p:nvPr/>
          </p:nvCxnSpPr>
          <p:spPr>
            <a:xfrm>
              <a:off x="9203400" y="3979188"/>
              <a:ext cx="0" cy="33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2" name="Google Shape;1282;p70"/>
            <p:cNvCxnSpPr>
              <a:stCxn id="1279" idx="2"/>
              <a:endCxn id="1280" idx="0"/>
            </p:cNvCxnSpPr>
            <p:nvPr/>
          </p:nvCxnSpPr>
          <p:spPr>
            <a:xfrm>
              <a:off x="9203400" y="4717534"/>
              <a:ext cx="0" cy="33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3" name="Google Shape;1283;p70"/>
            <p:cNvCxnSpPr>
              <a:stCxn id="1280" idx="2"/>
              <a:endCxn id="1277" idx="0"/>
            </p:cNvCxnSpPr>
            <p:nvPr/>
          </p:nvCxnSpPr>
          <p:spPr>
            <a:xfrm>
              <a:off x="9203400" y="5455881"/>
              <a:ext cx="0" cy="33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4" name="Google Shape;1284;p70"/>
            <p:cNvCxnSpPr>
              <a:stCxn id="1277" idx="2"/>
              <a:endCxn id="1285" idx="0"/>
            </p:cNvCxnSpPr>
            <p:nvPr/>
          </p:nvCxnSpPr>
          <p:spPr>
            <a:xfrm>
              <a:off x="9203400" y="6194228"/>
              <a:ext cx="0" cy="33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86" name="Google Shape;1286;p70"/>
            <p:cNvSpPr txBox="1"/>
            <p:nvPr/>
          </p:nvSpPr>
          <p:spPr>
            <a:xfrm>
              <a:off x="8695950" y="6457663"/>
              <a:ext cx="1014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7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sp>
        <p:nvSpPr>
          <p:cNvPr id="1292" name="Google Shape;1292;p7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Decapsulation </a:t>
            </a:r>
            <a:endParaRPr/>
          </a:p>
        </p:txBody>
      </p:sp>
      <p:sp>
        <p:nvSpPr>
          <p:cNvPr id="1293" name="Google Shape;1293;p7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Demultiplexing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Delivering received segments to correct socket</a:t>
            </a:r>
            <a:endParaRPr/>
          </a:p>
        </p:txBody>
      </p:sp>
      <p:grpSp>
        <p:nvGrpSpPr>
          <p:cNvPr id="1294" name="Google Shape;1294;p71"/>
          <p:cNvGrpSpPr/>
          <p:nvPr/>
        </p:nvGrpSpPr>
        <p:grpSpPr>
          <a:xfrm>
            <a:off x="742825" y="2842675"/>
            <a:ext cx="11255650" cy="4475775"/>
            <a:chOff x="742825" y="2842675"/>
            <a:chExt cx="11255650" cy="4475775"/>
          </a:xfrm>
        </p:grpSpPr>
        <p:grpSp>
          <p:nvGrpSpPr>
            <p:cNvPr id="1295" name="Google Shape;1295;p71"/>
            <p:cNvGrpSpPr/>
            <p:nvPr/>
          </p:nvGrpSpPr>
          <p:grpSpPr>
            <a:xfrm>
              <a:off x="5991400" y="3971675"/>
              <a:ext cx="503400" cy="1328400"/>
              <a:chOff x="6247800" y="4853925"/>
              <a:chExt cx="503400" cy="1328400"/>
            </a:xfrm>
          </p:grpSpPr>
          <p:sp>
            <p:nvSpPr>
              <p:cNvPr id="1296" name="Google Shape;1296;p71"/>
              <p:cNvSpPr/>
              <p:nvPr/>
            </p:nvSpPr>
            <p:spPr>
              <a:xfrm>
                <a:off x="6346200" y="5017925"/>
                <a:ext cx="405000" cy="8199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71"/>
              <p:cNvSpPr/>
              <p:nvPr/>
            </p:nvSpPr>
            <p:spPr>
              <a:xfrm>
                <a:off x="6247800" y="4853925"/>
                <a:ext cx="405000" cy="1328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8" name="Google Shape;1298;p71"/>
            <p:cNvGrpSpPr/>
            <p:nvPr/>
          </p:nvGrpSpPr>
          <p:grpSpPr>
            <a:xfrm>
              <a:off x="7896400" y="2981075"/>
              <a:ext cx="503400" cy="1328400"/>
              <a:chOff x="6247800" y="4853925"/>
              <a:chExt cx="503400" cy="1328400"/>
            </a:xfrm>
          </p:grpSpPr>
          <p:sp>
            <p:nvSpPr>
              <p:cNvPr id="1299" name="Google Shape;1299;p71"/>
              <p:cNvSpPr/>
              <p:nvPr/>
            </p:nvSpPr>
            <p:spPr>
              <a:xfrm>
                <a:off x="6346200" y="5017925"/>
                <a:ext cx="405000" cy="8199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71"/>
              <p:cNvSpPr/>
              <p:nvPr/>
            </p:nvSpPr>
            <p:spPr>
              <a:xfrm>
                <a:off x="6247800" y="4853925"/>
                <a:ext cx="405000" cy="1328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1" name="Google Shape;1301;p71"/>
            <p:cNvSpPr txBox="1"/>
            <p:nvPr/>
          </p:nvSpPr>
          <p:spPr>
            <a:xfrm>
              <a:off x="8455475" y="3199175"/>
              <a:ext cx="3543000" cy="89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demultiplexing based on destination port number in TCP or UDP header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302" name="Google Shape;1302;p71"/>
            <p:cNvGrpSpPr/>
            <p:nvPr/>
          </p:nvGrpSpPr>
          <p:grpSpPr>
            <a:xfrm>
              <a:off x="4619800" y="4962275"/>
              <a:ext cx="503400" cy="1328400"/>
              <a:chOff x="6247800" y="4853925"/>
              <a:chExt cx="503400" cy="1328400"/>
            </a:xfrm>
          </p:grpSpPr>
          <p:sp>
            <p:nvSpPr>
              <p:cNvPr id="1303" name="Google Shape;1303;p71"/>
              <p:cNvSpPr/>
              <p:nvPr/>
            </p:nvSpPr>
            <p:spPr>
              <a:xfrm>
                <a:off x="6346200" y="5017925"/>
                <a:ext cx="405000" cy="8199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71"/>
              <p:cNvSpPr/>
              <p:nvPr/>
            </p:nvSpPr>
            <p:spPr>
              <a:xfrm>
                <a:off x="6247800" y="4853925"/>
                <a:ext cx="405000" cy="1328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5" name="Google Shape;1305;p71"/>
            <p:cNvGrpSpPr/>
            <p:nvPr/>
          </p:nvGrpSpPr>
          <p:grpSpPr>
            <a:xfrm>
              <a:off x="742825" y="3689650"/>
              <a:ext cx="5357300" cy="475500"/>
              <a:chOff x="1885825" y="3689650"/>
              <a:chExt cx="5357300" cy="475500"/>
            </a:xfrm>
          </p:grpSpPr>
          <p:sp>
            <p:nvSpPr>
              <p:cNvPr id="1306" name="Google Shape;1306;p71"/>
              <p:cNvSpPr/>
              <p:nvPr/>
            </p:nvSpPr>
            <p:spPr>
              <a:xfrm>
                <a:off x="1885825" y="3689650"/>
                <a:ext cx="9510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ICMP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07" name="Google Shape;1307;p71"/>
              <p:cNvSpPr/>
              <p:nvPr/>
            </p:nvSpPr>
            <p:spPr>
              <a:xfrm>
                <a:off x="3125992" y="3689650"/>
                <a:ext cx="9510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IGMP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08" name="Google Shape;1308;p71"/>
              <p:cNvSpPr/>
              <p:nvPr/>
            </p:nvSpPr>
            <p:spPr>
              <a:xfrm>
                <a:off x="5051958" y="3689650"/>
                <a:ext cx="9510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TCP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09" name="Google Shape;1309;p71"/>
              <p:cNvSpPr/>
              <p:nvPr/>
            </p:nvSpPr>
            <p:spPr>
              <a:xfrm>
                <a:off x="6292125" y="3689650"/>
                <a:ext cx="9510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UDP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310" name="Google Shape;1310;p71"/>
            <p:cNvSpPr/>
            <p:nvPr/>
          </p:nvSpPr>
          <p:spPr>
            <a:xfrm>
              <a:off x="2173725" y="5670850"/>
              <a:ext cx="1379400" cy="7275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311" name="Google Shape;1311;p71"/>
            <p:cNvGrpSpPr/>
            <p:nvPr/>
          </p:nvGrpSpPr>
          <p:grpSpPr>
            <a:xfrm>
              <a:off x="895225" y="4680250"/>
              <a:ext cx="3936400" cy="475500"/>
              <a:chOff x="2038225" y="4527850"/>
              <a:chExt cx="3936400" cy="475500"/>
            </a:xfrm>
          </p:grpSpPr>
          <p:sp>
            <p:nvSpPr>
              <p:cNvPr id="1312" name="Google Shape;1312;p71"/>
              <p:cNvSpPr/>
              <p:nvPr/>
            </p:nvSpPr>
            <p:spPr>
              <a:xfrm>
                <a:off x="2038225" y="4527850"/>
                <a:ext cx="9510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ARP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13" name="Google Shape;1313;p71"/>
              <p:cNvSpPr/>
              <p:nvPr/>
            </p:nvSpPr>
            <p:spPr>
              <a:xfrm>
                <a:off x="5023625" y="4527850"/>
                <a:ext cx="9510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RARP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14" name="Google Shape;1314;p71"/>
              <p:cNvSpPr/>
              <p:nvPr/>
            </p:nvSpPr>
            <p:spPr>
              <a:xfrm>
                <a:off x="3530925" y="4527850"/>
                <a:ext cx="9510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IP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315" name="Google Shape;1315;p71"/>
            <p:cNvSpPr txBox="1"/>
            <p:nvPr/>
          </p:nvSpPr>
          <p:spPr>
            <a:xfrm>
              <a:off x="2029425" y="6842950"/>
              <a:ext cx="16680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Incoming frame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16" name="Google Shape;1316;p71"/>
            <p:cNvCxnSpPr>
              <a:stCxn id="1315" idx="0"/>
              <a:endCxn id="1310" idx="2"/>
            </p:cNvCxnSpPr>
            <p:nvPr/>
          </p:nvCxnSpPr>
          <p:spPr>
            <a:xfrm rot="10800000">
              <a:off x="2863425" y="6398350"/>
              <a:ext cx="0" cy="4446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7" name="Google Shape;1317;p71"/>
            <p:cNvCxnSpPr>
              <a:stCxn id="1310" idx="0"/>
              <a:endCxn id="1312" idx="2"/>
            </p:cNvCxnSpPr>
            <p:nvPr/>
          </p:nvCxnSpPr>
          <p:spPr>
            <a:xfrm rot="10800000">
              <a:off x="1370625" y="5155750"/>
              <a:ext cx="1492800" cy="51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8" name="Google Shape;1318;p71"/>
            <p:cNvCxnSpPr>
              <a:stCxn id="1310" idx="0"/>
              <a:endCxn id="1314" idx="2"/>
            </p:cNvCxnSpPr>
            <p:nvPr/>
          </p:nvCxnSpPr>
          <p:spPr>
            <a:xfrm rot="10800000">
              <a:off x="2863425" y="5155750"/>
              <a:ext cx="0" cy="51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9" name="Google Shape;1319;p71"/>
            <p:cNvCxnSpPr>
              <a:stCxn id="1310" idx="0"/>
              <a:endCxn id="1313" idx="2"/>
            </p:cNvCxnSpPr>
            <p:nvPr/>
          </p:nvCxnSpPr>
          <p:spPr>
            <a:xfrm rot="10800000" flipH="1">
              <a:off x="2863425" y="5155750"/>
              <a:ext cx="1492800" cy="51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0" name="Google Shape;1320;p71"/>
            <p:cNvCxnSpPr>
              <a:stCxn id="1314" idx="0"/>
              <a:endCxn id="1306" idx="2"/>
            </p:cNvCxnSpPr>
            <p:nvPr/>
          </p:nvCxnSpPr>
          <p:spPr>
            <a:xfrm rot="10800000">
              <a:off x="1218225" y="4165150"/>
              <a:ext cx="1645200" cy="51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1" name="Google Shape;1321;p71"/>
            <p:cNvCxnSpPr>
              <a:stCxn id="1314" idx="0"/>
              <a:endCxn id="1307" idx="2"/>
            </p:cNvCxnSpPr>
            <p:nvPr/>
          </p:nvCxnSpPr>
          <p:spPr>
            <a:xfrm rot="10800000">
              <a:off x="2458425" y="4165150"/>
              <a:ext cx="405000" cy="51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2" name="Google Shape;1322;p71"/>
            <p:cNvCxnSpPr>
              <a:stCxn id="1314" idx="0"/>
              <a:endCxn id="1308" idx="2"/>
            </p:cNvCxnSpPr>
            <p:nvPr/>
          </p:nvCxnSpPr>
          <p:spPr>
            <a:xfrm rot="10800000" flipH="1">
              <a:off x="2863425" y="4165150"/>
              <a:ext cx="1521000" cy="51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3" name="Google Shape;1323;p71"/>
            <p:cNvCxnSpPr>
              <a:stCxn id="1314" idx="0"/>
              <a:endCxn id="1309" idx="2"/>
            </p:cNvCxnSpPr>
            <p:nvPr/>
          </p:nvCxnSpPr>
          <p:spPr>
            <a:xfrm rot="10800000" flipH="1">
              <a:off x="2863425" y="4165150"/>
              <a:ext cx="2761200" cy="51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24" name="Google Shape;1324;p71"/>
            <p:cNvSpPr txBox="1"/>
            <p:nvPr/>
          </p:nvSpPr>
          <p:spPr>
            <a:xfrm>
              <a:off x="5215525" y="5155750"/>
              <a:ext cx="2972100" cy="57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demultiplexing based on frame type in Ethernet header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325" name="Google Shape;1325;p71"/>
            <p:cNvGrpSpPr/>
            <p:nvPr/>
          </p:nvGrpSpPr>
          <p:grpSpPr>
            <a:xfrm>
              <a:off x="1557125" y="2842688"/>
              <a:ext cx="3195300" cy="578700"/>
              <a:chOff x="3683325" y="2723650"/>
              <a:chExt cx="3195300" cy="578700"/>
            </a:xfrm>
          </p:grpSpPr>
          <p:sp>
            <p:nvSpPr>
              <p:cNvPr id="1326" name="Google Shape;1326;p71"/>
              <p:cNvSpPr/>
              <p:nvPr/>
            </p:nvSpPr>
            <p:spPr>
              <a:xfrm>
                <a:off x="3683325" y="2775250"/>
                <a:ext cx="13794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Application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27" name="Google Shape;1327;p71"/>
              <p:cNvSpPr/>
              <p:nvPr/>
            </p:nvSpPr>
            <p:spPr>
              <a:xfrm>
                <a:off x="5499225" y="2775250"/>
                <a:ext cx="13794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Application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28" name="Google Shape;1328;p71"/>
              <p:cNvSpPr txBox="1"/>
              <p:nvPr/>
            </p:nvSpPr>
            <p:spPr>
              <a:xfrm>
                <a:off x="4780025" y="2723650"/>
                <a:ext cx="1016700" cy="57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...</a:t>
                </a:r>
                <a:endParaRPr sz="20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329" name="Google Shape;1329;p71"/>
            <p:cNvGrpSpPr/>
            <p:nvPr/>
          </p:nvGrpSpPr>
          <p:grpSpPr>
            <a:xfrm>
              <a:off x="5006300" y="2842675"/>
              <a:ext cx="3195300" cy="578700"/>
              <a:chOff x="3683325" y="2723650"/>
              <a:chExt cx="3195300" cy="578700"/>
            </a:xfrm>
          </p:grpSpPr>
          <p:sp>
            <p:nvSpPr>
              <p:cNvPr id="1330" name="Google Shape;1330;p71"/>
              <p:cNvSpPr/>
              <p:nvPr/>
            </p:nvSpPr>
            <p:spPr>
              <a:xfrm>
                <a:off x="3683325" y="2775250"/>
                <a:ext cx="13794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Application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31" name="Google Shape;1331;p71"/>
              <p:cNvSpPr/>
              <p:nvPr/>
            </p:nvSpPr>
            <p:spPr>
              <a:xfrm>
                <a:off x="5499225" y="2775250"/>
                <a:ext cx="13794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Application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32" name="Google Shape;1332;p71"/>
              <p:cNvSpPr txBox="1"/>
              <p:nvPr/>
            </p:nvSpPr>
            <p:spPr>
              <a:xfrm>
                <a:off x="4780025" y="2723650"/>
                <a:ext cx="1016700" cy="57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...</a:t>
                </a:r>
                <a:endParaRPr sz="20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333" name="Google Shape;1333;p71"/>
            <p:cNvCxnSpPr>
              <a:stCxn id="1308" idx="0"/>
              <a:endCxn id="1326" idx="2"/>
            </p:cNvCxnSpPr>
            <p:nvPr/>
          </p:nvCxnSpPr>
          <p:spPr>
            <a:xfrm rot="10800000">
              <a:off x="2246958" y="3369850"/>
              <a:ext cx="2137500" cy="3198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4" name="Google Shape;1334;p71"/>
            <p:cNvCxnSpPr>
              <a:stCxn id="1309" idx="0"/>
              <a:endCxn id="1330" idx="2"/>
            </p:cNvCxnSpPr>
            <p:nvPr/>
          </p:nvCxnSpPr>
          <p:spPr>
            <a:xfrm rot="10800000" flipH="1">
              <a:off x="5624625" y="3369850"/>
              <a:ext cx="71400" cy="3198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5" name="Google Shape;1335;p71"/>
            <p:cNvCxnSpPr>
              <a:stCxn id="1309" idx="0"/>
              <a:endCxn id="1331" idx="2"/>
            </p:cNvCxnSpPr>
            <p:nvPr/>
          </p:nvCxnSpPr>
          <p:spPr>
            <a:xfrm rot="10800000" flipH="1">
              <a:off x="5624625" y="3369850"/>
              <a:ext cx="1887300" cy="3198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6" name="Google Shape;1336;p71"/>
            <p:cNvCxnSpPr>
              <a:stCxn id="1308" idx="0"/>
              <a:endCxn id="1327" idx="2"/>
            </p:cNvCxnSpPr>
            <p:nvPr/>
          </p:nvCxnSpPr>
          <p:spPr>
            <a:xfrm rot="10800000">
              <a:off x="4062858" y="3369850"/>
              <a:ext cx="321600" cy="3198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37" name="Google Shape;1337;p71"/>
            <p:cNvSpPr txBox="1"/>
            <p:nvPr/>
          </p:nvSpPr>
          <p:spPr>
            <a:xfrm>
              <a:off x="6550475" y="4189775"/>
              <a:ext cx="3543000" cy="89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demultiplexing based on protocol value in IP header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7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sp>
        <p:nvSpPr>
          <p:cNvPr id="1343" name="Google Shape;1343;p7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Addressing </a:t>
            </a:r>
            <a:endParaRPr/>
          </a:p>
        </p:txBody>
      </p:sp>
      <p:sp>
        <p:nvSpPr>
          <p:cNvPr id="1344" name="Google Shape;1344;p7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Addressing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Nearby (same network)</a:t>
            </a:r>
            <a:endParaRPr/>
          </a:p>
        </p:txBody>
      </p:sp>
      <p:grpSp>
        <p:nvGrpSpPr>
          <p:cNvPr id="1345" name="Google Shape;1345;p72"/>
          <p:cNvGrpSpPr/>
          <p:nvPr/>
        </p:nvGrpSpPr>
        <p:grpSpPr>
          <a:xfrm>
            <a:off x="1225863" y="2331225"/>
            <a:ext cx="9307213" cy="4973450"/>
            <a:chOff x="1225863" y="2331225"/>
            <a:chExt cx="9307213" cy="4973450"/>
          </a:xfrm>
        </p:grpSpPr>
        <p:sp>
          <p:nvSpPr>
            <p:cNvPr id="1346" name="Google Shape;1346;p72"/>
            <p:cNvSpPr/>
            <p:nvPr/>
          </p:nvSpPr>
          <p:spPr>
            <a:xfrm>
              <a:off x="2535075" y="2942025"/>
              <a:ext cx="951000" cy="578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FTP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Client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7" name="Google Shape;1347;p72"/>
            <p:cNvSpPr/>
            <p:nvPr/>
          </p:nvSpPr>
          <p:spPr>
            <a:xfrm>
              <a:off x="6278700" y="2942025"/>
              <a:ext cx="951000" cy="578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FTP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Server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8" name="Google Shape;1348;p72"/>
            <p:cNvSpPr/>
            <p:nvPr/>
          </p:nvSpPr>
          <p:spPr>
            <a:xfrm>
              <a:off x="2535075" y="4104275"/>
              <a:ext cx="951000" cy="578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9" name="Google Shape;1349;p72"/>
            <p:cNvSpPr/>
            <p:nvPr/>
          </p:nvSpPr>
          <p:spPr>
            <a:xfrm>
              <a:off x="6278700" y="4104275"/>
              <a:ext cx="951000" cy="578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0" name="Google Shape;1350;p72"/>
            <p:cNvSpPr/>
            <p:nvPr/>
          </p:nvSpPr>
          <p:spPr>
            <a:xfrm>
              <a:off x="2535075" y="5171075"/>
              <a:ext cx="951000" cy="578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1" name="Google Shape;1351;p72"/>
            <p:cNvSpPr/>
            <p:nvPr/>
          </p:nvSpPr>
          <p:spPr>
            <a:xfrm>
              <a:off x="6268875" y="5171075"/>
              <a:ext cx="951000" cy="578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2" name="Google Shape;1352;p72"/>
            <p:cNvSpPr/>
            <p:nvPr/>
          </p:nvSpPr>
          <p:spPr>
            <a:xfrm>
              <a:off x="2320875" y="6237875"/>
              <a:ext cx="1379400" cy="7275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3" name="Google Shape;1353;p72"/>
            <p:cNvSpPr/>
            <p:nvPr/>
          </p:nvSpPr>
          <p:spPr>
            <a:xfrm>
              <a:off x="6064500" y="6237875"/>
              <a:ext cx="1379400" cy="7275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54" name="Google Shape;1354;p72"/>
            <p:cNvCxnSpPr>
              <a:stCxn id="1346" idx="3"/>
              <a:endCxn id="1347" idx="1"/>
            </p:cNvCxnSpPr>
            <p:nvPr/>
          </p:nvCxnSpPr>
          <p:spPr>
            <a:xfrm>
              <a:off x="3486075" y="3231375"/>
              <a:ext cx="27927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1355" name="Google Shape;1355;p72"/>
            <p:cNvCxnSpPr>
              <a:stCxn id="1348" idx="3"/>
              <a:endCxn id="1349" idx="1"/>
            </p:cNvCxnSpPr>
            <p:nvPr/>
          </p:nvCxnSpPr>
          <p:spPr>
            <a:xfrm>
              <a:off x="3486075" y="4393625"/>
              <a:ext cx="27927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1356" name="Google Shape;1356;p72"/>
            <p:cNvCxnSpPr>
              <a:stCxn id="1350" idx="3"/>
              <a:endCxn id="1351" idx="1"/>
            </p:cNvCxnSpPr>
            <p:nvPr/>
          </p:nvCxnSpPr>
          <p:spPr>
            <a:xfrm>
              <a:off x="3486075" y="5460425"/>
              <a:ext cx="27828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1357" name="Google Shape;1357;p72"/>
            <p:cNvCxnSpPr>
              <a:stCxn id="1352" idx="3"/>
              <a:endCxn id="1353" idx="1"/>
            </p:cNvCxnSpPr>
            <p:nvPr/>
          </p:nvCxnSpPr>
          <p:spPr>
            <a:xfrm>
              <a:off x="3700275" y="6601625"/>
              <a:ext cx="2364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sp>
          <p:nvSpPr>
            <p:cNvPr id="1358" name="Google Shape;1358;p72"/>
            <p:cNvSpPr txBox="1"/>
            <p:nvPr/>
          </p:nvSpPr>
          <p:spPr>
            <a:xfrm>
              <a:off x="4144388" y="2802675"/>
              <a:ext cx="1476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FTP Protocol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9" name="Google Shape;1359;p72"/>
            <p:cNvSpPr txBox="1"/>
            <p:nvPr/>
          </p:nvSpPr>
          <p:spPr>
            <a:xfrm>
              <a:off x="4144388" y="4021875"/>
              <a:ext cx="1476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TCP Protocol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0" name="Google Shape;1360;p72"/>
            <p:cNvSpPr txBox="1"/>
            <p:nvPr/>
          </p:nvSpPr>
          <p:spPr>
            <a:xfrm>
              <a:off x="4144388" y="5088675"/>
              <a:ext cx="1476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IP Protocol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1" name="Google Shape;1361;p72"/>
            <p:cNvSpPr txBox="1"/>
            <p:nvPr/>
          </p:nvSpPr>
          <p:spPr>
            <a:xfrm>
              <a:off x="3908588" y="6237875"/>
              <a:ext cx="19476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Ethernet Protocol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62" name="Google Shape;1362;p72"/>
            <p:cNvCxnSpPr>
              <a:stCxn id="1348" idx="0"/>
              <a:endCxn id="1346" idx="2"/>
            </p:cNvCxnSpPr>
            <p:nvPr/>
          </p:nvCxnSpPr>
          <p:spPr>
            <a:xfrm rot="10800000">
              <a:off x="3010575" y="3520775"/>
              <a:ext cx="0" cy="5835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63" name="Google Shape;1363;p72"/>
            <p:cNvCxnSpPr>
              <a:stCxn id="1350" idx="0"/>
              <a:endCxn id="1348" idx="2"/>
            </p:cNvCxnSpPr>
            <p:nvPr/>
          </p:nvCxnSpPr>
          <p:spPr>
            <a:xfrm rot="10800000">
              <a:off x="3010575" y="4682975"/>
              <a:ext cx="0" cy="488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64" name="Google Shape;1364;p72"/>
            <p:cNvCxnSpPr>
              <a:stCxn id="1352" idx="0"/>
              <a:endCxn id="1350" idx="2"/>
            </p:cNvCxnSpPr>
            <p:nvPr/>
          </p:nvCxnSpPr>
          <p:spPr>
            <a:xfrm rot="10800000">
              <a:off x="3010575" y="5749775"/>
              <a:ext cx="0" cy="488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65" name="Google Shape;1365;p72"/>
            <p:cNvCxnSpPr>
              <a:stCxn id="1349" idx="0"/>
              <a:endCxn id="1347" idx="2"/>
            </p:cNvCxnSpPr>
            <p:nvPr/>
          </p:nvCxnSpPr>
          <p:spPr>
            <a:xfrm rot="10800000">
              <a:off x="6754200" y="3520775"/>
              <a:ext cx="0" cy="5835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66" name="Google Shape;1366;p72"/>
            <p:cNvCxnSpPr>
              <a:stCxn id="1351" idx="0"/>
              <a:endCxn id="1349" idx="2"/>
            </p:cNvCxnSpPr>
            <p:nvPr/>
          </p:nvCxnSpPr>
          <p:spPr>
            <a:xfrm rot="10800000" flipH="1">
              <a:off x="6744375" y="4682975"/>
              <a:ext cx="9900" cy="488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67" name="Google Shape;1367;p72"/>
            <p:cNvCxnSpPr>
              <a:stCxn id="1353" idx="0"/>
              <a:endCxn id="1351" idx="2"/>
            </p:cNvCxnSpPr>
            <p:nvPr/>
          </p:nvCxnSpPr>
          <p:spPr>
            <a:xfrm rot="10800000">
              <a:off x="6744300" y="5749775"/>
              <a:ext cx="9900" cy="488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1368" name="Google Shape;1368;p72"/>
            <p:cNvGrpSpPr/>
            <p:nvPr/>
          </p:nvGrpSpPr>
          <p:grpSpPr>
            <a:xfrm>
              <a:off x="2023875" y="6847475"/>
              <a:ext cx="5717100" cy="457200"/>
              <a:chOff x="2023875" y="6847475"/>
              <a:chExt cx="5717100" cy="457200"/>
            </a:xfrm>
          </p:grpSpPr>
          <p:cxnSp>
            <p:nvCxnSpPr>
              <p:cNvPr id="1369" name="Google Shape;1369;p72"/>
              <p:cNvCxnSpPr/>
              <p:nvPr/>
            </p:nvCxnSpPr>
            <p:spPr>
              <a:xfrm>
                <a:off x="2023875" y="7287425"/>
                <a:ext cx="57171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70" name="Google Shape;1370;p72"/>
              <p:cNvSpPr txBox="1"/>
              <p:nvPr/>
            </p:nvSpPr>
            <p:spPr>
              <a:xfrm>
                <a:off x="3908588" y="6847475"/>
                <a:ext cx="1947600" cy="4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Ethernet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371" name="Google Shape;1371;p72"/>
              <p:cNvCxnSpPr/>
              <p:nvPr/>
            </p:nvCxnSpPr>
            <p:spPr>
              <a:xfrm>
                <a:off x="3010575" y="6965375"/>
                <a:ext cx="0" cy="33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72"/>
              <p:cNvCxnSpPr>
                <a:stCxn id="1353" idx="2"/>
              </p:cNvCxnSpPr>
              <p:nvPr/>
            </p:nvCxnSpPr>
            <p:spPr>
              <a:xfrm flipH="1">
                <a:off x="6744300" y="6965375"/>
                <a:ext cx="9900" cy="33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73" name="Google Shape;1373;p72"/>
            <p:cNvSpPr txBox="1"/>
            <p:nvPr/>
          </p:nvSpPr>
          <p:spPr>
            <a:xfrm>
              <a:off x="1225863" y="3017025"/>
              <a:ext cx="1476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Application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4" name="Google Shape;1374;p72"/>
            <p:cNvSpPr txBox="1"/>
            <p:nvPr/>
          </p:nvSpPr>
          <p:spPr>
            <a:xfrm>
              <a:off x="1225863" y="4160025"/>
              <a:ext cx="1476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Transport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5" name="Google Shape;1375;p72"/>
            <p:cNvSpPr txBox="1"/>
            <p:nvPr/>
          </p:nvSpPr>
          <p:spPr>
            <a:xfrm>
              <a:off x="1225863" y="5226825"/>
              <a:ext cx="1476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Network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6" name="Google Shape;1376;p72"/>
            <p:cNvSpPr txBox="1"/>
            <p:nvPr/>
          </p:nvSpPr>
          <p:spPr>
            <a:xfrm>
              <a:off x="1225863" y="6369825"/>
              <a:ext cx="1476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7" name="Google Shape;1377;p72"/>
            <p:cNvSpPr txBox="1"/>
            <p:nvPr/>
          </p:nvSpPr>
          <p:spPr>
            <a:xfrm>
              <a:off x="7626675" y="2636025"/>
              <a:ext cx="1476000" cy="72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User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Process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8" name="Google Shape;1378;p72"/>
            <p:cNvSpPr txBox="1"/>
            <p:nvPr/>
          </p:nvSpPr>
          <p:spPr>
            <a:xfrm>
              <a:off x="7626675" y="4160025"/>
              <a:ext cx="1476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Kernel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9" name="Google Shape;1379;p72"/>
            <p:cNvSpPr txBox="1"/>
            <p:nvPr/>
          </p:nvSpPr>
          <p:spPr>
            <a:xfrm>
              <a:off x="8922075" y="2331225"/>
              <a:ext cx="1476000" cy="9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Handles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Application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Details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0" name="Google Shape;1380;p72"/>
            <p:cNvSpPr txBox="1"/>
            <p:nvPr/>
          </p:nvSpPr>
          <p:spPr>
            <a:xfrm>
              <a:off x="8787075" y="4160025"/>
              <a:ext cx="1746000" cy="9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Handles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Communication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Details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81" name="Google Shape;1381;p72"/>
            <p:cNvCxnSpPr>
              <a:stCxn id="1377" idx="2"/>
              <a:endCxn id="1378" idx="0"/>
            </p:cNvCxnSpPr>
            <p:nvPr/>
          </p:nvCxnSpPr>
          <p:spPr>
            <a:xfrm>
              <a:off x="8364675" y="3363525"/>
              <a:ext cx="0" cy="7965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82" name="Google Shape;1382;p72"/>
            <p:cNvCxnSpPr>
              <a:stCxn id="1379" idx="2"/>
              <a:endCxn id="1380" idx="0"/>
            </p:cNvCxnSpPr>
            <p:nvPr/>
          </p:nvCxnSpPr>
          <p:spPr>
            <a:xfrm>
              <a:off x="9660075" y="3317025"/>
              <a:ext cx="0" cy="8430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83" name="Google Shape;1383;p72"/>
            <p:cNvCxnSpPr/>
            <p:nvPr/>
          </p:nvCxnSpPr>
          <p:spPr>
            <a:xfrm>
              <a:off x="8230038" y="3761775"/>
              <a:ext cx="269400" cy="0"/>
            </a:xfrm>
            <a:prstGeom prst="straightConnector1">
              <a:avLst/>
            </a:prstGeom>
            <a:noFill/>
            <a:ln w="3810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4" name="Google Shape;1384;p72"/>
            <p:cNvCxnSpPr/>
            <p:nvPr/>
          </p:nvCxnSpPr>
          <p:spPr>
            <a:xfrm>
              <a:off x="9525438" y="3761775"/>
              <a:ext cx="269400" cy="0"/>
            </a:xfrm>
            <a:prstGeom prst="straightConnector1">
              <a:avLst/>
            </a:prstGeom>
            <a:noFill/>
            <a:ln w="3810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7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sp>
        <p:nvSpPr>
          <p:cNvPr id="1390" name="Google Shape;1390;p7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Addressing </a:t>
            </a:r>
            <a:endParaRPr/>
          </a:p>
        </p:txBody>
      </p:sp>
      <p:sp>
        <p:nvSpPr>
          <p:cNvPr id="1391" name="Google Shape;1391;p7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Addressing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Faraway (across network)</a:t>
            </a:r>
            <a:endParaRPr/>
          </a:p>
        </p:txBody>
      </p:sp>
      <p:grpSp>
        <p:nvGrpSpPr>
          <p:cNvPr id="1392" name="Google Shape;1392;p73"/>
          <p:cNvGrpSpPr/>
          <p:nvPr/>
        </p:nvGrpSpPr>
        <p:grpSpPr>
          <a:xfrm>
            <a:off x="1593175" y="2562450"/>
            <a:ext cx="8842700" cy="4482925"/>
            <a:chOff x="1593175" y="2562450"/>
            <a:chExt cx="8842700" cy="4482925"/>
          </a:xfrm>
        </p:grpSpPr>
        <p:cxnSp>
          <p:nvCxnSpPr>
            <p:cNvPr id="1393" name="Google Shape;1393;p73"/>
            <p:cNvCxnSpPr/>
            <p:nvPr/>
          </p:nvCxnSpPr>
          <p:spPr>
            <a:xfrm>
              <a:off x="9766744" y="6174711"/>
              <a:ext cx="0" cy="2955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94" name="Google Shape;1394;p73"/>
            <p:cNvSpPr/>
            <p:nvPr/>
          </p:nvSpPr>
          <p:spPr>
            <a:xfrm>
              <a:off x="2863473" y="2670575"/>
              <a:ext cx="922800" cy="5040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FTP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Client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5" name="Google Shape;1395;p73"/>
            <p:cNvSpPr/>
            <p:nvPr/>
          </p:nvSpPr>
          <p:spPr>
            <a:xfrm>
              <a:off x="9305357" y="2670575"/>
              <a:ext cx="922800" cy="5040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FTP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Server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6" name="Google Shape;1396;p73"/>
            <p:cNvSpPr/>
            <p:nvPr/>
          </p:nvSpPr>
          <p:spPr>
            <a:xfrm>
              <a:off x="2863473" y="3682700"/>
              <a:ext cx="922800" cy="5040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7" name="Google Shape;1397;p73"/>
            <p:cNvSpPr/>
            <p:nvPr/>
          </p:nvSpPr>
          <p:spPr>
            <a:xfrm>
              <a:off x="9305357" y="3682700"/>
              <a:ext cx="922800" cy="5040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8" name="Google Shape;1398;p73"/>
            <p:cNvSpPr/>
            <p:nvPr/>
          </p:nvSpPr>
          <p:spPr>
            <a:xfrm>
              <a:off x="2863473" y="4611704"/>
              <a:ext cx="922800" cy="5040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9" name="Google Shape;1399;p73"/>
            <p:cNvSpPr/>
            <p:nvPr/>
          </p:nvSpPr>
          <p:spPr>
            <a:xfrm>
              <a:off x="9295824" y="4611704"/>
              <a:ext cx="922800" cy="5040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0" name="Google Shape;1400;p73"/>
            <p:cNvSpPr/>
            <p:nvPr/>
          </p:nvSpPr>
          <p:spPr>
            <a:xfrm>
              <a:off x="2655640" y="5540707"/>
              <a:ext cx="1338300" cy="6336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1" name="Google Shape;1401;p73"/>
            <p:cNvSpPr/>
            <p:nvPr/>
          </p:nvSpPr>
          <p:spPr>
            <a:xfrm>
              <a:off x="9097524" y="5540707"/>
              <a:ext cx="1338300" cy="6336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02" name="Google Shape;1402;p73"/>
            <p:cNvCxnSpPr>
              <a:stCxn id="1394" idx="3"/>
              <a:endCxn id="1395" idx="1"/>
            </p:cNvCxnSpPr>
            <p:nvPr/>
          </p:nvCxnSpPr>
          <p:spPr>
            <a:xfrm>
              <a:off x="3786273" y="2922575"/>
              <a:ext cx="55191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1403" name="Google Shape;1403;p73"/>
            <p:cNvCxnSpPr>
              <a:stCxn id="1396" idx="3"/>
              <a:endCxn id="1397" idx="1"/>
            </p:cNvCxnSpPr>
            <p:nvPr/>
          </p:nvCxnSpPr>
          <p:spPr>
            <a:xfrm>
              <a:off x="3786273" y="3934700"/>
              <a:ext cx="55191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sp>
          <p:nvSpPr>
            <p:cNvPr id="1404" name="Google Shape;1404;p73"/>
            <p:cNvSpPr txBox="1"/>
            <p:nvPr/>
          </p:nvSpPr>
          <p:spPr>
            <a:xfrm>
              <a:off x="5829714" y="2562450"/>
              <a:ext cx="1432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FTP Protocol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5" name="Google Shape;1405;p73"/>
            <p:cNvSpPr txBox="1"/>
            <p:nvPr/>
          </p:nvSpPr>
          <p:spPr>
            <a:xfrm>
              <a:off x="5626162" y="3580525"/>
              <a:ext cx="18393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TCP Protocol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6" name="Google Shape;1406;p73"/>
            <p:cNvSpPr txBox="1"/>
            <p:nvPr/>
          </p:nvSpPr>
          <p:spPr>
            <a:xfrm>
              <a:off x="3711726" y="4490472"/>
              <a:ext cx="1432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 Protocol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7" name="Google Shape;1407;p73"/>
            <p:cNvSpPr txBox="1"/>
            <p:nvPr/>
          </p:nvSpPr>
          <p:spPr>
            <a:xfrm>
              <a:off x="4110048" y="5540838"/>
              <a:ext cx="1060500" cy="63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Protocol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08" name="Google Shape;1408;p73"/>
            <p:cNvCxnSpPr>
              <a:stCxn id="1396" idx="0"/>
              <a:endCxn id="1394" idx="2"/>
            </p:cNvCxnSpPr>
            <p:nvPr/>
          </p:nvCxnSpPr>
          <p:spPr>
            <a:xfrm rot="10800000">
              <a:off x="3324873" y="3174500"/>
              <a:ext cx="0" cy="5082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09" name="Google Shape;1409;p73"/>
            <p:cNvCxnSpPr>
              <a:stCxn id="1398" idx="0"/>
              <a:endCxn id="1396" idx="2"/>
            </p:cNvCxnSpPr>
            <p:nvPr/>
          </p:nvCxnSpPr>
          <p:spPr>
            <a:xfrm rot="10800000">
              <a:off x="3324873" y="4186604"/>
              <a:ext cx="0" cy="42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10" name="Google Shape;1410;p73"/>
            <p:cNvCxnSpPr>
              <a:stCxn id="1400" idx="0"/>
              <a:endCxn id="1398" idx="2"/>
            </p:cNvCxnSpPr>
            <p:nvPr/>
          </p:nvCxnSpPr>
          <p:spPr>
            <a:xfrm rot="10800000">
              <a:off x="3324790" y="5115607"/>
              <a:ext cx="0" cy="42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11" name="Google Shape;1411;p73"/>
            <p:cNvCxnSpPr>
              <a:stCxn id="1397" idx="0"/>
              <a:endCxn id="1395" idx="2"/>
            </p:cNvCxnSpPr>
            <p:nvPr/>
          </p:nvCxnSpPr>
          <p:spPr>
            <a:xfrm rot="10800000">
              <a:off x="9766757" y="3174500"/>
              <a:ext cx="0" cy="5082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12" name="Google Shape;1412;p73"/>
            <p:cNvCxnSpPr>
              <a:stCxn id="1399" idx="0"/>
              <a:endCxn id="1397" idx="2"/>
            </p:cNvCxnSpPr>
            <p:nvPr/>
          </p:nvCxnSpPr>
          <p:spPr>
            <a:xfrm rot="10800000" flipH="1">
              <a:off x="9757224" y="4186604"/>
              <a:ext cx="9600" cy="42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13" name="Google Shape;1413;p73"/>
            <p:cNvCxnSpPr>
              <a:stCxn id="1401" idx="0"/>
              <a:endCxn id="1399" idx="2"/>
            </p:cNvCxnSpPr>
            <p:nvPr/>
          </p:nvCxnSpPr>
          <p:spPr>
            <a:xfrm rot="10800000">
              <a:off x="9757374" y="5115607"/>
              <a:ext cx="9300" cy="42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414" name="Google Shape;1414;p73"/>
            <p:cNvSpPr txBox="1"/>
            <p:nvPr/>
          </p:nvSpPr>
          <p:spPr>
            <a:xfrm>
              <a:off x="1593175" y="2735888"/>
              <a:ext cx="1432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Application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5" name="Google Shape;1415;p73"/>
            <p:cNvSpPr txBox="1"/>
            <p:nvPr/>
          </p:nvSpPr>
          <p:spPr>
            <a:xfrm>
              <a:off x="1593175" y="3731249"/>
              <a:ext cx="1432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Transport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6" name="Google Shape;1416;p73"/>
            <p:cNvSpPr txBox="1"/>
            <p:nvPr/>
          </p:nvSpPr>
          <p:spPr>
            <a:xfrm>
              <a:off x="1593175" y="4660253"/>
              <a:ext cx="1432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Network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7" name="Google Shape;1417;p73"/>
            <p:cNvSpPr txBox="1"/>
            <p:nvPr/>
          </p:nvSpPr>
          <p:spPr>
            <a:xfrm>
              <a:off x="1593175" y="5655614"/>
              <a:ext cx="1432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8" name="Google Shape;1418;p73"/>
            <p:cNvSpPr/>
            <p:nvPr/>
          </p:nvSpPr>
          <p:spPr>
            <a:xfrm>
              <a:off x="6079648" y="4611704"/>
              <a:ext cx="922800" cy="5040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9" name="Google Shape;1419;p73"/>
            <p:cNvSpPr/>
            <p:nvPr/>
          </p:nvSpPr>
          <p:spPr>
            <a:xfrm>
              <a:off x="5286472" y="5540707"/>
              <a:ext cx="1198500" cy="6336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0" name="Google Shape;1420;p73"/>
            <p:cNvSpPr/>
            <p:nvPr/>
          </p:nvSpPr>
          <p:spPr>
            <a:xfrm>
              <a:off x="6688886" y="5540707"/>
              <a:ext cx="1198500" cy="6336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Token ring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21" name="Google Shape;1421;p73"/>
            <p:cNvCxnSpPr>
              <a:stCxn id="1418" idx="2"/>
              <a:endCxn id="1419" idx="0"/>
            </p:cNvCxnSpPr>
            <p:nvPr/>
          </p:nvCxnSpPr>
          <p:spPr>
            <a:xfrm flipH="1">
              <a:off x="5885848" y="5115704"/>
              <a:ext cx="655200" cy="42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22" name="Google Shape;1422;p73"/>
            <p:cNvCxnSpPr>
              <a:stCxn id="1418" idx="2"/>
              <a:endCxn id="1420" idx="0"/>
            </p:cNvCxnSpPr>
            <p:nvPr/>
          </p:nvCxnSpPr>
          <p:spPr>
            <a:xfrm>
              <a:off x="6541048" y="5115704"/>
              <a:ext cx="747000" cy="42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23" name="Google Shape;1423;p73"/>
            <p:cNvCxnSpPr>
              <a:stCxn id="1398" idx="3"/>
              <a:endCxn id="1418" idx="1"/>
            </p:cNvCxnSpPr>
            <p:nvPr/>
          </p:nvCxnSpPr>
          <p:spPr>
            <a:xfrm>
              <a:off x="3786273" y="4863704"/>
              <a:ext cx="22935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1424" name="Google Shape;1424;p73"/>
            <p:cNvCxnSpPr>
              <a:stCxn id="1418" idx="3"/>
              <a:endCxn id="1399" idx="1"/>
            </p:cNvCxnSpPr>
            <p:nvPr/>
          </p:nvCxnSpPr>
          <p:spPr>
            <a:xfrm>
              <a:off x="7002448" y="4863704"/>
              <a:ext cx="22935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1425" name="Google Shape;1425;p73"/>
            <p:cNvCxnSpPr>
              <a:endCxn id="1419" idx="1"/>
            </p:cNvCxnSpPr>
            <p:nvPr/>
          </p:nvCxnSpPr>
          <p:spPr>
            <a:xfrm>
              <a:off x="3920272" y="5857507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1426" name="Google Shape;1426;p73"/>
            <p:cNvCxnSpPr>
              <a:stCxn id="1420" idx="3"/>
              <a:endCxn id="1401" idx="1"/>
            </p:cNvCxnSpPr>
            <p:nvPr/>
          </p:nvCxnSpPr>
          <p:spPr>
            <a:xfrm>
              <a:off x="7887386" y="5857507"/>
              <a:ext cx="12102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sp>
          <p:nvSpPr>
            <p:cNvPr id="1427" name="Google Shape;1427;p73"/>
            <p:cNvSpPr txBox="1"/>
            <p:nvPr/>
          </p:nvSpPr>
          <p:spPr>
            <a:xfrm>
              <a:off x="7887273" y="5540838"/>
              <a:ext cx="1210200" cy="63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Token ring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Protocol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428" name="Google Shape;1428;p73"/>
            <p:cNvGrpSpPr/>
            <p:nvPr/>
          </p:nvGrpSpPr>
          <p:grpSpPr>
            <a:xfrm>
              <a:off x="2655766" y="6072032"/>
              <a:ext cx="3921943" cy="398175"/>
              <a:chOff x="2320949" y="6847475"/>
              <a:chExt cx="4041990" cy="457200"/>
            </a:xfrm>
          </p:grpSpPr>
          <p:grpSp>
            <p:nvGrpSpPr>
              <p:cNvPr id="1429" name="Google Shape;1429;p73"/>
              <p:cNvGrpSpPr/>
              <p:nvPr/>
            </p:nvGrpSpPr>
            <p:grpSpPr>
              <a:xfrm>
                <a:off x="2320949" y="6847475"/>
                <a:ext cx="4041990" cy="457200"/>
                <a:chOff x="2023875" y="6847475"/>
                <a:chExt cx="5717100" cy="457200"/>
              </a:xfrm>
            </p:grpSpPr>
            <p:cxnSp>
              <p:nvCxnSpPr>
                <p:cNvPr id="1430" name="Google Shape;1430;p73"/>
                <p:cNvCxnSpPr/>
                <p:nvPr/>
              </p:nvCxnSpPr>
              <p:spPr>
                <a:xfrm>
                  <a:off x="2023875" y="7287425"/>
                  <a:ext cx="57171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431" name="Google Shape;1431;p73"/>
                <p:cNvSpPr txBox="1"/>
                <p:nvPr/>
              </p:nvSpPr>
              <p:spPr>
                <a:xfrm>
                  <a:off x="3908588" y="6847475"/>
                  <a:ext cx="1947600" cy="42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Ethernet</a:t>
                  </a:r>
                  <a:endParaRPr sz="18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432" name="Google Shape;1432;p73"/>
                <p:cNvCxnSpPr/>
                <p:nvPr/>
              </p:nvCxnSpPr>
              <p:spPr>
                <a:xfrm>
                  <a:off x="3010575" y="6965375"/>
                  <a:ext cx="0" cy="339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433" name="Google Shape;1433;p73"/>
              <p:cNvCxnSpPr/>
              <p:nvPr/>
            </p:nvCxnSpPr>
            <p:spPr>
              <a:xfrm>
                <a:off x="5609346" y="6965375"/>
                <a:ext cx="0" cy="33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34" name="Google Shape;1434;p73"/>
            <p:cNvSpPr txBox="1"/>
            <p:nvPr/>
          </p:nvSpPr>
          <p:spPr>
            <a:xfrm>
              <a:off x="8042639" y="4480560"/>
              <a:ext cx="1432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 Protocol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5" name="Google Shape;1435;p73"/>
            <p:cNvSpPr/>
            <p:nvPr/>
          </p:nvSpPr>
          <p:spPr>
            <a:xfrm>
              <a:off x="5184450" y="4480550"/>
              <a:ext cx="2844300" cy="1798800"/>
            </a:xfrm>
            <a:prstGeom prst="roundRect">
              <a:avLst>
                <a:gd name="adj" fmla="val 11685"/>
              </a:avLst>
            </a:prstGeom>
            <a:noFill/>
            <a:ln w="9525" cap="flat" cmpd="sng">
              <a:solidFill>
                <a:srgbClr val="1F497D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3"/>
            <p:cNvSpPr txBox="1"/>
            <p:nvPr/>
          </p:nvSpPr>
          <p:spPr>
            <a:xfrm>
              <a:off x="5626175" y="4096113"/>
              <a:ext cx="18393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Router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37" name="Google Shape;1437;p73"/>
            <p:cNvCxnSpPr/>
            <p:nvPr/>
          </p:nvCxnSpPr>
          <p:spPr>
            <a:xfrm>
              <a:off x="7295044" y="6174711"/>
              <a:ext cx="0" cy="2955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8" name="Google Shape;1438;p73"/>
            <p:cNvSpPr/>
            <p:nvPr/>
          </p:nvSpPr>
          <p:spPr>
            <a:xfrm>
              <a:off x="6688875" y="6411775"/>
              <a:ext cx="3747000" cy="633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Token Ring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7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sp>
        <p:nvSpPr>
          <p:cNvPr id="1444" name="Google Shape;1444;p7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– MTU</a:t>
            </a:r>
            <a:endParaRPr/>
          </a:p>
        </p:txBody>
      </p:sp>
      <p:sp>
        <p:nvSpPr>
          <p:cNvPr id="1445" name="Google Shape;1445;p7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Maximum Transmission Unit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Limit size of payload part of Ethernet frame 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1500 bytes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If the IP datagram is larger than MTU, 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IP performs “fragmentation”</a:t>
            </a:r>
            <a:endParaRPr sz="22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MTU of various physical device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Path MTU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Smallest MTU of any data link MTU between the two hosts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Depend on route</a:t>
            </a:r>
            <a:endParaRPr sz="2400"/>
          </a:p>
        </p:txBody>
      </p:sp>
      <p:graphicFrame>
        <p:nvGraphicFramePr>
          <p:cNvPr id="1446" name="Google Shape;1446;p74"/>
          <p:cNvGraphicFramePr/>
          <p:nvPr/>
        </p:nvGraphicFramePr>
        <p:xfrm>
          <a:off x="7359463" y="828453"/>
          <a:ext cx="4389000" cy="356589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27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MTU (bytes)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Hyperchannel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65536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 Mbits/sec token ring (IMB)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17914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Mbits/sec token ring (IEEE 802.5)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4464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FDDI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4352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Ethernet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802.3/802.2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1492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X.25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Point-to-point (low delay)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7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sp>
        <p:nvSpPr>
          <p:cNvPr id="1452" name="Google Shape;1452;p7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– MTU</a:t>
            </a:r>
            <a:endParaRPr/>
          </a:p>
        </p:txBody>
      </p:sp>
      <p:sp>
        <p:nvSpPr>
          <p:cNvPr id="1453" name="Google Shape;1453;p7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To get MTU info</a:t>
            </a:r>
            <a:endParaRPr/>
          </a:p>
        </p:txBody>
      </p:sp>
      <p:sp>
        <p:nvSpPr>
          <p:cNvPr id="1454" name="Google Shape;1454;p75"/>
          <p:cNvSpPr txBox="1">
            <a:spLocks noGrp="1"/>
          </p:cNvSpPr>
          <p:nvPr>
            <p:ph type="body" idx="2"/>
          </p:nvPr>
        </p:nvSpPr>
        <p:spPr>
          <a:xfrm>
            <a:off x="1105675" y="2275625"/>
            <a:ext cx="10308000" cy="32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$ </a:t>
            </a:r>
            <a:r>
              <a:rPr lang="en-US" b="1">
                <a:solidFill>
                  <a:srgbClr val="FF0000"/>
                </a:solidFill>
              </a:rPr>
              <a:t>ifconfig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em0: flags=8843&lt;UP,BROADCAST,RUNNING,SIMPLEX,MULTICAST&gt; </a:t>
            </a:r>
            <a:r>
              <a:rPr lang="en-US" b="1">
                <a:solidFill>
                  <a:srgbClr val="FF0000"/>
                </a:solidFill>
              </a:rPr>
              <a:t>mtu 9000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options=b&lt;RXCSUM,TXCSUM,VLAN_MTU&gt;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inet 192.168.7.1 netmask 0xffffff00 broadcast 192.168.7.255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ether 00:0e:0c:01:d7:c8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media: Ethernet autoselect (1000baseTX &lt;full-duplex&gt;)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status: active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fxp0: flags=8843&lt;UP,BROADCAST,RUNNING,SIMPLEX,MULTICAST&gt; </a:t>
            </a:r>
            <a:r>
              <a:rPr lang="en-US" b="1">
                <a:solidFill>
                  <a:srgbClr val="FF0000"/>
                </a:solidFill>
              </a:rPr>
              <a:t>mtu 1500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options=b&lt;RXCSUM,TXCSUM,VLAN_MTU&gt;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inet 140.113.17.24 netmask 0xffffff00 broadcast 140.113.17.255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ether 00:02:b3:99:3e:71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media: Ethernet autoselect (100baseTX &lt;full-duplex&gt;)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status: active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Layers of TCP/IP (2)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3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ISO/OSI Model  (International Organization for Standardization / Open System Interconnection Reference Model)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TCP/IP Model</a:t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3718450" y="3305154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3718450" y="3819954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Presentation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3718450" y="4334754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Session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3718450" y="4849554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Transport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3718450" y="5364354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Network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3718450" y="5868702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Data-link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3718450" y="6378282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Physical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5973376" y="3305154"/>
            <a:ext cx="1827000" cy="14286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5973376" y="4849554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Transport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5973376" y="5364518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Internet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5973376" y="5879500"/>
            <a:ext cx="1827000" cy="898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Network Interface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3"/>
          <p:cNvSpPr txBox="1"/>
          <p:nvPr/>
        </p:nvSpPr>
        <p:spPr>
          <a:xfrm>
            <a:off x="3869054" y="2899741"/>
            <a:ext cx="152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OSI Model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3"/>
          <p:cNvSpPr txBox="1"/>
          <p:nvPr/>
        </p:nvSpPr>
        <p:spPr>
          <a:xfrm>
            <a:off x="6123980" y="2889125"/>
            <a:ext cx="152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TCP/IP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3"/>
          <p:cNvSpPr txBox="1"/>
          <p:nvPr/>
        </p:nvSpPr>
        <p:spPr>
          <a:xfrm>
            <a:off x="4300001" y="6887850"/>
            <a:ext cx="296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TCP/IP and the OSI model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7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sp>
        <p:nvSpPr>
          <p:cNvPr id="1460" name="Google Shape;1460;p7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Network Layer – IP Header (1)</a:t>
            </a:r>
            <a:endParaRPr sz="4100"/>
          </a:p>
        </p:txBody>
      </p:sp>
      <p:sp>
        <p:nvSpPr>
          <p:cNvPr id="1461" name="Google Shape;1461;p7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Version (4-bit)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4 for IPv4 and 6 for IPv6</a:t>
            </a:r>
            <a:endParaRPr sz="1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Header length (4-bit)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The number of 32-bit words in the header (15*4=60 bytes)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Normally, the value is 5 (no option)</a:t>
            </a:r>
            <a:endParaRPr sz="1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TOS - Type of Service (8-bit)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IP Precedence: 3-bit precedence + 4-bit TOS + 1-bit unused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DSCP: 3-bit major class + 3-bit drop preference + 2-bit ECN</a:t>
            </a:r>
            <a:endParaRPr sz="1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Total length (16-bit)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Total length of the IP datagram in bytes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462" name="Google Shape;1462;p76"/>
          <p:cNvSpPr txBox="1"/>
          <p:nvPr/>
        </p:nvSpPr>
        <p:spPr>
          <a:xfrm>
            <a:off x="7458163" y="3599375"/>
            <a:ext cx="3675600" cy="58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DSCP: Differentiated Services Code Point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ECN: Explicit Congestion Notification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63" name="Google Shape;1463;p76"/>
          <p:cNvGraphicFramePr/>
          <p:nvPr/>
        </p:nvGraphicFramePr>
        <p:xfrm>
          <a:off x="7690550" y="4755213"/>
          <a:ext cx="3541000" cy="246861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200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 Value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Routine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Unneduate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Flash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Flash Override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Critic/critical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Internetwork Control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 Control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64" name="Google Shape;1464;p76"/>
          <p:cNvGraphicFramePr/>
          <p:nvPr/>
        </p:nvGraphicFramePr>
        <p:xfrm>
          <a:off x="488863" y="5029488"/>
          <a:ext cx="6969300" cy="219435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16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Minimize</a:t>
                      </a:r>
                      <a:b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delay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Maximize</a:t>
                      </a:r>
                      <a:b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throughput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Maximize</a:t>
                      </a:r>
                      <a:b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reliability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Minimize</a:t>
                      </a:r>
                      <a:b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monetary cost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Hex</a:t>
                      </a:r>
                      <a:b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Telnet/Rlogin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FTP control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FTP data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0x08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any bulk data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0x08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TFTP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SMTP command phase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465" name="Google Shape;1465;p76"/>
          <p:cNvGrpSpPr/>
          <p:nvPr/>
        </p:nvGrpSpPr>
        <p:grpSpPr>
          <a:xfrm>
            <a:off x="7232227" y="270850"/>
            <a:ext cx="4579771" cy="2325522"/>
            <a:chOff x="1221400" y="1972932"/>
            <a:chExt cx="11107860" cy="4879399"/>
          </a:xfrm>
        </p:grpSpPr>
        <p:grpSp>
          <p:nvGrpSpPr>
            <p:cNvPr id="1466" name="Google Shape;1466;p76"/>
            <p:cNvGrpSpPr/>
            <p:nvPr/>
          </p:nvGrpSpPr>
          <p:grpSpPr>
            <a:xfrm>
              <a:off x="1347819" y="2404052"/>
              <a:ext cx="9300960" cy="4448279"/>
              <a:chOff x="1079950" y="2275625"/>
              <a:chExt cx="7200000" cy="4970700"/>
            </a:xfrm>
          </p:grpSpPr>
          <p:sp>
            <p:nvSpPr>
              <p:cNvPr id="1467" name="Google Shape;1467;p76"/>
              <p:cNvSpPr/>
              <p:nvPr/>
            </p:nvSpPr>
            <p:spPr>
              <a:xfrm>
                <a:off x="1079950" y="2275625"/>
                <a:ext cx="9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version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68" name="Google Shape;1468;p76"/>
              <p:cNvSpPr/>
              <p:nvPr/>
            </p:nvSpPr>
            <p:spPr>
              <a:xfrm>
                <a:off x="1979950" y="2275625"/>
                <a:ext cx="9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 header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69" name="Google Shape;1469;p76"/>
              <p:cNvSpPr/>
              <p:nvPr/>
            </p:nvSpPr>
            <p:spPr>
              <a:xfrm>
                <a:off x="2879950" y="2275625"/>
                <a:ext cx="18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type of service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(TOS)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0" name="Google Shape;1470;p76"/>
              <p:cNvSpPr/>
              <p:nvPr/>
            </p:nvSpPr>
            <p:spPr>
              <a:xfrm>
                <a:off x="4679950" y="2275625"/>
                <a:ext cx="36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total length (in bytes)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1" name="Google Shape;1471;p76"/>
              <p:cNvSpPr/>
              <p:nvPr/>
            </p:nvSpPr>
            <p:spPr>
              <a:xfrm>
                <a:off x="1079950" y="29440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identification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2" name="Google Shape;1472;p76"/>
              <p:cNvSpPr/>
              <p:nvPr/>
            </p:nvSpPr>
            <p:spPr>
              <a:xfrm>
                <a:off x="4679950" y="2944025"/>
                <a:ext cx="6681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3-bit flags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3" name="Google Shape;1473;p76"/>
              <p:cNvSpPr/>
              <p:nvPr/>
            </p:nvSpPr>
            <p:spPr>
              <a:xfrm>
                <a:off x="5348050" y="2944025"/>
                <a:ext cx="29319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13-bit fragment offset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4" name="Google Shape;1474;p76"/>
              <p:cNvSpPr/>
              <p:nvPr/>
            </p:nvSpPr>
            <p:spPr>
              <a:xfrm>
                <a:off x="1079950" y="42808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source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5" name="Google Shape;1475;p76"/>
              <p:cNvSpPr/>
              <p:nvPr/>
            </p:nvSpPr>
            <p:spPr>
              <a:xfrm>
                <a:off x="1079950" y="49492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destination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6" name="Google Shape;1476;p76"/>
              <p:cNvSpPr/>
              <p:nvPr/>
            </p:nvSpPr>
            <p:spPr>
              <a:xfrm>
                <a:off x="1079950" y="56176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options (if any)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7" name="Google Shape;1477;p76"/>
              <p:cNvSpPr/>
              <p:nvPr/>
            </p:nvSpPr>
            <p:spPr>
              <a:xfrm>
                <a:off x="1079950" y="6286025"/>
                <a:ext cx="7200000" cy="9603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8" name="Google Shape;1478;p76"/>
              <p:cNvSpPr/>
              <p:nvPr/>
            </p:nvSpPr>
            <p:spPr>
              <a:xfrm>
                <a:off x="10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time to live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(TTL)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9" name="Google Shape;1479;p76"/>
              <p:cNvSpPr/>
              <p:nvPr/>
            </p:nvSpPr>
            <p:spPr>
              <a:xfrm>
                <a:off x="28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protocol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80" name="Google Shape;1480;p76"/>
              <p:cNvSpPr/>
              <p:nvPr/>
            </p:nvSpPr>
            <p:spPr>
              <a:xfrm>
                <a:off x="4679950" y="36124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header checksum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481" name="Google Shape;1481;p76"/>
            <p:cNvSpPr txBox="1"/>
            <p:nvPr/>
          </p:nvSpPr>
          <p:spPr>
            <a:xfrm>
              <a:off x="1221400" y="1972950"/>
              <a:ext cx="2571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2" name="Google Shape;1482;p76"/>
            <p:cNvSpPr txBox="1"/>
            <p:nvPr/>
          </p:nvSpPr>
          <p:spPr>
            <a:xfrm>
              <a:off x="5364914" y="1972932"/>
              <a:ext cx="11625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3" name="Google Shape;1483;p76"/>
            <p:cNvSpPr txBox="1"/>
            <p:nvPr/>
          </p:nvSpPr>
          <p:spPr>
            <a:xfrm>
              <a:off x="10185423" y="1972932"/>
              <a:ext cx="6924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84" name="Google Shape;1484;p76"/>
            <p:cNvCxnSpPr/>
            <p:nvPr/>
          </p:nvCxnSpPr>
          <p:spPr>
            <a:xfrm>
              <a:off x="10801175" y="2404050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5" name="Google Shape;1485;p76"/>
            <p:cNvCxnSpPr/>
            <p:nvPr/>
          </p:nvCxnSpPr>
          <p:spPr>
            <a:xfrm>
              <a:off x="10801175" y="5394313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6" name="Google Shape;1486;p76"/>
            <p:cNvCxnSpPr/>
            <p:nvPr/>
          </p:nvCxnSpPr>
          <p:spPr>
            <a:xfrm flipH="1">
              <a:off x="11083250" y="2404100"/>
              <a:ext cx="14400" cy="299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487" name="Google Shape;1487;p76"/>
            <p:cNvSpPr txBox="1"/>
            <p:nvPr/>
          </p:nvSpPr>
          <p:spPr>
            <a:xfrm>
              <a:off x="10736860" y="3735049"/>
              <a:ext cx="1592400" cy="61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7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  <p:sp>
        <p:nvSpPr>
          <p:cNvPr id="1493" name="Google Shape;1493;p7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Network Layer – IP Header (2)</a:t>
            </a:r>
            <a:endParaRPr sz="4100"/>
          </a:p>
        </p:txBody>
      </p:sp>
      <p:sp>
        <p:nvSpPr>
          <p:cNvPr id="1494" name="Google Shape;1494;p7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DSCP - Differentiated Services Code Point (6-bit)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Supersede the ToS field in IPv4 to make 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per-hop behavior (PHB) decisions</a:t>
            </a:r>
            <a:endParaRPr sz="17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Default</a:t>
            </a:r>
            <a:endParaRPr sz="1500"/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Best-effort traffic</a:t>
            </a:r>
            <a:endParaRPr sz="13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Expedited Forwarding (EF)</a:t>
            </a:r>
            <a:endParaRPr sz="1500"/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Dedicated to low-loss, low-latency traffic</a:t>
            </a:r>
            <a:endParaRPr sz="13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Class Selector</a:t>
            </a:r>
            <a:endParaRPr sz="1500"/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Backward compatibility with the IP Precedence field</a:t>
            </a:r>
            <a:endParaRPr sz="13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Assured Forwarding (AF)</a:t>
            </a:r>
            <a:endParaRPr sz="1500"/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Give assurance of delivery under prescribed conditions</a:t>
            </a:r>
            <a:endParaRPr sz="13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ECN: Explicit Congestion Notification (2-bit)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FreeBSD 8.0 implement ECN support for TCP</a:t>
            </a:r>
            <a:endParaRPr sz="17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Enable ECN via sysctl(8)</a:t>
            </a:r>
            <a:endParaRPr sz="1500"/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net.inet.tcp.ecn.enable=1</a:t>
            </a:r>
            <a:endParaRPr sz="13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Linux Kernel supports ECN for TCP since version 2.4.20</a:t>
            </a:r>
            <a:endParaRPr sz="1500"/>
          </a:p>
        </p:txBody>
      </p:sp>
      <p:graphicFrame>
        <p:nvGraphicFramePr>
          <p:cNvPr id="1495" name="Google Shape;1495;p77"/>
          <p:cNvGraphicFramePr/>
          <p:nvPr>
            <p:extLst>
              <p:ext uri="{D42A27DB-BD31-4B8C-83A1-F6EECF244321}">
                <p14:modId xmlns:p14="http://schemas.microsoft.com/office/powerpoint/2010/main" val="1658221282"/>
              </p:ext>
            </p:extLst>
          </p:nvPr>
        </p:nvGraphicFramePr>
        <p:xfrm>
          <a:off x="7178538" y="2614798"/>
          <a:ext cx="4633459" cy="2745978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121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DSCP Class</a:t>
                      </a:r>
                      <a:br>
                        <a:rPr lang="en-US" sz="1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Selector Names</a:t>
                      </a:r>
                      <a:endParaRPr sz="11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 DSCP</a:t>
                      </a:r>
                      <a:b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Values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IPP Binary</a:t>
                      </a:r>
                      <a:b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Values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IPP Names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Default/CS0*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Routine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Immediate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Flash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Flash Override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Critic/Critical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Internetwork Control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 Control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96" name="Google Shape;1496;p77"/>
          <p:cNvGraphicFramePr/>
          <p:nvPr>
            <p:extLst>
              <p:ext uri="{D42A27DB-BD31-4B8C-83A1-F6EECF244321}">
                <p14:modId xmlns:p14="http://schemas.microsoft.com/office/powerpoint/2010/main" val="279316414"/>
              </p:ext>
            </p:extLst>
          </p:nvPr>
        </p:nvGraphicFramePr>
        <p:xfrm>
          <a:off x="6429676" y="5424718"/>
          <a:ext cx="5382321" cy="165717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917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Queue Class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 Drop Probability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Medium Drop Probability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Drop Probability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Name/Dec/Bin</a:t>
                      </a:r>
                      <a:endParaRPr sz="10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Name/Dec/Bin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Name/Dec/Bin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AF11 / 10 / 001010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AF12 / 12 / 001100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AF13 / 14 / 001110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AF21 / 18 / 010010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AF22 / 20 / 010100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AF23 / 22 / 010110 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AF31 / 26 / 011010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AF32 / 28 / 011100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AF33 / 30 / 011110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AF41 / 34 /100010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AF42 / 36 / 100100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AF43 /38 / 100110</a:t>
                      </a:r>
                      <a:endParaRPr sz="10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97" name="Google Shape;1497;p77"/>
          <p:cNvGraphicFramePr/>
          <p:nvPr>
            <p:extLst>
              <p:ext uri="{D42A27DB-BD31-4B8C-83A1-F6EECF244321}">
                <p14:modId xmlns:p14="http://schemas.microsoft.com/office/powerpoint/2010/main" val="865955867"/>
              </p:ext>
            </p:extLst>
          </p:nvPr>
        </p:nvGraphicFramePr>
        <p:xfrm>
          <a:off x="1645920" y="5979713"/>
          <a:ext cx="4070768" cy="195077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1109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 Value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 ECN-Capable Transport, Non-ECT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ECN Capable Transport, ECT(0)</a:t>
                      </a:r>
                      <a:endParaRPr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ECN Capable Transport, ECT(1)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Congestion Encountered, CE</a:t>
                      </a:r>
                      <a:endParaRPr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98" name="Google Shape;1498;p77"/>
          <p:cNvGrpSpPr/>
          <p:nvPr/>
        </p:nvGrpSpPr>
        <p:grpSpPr>
          <a:xfrm>
            <a:off x="7232227" y="232350"/>
            <a:ext cx="4579771" cy="2325522"/>
            <a:chOff x="1221400" y="1972932"/>
            <a:chExt cx="11107860" cy="4879399"/>
          </a:xfrm>
        </p:grpSpPr>
        <p:grpSp>
          <p:nvGrpSpPr>
            <p:cNvPr id="1499" name="Google Shape;1499;p77"/>
            <p:cNvGrpSpPr/>
            <p:nvPr/>
          </p:nvGrpSpPr>
          <p:grpSpPr>
            <a:xfrm>
              <a:off x="1347819" y="2404052"/>
              <a:ext cx="9300960" cy="4448279"/>
              <a:chOff x="1079950" y="2275625"/>
              <a:chExt cx="7200000" cy="4970700"/>
            </a:xfrm>
          </p:grpSpPr>
          <p:sp>
            <p:nvSpPr>
              <p:cNvPr id="1500" name="Google Shape;1500;p77"/>
              <p:cNvSpPr/>
              <p:nvPr/>
            </p:nvSpPr>
            <p:spPr>
              <a:xfrm>
                <a:off x="1079950" y="2275625"/>
                <a:ext cx="9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version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1" name="Google Shape;1501;p77"/>
              <p:cNvSpPr/>
              <p:nvPr/>
            </p:nvSpPr>
            <p:spPr>
              <a:xfrm>
                <a:off x="1979950" y="2275625"/>
                <a:ext cx="9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 header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2" name="Google Shape;1502;p77"/>
              <p:cNvSpPr/>
              <p:nvPr/>
            </p:nvSpPr>
            <p:spPr>
              <a:xfrm>
                <a:off x="2879950" y="2275625"/>
                <a:ext cx="18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type of service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(TOS)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3" name="Google Shape;1503;p77"/>
              <p:cNvSpPr/>
              <p:nvPr/>
            </p:nvSpPr>
            <p:spPr>
              <a:xfrm>
                <a:off x="4679950" y="2275625"/>
                <a:ext cx="36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total length (in bytes)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4" name="Google Shape;1504;p77"/>
              <p:cNvSpPr/>
              <p:nvPr/>
            </p:nvSpPr>
            <p:spPr>
              <a:xfrm>
                <a:off x="1079950" y="29440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identification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5" name="Google Shape;1505;p77"/>
              <p:cNvSpPr/>
              <p:nvPr/>
            </p:nvSpPr>
            <p:spPr>
              <a:xfrm>
                <a:off x="4679950" y="2944025"/>
                <a:ext cx="6681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3-bit flags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6" name="Google Shape;1506;p77"/>
              <p:cNvSpPr/>
              <p:nvPr/>
            </p:nvSpPr>
            <p:spPr>
              <a:xfrm>
                <a:off x="5348050" y="2944025"/>
                <a:ext cx="29319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13-bit fragment offset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7" name="Google Shape;1507;p77"/>
              <p:cNvSpPr/>
              <p:nvPr/>
            </p:nvSpPr>
            <p:spPr>
              <a:xfrm>
                <a:off x="1079950" y="42808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source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8" name="Google Shape;1508;p77"/>
              <p:cNvSpPr/>
              <p:nvPr/>
            </p:nvSpPr>
            <p:spPr>
              <a:xfrm>
                <a:off x="1079950" y="49492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destination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9" name="Google Shape;1509;p77"/>
              <p:cNvSpPr/>
              <p:nvPr/>
            </p:nvSpPr>
            <p:spPr>
              <a:xfrm>
                <a:off x="1079950" y="56176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options (if any)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10" name="Google Shape;1510;p77"/>
              <p:cNvSpPr/>
              <p:nvPr/>
            </p:nvSpPr>
            <p:spPr>
              <a:xfrm>
                <a:off x="1079950" y="6286025"/>
                <a:ext cx="7200000" cy="9603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11" name="Google Shape;1511;p77"/>
              <p:cNvSpPr/>
              <p:nvPr/>
            </p:nvSpPr>
            <p:spPr>
              <a:xfrm>
                <a:off x="10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time to live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(TTL)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12" name="Google Shape;1512;p77"/>
              <p:cNvSpPr/>
              <p:nvPr/>
            </p:nvSpPr>
            <p:spPr>
              <a:xfrm>
                <a:off x="28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protocol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13" name="Google Shape;1513;p77"/>
              <p:cNvSpPr/>
              <p:nvPr/>
            </p:nvSpPr>
            <p:spPr>
              <a:xfrm>
                <a:off x="4679950" y="36124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header checksum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514" name="Google Shape;1514;p77"/>
            <p:cNvSpPr txBox="1"/>
            <p:nvPr/>
          </p:nvSpPr>
          <p:spPr>
            <a:xfrm>
              <a:off x="1221400" y="1972950"/>
              <a:ext cx="2571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5" name="Google Shape;1515;p77"/>
            <p:cNvSpPr txBox="1"/>
            <p:nvPr/>
          </p:nvSpPr>
          <p:spPr>
            <a:xfrm>
              <a:off x="5364914" y="1972932"/>
              <a:ext cx="11625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6" name="Google Shape;1516;p77"/>
            <p:cNvSpPr txBox="1"/>
            <p:nvPr/>
          </p:nvSpPr>
          <p:spPr>
            <a:xfrm>
              <a:off x="10185423" y="1972932"/>
              <a:ext cx="6924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17" name="Google Shape;1517;p77"/>
            <p:cNvCxnSpPr/>
            <p:nvPr/>
          </p:nvCxnSpPr>
          <p:spPr>
            <a:xfrm>
              <a:off x="10801175" y="2404050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8" name="Google Shape;1518;p77"/>
            <p:cNvCxnSpPr/>
            <p:nvPr/>
          </p:nvCxnSpPr>
          <p:spPr>
            <a:xfrm>
              <a:off x="10801175" y="5394313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9" name="Google Shape;1519;p77"/>
            <p:cNvCxnSpPr/>
            <p:nvPr/>
          </p:nvCxnSpPr>
          <p:spPr>
            <a:xfrm flipH="1">
              <a:off x="11083250" y="2404100"/>
              <a:ext cx="14400" cy="299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520" name="Google Shape;1520;p77"/>
            <p:cNvSpPr txBox="1"/>
            <p:nvPr/>
          </p:nvSpPr>
          <p:spPr>
            <a:xfrm>
              <a:off x="10736860" y="3735049"/>
              <a:ext cx="1592400" cy="61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7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  <p:sp>
        <p:nvSpPr>
          <p:cNvPr id="1526" name="Google Shape;1526;p7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Network Layer – IP Header (3)</a:t>
            </a:r>
            <a:endParaRPr sz="4100"/>
          </a:p>
        </p:txBody>
      </p:sp>
      <p:sp>
        <p:nvSpPr>
          <p:cNvPr id="1527" name="Google Shape;1527;p7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Identification (16-bit)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Identify the group of fragments of a </a:t>
            </a:r>
            <a:br>
              <a:rPr lang="en-US" sz="2700"/>
            </a:br>
            <a:r>
              <a:rPr lang="en-US" sz="2700"/>
              <a:t>single IP datagram</a:t>
            </a:r>
            <a:endParaRPr sz="27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Fragmentation offset (13-bit)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Specify the offset of a particular fragment relative to the beginning of the original unfragmented IP datagram</a:t>
            </a:r>
            <a:endParaRPr sz="27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Flags (3-bit)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All these three fields are used for fragmentation </a:t>
            </a:r>
            <a:endParaRPr sz="2900"/>
          </a:p>
        </p:txBody>
      </p:sp>
      <p:grpSp>
        <p:nvGrpSpPr>
          <p:cNvPr id="1528" name="Google Shape;1528;p78"/>
          <p:cNvGrpSpPr/>
          <p:nvPr/>
        </p:nvGrpSpPr>
        <p:grpSpPr>
          <a:xfrm>
            <a:off x="7232227" y="270850"/>
            <a:ext cx="4579771" cy="2325522"/>
            <a:chOff x="1221400" y="1972932"/>
            <a:chExt cx="11107860" cy="4879399"/>
          </a:xfrm>
        </p:grpSpPr>
        <p:grpSp>
          <p:nvGrpSpPr>
            <p:cNvPr id="1529" name="Google Shape;1529;p78"/>
            <p:cNvGrpSpPr/>
            <p:nvPr/>
          </p:nvGrpSpPr>
          <p:grpSpPr>
            <a:xfrm>
              <a:off x="1347819" y="2404052"/>
              <a:ext cx="9300960" cy="4448279"/>
              <a:chOff x="1079950" y="2275625"/>
              <a:chExt cx="7200000" cy="4970700"/>
            </a:xfrm>
          </p:grpSpPr>
          <p:sp>
            <p:nvSpPr>
              <p:cNvPr id="1530" name="Google Shape;1530;p78"/>
              <p:cNvSpPr/>
              <p:nvPr/>
            </p:nvSpPr>
            <p:spPr>
              <a:xfrm>
                <a:off x="1079950" y="2275625"/>
                <a:ext cx="9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version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1" name="Google Shape;1531;p78"/>
              <p:cNvSpPr/>
              <p:nvPr/>
            </p:nvSpPr>
            <p:spPr>
              <a:xfrm>
                <a:off x="1979950" y="2275625"/>
                <a:ext cx="9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 header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2" name="Google Shape;1532;p78"/>
              <p:cNvSpPr/>
              <p:nvPr/>
            </p:nvSpPr>
            <p:spPr>
              <a:xfrm>
                <a:off x="2879950" y="22756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type of service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(TOS)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3" name="Google Shape;1533;p78"/>
              <p:cNvSpPr/>
              <p:nvPr/>
            </p:nvSpPr>
            <p:spPr>
              <a:xfrm>
                <a:off x="4679950" y="22756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total length (in bytes)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4" name="Google Shape;1534;p78"/>
              <p:cNvSpPr/>
              <p:nvPr/>
            </p:nvSpPr>
            <p:spPr>
              <a:xfrm>
                <a:off x="1079950" y="2944025"/>
                <a:ext cx="36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identification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5" name="Google Shape;1535;p78"/>
              <p:cNvSpPr/>
              <p:nvPr/>
            </p:nvSpPr>
            <p:spPr>
              <a:xfrm>
                <a:off x="4679950" y="2944025"/>
                <a:ext cx="6681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3-bit flags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6" name="Google Shape;1536;p78"/>
              <p:cNvSpPr/>
              <p:nvPr/>
            </p:nvSpPr>
            <p:spPr>
              <a:xfrm>
                <a:off x="5348050" y="2944025"/>
                <a:ext cx="29319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13-bit fragment offset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7" name="Google Shape;1537;p78"/>
              <p:cNvSpPr/>
              <p:nvPr/>
            </p:nvSpPr>
            <p:spPr>
              <a:xfrm>
                <a:off x="1079950" y="42808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source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8" name="Google Shape;1538;p78"/>
              <p:cNvSpPr/>
              <p:nvPr/>
            </p:nvSpPr>
            <p:spPr>
              <a:xfrm>
                <a:off x="1079950" y="49492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destination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9" name="Google Shape;1539;p78"/>
              <p:cNvSpPr/>
              <p:nvPr/>
            </p:nvSpPr>
            <p:spPr>
              <a:xfrm>
                <a:off x="1079950" y="56176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options (if any)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40" name="Google Shape;1540;p78"/>
              <p:cNvSpPr/>
              <p:nvPr/>
            </p:nvSpPr>
            <p:spPr>
              <a:xfrm>
                <a:off x="1079950" y="6286025"/>
                <a:ext cx="7200000" cy="9603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41" name="Google Shape;1541;p78"/>
              <p:cNvSpPr/>
              <p:nvPr/>
            </p:nvSpPr>
            <p:spPr>
              <a:xfrm>
                <a:off x="10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time to live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(TTL)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42" name="Google Shape;1542;p78"/>
              <p:cNvSpPr/>
              <p:nvPr/>
            </p:nvSpPr>
            <p:spPr>
              <a:xfrm>
                <a:off x="28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protocol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43" name="Google Shape;1543;p78"/>
              <p:cNvSpPr/>
              <p:nvPr/>
            </p:nvSpPr>
            <p:spPr>
              <a:xfrm>
                <a:off x="4679950" y="36124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header checksum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544" name="Google Shape;1544;p78"/>
            <p:cNvSpPr txBox="1"/>
            <p:nvPr/>
          </p:nvSpPr>
          <p:spPr>
            <a:xfrm>
              <a:off x="1221400" y="1972950"/>
              <a:ext cx="2571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5" name="Google Shape;1545;p78"/>
            <p:cNvSpPr txBox="1"/>
            <p:nvPr/>
          </p:nvSpPr>
          <p:spPr>
            <a:xfrm>
              <a:off x="5364914" y="1972932"/>
              <a:ext cx="11625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6" name="Google Shape;1546;p78"/>
            <p:cNvSpPr txBox="1"/>
            <p:nvPr/>
          </p:nvSpPr>
          <p:spPr>
            <a:xfrm>
              <a:off x="10185423" y="1972932"/>
              <a:ext cx="6924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47" name="Google Shape;1547;p78"/>
            <p:cNvCxnSpPr/>
            <p:nvPr/>
          </p:nvCxnSpPr>
          <p:spPr>
            <a:xfrm>
              <a:off x="10801175" y="2404050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8" name="Google Shape;1548;p78"/>
            <p:cNvCxnSpPr/>
            <p:nvPr/>
          </p:nvCxnSpPr>
          <p:spPr>
            <a:xfrm>
              <a:off x="10801175" y="5394313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9" name="Google Shape;1549;p78"/>
            <p:cNvCxnSpPr/>
            <p:nvPr/>
          </p:nvCxnSpPr>
          <p:spPr>
            <a:xfrm flipH="1">
              <a:off x="11083250" y="2404100"/>
              <a:ext cx="14400" cy="299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550" name="Google Shape;1550;p78"/>
            <p:cNvSpPr txBox="1"/>
            <p:nvPr/>
          </p:nvSpPr>
          <p:spPr>
            <a:xfrm>
              <a:off x="10736860" y="3735049"/>
              <a:ext cx="1592400" cy="61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aphicFrame>
        <p:nvGraphicFramePr>
          <p:cNvPr id="1551" name="Google Shape;1551;p78"/>
          <p:cNvGraphicFramePr/>
          <p:nvPr/>
        </p:nvGraphicFramePr>
        <p:xfrm>
          <a:off x="1514188" y="5543538"/>
          <a:ext cx="5857000" cy="45717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122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Reserved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Don’t Fragment (DF)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More Fragments (MF)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7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sp>
        <p:nvSpPr>
          <p:cNvPr id="1557" name="Google Shape;1557;p7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Network Layer – IP Header (4)</a:t>
            </a:r>
            <a:endParaRPr sz="4100"/>
          </a:p>
        </p:txBody>
      </p:sp>
      <p:sp>
        <p:nvSpPr>
          <p:cNvPr id="1558" name="Google Shape;1558;p7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TTL (8-bit)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Limit of next hop count of routers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Protocol (8-bit)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Used to demultiplex to other protocols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TCP, UDP, ICMP, IGMP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Header checksum (16-bit)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Calculated over the IP header only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If checksum error, IP discards the datagram and no error message is generated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9" name="Google Shape;1559;p79"/>
          <p:cNvGrpSpPr/>
          <p:nvPr/>
        </p:nvGrpSpPr>
        <p:grpSpPr>
          <a:xfrm>
            <a:off x="7232227" y="270850"/>
            <a:ext cx="4579771" cy="2325522"/>
            <a:chOff x="1221400" y="1972932"/>
            <a:chExt cx="11107860" cy="4879399"/>
          </a:xfrm>
        </p:grpSpPr>
        <p:grpSp>
          <p:nvGrpSpPr>
            <p:cNvPr id="1560" name="Google Shape;1560;p79"/>
            <p:cNvGrpSpPr/>
            <p:nvPr/>
          </p:nvGrpSpPr>
          <p:grpSpPr>
            <a:xfrm>
              <a:off x="1347819" y="2404052"/>
              <a:ext cx="9300960" cy="4448279"/>
              <a:chOff x="1079950" y="2275625"/>
              <a:chExt cx="7200000" cy="4970700"/>
            </a:xfrm>
          </p:grpSpPr>
          <p:sp>
            <p:nvSpPr>
              <p:cNvPr id="1561" name="Google Shape;1561;p79"/>
              <p:cNvSpPr/>
              <p:nvPr/>
            </p:nvSpPr>
            <p:spPr>
              <a:xfrm>
                <a:off x="1079950" y="2275625"/>
                <a:ext cx="9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version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2" name="Google Shape;1562;p79"/>
              <p:cNvSpPr/>
              <p:nvPr/>
            </p:nvSpPr>
            <p:spPr>
              <a:xfrm>
                <a:off x="1979950" y="2275625"/>
                <a:ext cx="9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 header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3" name="Google Shape;1563;p79"/>
              <p:cNvSpPr/>
              <p:nvPr/>
            </p:nvSpPr>
            <p:spPr>
              <a:xfrm>
                <a:off x="2879950" y="22756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type of service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(TOS)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4" name="Google Shape;1564;p79"/>
              <p:cNvSpPr/>
              <p:nvPr/>
            </p:nvSpPr>
            <p:spPr>
              <a:xfrm>
                <a:off x="4679950" y="22756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total length (in bytes)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5" name="Google Shape;1565;p79"/>
              <p:cNvSpPr/>
              <p:nvPr/>
            </p:nvSpPr>
            <p:spPr>
              <a:xfrm>
                <a:off x="1079950" y="29440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identification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6" name="Google Shape;1566;p79"/>
              <p:cNvSpPr/>
              <p:nvPr/>
            </p:nvSpPr>
            <p:spPr>
              <a:xfrm>
                <a:off x="4679950" y="2944025"/>
                <a:ext cx="6681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3-bit flags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7" name="Google Shape;1567;p79"/>
              <p:cNvSpPr/>
              <p:nvPr/>
            </p:nvSpPr>
            <p:spPr>
              <a:xfrm>
                <a:off x="5348050" y="2944025"/>
                <a:ext cx="29319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13-bit fragment offset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8" name="Google Shape;1568;p79"/>
              <p:cNvSpPr/>
              <p:nvPr/>
            </p:nvSpPr>
            <p:spPr>
              <a:xfrm>
                <a:off x="1079950" y="42808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source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9" name="Google Shape;1569;p79"/>
              <p:cNvSpPr/>
              <p:nvPr/>
            </p:nvSpPr>
            <p:spPr>
              <a:xfrm>
                <a:off x="1079950" y="49492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destination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0" name="Google Shape;1570;p79"/>
              <p:cNvSpPr/>
              <p:nvPr/>
            </p:nvSpPr>
            <p:spPr>
              <a:xfrm>
                <a:off x="1079950" y="56176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options (if any)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1" name="Google Shape;1571;p79"/>
              <p:cNvSpPr/>
              <p:nvPr/>
            </p:nvSpPr>
            <p:spPr>
              <a:xfrm>
                <a:off x="1079950" y="6286025"/>
                <a:ext cx="7200000" cy="9603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2" name="Google Shape;1572;p79"/>
              <p:cNvSpPr/>
              <p:nvPr/>
            </p:nvSpPr>
            <p:spPr>
              <a:xfrm>
                <a:off x="1079950" y="3612425"/>
                <a:ext cx="18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time to live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(TTL)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3" name="Google Shape;1573;p79"/>
              <p:cNvSpPr/>
              <p:nvPr/>
            </p:nvSpPr>
            <p:spPr>
              <a:xfrm>
                <a:off x="2879950" y="3612425"/>
                <a:ext cx="18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protocol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4" name="Google Shape;1574;p79"/>
              <p:cNvSpPr/>
              <p:nvPr/>
            </p:nvSpPr>
            <p:spPr>
              <a:xfrm>
                <a:off x="4679950" y="3612425"/>
                <a:ext cx="36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header checksum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575" name="Google Shape;1575;p79"/>
            <p:cNvSpPr txBox="1"/>
            <p:nvPr/>
          </p:nvSpPr>
          <p:spPr>
            <a:xfrm>
              <a:off x="1221400" y="1972950"/>
              <a:ext cx="2571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6" name="Google Shape;1576;p79"/>
            <p:cNvSpPr txBox="1"/>
            <p:nvPr/>
          </p:nvSpPr>
          <p:spPr>
            <a:xfrm>
              <a:off x="5364914" y="1972932"/>
              <a:ext cx="11625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7" name="Google Shape;1577;p79"/>
            <p:cNvSpPr txBox="1"/>
            <p:nvPr/>
          </p:nvSpPr>
          <p:spPr>
            <a:xfrm>
              <a:off x="10185423" y="1972932"/>
              <a:ext cx="6924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78" name="Google Shape;1578;p79"/>
            <p:cNvCxnSpPr/>
            <p:nvPr/>
          </p:nvCxnSpPr>
          <p:spPr>
            <a:xfrm>
              <a:off x="10801175" y="2404050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9" name="Google Shape;1579;p79"/>
            <p:cNvCxnSpPr/>
            <p:nvPr/>
          </p:nvCxnSpPr>
          <p:spPr>
            <a:xfrm>
              <a:off x="10801175" y="5394313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0" name="Google Shape;1580;p79"/>
            <p:cNvCxnSpPr/>
            <p:nvPr/>
          </p:nvCxnSpPr>
          <p:spPr>
            <a:xfrm flipH="1">
              <a:off x="11083250" y="2404100"/>
              <a:ext cx="14400" cy="299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581" name="Google Shape;1581;p79"/>
            <p:cNvSpPr txBox="1"/>
            <p:nvPr/>
          </p:nvSpPr>
          <p:spPr>
            <a:xfrm>
              <a:off x="10736860" y="3735049"/>
              <a:ext cx="1592400" cy="61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8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1587" name="Google Shape;1587;p8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ICMP – Message Type (1)</a:t>
            </a:r>
            <a:endParaRPr sz="3900"/>
          </a:p>
        </p:txBody>
      </p:sp>
      <p:graphicFrame>
        <p:nvGraphicFramePr>
          <p:cNvPr id="1588" name="Google Shape;1588;p80"/>
          <p:cNvGraphicFramePr/>
          <p:nvPr/>
        </p:nvGraphicFramePr>
        <p:xfrm>
          <a:off x="124263" y="1563425"/>
          <a:ext cx="5698325" cy="572982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48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Query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echo reply (Ping reply)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destination unreachable: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network unreachable 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host unreachable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protocol unreachable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port unreachable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fragmentation needed but don’t fragment bit set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source route failed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destination network unknown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destination host unknown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source host isolated (obsolete)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destination network administratively prohibited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destination host administratively prohibited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589" name="Google Shape;1589;p80"/>
          <p:cNvGraphicFramePr/>
          <p:nvPr/>
        </p:nvGraphicFramePr>
        <p:xfrm>
          <a:off x="5890413" y="1563430"/>
          <a:ext cx="5981175" cy="248394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48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Query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network unreachable for TOS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host unreachable for TOS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communication administratively prohibited by filtering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host precedence violation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precedence cutoff effect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8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  <p:sp>
        <p:nvSpPr>
          <p:cNvPr id="1595" name="Google Shape;1595;p8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ICMP – Message Type (2)</a:t>
            </a:r>
            <a:endParaRPr sz="3900"/>
          </a:p>
        </p:txBody>
      </p:sp>
      <p:graphicFrame>
        <p:nvGraphicFramePr>
          <p:cNvPr id="1596" name="Google Shape;1596;p81"/>
          <p:cNvGraphicFramePr/>
          <p:nvPr/>
        </p:nvGraphicFramePr>
        <p:xfrm>
          <a:off x="406188" y="1502950"/>
          <a:ext cx="5415475" cy="515073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47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Query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 quench (elementary flow control)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redirect: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redirect for network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redirect for host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redirect for type-of-service and network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redirect for type-of-service and host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echo request (Ping request)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●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router advertisement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router solicitation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exceeded: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time-to-live equals 0 during transit (Traceroute)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time-to-live equals 0 during reassembly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597" name="Google Shape;1597;p81"/>
          <p:cNvGraphicFramePr/>
          <p:nvPr/>
        </p:nvGraphicFramePr>
        <p:xfrm>
          <a:off x="6075938" y="1502950"/>
          <a:ext cx="5415475" cy="380970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47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Query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parameter problem: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IP header bad (catchall error)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required option missing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timestamp request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timestamp reply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information request (obsolete)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information reply (obsolete)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address mask request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address mask reply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8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  <p:sp>
        <p:nvSpPr>
          <p:cNvPr id="1603" name="Google Shape;1603;p8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ICMP – Query Message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 – Address Mask Request/Reply (1)</a:t>
            </a:r>
            <a:endParaRPr sz="4000"/>
          </a:p>
        </p:txBody>
      </p:sp>
      <p:sp>
        <p:nvSpPr>
          <p:cNvPr id="1604" name="Google Shape;1604;p8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Address Mask Request and Reply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Used for diskless system to obtain its subnet mask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Identifier and sequence number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Can be set to anything for sender to match reply with request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The receiver will response an ICMP reply with the subnet mask of the receiving NIC</a:t>
            </a:r>
            <a:endParaRPr sz="2500"/>
          </a:p>
        </p:txBody>
      </p:sp>
      <p:grpSp>
        <p:nvGrpSpPr>
          <p:cNvPr id="1605" name="Google Shape;1605;p82"/>
          <p:cNvGrpSpPr/>
          <p:nvPr/>
        </p:nvGrpSpPr>
        <p:grpSpPr>
          <a:xfrm>
            <a:off x="2698226" y="4354825"/>
            <a:ext cx="6600150" cy="2065750"/>
            <a:chOff x="2016151" y="4727650"/>
            <a:chExt cx="6600150" cy="2065750"/>
          </a:xfrm>
        </p:grpSpPr>
        <p:sp>
          <p:nvSpPr>
            <p:cNvPr id="1606" name="Google Shape;1606;p82"/>
            <p:cNvSpPr/>
            <p:nvPr/>
          </p:nvSpPr>
          <p:spPr>
            <a:xfrm>
              <a:off x="2198475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(17 or 18)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7" name="Google Shape;1607;p82"/>
            <p:cNvSpPr/>
            <p:nvPr/>
          </p:nvSpPr>
          <p:spPr>
            <a:xfrm>
              <a:off x="3758157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8" name="Google Shape;1608;p82"/>
            <p:cNvSpPr/>
            <p:nvPr/>
          </p:nvSpPr>
          <p:spPr>
            <a:xfrm>
              <a:off x="5314561" y="50573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9" name="Google Shape;1609;p82"/>
            <p:cNvSpPr/>
            <p:nvPr/>
          </p:nvSpPr>
          <p:spPr>
            <a:xfrm>
              <a:off x="2198475" y="6214700"/>
              <a:ext cx="623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address mask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0" name="Google Shape;1610;p82"/>
            <p:cNvSpPr txBox="1"/>
            <p:nvPr/>
          </p:nvSpPr>
          <p:spPr>
            <a:xfrm>
              <a:off x="201615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1" name="Google Shape;1611;p82"/>
            <p:cNvSpPr txBox="1"/>
            <p:nvPr/>
          </p:nvSpPr>
          <p:spPr>
            <a:xfrm>
              <a:off x="3535575" y="47276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2" name="Google Shape;1612;p82"/>
            <p:cNvSpPr txBox="1"/>
            <p:nvPr/>
          </p:nvSpPr>
          <p:spPr>
            <a:xfrm>
              <a:off x="5014575" y="47276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3" name="Google Shape;1613;p82"/>
            <p:cNvSpPr txBox="1"/>
            <p:nvPr/>
          </p:nvSpPr>
          <p:spPr>
            <a:xfrm>
              <a:off x="824100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4" name="Google Shape;1614;p82"/>
            <p:cNvSpPr/>
            <p:nvPr/>
          </p:nvSpPr>
          <p:spPr>
            <a:xfrm>
              <a:off x="2198486" y="56360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identifier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5" name="Google Shape;1615;p82"/>
            <p:cNvSpPr/>
            <p:nvPr/>
          </p:nvSpPr>
          <p:spPr>
            <a:xfrm>
              <a:off x="5314550" y="56360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sequence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sp>
        <p:nvSpPr>
          <p:cNvPr id="1621" name="Google Shape;1621;p8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ICMP – Query Message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 – Address Mask Request/Reply (2)</a:t>
            </a:r>
            <a:endParaRPr sz="4000"/>
          </a:p>
        </p:txBody>
      </p:sp>
      <p:sp>
        <p:nvSpPr>
          <p:cNvPr id="1622" name="Google Shape;1622;p8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Example:</a:t>
            </a:r>
            <a:endParaRPr/>
          </a:p>
        </p:txBody>
      </p:sp>
      <p:sp>
        <p:nvSpPr>
          <p:cNvPr id="1623" name="Google Shape;1623;p83"/>
          <p:cNvSpPr txBox="1">
            <a:spLocks noGrp="1"/>
          </p:cNvSpPr>
          <p:nvPr>
            <p:ph type="body" idx="2"/>
          </p:nvPr>
        </p:nvSpPr>
        <p:spPr>
          <a:xfrm>
            <a:off x="615250" y="2234475"/>
            <a:ext cx="10798500" cy="3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$ </a:t>
            </a:r>
            <a:r>
              <a:rPr lang="en-US" sz="1600" b="1" dirty="0">
                <a:solidFill>
                  <a:srgbClr val="FF0000"/>
                </a:solidFill>
              </a:rPr>
              <a:t>ping -M </a:t>
            </a:r>
            <a:r>
              <a:rPr lang="en-US" sz="1600" b="1" dirty="0" err="1">
                <a:solidFill>
                  <a:srgbClr val="FF0000"/>
                </a:solidFill>
              </a:rPr>
              <a:t>m</a:t>
            </a:r>
            <a:r>
              <a:rPr lang="en-US" sz="1600" b="1" dirty="0">
                <a:solidFill>
                  <a:srgbClr val="FF0000"/>
                </a:solidFill>
              </a:rPr>
              <a:t> sun1.cs.nctu.edu.tw</a:t>
            </a:r>
            <a:endParaRPr sz="16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0000"/>
                </a:solidFill>
              </a:rPr>
              <a:t>ICMP_MASKREQ</a:t>
            </a:r>
            <a:endParaRPr sz="16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PING sun1.cs.nctu.edu.tw (140.113.235.171): 56 data bytes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68 bytes from 140.113.235.171: </a:t>
            </a:r>
            <a:r>
              <a:rPr lang="en-US" sz="1600" b="1" dirty="0" err="1"/>
              <a:t>icmp_seq</a:t>
            </a:r>
            <a:r>
              <a:rPr lang="en-US" sz="1600" b="1" dirty="0"/>
              <a:t>=0 </a:t>
            </a:r>
            <a:r>
              <a:rPr lang="en-US" sz="1600" b="1" dirty="0" err="1"/>
              <a:t>ttl</a:t>
            </a:r>
            <a:r>
              <a:rPr lang="en-US" sz="1600" b="1" dirty="0"/>
              <a:t>=251 time=0.663 </a:t>
            </a:r>
            <a:r>
              <a:rPr lang="en-US" sz="1600" b="1" dirty="0" err="1"/>
              <a:t>ms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00FF"/>
                </a:solidFill>
              </a:rPr>
              <a:t>mask=255.255.255.0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68 bytes from 140.113.235.171: </a:t>
            </a:r>
            <a:r>
              <a:rPr lang="en-US" sz="1600" b="1" dirty="0" err="1"/>
              <a:t>icmp_seq</a:t>
            </a:r>
            <a:r>
              <a:rPr lang="en-US" sz="1600" b="1" dirty="0"/>
              <a:t>=1 </a:t>
            </a:r>
            <a:r>
              <a:rPr lang="en-US" sz="1600" b="1" dirty="0" err="1"/>
              <a:t>ttl</a:t>
            </a:r>
            <a:r>
              <a:rPr lang="en-US" sz="1600" b="1" dirty="0"/>
              <a:t>=251 time=1.018 </a:t>
            </a:r>
            <a:r>
              <a:rPr lang="en-US" sz="1600" b="1" dirty="0" err="1"/>
              <a:t>ms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00FF"/>
                </a:solidFill>
              </a:rPr>
              <a:t>mask=255.255.255.0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68 bytes from 140.113.235.171: </a:t>
            </a:r>
            <a:r>
              <a:rPr lang="en-US" sz="1600" b="1" dirty="0" err="1"/>
              <a:t>icmp_seq</a:t>
            </a:r>
            <a:r>
              <a:rPr lang="en-US" sz="1600" b="1" dirty="0"/>
              <a:t>=2 </a:t>
            </a:r>
            <a:r>
              <a:rPr lang="en-US" sz="1600" b="1" dirty="0" err="1"/>
              <a:t>ttl</a:t>
            </a:r>
            <a:r>
              <a:rPr lang="en-US" sz="1600" b="1" dirty="0"/>
              <a:t>=251 time=1.028 </a:t>
            </a:r>
            <a:r>
              <a:rPr lang="en-US" sz="1600" b="1" dirty="0" err="1"/>
              <a:t>ms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00FF"/>
                </a:solidFill>
              </a:rPr>
              <a:t>mask=255.255.255.0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68 bytes from 140.113.235.171: </a:t>
            </a:r>
            <a:r>
              <a:rPr lang="en-US" sz="1600" b="1" dirty="0" err="1"/>
              <a:t>icmp_seq</a:t>
            </a:r>
            <a:r>
              <a:rPr lang="en-US" sz="1600" b="1" dirty="0"/>
              <a:t>=3 </a:t>
            </a:r>
            <a:r>
              <a:rPr lang="en-US" sz="1600" b="1" dirty="0" err="1"/>
              <a:t>ttl</a:t>
            </a:r>
            <a:r>
              <a:rPr lang="en-US" sz="1600" b="1" dirty="0"/>
              <a:t>=251 time=1.026 </a:t>
            </a:r>
            <a:r>
              <a:rPr lang="en-US" sz="1600" b="1" dirty="0" err="1"/>
              <a:t>ms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00FF"/>
                </a:solidFill>
              </a:rPr>
              <a:t>mask=255.255.255.0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^C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--- sun1.cs.nctu.edu.tw ping statistics ---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4 packets transmitted, 4 packets received, 0% packet loss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round-trip min/</a:t>
            </a:r>
            <a:r>
              <a:rPr lang="en-US" sz="1600" b="1" dirty="0" err="1"/>
              <a:t>avg</a:t>
            </a:r>
            <a:r>
              <a:rPr lang="en-US" sz="1600" b="1" dirty="0"/>
              <a:t>/max/</a:t>
            </a:r>
            <a:r>
              <a:rPr lang="en-US" sz="1600" b="1" dirty="0" err="1"/>
              <a:t>stddev</a:t>
            </a:r>
            <a:r>
              <a:rPr lang="en-US" sz="1600" b="1" dirty="0"/>
              <a:t> = 0.663/0.934/1.028/0.156 </a:t>
            </a:r>
            <a:r>
              <a:rPr lang="en-US" sz="1600" b="1" dirty="0" err="1"/>
              <a:t>ms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$ </a:t>
            </a:r>
            <a:r>
              <a:rPr lang="en-US" sz="1600" b="1" dirty="0" err="1">
                <a:solidFill>
                  <a:srgbClr val="FF0000"/>
                </a:solidFill>
              </a:rPr>
              <a:t>icmpquery</a:t>
            </a:r>
            <a:r>
              <a:rPr lang="en-US" sz="1600" b="1" dirty="0">
                <a:solidFill>
                  <a:srgbClr val="FF0000"/>
                </a:solidFill>
              </a:rPr>
              <a:t> -m sun1</a:t>
            </a:r>
            <a:endParaRPr sz="16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sun1                                    :  </a:t>
            </a:r>
            <a:r>
              <a:rPr lang="en-US" sz="1600" b="1" dirty="0">
                <a:solidFill>
                  <a:srgbClr val="0000FF"/>
                </a:solidFill>
              </a:rPr>
              <a:t>0xFFFFFF00</a:t>
            </a:r>
            <a:endParaRPr sz="1600" b="1" dirty="0">
              <a:solidFill>
                <a:srgbClr val="0000FF"/>
              </a:solidFill>
            </a:endParaRPr>
          </a:p>
        </p:txBody>
      </p:sp>
      <p:sp>
        <p:nvSpPr>
          <p:cNvPr id="1624" name="Google Shape;1624;p83"/>
          <p:cNvSpPr txBox="1"/>
          <p:nvPr/>
        </p:nvSpPr>
        <p:spPr>
          <a:xfrm>
            <a:off x="5213650" y="6028800"/>
            <a:ext cx="6014100" cy="46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※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icmpquery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found in /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usr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/ports/net-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mgmt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icmpquery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8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  <p:sp>
        <p:nvSpPr>
          <p:cNvPr id="1630" name="Google Shape;1630;p8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ICMP – Query Message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 – Timestamp Request/Reply (1)</a:t>
            </a:r>
            <a:endParaRPr sz="4000"/>
          </a:p>
        </p:txBody>
      </p:sp>
      <p:sp>
        <p:nvSpPr>
          <p:cNvPr id="1631" name="Google Shape;1631;p8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Timestamp request and reply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Allow a system to query another for the current time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Milliseconds resolution, since midnight UTC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Requestor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Fill in the originate timestamp and send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Reply system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Fill in the receive timestamp when it receives the request and the transmit time when it sends the reply</a:t>
            </a:r>
            <a:endParaRPr sz="2200"/>
          </a:p>
        </p:txBody>
      </p:sp>
      <p:grpSp>
        <p:nvGrpSpPr>
          <p:cNvPr id="1632" name="Google Shape;1632;p84"/>
          <p:cNvGrpSpPr/>
          <p:nvPr/>
        </p:nvGrpSpPr>
        <p:grpSpPr>
          <a:xfrm>
            <a:off x="2698225" y="4964599"/>
            <a:ext cx="6600150" cy="2280508"/>
            <a:chOff x="2698225" y="4812199"/>
            <a:chExt cx="6600150" cy="2280508"/>
          </a:xfrm>
        </p:grpSpPr>
        <p:sp>
          <p:nvSpPr>
            <p:cNvPr id="1633" name="Google Shape;1633;p84"/>
            <p:cNvSpPr/>
            <p:nvPr/>
          </p:nvSpPr>
          <p:spPr>
            <a:xfrm>
              <a:off x="2880550" y="5110275"/>
              <a:ext cx="1559700" cy="396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(13 or 14)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4" name="Google Shape;1634;p84"/>
            <p:cNvSpPr/>
            <p:nvPr/>
          </p:nvSpPr>
          <p:spPr>
            <a:xfrm>
              <a:off x="4440232" y="5110275"/>
              <a:ext cx="1559700" cy="396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5" name="Google Shape;1635;p84"/>
            <p:cNvSpPr/>
            <p:nvPr/>
          </p:nvSpPr>
          <p:spPr>
            <a:xfrm>
              <a:off x="5996636" y="5110275"/>
              <a:ext cx="3119400" cy="396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6" name="Google Shape;1636;p84"/>
            <p:cNvSpPr/>
            <p:nvPr/>
          </p:nvSpPr>
          <p:spPr>
            <a:xfrm>
              <a:off x="2880550" y="5903182"/>
              <a:ext cx="6235500" cy="396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originate timestamp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7" name="Google Shape;1637;p84"/>
            <p:cNvSpPr txBox="1"/>
            <p:nvPr/>
          </p:nvSpPr>
          <p:spPr>
            <a:xfrm>
              <a:off x="2698225" y="4812199"/>
              <a:ext cx="375300" cy="400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8" name="Google Shape;1638;p84"/>
            <p:cNvSpPr txBox="1"/>
            <p:nvPr/>
          </p:nvSpPr>
          <p:spPr>
            <a:xfrm>
              <a:off x="4217649" y="4812199"/>
              <a:ext cx="474000" cy="400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9" name="Google Shape;1639;p84"/>
            <p:cNvSpPr txBox="1"/>
            <p:nvPr/>
          </p:nvSpPr>
          <p:spPr>
            <a:xfrm>
              <a:off x="5696649" y="4812199"/>
              <a:ext cx="603300" cy="400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0" name="Google Shape;1640;p84"/>
            <p:cNvSpPr txBox="1"/>
            <p:nvPr/>
          </p:nvSpPr>
          <p:spPr>
            <a:xfrm>
              <a:off x="8923075" y="4812199"/>
              <a:ext cx="375300" cy="400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1" name="Google Shape;1641;p84"/>
            <p:cNvSpPr/>
            <p:nvPr/>
          </p:nvSpPr>
          <p:spPr>
            <a:xfrm>
              <a:off x="2880561" y="5506728"/>
              <a:ext cx="3119400" cy="396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identifier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2" name="Google Shape;1642;p84"/>
            <p:cNvSpPr/>
            <p:nvPr/>
          </p:nvSpPr>
          <p:spPr>
            <a:xfrm>
              <a:off x="5996625" y="5506728"/>
              <a:ext cx="3119400" cy="396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sequence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3" name="Google Shape;1643;p84"/>
            <p:cNvSpPr/>
            <p:nvPr/>
          </p:nvSpPr>
          <p:spPr>
            <a:xfrm>
              <a:off x="2880550" y="6299782"/>
              <a:ext cx="6235500" cy="396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receive timestamp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4" name="Google Shape;1644;p84"/>
            <p:cNvSpPr/>
            <p:nvPr/>
          </p:nvSpPr>
          <p:spPr>
            <a:xfrm>
              <a:off x="2880550" y="6696107"/>
              <a:ext cx="6235500" cy="396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transmit timestamp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8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  <p:sp>
        <p:nvSpPr>
          <p:cNvPr id="1650" name="Google Shape;1650;p8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ICMP – Query Message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 – Timestamp Request/Reply (1)</a:t>
            </a:r>
            <a:endParaRPr/>
          </a:p>
        </p:txBody>
      </p:sp>
      <p:sp>
        <p:nvSpPr>
          <p:cNvPr id="1651" name="Google Shape;1651;p8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Example</a:t>
            </a:r>
            <a:endParaRPr sz="2500"/>
          </a:p>
        </p:txBody>
      </p:sp>
      <p:sp>
        <p:nvSpPr>
          <p:cNvPr id="1652" name="Google Shape;1652;p85"/>
          <p:cNvSpPr txBox="1">
            <a:spLocks noGrp="1"/>
          </p:cNvSpPr>
          <p:nvPr>
            <p:ph type="body" idx="2"/>
          </p:nvPr>
        </p:nvSpPr>
        <p:spPr>
          <a:xfrm>
            <a:off x="741145" y="2134200"/>
            <a:ext cx="10084205" cy="21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$ </a:t>
            </a:r>
            <a:r>
              <a:rPr lang="en-US" sz="1700" b="1" dirty="0">
                <a:solidFill>
                  <a:srgbClr val="FF0000"/>
                </a:solidFill>
              </a:rPr>
              <a:t>ping -M time </a:t>
            </a:r>
            <a:r>
              <a:rPr lang="en-US" sz="1700" b="1" dirty="0" err="1">
                <a:solidFill>
                  <a:srgbClr val="FF0000"/>
                </a:solidFill>
              </a:rPr>
              <a:t>nabsd</a:t>
            </a:r>
            <a:endParaRPr sz="17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ICMP_TSTAMP</a:t>
            </a: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PING nabsd.cs.nctu.edu.tw (140.113.17.215): 56 data bytes</a:t>
            </a: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76 bytes from 140.113.17.215: </a:t>
            </a:r>
            <a:r>
              <a:rPr lang="en-US" sz="1700" b="1" dirty="0" err="1"/>
              <a:t>icmp_seq</a:t>
            </a:r>
            <a:r>
              <a:rPr lang="en-US" sz="1700" b="1" dirty="0"/>
              <a:t>=0 </a:t>
            </a:r>
            <a:r>
              <a:rPr lang="en-US" sz="1700" b="1" dirty="0" err="1"/>
              <a:t>ttl</a:t>
            </a:r>
            <a:r>
              <a:rPr lang="en-US" sz="1700" b="1" dirty="0"/>
              <a:t>=64 time=0.663 </a:t>
            </a:r>
            <a:r>
              <a:rPr lang="en-US" sz="1700" b="1" dirty="0" err="1"/>
              <a:t>ms</a:t>
            </a: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    </a:t>
            </a:r>
            <a:r>
              <a:rPr lang="en-US" sz="1700" b="1" dirty="0" err="1">
                <a:solidFill>
                  <a:srgbClr val="FF0000"/>
                </a:solidFill>
              </a:rPr>
              <a:t>tso</a:t>
            </a:r>
            <a:r>
              <a:rPr lang="en-US" sz="1700" b="1" dirty="0">
                <a:solidFill>
                  <a:srgbClr val="FF0000"/>
                </a:solidFill>
              </a:rPr>
              <a:t>=06:47:46 </a:t>
            </a:r>
            <a:r>
              <a:rPr lang="en-US" sz="1700" b="1" dirty="0" err="1">
                <a:solidFill>
                  <a:srgbClr val="FF0000"/>
                </a:solidFill>
              </a:rPr>
              <a:t>tsr</a:t>
            </a:r>
            <a:r>
              <a:rPr lang="en-US" sz="1700" b="1" dirty="0">
                <a:solidFill>
                  <a:srgbClr val="FF0000"/>
                </a:solidFill>
              </a:rPr>
              <a:t>=06:48:24 </a:t>
            </a:r>
            <a:r>
              <a:rPr lang="en-US" sz="1700" b="1" dirty="0" err="1">
                <a:solidFill>
                  <a:srgbClr val="FF0000"/>
                </a:solidFill>
              </a:rPr>
              <a:t>tst</a:t>
            </a:r>
            <a:r>
              <a:rPr lang="en-US" sz="1700" b="1" dirty="0">
                <a:solidFill>
                  <a:srgbClr val="FF0000"/>
                </a:solidFill>
              </a:rPr>
              <a:t>=06:48:24</a:t>
            </a:r>
            <a:endParaRPr sz="17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76 bytes from 140.113.17.215: </a:t>
            </a:r>
            <a:r>
              <a:rPr lang="en-US" sz="1700" b="1" dirty="0" err="1"/>
              <a:t>icmp_seq</a:t>
            </a:r>
            <a:r>
              <a:rPr lang="en-US" sz="1700" b="1" dirty="0"/>
              <a:t>=1 </a:t>
            </a:r>
            <a:r>
              <a:rPr lang="en-US" sz="1700" b="1" dirty="0" err="1"/>
              <a:t>ttl</a:t>
            </a:r>
            <a:r>
              <a:rPr lang="en-US" sz="1700" b="1" dirty="0"/>
              <a:t>=64 time=1.016 </a:t>
            </a:r>
            <a:r>
              <a:rPr lang="en-US" sz="1700" b="1" dirty="0" err="1"/>
              <a:t>ms</a:t>
            </a: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    </a:t>
            </a:r>
            <a:r>
              <a:rPr lang="en-US" sz="1700" b="1" dirty="0" err="1"/>
              <a:t>tso</a:t>
            </a:r>
            <a:r>
              <a:rPr lang="en-US" sz="1700" b="1" dirty="0"/>
              <a:t>=06:47:47 </a:t>
            </a:r>
            <a:r>
              <a:rPr lang="en-US" sz="1700" b="1" dirty="0" err="1"/>
              <a:t>tsr</a:t>
            </a:r>
            <a:r>
              <a:rPr lang="en-US" sz="1700" b="1" dirty="0"/>
              <a:t>=06:48:25 </a:t>
            </a:r>
            <a:r>
              <a:rPr lang="en-US" sz="1700" b="1" dirty="0" err="1"/>
              <a:t>tst</a:t>
            </a:r>
            <a:r>
              <a:rPr lang="en-US" sz="1700" b="1" dirty="0"/>
              <a:t>=06:48:25</a:t>
            </a: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$ </a:t>
            </a:r>
            <a:r>
              <a:rPr lang="en-US" sz="1700" b="1" dirty="0" err="1"/>
              <a:t>icmpquery</a:t>
            </a:r>
            <a:r>
              <a:rPr lang="en-US" sz="1700" b="1" dirty="0"/>
              <a:t> -t </a:t>
            </a:r>
            <a:r>
              <a:rPr lang="en-US" sz="1700" b="1" dirty="0" err="1"/>
              <a:t>nabsd</a:t>
            </a: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 err="1"/>
              <a:t>nabsd</a:t>
            </a:r>
            <a:r>
              <a:rPr lang="en-US" sz="1700" b="1" dirty="0"/>
              <a:t>                                   :  14:54:47</a:t>
            </a:r>
            <a:endParaRPr sz="1700" b="1" dirty="0"/>
          </a:p>
        </p:txBody>
      </p:sp>
      <p:sp>
        <p:nvSpPr>
          <p:cNvPr id="1653" name="Google Shape;1653;p85"/>
          <p:cNvSpPr txBox="1">
            <a:spLocks noGrp="1"/>
          </p:cNvSpPr>
          <p:nvPr>
            <p:ph type="body" idx="2"/>
          </p:nvPr>
        </p:nvSpPr>
        <p:spPr>
          <a:xfrm>
            <a:off x="741145" y="4472200"/>
            <a:ext cx="10084205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$ </a:t>
            </a:r>
            <a:r>
              <a:rPr lang="en-US" sz="1400" b="1" dirty="0" err="1">
                <a:solidFill>
                  <a:srgbClr val="FF0000"/>
                </a:solidFill>
              </a:rPr>
              <a:t>sudo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tcpdump</a:t>
            </a:r>
            <a:r>
              <a:rPr lang="en-US" sz="1400" b="1" dirty="0">
                <a:solidFill>
                  <a:srgbClr val="FF0000"/>
                </a:solidFill>
              </a:rPr>
              <a:t> -</a:t>
            </a:r>
            <a:r>
              <a:rPr lang="en-US" sz="1400" b="1" dirty="0" err="1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 sk0 -e </a:t>
            </a:r>
            <a:r>
              <a:rPr lang="en-US" sz="1400" b="1" dirty="0" err="1">
                <a:solidFill>
                  <a:srgbClr val="FF0000"/>
                </a:solidFill>
              </a:rPr>
              <a:t>icmp</a:t>
            </a:r>
            <a:endParaRPr sz="14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tcpdump</a:t>
            </a:r>
            <a:r>
              <a:rPr lang="en-US" sz="1400" b="1" dirty="0"/>
              <a:t>: verbose output suppressed, use -v or -</a:t>
            </a:r>
            <a:r>
              <a:rPr lang="en-US" sz="1400" b="1" dirty="0" err="1"/>
              <a:t>vv</a:t>
            </a:r>
            <a:r>
              <a:rPr lang="en-US" sz="1400" b="1" dirty="0"/>
              <a:t> for full protocol decode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listening on sk0, link-type EN10MB (Ethernet), capture size 96 bytes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14:48:24.999106 00:90:96:23:8f:7d &gt; 00:11:d8:06:1e:81, </a:t>
            </a:r>
            <a:r>
              <a:rPr lang="en-US" sz="1400" b="1" dirty="0" err="1"/>
              <a:t>ethertype</a:t>
            </a:r>
            <a:r>
              <a:rPr lang="en-US" sz="1400" b="1" dirty="0"/>
              <a:t> IPv4 (0x0800), length 110: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    chbsd.csie.nctu.edu.tw &gt; </a:t>
            </a:r>
            <a:r>
              <a:rPr lang="en-US" sz="1400" b="1" dirty="0" err="1"/>
              <a:t>nabsd</a:t>
            </a:r>
            <a:r>
              <a:rPr lang="en-US" sz="1400" b="1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ICMP time stamp query </a:t>
            </a:r>
            <a:r>
              <a:rPr lang="en-US" sz="1400" b="1" dirty="0"/>
              <a:t>id 18514 </a:t>
            </a:r>
            <a:r>
              <a:rPr lang="en-US" sz="1400" b="1" dirty="0" err="1"/>
              <a:t>seq</a:t>
            </a:r>
            <a:r>
              <a:rPr lang="en-US" sz="1400" b="1" dirty="0"/>
              <a:t> 0, length 76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14:48:24.999148 00:11:d8:06:1e:81 &gt; 00:90:96:23:8f:7d, </a:t>
            </a:r>
            <a:r>
              <a:rPr lang="en-US" sz="1400" b="1" dirty="0" err="1"/>
              <a:t>ethertype</a:t>
            </a:r>
            <a:r>
              <a:rPr lang="en-US" sz="1400" b="1" dirty="0"/>
              <a:t> IPv4 (0x0800), length 110: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    </a:t>
            </a:r>
            <a:r>
              <a:rPr lang="en-US" sz="1400" b="1" dirty="0" err="1"/>
              <a:t>nabsd</a:t>
            </a:r>
            <a:r>
              <a:rPr lang="en-US" sz="1400" b="1" dirty="0"/>
              <a:t> &gt; chbsd.csie.nctu.edu.tw: </a:t>
            </a:r>
            <a:r>
              <a:rPr lang="en-US" sz="1400" b="1" dirty="0">
                <a:solidFill>
                  <a:srgbClr val="FF0000"/>
                </a:solidFill>
              </a:rPr>
              <a:t>ICMP time stamp reply</a:t>
            </a:r>
            <a:r>
              <a:rPr lang="en-US" sz="1400" b="1" dirty="0"/>
              <a:t> id 18514 </a:t>
            </a:r>
            <a:r>
              <a:rPr lang="en-US" sz="1400" b="1" dirty="0" err="1"/>
              <a:t>seq</a:t>
            </a:r>
            <a:r>
              <a:rPr lang="en-US" sz="1400" b="1" dirty="0"/>
              <a:t> 0: org 06:47:46.326,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    </a:t>
            </a:r>
            <a:r>
              <a:rPr lang="en-US" sz="1400" b="1" dirty="0" err="1"/>
              <a:t>recv</a:t>
            </a:r>
            <a:r>
              <a:rPr lang="en-US" sz="1400" b="1" dirty="0"/>
              <a:t> 06:48:24.998, </a:t>
            </a:r>
            <a:r>
              <a:rPr lang="en-US" sz="1400" b="1" dirty="0" err="1"/>
              <a:t>xmit</a:t>
            </a:r>
            <a:r>
              <a:rPr lang="en-US" sz="1400" b="1" dirty="0"/>
              <a:t> 06:48:24.998, length 76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14:48:26.000598 00:90:96:23:8f:7d &gt; 00:11:d8:06:1e:81, </a:t>
            </a:r>
            <a:r>
              <a:rPr lang="en-US" sz="1400" b="1" dirty="0" err="1"/>
              <a:t>ethertype</a:t>
            </a:r>
            <a:r>
              <a:rPr lang="en-US" sz="1400" b="1" dirty="0"/>
              <a:t> IPv4 (0x0800), length 110: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    chbsd.csie.nctu.edu.tw &gt; </a:t>
            </a:r>
            <a:r>
              <a:rPr lang="en-US" sz="1400" b="1" dirty="0" err="1"/>
              <a:t>nabsd</a:t>
            </a:r>
            <a:r>
              <a:rPr lang="en-US" sz="1400" b="1" dirty="0"/>
              <a:t>: ICMP time stamp query id 18514 </a:t>
            </a:r>
            <a:r>
              <a:rPr lang="en-US" sz="1400" b="1" dirty="0" err="1"/>
              <a:t>seq</a:t>
            </a:r>
            <a:r>
              <a:rPr lang="en-US" sz="1400" b="1" dirty="0"/>
              <a:t> 1, length 76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14:48:26.000618 00:11:d8:06:1e:81 &gt; 00:90:96:23:8f:7d, </a:t>
            </a:r>
            <a:r>
              <a:rPr lang="en-US" sz="1400" b="1" dirty="0" err="1"/>
              <a:t>ethertype</a:t>
            </a:r>
            <a:r>
              <a:rPr lang="en-US" sz="1400" b="1" dirty="0"/>
              <a:t> IPv4 (0x0800), length 110: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    </a:t>
            </a:r>
            <a:r>
              <a:rPr lang="en-US" sz="1400" b="1" dirty="0" err="1"/>
              <a:t>nabsd</a:t>
            </a:r>
            <a:r>
              <a:rPr lang="en-US" sz="1400" b="1" dirty="0"/>
              <a:t> &gt; chbsd.csie.nctu.edu.tw: ICMP time stamp reply id 18514 </a:t>
            </a:r>
            <a:r>
              <a:rPr lang="en-US" sz="1400" b="1" dirty="0" err="1"/>
              <a:t>seq</a:t>
            </a:r>
            <a:r>
              <a:rPr lang="en-US" sz="1400" b="1" dirty="0"/>
              <a:t> 1: org 06:47:47.327,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    </a:t>
            </a:r>
            <a:r>
              <a:rPr lang="en-US" sz="1400" b="1" dirty="0" err="1"/>
              <a:t>recv</a:t>
            </a:r>
            <a:r>
              <a:rPr lang="en-US" sz="1400" b="1" dirty="0"/>
              <a:t> 06:48:25.999, </a:t>
            </a:r>
            <a:r>
              <a:rPr lang="en-US" sz="1400" b="1" dirty="0" err="1"/>
              <a:t>xmit</a:t>
            </a:r>
            <a:r>
              <a:rPr lang="en-US" sz="1400" b="1" dirty="0"/>
              <a:t> 06:48:25.999, length 76</a:t>
            </a:r>
            <a:endParaRPr sz="1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TCP/IP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Used to provide data communication between hosts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How to delivery data reliably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How to address remote host on the network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How to handle different type of hardware device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8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  <p:sp>
        <p:nvSpPr>
          <p:cNvPr id="1659" name="Google Shape;1659;p8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ICMP – Error Message</a:t>
            </a:r>
            <a:endParaRPr sz="3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 – Destination Unreachable Error Message</a:t>
            </a:r>
            <a:endParaRPr sz="3900"/>
          </a:p>
        </p:txBody>
      </p:sp>
      <p:sp>
        <p:nvSpPr>
          <p:cNvPr id="1660" name="Google Shape;1660;p8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750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8 bytes ICMP Header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Application-depend data portion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IP header</a:t>
            </a:r>
            <a:endParaRPr sz="2200"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Let ICMP know how to interpret the 8 bytes that follow</a:t>
            </a:r>
            <a:endParaRPr sz="20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first 8 bytes that followed this IP header</a:t>
            </a:r>
            <a:endParaRPr sz="2200"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Information about who generates the error</a:t>
            </a:r>
            <a:endParaRPr sz="2000"/>
          </a:p>
        </p:txBody>
      </p:sp>
      <p:grpSp>
        <p:nvGrpSpPr>
          <p:cNvPr id="1661" name="Google Shape;1661;p86"/>
          <p:cNvGrpSpPr/>
          <p:nvPr/>
        </p:nvGrpSpPr>
        <p:grpSpPr>
          <a:xfrm>
            <a:off x="2330026" y="4618050"/>
            <a:ext cx="7336549" cy="2363050"/>
            <a:chOff x="2016151" y="4727650"/>
            <a:chExt cx="7336549" cy="2363050"/>
          </a:xfrm>
        </p:grpSpPr>
        <p:sp>
          <p:nvSpPr>
            <p:cNvPr id="1662" name="Google Shape;1662;p86"/>
            <p:cNvSpPr/>
            <p:nvPr/>
          </p:nvSpPr>
          <p:spPr>
            <a:xfrm>
              <a:off x="2198475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(3)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3" name="Google Shape;1663;p86"/>
            <p:cNvSpPr/>
            <p:nvPr/>
          </p:nvSpPr>
          <p:spPr>
            <a:xfrm>
              <a:off x="3758157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(0-15)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4" name="Google Shape;1664;p86"/>
            <p:cNvSpPr/>
            <p:nvPr/>
          </p:nvSpPr>
          <p:spPr>
            <a:xfrm>
              <a:off x="5314561" y="50573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5" name="Google Shape;1665;p86"/>
            <p:cNvSpPr/>
            <p:nvPr/>
          </p:nvSpPr>
          <p:spPr>
            <a:xfrm>
              <a:off x="2198475" y="6214700"/>
              <a:ext cx="6235500" cy="876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 header (including options) + first 8 bytes of original IP datagram data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6" name="Google Shape;1666;p86"/>
            <p:cNvSpPr txBox="1"/>
            <p:nvPr/>
          </p:nvSpPr>
          <p:spPr>
            <a:xfrm>
              <a:off x="201615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7" name="Google Shape;1667;p86"/>
            <p:cNvSpPr txBox="1"/>
            <p:nvPr/>
          </p:nvSpPr>
          <p:spPr>
            <a:xfrm>
              <a:off x="3535575" y="47276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8" name="Google Shape;1668;p86"/>
            <p:cNvSpPr txBox="1"/>
            <p:nvPr/>
          </p:nvSpPr>
          <p:spPr>
            <a:xfrm>
              <a:off x="5014575" y="47276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9" name="Google Shape;1669;p86"/>
            <p:cNvSpPr txBox="1"/>
            <p:nvPr/>
          </p:nvSpPr>
          <p:spPr>
            <a:xfrm>
              <a:off x="824100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0" name="Google Shape;1670;p86"/>
            <p:cNvSpPr/>
            <p:nvPr/>
          </p:nvSpPr>
          <p:spPr>
            <a:xfrm>
              <a:off x="2198464" y="5636000"/>
              <a:ext cx="623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Unused (must be 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71" name="Google Shape;1671;p86"/>
            <p:cNvCxnSpPr/>
            <p:nvPr/>
          </p:nvCxnSpPr>
          <p:spPr>
            <a:xfrm>
              <a:off x="8809700" y="505785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2" name="Google Shape;1672;p86"/>
            <p:cNvCxnSpPr/>
            <p:nvPr/>
          </p:nvCxnSpPr>
          <p:spPr>
            <a:xfrm>
              <a:off x="8809700" y="621470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3" name="Google Shape;1673;p86"/>
            <p:cNvCxnSpPr/>
            <p:nvPr/>
          </p:nvCxnSpPr>
          <p:spPr>
            <a:xfrm>
              <a:off x="8950250" y="5057300"/>
              <a:ext cx="0" cy="11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674" name="Google Shape;1674;p86"/>
            <p:cNvSpPr txBox="1"/>
            <p:nvPr/>
          </p:nvSpPr>
          <p:spPr>
            <a:xfrm>
              <a:off x="8547800" y="5471175"/>
              <a:ext cx="8049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8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  <p:sp>
        <p:nvSpPr>
          <p:cNvPr id="1680" name="Google Shape;1680;p8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ICMP – Error Message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 – Port Unreachable (1)</a:t>
            </a:r>
            <a:endParaRPr sz="4000"/>
          </a:p>
        </p:txBody>
      </p:sp>
      <p:sp>
        <p:nvSpPr>
          <p:cNvPr id="1681" name="Google Shape;1681;p8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ICMP port unreachable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Type = 3 , code = 3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Host receives a UDP datagram but the destination port does not correspond to a port that some process has in use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2" name="Google Shape;1682;p87"/>
          <p:cNvGrpSpPr/>
          <p:nvPr/>
        </p:nvGrpSpPr>
        <p:grpSpPr>
          <a:xfrm>
            <a:off x="1646500" y="4279150"/>
            <a:ext cx="8703600" cy="2299875"/>
            <a:chOff x="938525" y="4227725"/>
            <a:chExt cx="8703600" cy="2299875"/>
          </a:xfrm>
        </p:grpSpPr>
        <p:sp>
          <p:nvSpPr>
            <p:cNvPr id="1683" name="Google Shape;1683;p87"/>
            <p:cNvSpPr/>
            <p:nvPr/>
          </p:nvSpPr>
          <p:spPr>
            <a:xfrm>
              <a:off x="938525" y="5682625"/>
              <a:ext cx="1812900" cy="55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4" name="Google Shape;1684;p87"/>
            <p:cNvSpPr/>
            <p:nvPr/>
          </p:nvSpPr>
          <p:spPr>
            <a:xfrm>
              <a:off x="2751425" y="5682625"/>
              <a:ext cx="2262600" cy="55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5" name="Google Shape;1685;p87"/>
            <p:cNvSpPr/>
            <p:nvPr/>
          </p:nvSpPr>
          <p:spPr>
            <a:xfrm>
              <a:off x="5014025" y="5682625"/>
              <a:ext cx="1144200" cy="55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6" name="Google Shape;1686;p87"/>
            <p:cNvSpPr/>
            <p:nvPr/>
          </p:nvSpPr>
          <p:spPr>
            <a:xfrm>
              <a:off x="6158225" y="5682625"/>
              <a:ext cx="2262600" cy="55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header of datagram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that generated error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7" name="Google Shape;1687;p87"/>
            <p:cNvSpPr/>
            <p:nvPr/>
          </p:nvSpPr>
          <p:spPr>
            <a:xfrm>
              <a:off x="8420825" y="5682625"/>
              <a:ext cx="1144200" cy="55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8" name="Google Shape;1688;p87"/>
            <p:cNvSpPr txBox="1"/>
            <p:nvPr/>
          </p:nvSpPr>
          <p:spPr>
            <a:xfrm>
              <a:off x="119577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14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9" name="Google Shape;1689;p87"/>
            <p:cNvSpPr txBox="1"/>
            <p:nvPr/>
          </p:nvSpPr>
          <p:spPr>
            <a:xfrm>
              <a:off x="323352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0" name="Google Shape;1690;p87"/>
            <p:cNvSpPr txBox="1"/>
            <p:nvPr/>
          </p:nvSpPr>
          <p:spPr>
            <a:xfrm>
              <a:off x="493692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1" name="Google Shape;1691;p87"/>
            <p:cNvSpPr txBox="1"/>
            <p:nvPr/>
          </p:nvSpPr>
          <p:spPr>
            <a:xfrm>
              <a:off x="667887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2" name="Google Shape;1692;p87"/>
            <p:cNvSpPr txBox="1"/>
            <p:nvPr/>
          </p:nvSpPr>
          <p:spPr>
            <a:xfrm>
              <a:off x="834372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693" name="Google Shape;1693;p87"/>
            <p:cNvGrpSpPr/>
            <p:nvPr/>
          </p:nvGrpSpPr>
          <p:grpSpPr>
            <a:xfrm>
              <a:off x="5014025" y="4720925"/>
              <a:ext cx="4551000" cy="431100"/>
              <a:chOff x="5014025" y="4593225"/>
              <a:chExt cx="4551000" cy="431100"/>
            </a:xfrm>
          </p:grpSpPr>
          <p:cxnSp>
            <p:nvCxnSpPr>
              <p:cNvPr id="1694" name="Google Shape;1694;p87"/>
              <p:cNvCxnSpPr/>
              <p:nvPr/>
            </p:nvCxnSpPr>
            <p:spPr>
              <a:xfrm rot="10800000">
                <a:off x="9563175" y="4630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87"/>
              <p:cNvCxnSpPr/>
              <p:nvPr/>
            </p:nvCxnSpPr>
            <p:spPr>
              <a:xfrm rot="10800000">
                <a:off x="5014025" y="4630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6" name="Google Shape;1696;p87"/>
              <p:cNvCxnSpPr/>
              <p:nvPr/>
            </p:nvCxnSpPr>
            <p:spPr>
              <a:xfrm rot="10800000">
                <a:off x="5014025" y="4808775"/>
                <a:ext cx="4551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1697" name="Google Shape;1697;p87"/>
              <p:cNvSpPr txBox="1"/>
              <p:nvPr/>
            </p:nvSpPr>
            <p:spPr>
              <a:xfrm>
                <a:off x="6546702" y="4593225"/>
                <a:ext cx="1483800" cy="431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ICMP message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698" name="Google Shape;1698;p87"/>
            <p:cNvGrpSpPr/>
            <p:nvPr/>
          </p:nvGrpSpPr>
          <p:grpSpPr>
            <a:xfrm>
              <a:off x="2751425" y="4227725"/>
              <a:ext cx="6814525" cy="431100"/>
              <a:chOff x="2751425" y="3999125"/>
              <a:chExt cx="6814525" cy="431100"/>
            </a:xfrm>
          </p:grpSpPr>
          <p:cxnSp>
            <p:nvCxnSpPr>
              <p:cNvPr id="1699" name="Google Shape;1699;p87"/>
              <p:cNvCxnSpPr/>
              <p:nvPr/>
            </p:nvCxnSpPr>
            <p:spPr>
              <a:xfrm rot="10800000">
                <a:off x="9564100" y="4011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0" name="Google Shape;1700;p87"/>
              <p:cNvCxnSpPr/>
              <p:nvPr/>
            </p:nvCxnSpPr>
            <p:spPr>
              <a:xfrm rot="10800000">
                <a:off x="2751425" y="4011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1" name="Google Shape;1701;p87"/>
              <p:cNvCxnSpPr/>
              <p:nvPr/>
            </p:nvCxnSpPr>
            <p:spPr>
              <a:xfrm rot="10800000">
                <a:off x="2751450" y="4189775"/>
                <a:ext cx="6814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1702" name="Google Shape;1702;p87"/>
              <p:cNvSpPr txBox="1"/>
              <p:nvPr/>
            </p:nvSpPr>
            <p:spPr>
              <a:xfrm>
                <a:off x="5660963" y="3999125"/>
                <a:ext cx="1298400" cy="431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IP datagram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703" name="Google Shape;1703;p87"/>
            <p:cNvGrpSpPr/>
            <p:nvPr/>
          </p:nvGrpSpPr>
          <p:grpSpPr>
            <a:xfrm>
              <a:off x="6158225" y="5214125"/>
              <a:ext cx="3406800" cy="431100"/>
              <a:chOff x="6158225" y="5214125"/>
              <a:chExt cx="3406800" cy="431100"/>
            </a:xfrm>
          </p:grpSpPr>
          <p:cxnSp>
            <p:nvCxnSpPr>
              <p:cNvPr id="1704" name="Google Shape;1704;p87"/>
              <p:cNvCxnSpPr/>
              <p:nvPr/>
            </p:nvCxnSpPr>
            <p:spPr>
              <a:xfrm rot="10800000">
                <a:off x="9563175" y="5249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5" name="Google Shape;1705;p87"/>
              <p:cNvCxnSpPr/>
              <p:nvPr/>
            </p:nvCxnSpPr>
            <p:spPr>
              <a:xfrm rot="10800000">
                <a:off x="6158225" y="5249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6" name="Google Shape;1706;p87"/>
              <p:cNvCxnSpPr/>
              <p:nvPr/>
            </p:nvCxnSpPr>
            <p:spPr>
              <a:xfrm rot="10800000">
                <a:off x="6158225" y="5427775"/>
                <a:ext cx="3406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1707" name="Google Shape;1707;p87"/>
              <p:cNvSpPr txBox="1"/>
              <p:nvPr/>
            </p:nvSpPr>
            <p:spPr>
              <a:xfrm>
                <a:off x="6476200" y="5214125"/>
                <a:ext cx="2769000" cy="431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portion of ICMP message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8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  <p:sp>
        <p:nvSpPr>
          <p:cNvPr id="1713" name="Google Shape;1713;p8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ICMP – Error Message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 – Port Unreachable (2)</a:t>
            </a:r>
            <a:endParaRPr/>
          </a:p>
        </p:txBody>
      </p:sp>
      <p:sp>
        <p:nvSpPr>
          <p:cNvPr id="1714" name="Google Shape;1714;p8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426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Example: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Using TFTP (Trivial File Transfer Protocol)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Original port: 69</a:t>
            </a:r>
            <a:endParaRPr/>
          </a:p>
        </p:txBody>
      </p:sp>
      <p:sp>
        <p:nvSpPr>
          <p:cNvPr id="1715" name="Google Shape;1715;p88"/>
          <p:cNvSpPr txBox="1">
            <a:spLocks noGrp="1"/>
          </p:cNvSpPr>
          <p:nvPr>
            <p:ph type="body" idx="2"/>
          </p:nvPr>
        </p:nvSpPr>
        <p:spPr>
          <a:xfrm>
            <a:off x="1360950" y="2990225"/>
            <a:ext cx="9866700" cy="14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$ </a:t>
            </a:r>
            <a:r>
              <a:rPr lang="en-US" b="1">
                <a:solidFill>
                  <a:srgbClr val="FF0000"/>
                </a:solidFill>
              </a:rPr>
              <a:t>tftp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tftp&gt; connect localhost 8888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tftp&gt; get temp.foo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Transfer timed out.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tftp&gt;</a:t>
            </a:r>
            <a:endParaRPr b="1"/>
          </a:p>
        </p:txBody>
      </p:sp>
      <p:sp>
        <p:nvSpPr>
          <p:cNvPr id="1716" name="Google Shape;1716;p88"/>
          <p:cNvSpPr txBox="1">
            <a:spLocks noGrp="1"/>
          </p:cNvSpPr>
          <p:nvPr>
            <p:ph type="body" idx="2"/>
          </p:nvPr>
        </p:nvSpPr>
        <p:spPr>
          <a:xfrm>
            <a:off x="1360950" y="4659700"/>
            <a:ext cx="9866700" cy="23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$ </a:t>
            </a:r>
            <a:r>
              <a:rPr lang="en-US" b="1" dirty="0" err="1">
                <a:solidFill>
                  <a:srgbClr val="FF0000"/>
                </a:solidFill>
              </a:rPr>
              <a:t>sudo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tcpdump</a:t>
            </a:r>
            <a:r>
              <a:rPr lang="en-US" b="1" dirty="0">
                <a:solidFill>
                  <a:srgbClr val="FF0000"/>
                </a:solidFill>
              </a:rPr>
              <a:t> -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lo0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tcpdump</a:t>
            </a:r>
            <a:r>
              <a:rPr lang="en-US" b="1" dirty="0"/>
              <a:t>: verbose output suppressed, use -v or -</a:t>
            </a:r>
            <a:r>
              <a:rPr lang="en-US" b="1" dirty="0" err="1"/>
              <a:t>vv</a:t>
            </a:r>
            <a:r>
              <a:rPr lang="en-US" b="1" dirty="0"/>
              <a:t> for full protocol decode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listening on lo0, link-type NULL (BSD loopback), capture size 96 bytes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15:01:24.788511 IP localhost.62089 &gt; localhost.8888: UDP, length 16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15:01:24.788554 IP localhost &gt; localhost: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FF0000"/>
                </a:solidFill>
              </a:rPr>
              <a:t>ICMP localhost </a:t>
            </a:r>
            <a:r>
              <a:rPr lang="en-US" b="1" dirty="0" err="1">
                <a:solidFill>
                  <a:srgbClr val="FF0000"/>
                </a:solidFill>
              </a:rPr>
              <a:t>udp</a:t>
            </a:r>
            <a:r>
              <a:rPr lang="en-US" b="1" dirty="0">
                <a:solidFill>
                  <a:srgbClr val="FF0000"/>
                </a:solidFill>
              </a:rPr>
              <a:t> port 8888 unreachable</a:t>
            </a:r>
            <a:r>
              <a:rPr lang="en-US" b="1" dirty="0"/>
              <a:t>, length 36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15:01:29.788626 IP localhost.62089 &gt; localhost.8888: UDP, length 16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15:01:29.788691 IP localhost &gt; localhost: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   ICMP localhost </a:t>
            </a:r>
            <a:r>
              <a:rPr lang="en-US" b="1" dirty="0" err="1"/>
              <a:t>udp</a:t>
            </a:r>
            <a:r>
              <a:rPr lang="en-US" b="1" dirty="0"/>
              <a:t> port 8888 unreachable, length 36</a:t>
            </a:r>
            <a:endParaRPr b="1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8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  <p:sp>
        <p:nvSpPr>
          <p:cNvPr id="1722" name="Google Shape;1722;p8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Traceroute Program –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    IP Source Routing Option (1)</a:t>
            </a:r>
            <a:endParaRPr sz="4000"/>
          </a:p>
        </p:txBody>
      </p:sp>
      <p:sp>
        <p:nvSpPr>
          <p:cNvPr id="1723" name="Google Shape;1723;p89"/>
          <p:cNvSpPr txBox="1">
            <a:spLocks noGrp="1"/>
          </p:cNvSpPr>
          <p:nvPr>
            <p:ph type="body" idx="1"/>
          </p:nvPr>
        </p:nvSpPr>
        <p:spPr>
          <a:xfrm>
            <a:off x="599050" y="1715825"/>
            <a:ext cx="10830900" cy="38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Source Routing</a:t>
            </a:r>
            <a:endParaRPr sz="24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Sender specifies the route</a:t>
            </a:r>
            <a:endParaRPr sz="22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Two forms of source routing</a:t>
            </a:r>
            <a:endParaRPr sz="24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Strict source routing</a:t>
            </a:r>
            <a:endParaRPr sz="22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Sender specifies the </a:t>
            </a:r>
            <a:r>
              <a:rPr lang="en-US" sz="2000">
                <a:solidFill>
                  <a:srgbClr val="FF0000"/>
                </a:solidFill>
              </a:rPr>
              <a:t>exact path</a:t>
            </a:r>
            <a:r>
              <a:rPr lang="en-US" sz="2000"/>
              <a:t> that the IP datagram must follow</a:t>
            </a:r>
            <a:endParaRPr sz="20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Loose source routing</a:t>
            </a:r>
            <a:endParaRPr sz="22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As strict source routing, but the datagram can pass through other routers between any two addresses in the list </a:t>
            </a:r>
            <a:endParaRPr sz="20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Format of IP header option field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Code = 0x89 for strict and code = 0x83 for loose SR option</a:t>
            </a:r>
            <a:endParaRPr sz="2400"/>
          </a:p>
        </p:txBody>
      </p:sp>
      <p:grpSp>
        <p:nvGrpSpPr>
          <p:cNvPr id="1724" name="Google Shape;1724;p89"/>
          <p:cNvGrpSpPr/>
          <p:nvPr/>
        </p:nvGrpSpPr>
        <p:grpSpPr>
          <a:xfrm>
            <a:off x="907856" y="5746700"/>
            <a:ext cx="10513769" cy="1571450"/>
            <a:chOff x="907856" y="5670500"/>
            <a:chExt cx="10513769" cy="1571450"/>
          </a:xfrm>
        </p:grpSpPr>
        <p:sp>
          <p:nvSpPr>
            <p:cNvPr id="1725" name="Google Shape;1725;p89"/>
            <p:cNvSpPr/>
            <p:nvPr/>
          </p:nvSpPr>
          <p:spPr>
            <a:xfrm>
              <a:off x="908300" y="6147000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code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6" name="Google Shape;1726;p89"/>
            <p:cNvSpPr/>
            <p:nvPr/>
          </p:nvSpPr>
          <p:spPr>
            <a:xfrm>
              <a:off x="1432806" y="6147000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len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7" name="Google Shape;1727;p89"/>
            <p:cNvSpPr/>
            <p:nvPr/>
          </p:nvSpPr>
          <p:spPr>
            <a:xfrm>
              <a:off x="1957312" y="6147000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8" name="Google Shape;1728;p89"/>
            <p:cNvSpPr/>
            <p:nvPr/>
          </p:nvSpPr>
          <p:spPr>
            <a:xfrm>
              <a:off x="2481812" y="6147000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 #1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9" name="Google Shape;1729;p89"/>
            <p:cNvSpPr/>
            <p:nvPr/>
          </p:nvSpPr>
          <p:spPr>
            <a:xfrm>
              <a:off x="4055454" y="6147000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 #2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0" name="Google Shape;1730;p89"/>
            <p:cNvSpPr/>
            <p:nvPr/>
          </p:nvSpPr>
          <p:spPr>
            <a:xfrm>
              <a:off x="5645259" y="6147000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 #3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1" name="Google Shape;1731;p89"/>
            <p:cNvSpPr/>
            <p:nvPr/>
          </p:nvSpPr>
          <p:spPr>
            <a:xfrm>
              <a:off x="7218757" y="6147000"/>
              <a:ext cx="20979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2" name="Google Shape;1732;p89"/>
            <p:cNvSpPr/>
            <p:nvPr/>
          </p:nvSpPr>
          <p:spPr>
            <a:xfrm>
              <a:off x="9316677" y="6147000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 #9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3" name="Google Shape;1733;p89"/>
            <p:cNvSpPr txBox="1"/>
            <p:nvPr/>
          </p:nvSpPr>
          <p:spPr>
            <a:xfrm>
              <a:off x="994250" y="6533700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4" name="Google Shape;1734;p89"/>
            <p:cNvSpPr txBox="1"/>
            <p:nvPr/>
          </p:nvSpPr>
          <p:spPr>
            <a:xfrm>
              <a:off x="1518750" y="6533700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5" name="Google Shape;1735;p89"/>
            <p:cNvSpPr txBox="1"/>
            <p:nvPr/>
          </p:nvSpPr>
          <p:spPr>
            <a:xfrm>
              <a:off x="2043250" y="6533700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6" name="Google Shape;1736;p89"/>
            <p:cNvSpPr txBox="1"/>
            <p:nvPr/>
          </p:nvSpPr>
          <p:spPr>
            <a:xfrm>
              <a:off x="2753475" y="653370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7" name="Google Shape;1737;p89"/>
            <p:cNvSpPr txBox="1"/>
            <p:nvPr/>
          </p:nvSpPr>
          <p:spPr>
            <a:xfrm>
              <a:off x="4343125" y="653370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8" name="Google Shape;1738;p89"/>
            <p:cNvSpPr txBox="1"/>
            <p:nvPr/>
          </p:nvSpPr>
          <p:spPr>
            <a:xfrm>
              <a:off x="5916700" y="653370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9" name="Google Shape;1739;p89"/>
            <p:cNvSpPr txBox="1"/>
            <p:nvPr/>
          </p:nvSpPr>
          <p:spPr>
            <a:xfrm>
              <a:off x="9588200" y="653370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0" name="Google Shape;1740;p89"/>
            <p:cNvSpPr txBox="1"/>
            <p:nvPr/>
          </p:nvSpPr>
          <p:spPr>
            <a:xfrm>
              <a:off x="1967250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1" name="Google Shape;1741;p89"/>
            <p:cNvSpPr txBox="1"/>
            <p:nvPr/>
          </p:nvSpPr>
          <p:spPr>
            <a:xfrm>
              <a:off x="3540200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2" name="Google Shape;1742;p89"/>
            <p:cNvSpPr txBox="1"/>
            <p:nvPr/>
          </p:nvSpPr>
          <p:spPr>
            <a:xfrm>
              <a:off x="5129900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12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3" name="Google Shape;1743;p89"/>
            <p:cNvSpPr txBox="1"/>
            <p:nvPr/>
          </p:nvSpPr>
          <p:spPr>
            <a:xfrm>
              <a:off x="8801400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36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4" name="Google Shape;1744;p89"/>
            <p:cNvSpPr txBox="1"/>
            <p:nvPr/>
          </p:nvSpPr>
          <p:spPr>
            <a:xfrm>
              <a:off x="10391125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40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45" name="Google Shape;1745;p89"/>
            <p:cNvCxnSpPr/>
            <p:nvPr/>
          </p:nvCxnSpPr>
          <p:spPr>
            <a:xfrm rot="10800000">
              <a:off x="4055450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6" name="Google Shape;1746;p89"/>
            <p:cNvCxnSpPr/>
            <p:nvPr/>
          </p:nvCxnSpPr>
          <p:spPr>
            <a:xfrm rot="10800000">
              <a:off x="5645150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7" name="Google Shape;1747;p89"/>
            <p:cNvCxnSpPr/>
            <p:nvPr/>
          </p:nvCxnSpPr>
          <p:spPr>
            <a:xfrm rot="10800000">
              <a:off x="9316650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8" name="Google Shape;1748;p89"/>
            <p:cNvCxnSpPr/>
            <p:nvPr/>
          </p:nvCxnSpPr>
          <p:spPr>
            <a:xfrm rot="10800000">
              <a:off x="10906375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9" name="Google Shape;1749;p89"/>
            <p:cNvCxnSpPr/>
            <p:nvPr/>
          </p:nvCxnSpPr>
          <p:spPr>
            <a:xfrm rot="10800000">
              <a:off x="2482500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0" name="Google Shape;1750;p89"/>
            <p:cNvCxnSpPr/>
            <p:nvPr/>
          </p:nvCxnSpPr>
          <p:spPr>
            <a:xfrm>
              <a:off x="907856" y="5841800"/>
              <a:ext cx="0" cy="22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1" name="Google Shape;1751;p89"/>
            <p:cNvCxnSpPr/>
            <p:nvPr/>
          </p:nvCxnSpPr>
          <p:spPr>
            <a:xfrm>
              <a:off x="10906381" y="5841800"/>
              <a:ext cx="0" cy="22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2" name="Google Shape;1752;p89"/>
            <p:cNvCxnSpPr/>
            <p:nvPr/>
          </p:nvCxnSpPr>
          <p:spPr>
            <a:xfrm>
              <a:off x="908500" y="5956250"/>
              <a:ext cx="9997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753" name="Google Shape;1753;p89"/>
            <p:cNvSpPr txBox="1"/>
            <p:nvPr/>
          </p:nvSpPr>
          <p:spPr>
            <a:xfrm>
              <a:off x="5249900" y="5670500"/>
              <a:ext cx="7905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39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54" name="Google Shape;1754;p89"/>
          <p:cNvGrpSpPr/>
          <p:nvPr/>
        </p:nvGrpSpPr>
        <p:grpSpPr>
          <a:xfrm>
            <a:off x="7232227" y="270850"/>
            <a:ext cx="4579771" cy="2325522"/>
            <a:chOff x="1221400" y="1972932"/>
            <a:chExt cx="11107860" cy="4879399"/>
          </a:xfrm>
        </p:grpSpPr>
        <p:grpSp>
          <p:nvGrpSpPr>
            <p:cNvPr id="1755" name="Google Shape;1755;p89"/>
            <p:cNvGrpSpPr/>
            <p:nvPr/>
          </p:nvGrpSpPr>
          <p:grpSpPr>
            <a:xfrm>
              <a:off x="1347819" y="2404052"/>
              <a:ext cx="9300960" cy="4448279"/>
              <a:chOff x="1079950" y="2275625"/>
              <a:chExt cx="7200000" cy="4970700"/>
            </a:xfrm>
          </p:grpSpPr>
          <p:sp>
            <p:nvSpPr>
              <p:cNvPr id="1756" name="Google Shape;1756;p89"/>
              <p:cNvSpPr/>
              <p:nvPr/>
            </p:nvSpPr>
            <p:spPr>
              <a:xfrm>
                <a:off x="1079950" y="2275625"/>
                <a:ext cx="9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version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57" name="Google Shape;1757;p89"/>
              <p:cNvSpPr/>
              <p:nvPr/>
            </p:nvSpPr>
            <p:spPr>
              <a:xfrm>
                <a:off x="1979950" y="2275625"/>
                <a:ext cx="9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 header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58" name="Google Shape;1758;p89"/>
              <p:cNvSpPr/>
              <p:nvPr/>
            </p:nvSpPr>
            <p:spPr>
              <a:xfrm>
                <a:off x="2879950" y="2275625"/>
                <a:ext cx="18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type of service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(TOS)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59" name="Google Shape;1759;p89"/>
              <p:cNvSpPr/>
              <p:nvPr/>
            </p:nvSpPr>
            <p:spPr>
              <a:xfrm>
                <a:off x="4679950" y="2275625"/>
                <a:ext cx="36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total length (in bytes)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0" name="Google Shape;1760;p89"/>
              <p:cNvSpPr/>
              <p:nvPr/>
            </p:nvSpPr>
            <p:spPr>
              <a:xfrm>
                <a:off x="1079950" y="29440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identification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1" name="Google Shape;1761;p89"/>
              <p:cNvSpPr/>
              <p:nvPr/>
            </p:nvSpPr>
            <p:spPr>
              <a:xfrm>
                <a:off x="4679950" y="2944025"/>
                <a:ext cx="6681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3-bit flags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2" name="Google Shape;1762;p89"/>
              <p:cNvSpPr/>
              <p:nvPr/>
            </p:nvSpPr>
            <p:spPr>
              <a:xfrm>
                <a:off x="5348050" y="2944025"/>
                <a:ext cx="29319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13-bit fragment offset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3" name="Google Shape;1763;p89"/>
              <p:cNvSpPr/>
              <p:nvPr/>
            </p:nvSpPr>
            <p:spPr>
              <a:xfrm>
                <a:off x="1079950" y="42808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source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4" name="Google Shape;1764;p89"/>
              <p:cNvSpPr/>
              <p:nvPr/>
            </p:nvSpPr>
            <p:spPr>
              <a:xfrm>
                <a:off x="1079950" y="49492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destination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5" name="Google Shape;1765;p89"/>
              <p:cNvSpPr/>
              <p:nvPr/>
            </p:nvSpPr>
            <p:spPr>
              <a:xfrm>
                <a:off x="1079950" y="56176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options (if any)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6" name="Google Shape;1766;p89"/>
              <p:cNvSpPr/>
              <p:nvPr/>
            </p:nvSpPr>
            <p:spPr>
              <a:xfrm>
                <a:off x="1079950" y="6286025"/>
                <a:ext cx="7200000" cy="9603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7" name="Google Shape;1767;p89"/>
              <p:cNvSpPr/>
              <p:nvPr/>
            </p:nvSpPr>
            <p:spPr>
              <a:xfrm>
                <a:off x="10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time to live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(TTL)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8" name="Google Shape;1768;p89"/>
              <p:cNvSpPr/>
              <p:nvPr/>
            </p:nvSpPr>
            <p:spPr>
              <a:xfrm>
                <a:off x="28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protocol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9" name="Google Shape;1769;p89"/>
              <p:cNvSpPr/>
              <p:nvPr/>
            </p:nvSpPr>
            <p:spPr>
              <a:xfrm>
                <a:off x="4679950" y="36124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header checksum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770" name="Google Shape;1770;p89"/>
            <p:cNvSpPr txBox="1"/>
            <p:nvPr/>
          </p:nvSpPr>
          <p:spPr>
            <a:xfrm>
              <a:off x="1221400" y="1972950"/>
              <a:ext cx="2571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1" name="Google Shape;1771;p89"/>
            <p:cNvSpPr txBox="1"/>
            <p:nvPr/>
          </p:nvSpPr>
          <p:spPr>
            <a:xfrm>
              <a:off x="5364914" y="1972932"/>
              <a:ext cx="11625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2" name="Google Shape;1772;p89"/>
            <p:cNvSpPr txBox="1"/>
            <p:nvPr/>
          </p:nvSpPr>
          <p:spPr>
            <a:xfrm>
              <a:off x="10185423" y="1972932"/>
              <a:ext cx="6924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73" name="Google Shape;1773;p89"/>
            <p:cNvCxnSpPr/>
            <p:nvPr/>
          </p:nvCxnSpPr>
          <p:spPr>
            <a:xfrm>
              <a:off x="10801175" y="2404050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4" name="Google Shape;1774;p89"/>
            <p:cNvCxnSpPr/>
            <p:nvPr/>
          </p:nvCxnSpPr>
          <p:spPr>
            <a:xfrm>
              <a:off x="10801175" y="5394313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5" name="Google Shape;1775;p89"/>
            <p:cNvCxnSpPr/>
            <p:nvPr/>
          </p:nvCxnSpPr>
          <p:spPr>
            <a:xfrm flipH="1">
              <a:off x="11083250" y="2404100"/>
              <a:ext cx="14400" cy="299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776" name="Google Shape;1776;p89"/>
            <p:cNvSpPr txBox="1"/>
            <p:nvPr/>
          </p:nvSpPr>
          <p:spPr>
            <a:xfrm>
              <a:off x="10736860" y="3735049"/>
              <a:ext cx="1592400" cy="61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9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  <p:sp>
        <p:nvSpPr>
          <p:cNvPr id="1782" name="Google Shape;1782;p9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Traceroute Program –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    IP Source Routing Option (2)</a:t>
            </a:r>
            <a:endParaRPr/>
          </a:p>
        </p:txBody>
      </p:sp>
      <p:sp>
        <p:nvSpPr>
          <p:cNvPr id="1783" name="Google Shape;1783;p90"/>
          <p:cNvSpPr txBox="1">
            <a:spLocks noGrp="1"/>
          </p:cNvSpPr>
          <p:nvPr>
            <p:ph type="body" idx="1"/>
          </p:nvPr>
        </p:nvSpPr>
        <p:spPr>
          <a:xfrm>
            <a:off x="599050" y="1715825"/>
            <a:ext cx="10830900" cy="36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Scenario of source routing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Sending host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Remove first entry and append destination address in the final entry of the list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Receiving router != destination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Loose source route, forward it as normal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Receiving router = destination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Next address in the list becomes the destination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Change source address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Increment the pointer</a:t>
            </a:r>
            <a:endParaRPr sz="2200"/>
          </a:p>
        </p:txBody>
      </p:sp>
      <p:grpSp>
        <p:nvGrpSpPr>
          <p:cNvPr id="1784" name="Google Shape;1784;p90"/>
          <p:cNvGrpSpPr/>
          <p:nvPr/>
        </p:nvGrpSpPr>
        <p:grpSpPr>
          <a:xfrm>
            <a:off x="1219425" y="5529825"/>
            <a:ext cx="8908550" cy="1716700"/>
            <a:chOff x="1219425" y="5529825"/>
            <a:chExt cx="8908550" cy="1716700"/>
          </a:xfrm>
        </p:grpSpPr>
        <p:sp>
          <p:nvSpPr>
            <p:cNvPr id="1785" name="Google Shape;1785;p90"/>
            <p:cNvSpPr/>
            <p:nvPr/>
          </p:nvSpPr>
          <p:spPr>
            <a:xfrm>
              <a:off x="1868625" y="6694525"/>
              <a:ext cx="552900" cy="48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6" name="Google Shape;1786;p90"/>
            <p:cNvSpPr/>
            <p:nvPr/>
          </p:nvSpPr>
          <p:spPr>
            <a:xfrm>
              <a:off x="3795238" y="6694525"/>
              <a:ext cx="552900" cy="48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R1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7" name="Google Shape;1787;p90"/>
            <p:cNvSpPr/>
            <p:nvPr/>
          </p:nvSpPr>
          <p:spPr>
            <a:xfrm>
              <a:off x="5721850" y="6694525"/>
              <a:ext cx="552900" cy="48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R2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8" name="Google Shape;1788;p90"/>
            <p:cNvSpPr/>
            <p:nvPr/>
          </p:nvSpPr>
          <p:spPr>
            <a:xfrm>
              <a:off x="7648463" y="6694525"/>
              <a:ext cx="552900" cy="48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R3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9" name="Google Shape;1789;p90"/>
            <p:cNvSpPr/>
            <p:nvPr/>
          </p:nvSpPr>
          <p:spPr>
            <a:xfrm>
              <a:off x="9575075" y="6694525"/>
              <a:ext cx="552900" cy="48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90" name="Google Shape;1790;p90"/>
            <p:cNvCxnSpPr>
              <a:stCxn id="1785" idx="3"/>
              <a:endCxn id="1786" idx="1"/>
            </p:cNvCxnSpPr>
            <p:nvPr/>
          </p:nvCxnSpPr>
          <p:spPr>
            <a:xfrm>
              <a:off x="2421525" y="6938725"/>
              <a:ext cx="1373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1" name="Google Shape;1791;p90"/>
            <p:cNvCxnSpPr>
              <a:stCxn id="1786" idx="3"/>
              <a:endCxn id="1787" idx="1"/>
            </p:cNvCxnSpPr>
            <p:nvPr/>
          </p:nvCxnSpPr>
          <p:spPr>
            <a:xfrm>
              <a:off x="4348138" y="6938725"/>
              <a:ext cx="1373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2" name="Google Shape;1792;p90"/>
            <p:cNvCxnSpPr>
              <a:endCxn id="1788" idx="1"/>
            </p:cNvCxnSpPr>
            <p:nvPr/>
          </p:nvCxnSpPr>
          <p:spPr>
            <a:xfrm>
              <a:off x="6274763" y="6938725"/>
              <a:ext cx="1373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3" name="Google Shape;1793;p90"/>
            <p:cNvCxnSpPr>
              <a:stCxn id="1788" idx="3"/>
              <a:endCxn id="1789" idx="1"/>
            </p:cNvCxnSpPr>
            <p:nvPr/>
          </p:nvCxnSpPr>
          <p:spPr>
            <a:xfrm>
              <a:off x="8201363" y="6938725"/>
              <a:ext cx="1373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94" name="Google Shape;1794;p90"/>
            <p:cNvSpPr txBox="1"/>
            <p:nvPr/>
          </p:nvSpPr>
          <p:spPr>
            <a:xfrm>
              <a:off x="1219425" y="5529825"/>
              <a:ext cx="1851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dest = D</a:t>
              </a:r>
              <a:b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{ #R1, R2, R3}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95" name="Google Shape;1795;p90"/>
            <p:cNvCxnSpPr>
              <a:stCxn id="1794" idx="2"/>
              <a:endCxn id="1785" idx="0"/>
            </p:cNvCxnSpPr>
            <p:nvPr/>
          </p:nvCxnSpPr>
          <p:spPr>
            <a:xfrm>
              <a:off x="2145075" y="6206925"/>
              <a:ext cx="0" cy="487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96" name="Google Shape;1796;p90"/>
            <p:cNvSpPr txBox="1"/>
            <p:nvPr/>
          </p:nvSpPr>
          <p:spPr>
            <a:xfrm>
              <a:off x="2182725" y="6630925"/>
              <a:ext cx="1851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 = R1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{ #R2, R3, D}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7" name="Google Shape;1797;p90"/>
            <p:cNvSpPr txBox="1"/>
            <p:nvPr/>
          </p:nvSpPr>
          <p:spPr>
            <a:xfrm>
              <a:off x="4109350" y="6630925"/>
              <a:ext cx="1851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 = R2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{ R1, #R3, D}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8" name="Google Shape;1798;p90"/>
            <p:cNvSpPr txBox="1"/>
            <p:nvPr/>
          </p:nvSpPr>
          <p:spPr>
            <a:xfrm>
              <a:off x="6035963" y="6630925"/>
              <a:ext cx="1851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 = R3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{ R1, R2, #D}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9" name="Google Shape;1799;p90"/>
            <p:cNvSpPr txBox="1"/>
            <p:nvPr/>
          </p:nvSpPr>
          <p:spPr>
            <a:xfrm>
              <a:off x="7924913" y="6630925"/>
              <a:ext cx="1851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 = D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{ R1, R2, R3#}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9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  <p:sp>
        <p:nvSpPr>
          <p:cNvPr id="1805" name="Google Shape;1805;p9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Traceroute Program –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    IP Source Routing Option (3)</a:t>
            </a:r>
            <a:endParaRPr/>
          </a:p>
        </p:txBody>
      </p:sp>
      <p:sp>
        <p:nvSpPr>
          <p:cNvPr id="1806" name="Google Shape;1806;p9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Traceroute using IP loose SR option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Example:</a:t>
            </a:r>
            <a:endParaRPr/>
          </a:p>
        </p:txBody>
      </p:sp>
      <p:sp>
        <p:nvSpPr>
          <p:cNvPr id="1807" name="Google Shape;1807;p91"/>
          <p:cNvSpPr txBox="1">
            <a:spLocks noGrp="1"/>
          </p:cNvSpPr>
          <p:nvPr>
            <p:ph type="body" idx="2"/>
          </p:nvPr>
        </p:nvSpPr>
        <p:spPr>
          <a:xfrm>
            <a:off x="615250" y="2674000"/>
            <a:ext cx="10798500" cy="39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$ </a:t>
            </a:r>
            <a:r>
              <a:rPr lang="en-US" b="1">
                <a:solidFill>
                  <a:srgbClr val="FF0000"/>
                </a:solidFill>
              </a:rPr>
              <a:t>traceroute u2.nctu.edu.tw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traceroute to u2.nctu.edu.tw (211.76.240.193), 64 hops max, 40 byte packets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1  e3rtn-235 (140.113.235.254)  0.549 ms  0.434 ms  0.337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2  140.113.0.166 (140.113.0.166)  108.726 ms  4.469 ms  0.362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3  v255-194.NTCU.net (211.76.255.194)  0.529 ms  3.446 ms  5.464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4  v255-229.NTCU.net (211.76.255.229)  1.406 ms  2.017 ms  0.560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5  h240-193.NTCU.net (211.76.240.193)  0.520 ms  0.456 ms  0.315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$ </a:t>
            </a:r>
            <a:r>
              <a:rPr lang="en-US" b="1">
                <a:solidFill>
                  <a:srgbClr val="FF0000"/>
                </a:solidFill>
              </a:rPr>
              <a:t>traceroute -g 140.113.0.149 u2.nctu.edu.tw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traceroute to u2.nctu.edu.tw (211.76.240.193), 64 hops max, 48 byte packets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1  e3rtn-235 (140.113.235.254)  0.543 ms  0.392 ms  0.365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2  140.113.0.166 (140.113.0.166)  0.562 ms  9.506 ms  0.624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3  140.113.0.149 (140.113.0.149)  7.002 ms  1.047 ms  1.107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4  140.113.0.150 (140.113.0.150)  1.497 ms  6.653 ms  1.595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5  v255-194.NTCU.net (211.76.255.194)  1.639 ms  7.214 ms  1.586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6  v255-229.NTCU.net (211.76.255.229)  1.831 ms  9.244 ms  1.877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7  h240-193.NTCU.net (211.76.240.193)  1.440 ms !S  2.249 ms !S  1.737 ms !S</a:t>
            </a:r>
            <a:endParaRPr b="1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9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  <p:sp>
        <p:nvSpPr>
          <p:cNvPr id="1813" name="Google Shape;1813;p9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No Route to Destination</a:t>
            </a:r>
            <a:endParaRPr/>
          </a:p>
        </p:txBody>
      </p:sp>
      <p:sp>
        <p:nvSpPr>
          <p:cNvPr id="1814" name="Google Shape;1814;p9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1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If there is no match in routing table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If the IP datagram is generated on the host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“host unreachable” or “network unreachable”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If the IP datagram is being forwarded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ICMP “host unreachable” error message is generated and sends back to sending host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ICMP message</a:t>
            </a:r>
            <a:endParaRPr sz="2200"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Type = 3, code = 0 for host unreachable</a:t>
            </a:r>
            <a:endParaRPr sz="2000"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Type = 3, code = 1 for network unreachable</a:t>
            </a:r>
            <a:endParaRPr sz="2000"/>
          </a:p>
        </p:txBody>
      </p:sp>
      <p:grpSp>
        <p:nvGrpSpPr>
          <p:cNvPr id="1815" name="Google Shape;1815;p92"/>
          <p:cNvGrpSpPr/>
          <p:nvPr/>
        </p:nvGrpSpPr>
        <p:grpSpPr>
          <a:xfrm>
            <a:off x="2330026" y="4770450"/>
            <a:ext cx="7336549" cy="2363050"/>
            <a:chOff x="2016151" y="4727650"/>
            <a:chExt cx="7336549" cy="2363050"/>
          </a:xfrm>
        </p:grpSpPr>
        <p:sp>
          <p:nvSpPr>
            <p:cNvPr id="1816" name="Google Shape;1816;p92"/>
            <p:cNvSpPr/>
            <p:nvPr/>
          </p:nvSpPr>
          <p:spPr>
            <a:xfrm>
              <a:off x="2198475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(3)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7" name="Google Shape;1817;p92"/>
            <p:cNvSpPr/>
            <p:nvPr/>
          </p:nvSpPr>
          <p:spPr>
            <a:xfrm>
              <a:off x="3758157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(0-15)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8" name="Google Shape;1818;p92"/>
            <p:cNvSpPr/>
            <p:nvPr/>
          </p:nvSpPr>
          <p:spPr>
            <a:xfrm>
              <a:off x="5314561" y="50573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9" name="Google Shape;1819;p92"/>
            <p:cNvSpPr/>
            <p:nvPr/>
          </p:nvSpPr>
          <p:spPr>
            <a:xfrm>
              <a:off x="2198475" y="6214700"/>
              <a:ext cx="6235500" cy="876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 header (including options) + first 8 bytes of original IP datagram data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0" name="Google Shape;1820;p92"/>
            <p:cNvSpPr txBox="1"/>
            <p:nvPr/>
          </p:nvSpPr>
          <p:spPr>
            <a:xfrm>
              <a:off x="201615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1" name="Google Shape;1821;p92"/>
            <p:cNvSpPr txBox="1"/>
            <p:nvPr/>
          </p:nvSpPr>
          <p:spPr>
            <a:xfrm>
              <a:off x="3535575" y="47276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2" name="Google Shape;1822;p92"/>
            <p:cNvSpPr txBox="1"/>
            <p:nvPr/>
          </p:nvSpPr>
          <p:spPr>
            <a:xfrm>
              <a:off x="5014575" y="47276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3" name="Google Shape;1823;p92"/>
            <p:cNvSpPr txBox="1"/>
            <p:nvPr/>
          </p:nvSpPr>
          <p:spPr>
            <a:xfrm>
              <a:off x="824100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4" name="Google Shape;1824;p92"/>
            <p:cNvSpPr/>
            <p:nvPr/>
          </p:nvSpPr>
          <p:spPr>
            <a:xfrm>
              <a:off x="2198464" y="5636000"/>
              <a:ext cx="623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Unused (must be 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25" name="Google Shape;1825;p92"/>
            <p:cNvCxnSpPr/>
            <p:nvPr/>
          </p:nvCxnSpPr>
          <p:spPr>
            <a:xfrm>
              <a:off x="8809700" y="505785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6" name="Google Shape;1826;p92"/>
            <p:cNvCxnSpPr/>
            <p:nvPr/>
          </p:nvCxnSpPr>
          <p:spPr>
            <a:xfrm>
              <a:off x="8809700" y="621470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7" name="Google Shape;1827;p92"/>
            <p:cNvCxnSpPr/>
            <p:nvPr/>
          </p:nvCxnSpPr>
          <p:spPr>
            <a:xfrm>
              <a:off x="8950250" y="5057300"/>
              <a:ext cx="0" cy="11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828" name="Google Shape;1828;p92"/>
            <p:cNvSpPr txBox="1"/>
            <p:nvPr/>
          </p:nvSpPr>
          <p:spPr>
            <a:xfrm>
              <a:off x="8547800" y="5471175"/>
              <a:ext cx="8049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9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  <p:sp>
        <p:nvSpPr>
          <p:cNvPr id="1834" name="Google Shape;1834;p9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Redirect Error Message (1)</a:t>
            </a:r>
            <a:endParaRPr/>
          </a:p>
        </p:txBody>
      </p:sp>
      <p:sp>
        <p:nvSpPr>
          <p:cNvPr id="1835" name="Google Shape;1835;p9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535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Concept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Used by router to inform the sender that the datagram should be sent to a different router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This will happen if the host has a choice of routers to send the packet to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Ex:</a:t>
            </a:r>
            <a:endParaRPr sz="230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R1 found sending and receiving interface are the same</a:t>
            </a:r>
            <a:endParaRPr sz="2100"/>
          </a:p>
        </p:txBody>
      </p:sp>
      <p:grpSp>
        <p:nvGrpSpPr>
          <p:cNvPr id="1836" name="Google Shape;1836;p93"/>
          <p:cNvGrpSpPr/>
          <p:nvPr/>
        </p:nvGrpSpPr>
        <p:grpSpPr>
          <a:xfrm>
            <a:off x="3405000" y="4294350"/>
            <a:ext cx="4567725" cy="3089844"/>
            <a:chOff x="3405000" y="4294350"/>
            <a:chExt cx="4567725" cy="3089844"/>
          </a:xfrm>
        </p:grpSpPr>
        <p:sp>
          <p:nvSpPr>
            <p:cNvPr id="1837" name="Google Shape;1837;p93"/>
            <p:cNvSpPr/>
            <p:nvPr/>
          </p:nvSpPr>
          <p:spPr>
            <a:xfrm>
              <a:off x="5219775" y="4294350"/>
              <a:ext cx="720000" cy="545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38" name="Google Shape;1838;p93"/>
            <p:cNvCxnSpPr>
              <a:endCxn id="1839" idx="1"/>
            </p:cNvCxnSpPr>
            <p:nvPr/>
          </p:nvCxnSpPr>
          <p:spPr>
            <a:xfrm>
              <a:off x="3405000" y="5355000"/>
              <a:ext cx="43494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40" name="Google Shape;1840;p93"/>
            <p:cNvSpPr/>
            <p:nvPr/>
          </p:nvSpPr>
          <p:spPr>
            <a:xfrm>
              <a:off x="7034400" y="5884550"/>
              <a:ext cx="7200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R2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41" name="Google Shape;1841;p93"/>
            <p:cNvCxnSpPr>
              <a:stCxn id="1842" idx="2"/>
              <a:endCxn id="1843" idx="0"/>
            </p:cNvCxnSpPr>
            <p:nvPr/>
          </p:nvCxnSpPr>
          <p:spPr>
            <a:xfrm>
              <a:off x="3765000" y="5357488"/>
              <a:ext cx="0" cy="52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4" name="Google Shape;1844;p93"/>
            <p:cNvCxnSpPr>
              <a:stCxn id="1845" idx="2"/>
              <a:endCxn id="1840" idx="0"/>
            </p:cNvCxnSpPr>
            <p:nvPr/>
          </p:nvCxnSpPr>
          <p:spPr>
            <a:xfrm>
              <a:off x="7394400" y="5357450"/>
              <a:ext cx="0" cy="52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6" name="Google Shape;1846;p93"/>
            <p:cNvCxnSpPr>
              <a:stCxn id="1847" idx="2"/>
              <a:endCxn id="1848" idx="0"/>
            </p:cNvCxnSpPr>
            <p:nvPr/>
          </p:nvCxnSpPr>
          <p:spPr>
            <a:xfrm>
              <a:off x="3612600" y="5205050"/>
              <a:ext cx="0" cy="679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49" name="Google Shape;1849;p93"/>
            <p:cNvCxnSpPr>
              <a:stCxn id="1850" idx="1"/>
              <a:endCxn id="1847" idx="2"/>
            </p:cNvCxnSpPr>
            <p:nvPr/>
          </p:nvCxnSpPr>
          <p:spPr>
            <a:xfrm rot="10800000">
              <a:off x="3612525" y="5205163"/>
              <a:ext cx="1759500" cy="1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51" name="Google Shape;1851;p93"/>
            <p:cNvCxnSpPr>
              <a:stCxn id="1852" idx="2"/>
              <a:endCxn id="1850" idx="1"/>
            </p:cNvCxnSpPr>
            <p:nvPr/>
          </p:nvCxnSpPr>
          <p:spPr>
            <a:xfrm flipH="1">
              <a:off x="5372100" y="4837038"/>
              <a:ext cx="2100" cy="369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53" name="Google Shape;1853;p93"/>
            <p:cNvCxnSpPr/>
            <p:nvPr/>
          </p:nvCxnSpPr>
          <p:spPr>
            <a:xfrm flipH="1">
              <a:off x="5579475" y="4838625"/>
              <a:ext cx="300" cy="51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54" name="Google Shape;1854;p93"/>
            <p:cNvSpPr/>
            <p:nvPr/>
          </p:nvSpPr>
          <p:spPr>
            <a:xfrm>
              <a:off x="3405000" y="5887100"/>
              <a:ext cx="7200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R1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55" name="Google Shape;1855;p93"/>
            <p:cNvCxnSpPr/>
            <p:nvPr/>
          </p:nvCxnSpPr>
          <p:spPr>
            <a:xfrm rot="10800000">
              <a:off x="3896400" y="5556650"/>
              <a:ext cx="0" cy="327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56" name="Google Shape;1856;p93"/>
            <p:cNvCxnSpPr/>
            <p:nvPr/>
          </p:nvCxnSpPr>
          <p:spPr>
            <a:xfrm>
              <a:off x="3896400" y="5556442"/>
              <a:ext cx="1884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57" name="Google Shape;1857;p93"/>
            <p:cNvCxnSpPr/>
            <p:nvPr/>
          </p:nvCxnSpPr>
          <p:spPr>
            <a:xfrm rot="10800000" flipH="1">
              <a:off x="5780650" y="4839750"/>
              <a:ext cx="2100" cy="716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58" name="Google Shape;1858;p93"/>
            <p:cNvCxnSpPr>
              <a:stCxn id="1859" idx="0"/>
              <a:endCxn id="1860" idx="2"/>
            </p:cNvCxnSpPr>
            <p:nvPr/>
          </p:nvCxnSpPr>
          <p:spPr>
            <a:xfrm rot="10800000">
              <a:off x="4005175" y="5683700"/>
              <a:ext cx="0" cy="203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61" name="Google Shape;1861;p93"/>
            <p:cNvCxnSpPr>
              <a:stCxn id="1860" idx="2"/>
              <a:endCxn id="1862" idx="1"/>
            </p:cNvCxnSpPr>
            <p:nvPr/>
          </p:nvCxnSpPr>
          <p:spPr>
            <a:xfrm>
              <a:off x="4005175" y="5683725"/>
              <a:ext cx="3165300" cy="4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63" name="Google Shape;1863;p93"/>
            <p:cNvCxnSpPr/>
            <p:nvPr/>
          </p:nvCxnSpPr>
          <p:spPr>
            <a:xfrm flipH="1">
              <a:off x="7164525" y="5688600"/>
              <a:ext cx="6000" cy="138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64" name="Google Shape;1864;p93"/>
            <p:cNvCxnSpPr>
              <a:stCxn id="1840" idx="2"/>
              <a:endCxn id="1865" idx="0"/>
            </p:cNvCxnSpPr>
            <p:nvPr/>
          </p:nvCxnSpPr>
          <p:spPr>
            <a:xfrm>
              <a:off x="7394400" y="6463250"/>
              <a:ext cx="0" cy="27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66" name="Google Shape;1866;p93"/>
            <p:cNvSpPr txBox="1"/>
            <p:nvPr/>
          </p:nvSpPr>
          <p:spPr>
            <a:xfrm>
              <a:off x="6356325" y="6983993"/>
              <a:ext cx="161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final destination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7" name="Google Shape;1867;p93"/>
            <p:cNvSpPr txBox="1"/>
            <p:nvPr/>
          </p:nvSpPr>
          <p:spPr>
            <a:xfrm>
              <a:off x="3494275" y="4869300"/>
              <a:ext cx="188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(1) IP datagram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8" name="Google Shape;1868;p93"/>
            <p:cNvSpPr txBox="1"/>
            <p:nvPr/>
          </p:nvSpPr>
          <p:spPr>
            <a:xfrm>
              <a:off x="4771500" y="5571806"/>
              <a:ext cx="161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(2)  IP datagram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9" name="Google Shape;1869;p93"/>
            <p:cNvSpPr txBox="1"/>
            <p:nvPr/>
          </p:nvSpPr>
          <p:spPr>
            <a:xfrm>
              <a:off x="4067000" y="5250306"/>
              <a:ext cx="161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(3)  ICMP redirect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70" name="Google Shape;1870;p93"/>
            <p:cNvCxnSpPr/>
            <p:nvPr/>
          </p:nvCxnSpPr>
          <p:spPr>
            <a:xfrm>
              <a:off x="3765000" y="6463250"/>
              <a:ext cx="0" cy="27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9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  <p:sp>
        <p:nvSpPr>
          <p:cNvPr id="1876" name="Google Shape;1876;p9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ICMP – Redirect Error Message (2)</a:t>
            </a:r>
            <a:endParaRPr/>
          </a:p>
        </p:txBody>
      </p:sp>
      <p:sp>
        <p:nvSpPr>
          <p:cNvPr id="1877" name="Google Shape;1877;p9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ICMP redirect message format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Code 0: redirect for network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Code 1: redirect for host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Code 2: redirect for TOS and network (RFC 1349)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Code 3: redirect for TOS and hosts (RFC 1349)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8" name="Google Shape;1878;p94"/>
          <p:cNvGrpSpPr/>
          <p:nvPr/>
        </p:nvGrpSpPr>
        <p:grpSpPr>
          <a:xfrm>
            <a:off x="2330026" y="4618050"/>
            <a:ext cx="7336549" cy="2363050"/>
            <a:chOff x="2016151" y="4727650"/>
            <a:chExt cx="7336549" cy="2363050"/>
          </a:xfrm>
        </p:grpSpPr>
        <p:sp>
          <p:nvSpPr>
            <p:cNvPr id="1879" name="Google Shape;1879;p94"/>
            <p:cNvSpPr/>
            <p:nvPr/>
          </p:nvSpPr>
          <p:spPr>
            <a:xfrm>
              <a:off x="2198475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(3)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0" name="Google Shape;1880;p94"/>
            <p:cNvSpPr/>
            <p:nvPr/>
          </p:nvSpPr>
          <p:spPr>
            <a:xfrm>
              <a:off x="3758157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(0-15)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1" name="Google Shape;1881;p94"/>
            <p:cNvSpPr/>
            <p:nvPr/>
          </p:nvSpPr>
          <p:spPr>
            <a:xfrm>
              <a:off x="5314561" y="50573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2" name="Google Shape;1882;p94"/>
            <p:cNvSpPr/>
            <p:nvPr/>
          </p:nvSpPr>
          <p:spPr>
            <a:xfrm>
              <a:off x="2198475" y="6214700"/>
              <a:ext cx="6235500" cy="876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 header (including options) + first 8 bytes of original IP datagram data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3" name="Google Shape;1883;p94"/>
            <p:cNvSpPr txBox="1"/>
            <p:nvPr/>
          </p:nvSpPr>
          <p:spPr>
            <a:xfrm>
              <a:off x="201615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4" name="Google Shape;1884;p94"/>
            <p:cNvSpPr txBox="1"/>
            <p:nvPr/>
          </p:nvSpPr>
          <p:spPr>
            <a:xfrm>
              <a:off x="3535575" y="47276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5" name="Google Shape;1885;p94"/>
            <p:cNvSpPr txBox="1"/>
            <p:nvPr/>
          </p:nvSpPr>
          <p:spPr>
            <a:xfrm>
              <a:off x="5014575" y="47276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6" name="Google Shape;1886;p94"/>
            <p:cNvSpPr txBox="1"/>
            <p:nvPr/>
          </p:nvSpPr>
          <p:spPr>
            <a:xfrm>
              <a:off x="824100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7" name="Google Shape;1887;p94"/>
            <p:cNvSpPr/>
            <p:nvPr/>
          </p:nvSpPr>
          <p:spPr>
            <a:xfrm>
              <a:off x="2198464" y="5636000"/>
              <a:ext cx="623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Unused (must be 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88" name="Google Shape;1888;p94"/>
            <p:cNvCxnSpPr/>
            <p:nvPr/>
          </p:nvCxnSpPr>
          <p:spPr>
            <a:xfrm>
              <a:off x="8809700" y="505785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9" name="Google Shape;1889;p94"/>
            <p:cNvCxnSpPr/>
            <p:nvPr/>
          </p:nvCxnSpPr>
          <p:spPr>
            <a:xfrm>
              <a:off x="8809700" y="621470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0" name="Google Shape;1890;p94"/>
            <p:cNvCxnSpPr/>
            <p:nvPr/>
          </p:nvCxnSpPr>
          <p:spPr>
            <a:xfrm>
              <a:off x="8950250" y="5057300"/>
              <a:ext cx="0" cy="11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891" name="Google Shape;1891;p94"/>
            <p:cNvSpPr txBox="1"/>
            <p:nvPr/>
          </p:nvSpPr>
          <p:spPr>
            <a:xfrm>
              <a:off x="8547800" y="5471175"/>
              <a:ext cx="8049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9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  <p:sp>
        <p:nvSpPr>
          <p:cNvPr id="1897" name="Google Shape;1897;p9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Router Discovery Messages (1)</a:t>
            </a:r>
            <a:endParaRPr/>
          </a:p>
        </p:txBody>
      </p:sp>
      <p:sp>
        <p:nvSpPr>
          <p:cNvPr id="1898" name="Google Shape;1898;p9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878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Dynamic update host’s routing table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ICMP router solicitation message (懇求)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Host broadcast or multicast after bootstrapping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ICMP router advertisement message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Router response 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Router periodically broadcast or multicast </a:t>
            </a:r>
            <a:endParaRPr sz="22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 of ICMP router solicitation message</a:t>
            </a:r>
            <a:endParaRPr sz="2600"/>
          </a:p>
        </p:txBody>
      </p:sp>
      <p:grpSp>
        <p:nvGrpSpPr>
          <p:cNvPr id="1899" name="Google Shape;1899;p95"/>
          <p:cNvGrpSpPr/>
          <p:nvPr/>
        </p:nvGrpSpPr>
        <p:grpSpPr>
          <a:xfrm>
            <a:off x="2346226" y="4515200"/>
            <a:ext cx="7336549" cy="1487050"/>
            <a:chOff x="2016151" y="4727650"/>
            <a:chExt cx="7336549" cy="1487050"/>
          </a:xfrm>
        </p:grpSpPr>
        <p:sp>
          <p:nvSpPr>
            <p:cNvPr id="1900" name="Google Shape;1900;p95"/>
            <p:cNvSpPr/>
            <p:nvPr/>
          </p:nvSpPr>
          <p:spPr>
            <a:xfrm>
              <a:off x="2198475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1" name="Google Shape;1901;p95"/>
            <p:cNvSpPr/>
            <p:nvPr/>
          </p:nvSpPr>
          <p:spPr>
            <a:xfrm>
              <a:off x="3758157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2" name="Google Shape;1902;p95"/>
            <p:cNvSpPr/>
            <p:nvPr/>
          </p:nvSpPr>
          <p:spPr>
            <a:xfrm>
              <a:off x="5314561" y="50573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3" name="Google Shape;1903;p95"/>
            <p:cNvSpPr txBox="1"/>
            <p:nvPr/>
          </p:nvSpPr>
          <p:spPr>
            <a:xfrm>
              <a:off x="201615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4" name="Google Shape;1904;p95"/>
            <p:cNvSpPr txBox="1"/>
            <p:nvPr/>
          </p:nvSpPr>
          <p:spPr>
            <a:xfrm>
              <a:off x="3535575" y="47276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5" name="Google Shape;1905;p95"/>
            <p:cNvSpPr txBox="1"/>
            <p:nvPr/>
          </p:nvSpPr>
          <p:spPr>
            <a:xfrm>
              <a:off x="5014575" y="47276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6" name="Google Shape;1906;p95"/>
            <p:cNvSpPr txBox="1"/>
            <p:nvPr/>
          </p:nvSpPr>
          <p:spPr>
            <a:xfrm>
              <a:off x="824100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7" name="Google Shape;1907;p95"/>
            <p:cNvSpPr/>
            <p:nvPr/>
          </p:nvSpPr>
          <p:spPr>
            <a:xfrm>
              <a:off x="2198464" y="5636000"/>
              <a:ext cx="623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Unused (sent as 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08" name="Google Shape;1908;p95"/>
            <p:cNvCxnSpPr/>
            <p:nvPr/>
          </p:nvCxnSpPr>
          <p:spPr>
            <a:xfrm>
              <a:off x="8809700" y="505785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9" name="Google Shape;1909;p95"/>
            <p:cNvCxnSpPr/>
            <p:nvPr/>
          </p:nvCxnSpPr>
          <p:spPr>
            <a:xfrm>
              <a:off x="8809700" y="621470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0" name="Google Shape;1910;p95"/>
            <p:cNvCxnSpPr/>
            <p:nvPr/>
          </p:nvCxnSpPr>
          <p:spPr>
            <a:xfrm>
              <a:off x="8950250" y="5057300"/>
              <a:ext cx="0" cy="11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911" name="Google Shape;1911;p95"/>
            <p:cNvSpPr txBox="1"/>
            <p:nvPr/>
          </p:nvSpPr>
          <p:spPr>
            <a:xfrm>
              <a:off x="8547800" y="5471175"/>
              <a:ext cx="8049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Addressing </a:t>
            </a:r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Addressing</a:t>
            </a:r>
            <a:endParaRPr sz="24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MAC Address</a:t>
            </a:r>
            <a:endParaRPr sz="22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Media Access Control Address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48-bit Network Interface Card Hardware Address</a:t>
            </a:r>
            <a:endParaRPr sz="20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24-bit manufacture ID</a:t>
            </a:r>
            <a:endParaRPr sz="18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24-bit serial number</a:t>
            </a:r>
            <a:endParaRPr sz="18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Ex:</a:t>
            </a:r>
            <a:endParaRPr sz="20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00:07:e9:10:e6:6b</a:t>
            </a:r>
            <a:endParaRPr sz="18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IP Address</a:t>
            </a:r>
            <a:endParaRPr sz="22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32-bit Internet Address (IPv4)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Ex:</a:t>
            </a:r>
            <a:endParaRPr sz="20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140.113.209.64</a:t>
            </a:r>
            <a:endParaRPr sz="18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Port</a:t>
            </a:r>
            <a:endParaRPr sz="22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16-bit uniquely identify application (1 ~ 65536)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Ex:</a:t>
            </a:r>
            <a:endParaRPr sz="20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FTP port 21, SSH port 22, Telnet port 23</a:t>
            </a:r>
            <a:endParaRPr sz="18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9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  <p:sp>
        <p:nvSpPr>
          <p:cNvPr id="1917" name="Google Shape;1917;p9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Router Discovery Messages (2)</a:t>
            </a:r>
            <a:endParaRPr/>
          </a:p>
        </p:txBody>
      </p:sp>
      <p:sp>
        <p:nvSpPr>
          <p:cNvPr id="1918" name="Google Shape;1918;p9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037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 of ICMP router advertisement message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Router address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Must be one of the router’s IP address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Preference level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Preference as a default router address</a:t>
            </a:r>
            <a:endParaRPr sz="2200"/>
          </a:p>
        </p:txBody>
      </p:sp>
      <p:cxnSp>
        <p:nvCxnSpPr>
          <p:cNvPr id="1919" name="Google Shape;1919;p96"/>
          <p:cNvCxnSpPr/>
          <p:nvPr/>
        </p:nvCxnSpPr>
        <p:spPr>
          <a:xfrm>
            <a:off x="9139775" y="4007200"/>
            <a:ext cx="281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0" name="Google Shape;1920;p96"/>
          <p:cNvGrpSpPr/>
          <p:nvPr/>
        </p:nvGrpSpPr>
        <p:grpSpPr>
          <a:xfrm>
            <a:off x="2346226" y="3677000"/>
            <a:ext cx="7336549" cy="3677375"/>
            <a:chOff x="2346226" y="3677000"/>
            <a:chExt cx="7336549" cy="3677375"/>
          </a:xfrm>
        </p:grpSpPr>
        <p:sp>
          <p:nvSpPr>
            <p:cNvPr id="1921" name="Google Shape;1921;p96"/>
            <p:cNvSpPr/>
            <p:nvPr/>
          </p:nvSpPr>
          <p:spPr>
            <a:xfrm>
              <a:off x="2528561" y="4006650"/>
              <a:ext cx="15597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2" name="Google Shape;1922;p96"/>
            <p:cNvSpPr/>
            <p:nvPr/>
          </p:nvSpPr>
          <p:spPr>
            <a:xfrm>
              <a:off x="4088239" y="4006650"/>
              <a:ext cx="15597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3" name="Google Shape;1923;p96"/>
            <p:cNvSpPr/>
            <p:nvPr/>
          </p:nvSpPr>
          <p:spPr>
            <a:xfrm>
              <a:off x="5644640" y="4006650"/>
              <a:ext cx="31194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4" name="Google Shape;1924;p96"/>
            <p:cNvSpPr txBox="1"/>
            <p:nvPr/>
          </p:nvSpPr>
          <p:spPr>
            <a:xfrm>
              <a:off x="2346226" y="367700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5" name="Google Shape;1925;p96"/>
            <p:cNvSpPr txBox="1"/>
            <p:nvPr/>
          </p:nvSpPr>
          <p:spPr>
            <a:xfrm>
              <a:off x="3865650" y="367700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6" name="Google Shape;1926;p96"/>
            <p:cNvSpPr txBox="1"/>
            <p:nvPr/>
          </p:nvSpPr>
          <p:spPr>
            <a:xfrm>
              <a:off x="5344650" y="367700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7" name="Google Shape;1927;p96"/>
            <p:cNvSpPr txBox="1"/>
            <p:nvPr/>
          </p:nvSpPr>
          <p:spPr>
            <a:xfrm>
              <a:off x="8571076" y="367700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8" name="Google Shape;1928;p96"/>
            <p:cNvSpPr/>
            <p:nvPr/>
          </p:nvSpPr>
          <p:spPr>
            <a:xfrm>
              <a:off x="2528550" y="5391173"/>
              <a:ext cx="62355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preference level [1]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29" name="Google Shape;1929;p96"/>
            <p:cNvCxnSpPr/>
            <p:nvPr/>
          </p:nvCxnSpPr>
          <p:spPr>
            <a:xfrm>
              <a:off x="9139775" y="516405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0" name="Google Shape;1930;p96"/>
            <p:cNvCxnSpPr/>
            <p:nvPr/>
          </p:nvCxnSpPr>
          <p:spPr>
            <a:xfrm>
              <a:off x="9280325" y="4006650"/>
              <a:ext cx="0" cy="11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931" name="Google Shape;1931;p96"/>
            <p:cNvSpPr txBox="1"/>
            <p:nvPr/>
          </p:nvSpPr>
          <p:spPr>
            <a:xfrm>
              <a:off x="8877875" y="4420525"/>
              <a:ext cx="8049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2" name="Google Shape;1932;p96"/>
            <p:cNvSpPr/>
            <p:nvPr/>
          </p:nvSpPr>
          <p:spPr>
            <a:xfrm>
              <a:off x="2528574" y="4468158"/>
              <a:ext cx="15597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number of </a:t>
              </a:r>
              <a:b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addresses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3" name="Google Shape;1933;p96"/>
            <p:cNvSpPr/>
            <p:nvPr/>
          </p:nvSpPr>
          <p:spPr>
            <a:xfrm>
              <a:off x="4088252" y="4468158"/>
              <a:ext cx="15597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address</a:t>
              </a:r>
              <a:b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entry size (2)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4" name="Google Shape;1934;p96"/>
            <p:cNvSpPr/>
            <p:nvPr/>
          </p:nvSpPr>
          <p:spPr>
            <a:xfrm>
              <a:off x="5644652" y="4468158"/>
              <a:ext cx="31194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lifetime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5" name="Google Shape;1935;p96"/>
            <p:cNvSpPr/>
            <p:nvPr/>
          </p:nvSpPr>
          <p:spPr>
            <a:xfrm>
              <a:off x="2528550" y="4929666"/>
              <a:ext cx="62355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router address [</a:t>
              </a:r>
              <a:r>
                <a:rPr lang="en-US" sz="1600" dirty="0" smtClean="0">
                  <a:latin typeface="Times New Roman"/>
                  <a:ea typeface="Times New Roman"/>
                  <a:cs typeface="Times New Roman"/>
                  <a:sym typeface="Times New Roman"/>
                </a:rPr>
                <a:t>1]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6" name="Google Shape;1936;p96"/>
            <p:cNvSpPr/>
            <p:nvPr/>
          </p:nvSpPr>
          <p:spPr>
            <a:xfrm>
              <a:off x="2528550" y="5852673"/>
              <a:ext cx="62355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router address [2]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7" name="Google Shape;1937;p96"/>
            <p:cNvSpPr/>
            <p:nvPr/>
          </p:nvSpPr>
          <p:spPr>
            <a:xfrm>
              <a:off x="2528550" y="6314173"/>
              <a:ext cx="62355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preference level [2]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8" name="Google Shape;1938;p96"/>
            <p:cNvSpPr/>
            <p:nvPr/>
          </p:nvSpPr>
          <p:spPr>
            <a:xfrm>
              <a:off x="2528550" y="6775675"/>
              <a:ext cx="623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9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  <p:sp>
        <p:nvSpPr>
          <p:cNvPr id="1944" name="Google Shape;1944;p9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Fragmentation (1)</a:t>
            </a:r>
            <a:endParaRPr/>
          </a:p>
        </p:txBody>
      </p:sp>
      <p:sp>
        <p:nvSpPr>
          <p:cNvPr id="1945" name="Google Shape;1945;p9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562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MTU limitation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Before network-layer to link-layer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IP will check the size and link-layer MTU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Do fragmentation if necessary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Fragmentation may be done at sending host or routers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Reassembly is done only in receiving host</a:t>
            </a:r>
            <a:endParaRPr sz="2700"/>
          </a:p>
        </p:txBody>
      </p:sp>
      <p:grpSp>
        <p:nvGrpSpPr>
          <p:cNvPr id="1946" name="Google Shape;1946;p97"/>
          <p:cNvGrpSpPr/>
          <p:nvPr/>
        </p:nvGrpSpPr>
        <p:grpSpPr>
          <a:xfrm>
            <a:off x="1744213" y="4251600"/>
            <a:ext cx="8540575" cy="2849350"/>
            <a:chOff x="991500" y="4213025"/>
            <a:chExt cx="8540575" cy="2849350"/>
          </a:xfrm>
        </p:grpSpPr>
        <p:sp>
          <p:nvSpPr>
            <p:cNvPr id="1947" name="Google Shape;1947;p97"/>
            <p:cNvSpPr/>
            <p:nvPr/>
          </p:nvSpPr>
          <p:spPr>
            <a:xfrm>
              <a:off x="2269050" y="4641225"/>
              <a:ext cx="12729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8" name="Google Shape;1948;p97"/>
            <p:cNvSpPr/>
            <p:nvPr/>
          </p:nvSpPr>
          <p:spPr>
            <a:xfrm>
              <a:off x="3541950" y="4641225"/>
              <a:ext cx="92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9" name="Google Shape;1949;p97"/>
            <p:cNvSpPr/>
            <p:nvPr/>
          </p:nvSpPr>
          <p:spPr>
            <a:xfrm>
              <a:off x="4465200" y="4641225"/>
              <a:ext cx="37476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 data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50" name="Google Shape;1950;p97"/>
            <p:cNvCxnSpPr/>
            <p:nvPr/>
          </p:nvCxnSpPr>
          <p:spPr>
            <a:xfrm>
              <a:off x="2273820" y="426117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1" name="Google Shape;1951;p97"/>
            <p:cNvCxnSpPr/>
            <p:nvPr/>
          </p:nvCxnSpPr>
          <p:spPr>
            <a:xfrm>
              <a:off x="8212763" y="426117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2" name="Google Shape;1952;p97"/>
            <p:cNvCxnSpPr/>
            <p:nvPr/>
          </p:nvCxnSpPr>
          <p:spPr>
            <a:xfrm>
              <a:off x="2269050" y="4413125"/>
              <a:ext cx="5939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953" name="Google Shape;1953;p97"/>
            <p:cNvSpPr txBox="1"/>
            <p:nvPr/>
          </p:nvSpPr>
          <p:spPr>
            <a:xfrm>
              <a:off x="4202143" y="4213025"/>
              <a:ext cx="20823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datagram (1501 bttes)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4" name="Google Shape;1954;p97"/>
            <p:cNvSpPr txBox="1"/>
            <p:nvPr/>
          </p:nvSpPr>
          <p:spPr>
            <a:xfrm>
              <a:off x="1912350" y="5136825"/>
              <a:ext cx="198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5" name="Google Shape;1955;p97"/>
            <p:cNvSpPr txBox="1"/>
            <p:nvPr/>
          </p:nvSpPr>
          <p:spPr>
            <a:xfrm>
              <a:off x="3011550" y="5136825"/>
              <a:ext cx="198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6" name="Google Shape;1956;p97"/>
            <p:cNvSpPr txBox="1"/>
            <p:nvPr/>
          </p:nvSpPr>
          <p:spPr>
            <a:xfrm>
              <a:off x="4703100" y="5136825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1473 bytes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7" name="Google Shape;1957;p97"/>
            <p:cNvSpPr/>
            <p:nvPr/>
          </p:nvSpPr>
          <p:spPr>
            <a:xfrm>
              <a:off x="1348200" y="5886450"/>
              <a:ext cx="12729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8" name="Google Shape;1958;p97"/>
            <p:cNvSpPr/>
            <p:nvPr/>
          </p:nvSpPr>
          <p:spPr>
            <a:xfrm>
              <a:off x="2621100" y="5886450"/>
              <a:ext cx="92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9" name="Google Shape;1959;p97"/>
            <p:cNvSpPr/>
            <p:nvPr/>
          </p:nvSpPr>
          <p:spPr>
            <a:xfrm>
              <a:off x="3546600" y="5886450"/>
              <a:ext cx="34713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 data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60" name="Google Shape;1960;p97"/>
            <p:cNvSpPr txBox="1"/>
            <p:nvPr/>
          </p:nvSpPr>
          <p:spPr>
            <a:xfrm>
              <a:off x="991500" y="6382050"/>
              <a:ext cx="198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61" name="Google Shape;1961;p97"/>
            <p:cNvSpPr txBox="1"/>
            <p:nvPr/>
          </p:nvSpPr>
          <p:spPr>
            <a:xfrm>
              <a:off x="2090700" y="6382050"/>
              <a:ext cx="198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62" name="Google Shape;1962;p97"/>
            <p:cNvSpPr txBox="1"/>
            <p:nvPr/>
          </p:nvSpPr>
          <p:spPr>
            <a:xfrm>
              <a:off x="3782250" y="6382050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1473 bytes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63" name="Google Shape;1963;p97"/>
            <p:cNvCxnSpPr/>
            <p:nvPr/>
          </p:nvCxnSpPr>
          <p:spPr>
            <a:xfrm>
              <a:off x="1352750" y="671032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4" name="Google Shape;1964;p97"/>
            <p:cNvCxnSpPr/>
            <p:nvPr/>
          </p:nvCxnSpPr>
          <p:spPr>
            <a:xfrm>
              <a:off x="7017900" y="671032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5" name="Google Shape;1965;p97"/>
            <p:cNvCxnSpPr/>
            <p:nvPr/>
          </p:nvCxnSpPr>
          <p:spPr>
            <a:xfrm>
              <a:off x="1348200" y="6862275"/>
              <a:ext cx="566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966" name="Google Shape;1966;p97"/>
            <p:cNvSpPr txBox="1"/>
            <p:nvPr/>
          </p:nvSpPr>
          <p:spPr>
            <a:xfrm>
              <a:off x="3385975" y="6662175"/>
              <a:ext cx="15987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packet (1500 bytes)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67" name="Google Shape;1967;p97"/>
            <p:cNvCxnSpPr/>
            <p:nvPr/>
          </p:nvCxnSpPr>
          <p:spPr>
            <a:xfrm flipH="1">
              <a:off x="1352900" y="5219925"/>
              <a:ext cx="9207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968" name="Google Shape;1968;p97"/>
            <p:cNvCxnSpPr/>
            <p:nvPr/>
          </p:nvCxnSpPr>
          <p:spPr>
            <a:xfrm flipH="1">
              <a:off x="262335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969" name="Google Shape;1969;p97"/>
            <p:cNvCxnSpPr/>
            <p:nvPr/>
          </p:nvCxnSpPr>
          <p:spPr>
            <a:xfrm flipH="1">
              <a:off x="354420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970" name="Google Shape;1970;p97"/>
            <p:cNvCxnSpPr/>
            <p:nvPr/>
          </p:nvCxnSpPr>
          <p:spPr>
            <a:xfrm flipH="1">
              <a:off x="7013400" y="52284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971" name="Google Shape;1971;p97"/>
            <p:cNvCxnSpPr/>
            <p:nvPr/>
          </p:nvCxnSpPr>
          <p:spPr>
            <a:xfrm>
              <a:off x="793875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972" name="Google Shape;1972;p97"/>
            <p:cNvCxnSpPr/>
            <p:nvPr/>
          </p:nvCxnSpPr>
          <p:spPr>
            <a:xfrm>
              <a:off x="820815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1973" name="Google Shape;1973;p97"/>
            <p:cNvSpPr/>
            <p:nvPr/>
          </p:nvSpPr>
          <p:spPr>
            <a:xfrm>
              <a:off x="7586700" y="5903525"/>
              <a:ext cx="12729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4" name="Google Shape;1974;p97"/>
            <p:cNvSpPr/>
            <p:nvPr/>
          </p:nvSpPr>
          <p:spPr>
            <a:xfrm>
              <a:off x="8859750" y="5903525"/>
              <a:ext cx="26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5" name="Google Shape;1975;p97"/>
            <p:cNvSpPr txBox="1"/>
            <p:nvPr/>
          </p:nvSpPr>
          <p:spPr>
            <a:xfrm>
              <a:off x="7762650" y="6382050"/>
              <a:ext cx="92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6" name="Google Shape;1976;p97"/>
            <p:cNvSpPr txBox="1"/>
            <p:nvPr/>
          </p:nvSpPr>
          <p:spPr>
            <a:xfrm>
              <a:off x="8611075" y="6382050"/>
              <a:ext cx="92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 byte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77" name="Google Shape;1977;p97"/>
            <p:cNvCxnSpPr/>
            <p:nvPr/>
          </p:nvCxnSpPr>
          <p:spPr>
            <a:xfrm>
              <a:off x="7587935" y="671032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8" name="Google Shape;1978;p97"/>
            <p:cNvCxnSpPr/>
            <p:nvPr/>
          </p:nvCxnSpPr>
          <p:spPr>
            <a:xfrm>
              <a:off x="9125125" y="671032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9" name="Google Shape;1979;p97"/>
            <p:cNvCxnSpPr/>
            <p:nvPr/>
          </p:nvCxnSpPr>
          <p:spPr>
            <a:xfrm>
              <a:off x="7586700" y="6862275"/>
              <a:ext cx="1537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980" name="Google Shape;1980;p97"/>
            <p:cNvSpPr txBox="1"/>
            <p:nvPr/>
          </p:nvSpPr>
          <p:spPr>
            <a:xfrm>
              <a:off x="8022326" y="6662175"/>
              <a:ext cx="7200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packet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9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  <p:sp>
        <p:nvSpPr>
          <p:cNvPr id="1986" name="Google Shape;1986;p9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Fragmentation (1)</a:t>
            </a:r>
            <a:endParaRPr/>
          </a:p>
        </p:txBody>
      </p:sp>
      <p:grpSp>
        <p:nvGrpSpPr>
          <p:cNvPr id="1987" name="Google Shape;1987;p98"/>
          <p:cNvGrpSpPr/>
          <p:nvPr/>
        </p:nvGrpSpPr>
        <p:grpSpPr>
          <a:xfrm>
            <a:off x="1744213" y="2651400"/>
            <a:ext cx="8540575" cy="2849350"/>
            <a:chOff x="991500" y="4213025"/>
            <a:chExt cx="8540575" cy="2849350"/>
          </a:xfrm>
        </p:grpSpPr>
        <p:sp>
          <p:nvSpPr>
            <p:cNvPr id="1988" name="Google Shape;1988;p98"/>
            <p:cNvSpPr/>
            <p:nvPr/>
          </p:nvSpPr>
          <p:spPr>
            <a:xfrm>
              <a:off x="2269050" y="4641225"/>
              <a:ext cx="12729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9" name="Google Shape;1989;p98"/>
            <p:cNvSpPr/>
            <p:nvPr/>
          </p:nvSpPr>
          <p:spPr>
            <a:xfrm>
              <a:off x="3541950" y="4641225"/>
              <a:ext cx="92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0" name="Google Shape;1990;p98"/>
            <p:cNvSpPr/>
            <p:nvPr/>
          </p:nvSpPr>
          <p:spPr>
            <a:xfrm>
              <a:off x="4465200" y="4641225"/>
              <a:ext cx="37476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 data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91" name="Google Shape;1991;p98"/>
            <p:cNvCxnSpPr/>
            <p:nvPr/>
          </p:nvCxnSpPr>
          <p:spPr>
            <a:xfrm>
              <a:off x="2273820" y="426117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2" name="Google Shape;1992;p98"/>
            <p:cNvCxnSpPr/>
            <p:nvPr/>
          </p:nvCxnSpPr>
          <p:spPr>
            <a:xfrm>
              <a:off x="8212763" y="426117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3" name="Google Shape;1993;p98"/>
            <p:cNvCxnSpPr/>
            <p:nvPr/>
          </p:nvCxnSpPr>
          <p:spPr>
            <a:xfrm>
              <a:off x="2269050" y="4413125"/>
              <a:ext cx="5939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994" name="Google Shape;1994;p98"/>
            <p:cNvSpPr txBox="1"/>
            <p:nvPr/>
          </p:nvSpPr>
          <p:spPr>
            <a:xfrm>
              <a:off x="4202143" y="4213025"/>
              <a:ext cx="20823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datagram (1501 bttes)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5" name="Google Shape;1995;p98"/>
            <p:cNvSpPr txBox="1"/>
            <p:nvPr/>
          </p:nvSpPr>
          <p:spPr>
            <a:xfrm>
              <a:off x="1912350" y="5136825"/>
              <a:ext cx="198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6" name="Google Shape;1996;p98"/>
            <p:cNvSpPr txBox="1"/>
            <p:nvPr/>
          </p:nvSpPr>
          <p:spPr>
            <a:xfrm>
              <a:off x="3011550" y="5136825"/>
              <a:ext cx="198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7" name="Google Shape;1997;p98"/>
            <p:cNvSpPr txBox="1"/>
            <p:nvPr/>
          </p:nvSpPr>
          <p:spPr>
            <a:xfrm>
              <a:off x="4703100" y="5136825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1473 bytes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8" name="Google Shape;1998;p98"/>
            <p:cNvSpPr/>
            <p:nvPr/>
          </p:nvSpPr>
          <p:spPr>
            <a:xfrm>
              <a:off x="1348200" y="5886450"/>
              <a:ext cx="12729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9" name="Google Shape;1999;p98"/>
            <p:cNvSpPr/>
            <p:nvPr/>
          </p:nvSpPr>
          <p:spPr>
            <a:xfrm>
              <a:off x="2621100" y="5886450"/>
              <a:ext cx="92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0" name="Google Shape;2000;p98"/>
            <p:cNvSpPr/>
            <p:nvPr/>
          </p:nvSpPr>
          <p:spPr>
            <a:xfrm>
              <a:off x="3546600" y="5886450"/>
              <a:ext cx="34713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 data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1" name="Google Shape;2001;p98"/>
            <p:cNvSpPr txBox="1"/>
            <p:nvPr/>
          </p:nvSpPr>
          <p:spPr>
            <a:xfrm>
              <a:off x="991500" y="6382050"/>
              <a:ext cx="198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2" name="Google Shape;2002;p98"/>
            <p:cNvSpPr txBox="1"/>
            <p:nvPr/>
          </p:nvSpPr>
          <p:spPr>
            <a:xfrm>
              <a:off x="2090700" y="6382050"/>
              <a:ext cx="198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3" name="Google Shape;2003;p98"/>
            <p:cNvSpPr txBox="1"/>
            <p:nvPr/>
          </p:nvSpPr>
          <p:spPr>
            <a:xfrm>
              <a:off x="3782250" y="6382050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1473 bytes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04" name="Google Shape;2004;p98"/>
            <p:cNvCxnSpPr/>
            <p:nvPr/>
          </p:nvCxnSpPr>
          <p:spPr>
            <a:xfrm>
              <a:off x="1352750" y="671032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5" name="Google Shape;2005;p98"/>
            <p:cNvCxnSpPr/>
            <p:nvPr/>
          </p:nvCxnSpPr>
          <p:spPr>
            <a:xfrm>
              <a:off x="7017900" y="671032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6" name="Google Shape;2006;p98"/>
            <p:cNvCxnSpPr/>
            <p:nvPr/>
          </p:nvCxnSpPr>
          <p:spPr>
            <a:xfrm>
              <a:off x="1348200" y="6862275"/>
              <a:ext cx="566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007" name="Google Shape;2007;p98"/>
            <p:cNvSpPr txBox="1"/>
            <p:nvPr/>
          </p:nvSpPr>
          <p:spPr>
            <a:xfrm>
              <a:off x="3385975" y="6662175"/>
              <a:ext cx="15987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packet (1500 bytes)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08" name="Google Shape;2008;p98"/>
            <p:cNvCxnSpPr/>
            <p:nvPr/>
          </p:nvCxnSpPr>
          <p:spPr>
            <a:xfrm flipH="1">
              <a:off x="135260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009" name="Google Shape;2009;p98"/>
            <p:cNvCxnSpPr/>
            <p:nvPr/>
          </p:nvCxnSpPr>
          <p:spPr>
            <a:xfrm flipH="1">
              <a:off x="262335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010" name="Google Shape;2010;p98"/>
            <p:cNvCxnSpPr/>
            <p:nvPr/>
          </p:nvCxnSpPr>
          <p:spPr>
            <a:xfrm flipH="1">
              <a:off x="354420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011" name="Google Shape;2011;p98"/>
            <p:cNvCxnSpPr/>
            <p:nvPr/>
          </p:nvCxnSpPr>
          <p:spPr>
            <a:xfrm flipH="1">
              <a:off x="7013400" y="52284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012" name="Google Shape;2012;p98"/>
            <p:cNvCxnSpPr/>
            <p:nvPr/>
          </p:nvCxnSpPr>
          <p:spPr>
            <a:xfrm>
              <a:off x="793875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013" name="Google Shape;2013;p98"/>
            <p:cNvCxnSpPr/>
            <p:nvPr/>
          </p:nvCxnSpPr>
          <p:spPr>
            <a:xfrm>
              <a:off x="820815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2014" name="Google Shape;2014;p98"/>
            <p:cNvSpPr/>
            <p:nvPr/>
          </p:nvSpPr>
          <p:spPr>
            <a:xfrm>
              <a:off x="7586700" y="5903525"/>
              <a:ext cx="12729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5" name="Google Shape;2015;p98"/>
            <p:cNvSpPr/>
            <p:nvPr/>
          </p:nvSpPr>
          <p:spPr>
            <a:xfrm>
              <a:off x="8859750" y="5903525"/>
              <a:ext cx="26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6" name="Google Shape;2016;p98"/>
            <p:cNvSpPr txBox="1"/>
            <p:nvPr/>
          </p:nvSpPr>
          <p:spPr>
            <a:xfrm>
              <a:off x="7762650" y="6382050"/>
              <a:ext cx="92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7" name="Google Shape;2017;p98"/>
            <p:cNvSpPr txBox="1"/>
            <p:nvPr/>
          </p:nvSpPr>
          <p:spPr>
            <a:xfrm>
              <a:off x="8611075" y="6382050"/>
              <a:ext cx="92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 byte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18" name="Google Shape;2018;p98"/>
            <p:cNvCxnSpPr/>
            <p:nvPr/>
          </p:nvCxnSpPr>
          <p:spPr>
            <a:xfrm>
              <a:off x="7587935" y="671032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9" name="Google Shape;2019;p98"/>
            <p:cNvCxnSpPr/>
            <p:nvPr/>
          </p:nvCxnSpPr>
          <p:spPr>
            <a:xfrm>
              <a:off x="9125125" y="671032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0" name="Google Shape;2020;p98"/>
            <p:cNvCxnSpPr/>
            <p:nvPr/>
          </p:nvCxnSpPr>
          <p:spPr>
            <a:xfrm>
              <a:off x="7586700" y="6862275"/>
              <a:ext cx="1537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021" name="Google Shape;2021;p98"/>
            <p:cNvSpPr txBox="1"/>
            <p:nvPr/>
          </p:nvSpPr>
          <p:spPr>
            <a:xfrm>
              <a:off x="8022326" y="6662175"/>
              <a:ext cx="7200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packet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22" name="Google Shape;2022;p98"/>
          <p:cNvSpPr txBox="1"/>
          <p:nvPr/>
        </p:nvSpPr>
        <p:spPr>
          <a:xfrm>
            <a:off x="1984150" y="1563425"/>
            <a:ext cx="7889700" cy="101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identification:	which unique IP datagram 	 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flags:		more fragments?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fragment offset	offset of this datagram from the beginning of original datagram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3" name="Google Shape;2023;p98"/>
          <p:cNvSpPr/>
          <p:nvPr/>
        </p:nvSpPr>
        <p:spPr>
          <a:xfrm>
            <a:off x="2944150" y="2995575"/>
            <a:ext cx="1440000" cy="77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4" name="Google Shape;2024;p98"/>
          <p:cNvCxnSpPr>
            <a:stCxn id="2023" idx="1"/>
          </p:cNvCxnSpPr>
          <p:nvPr/>
        </p:nvCxnSpPr>
        <p:spPr>
          <a:xfrm rot="10800000">
            <a:off x="2237050" y="2584125"/>
            <a:ext cx="707100" cy="797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5" name="Google Shape;2025;p98"/>
          <p:cNvSpPr txBox="1"/>
          <p:nvPr/>
        </p:nvSpPr>
        <p:spPr>
          <a:xfrm>
            <a:off x="331812" y="5530326"/>
            <a:ext cx="3806875" cy="129263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identification:	the same 	 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flags:		more fragments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fragment offset	0 	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6" name="Google Shape;2026;p98"/>
          <p:cNvSpPr/>
          <p:nvPr/>
        </p:nvSpPr>
        <p:spPr>
          <a:xfrm>
            <a:off x="2018400" y="4208663"/>
            <a:ext cx="1440000" cy="77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7" name="Google Shape;2027;p98"/>
          <p:cNvCxnSpPr>
            <a:stCxn id="2026" idx="1"/>
          </p:cNvCxnSpPr>
          <p:nvPr/>
        </p:nvCxnSpPr>
        <p:spPr>
          <a:xfrm flipH="1">
            <a:off x="471638" y="4594313"/>
            <a:ext cx="1546762" cy="936013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8" name="Google Shape;2028;p98"/>
          <p:cNvSpPr/>
          <p:nvPr/>
        </p:nvSpPr>
        <p:spPr>
          <a:xfrm>
            <a:off x="8237325" y="4208675"/>
            <a:ext cx="1440000" cy="77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98"/>
          <p:cNvSpPr txBox="1"/>
          <p:nvPr/>
        </p:nvSpPr>
        <p:spPr>
          <a:xfrm>
            <a:off x="7873465" y="5807400"/>
            <a:ext cx="3941635" cy="101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identification:	the same 	 	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flags:		end of fragments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fragment offset	1480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30" name="Google Shape;2030;p98"/>
          <p:cNvCxnSpPr>
            <a:stCxn id="2028" idx="2"/>
            <a:endCxn id="2029" idx="0"/>
          </p:cNvCxnSpPr>
          <p:nvPr/>
        </p:nvCxnSpPr>
        <p:spPr>
          <a:xfrm>
            <a:off x="8957325" y="4979975"/>
            <a:ext cx="886958" cy="82742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9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  <p:sp>
        <p:nvSpPr>
          <p:cNvPr id="2036" name="Google Shape;2036;p9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Fragmentation (3)</a:t>
            </a:r>
            <a:endParaRPr/>
          </a:p>
        </p:txBody>
      </p:sp>
      <p:sp>
        <p:nvSpPr>
          <p:cNvPr id="2037" name="Google Shape;2037;p9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98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Issues of fragmentation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One fragment lost, entire datagram must be retransmitted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If the fragmentation is performed by intermediate router, there is no way for sending host how fragmentation did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Fragmentation is often avoided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There is a “don’t fragment” bit in flags of IP header</a:t>
            </a:r>
            <a:endParaRPr sz="2600"/>
          </a:p>
        </p:txBody>
      </p:sp>
      <p:grpSp>
        <p:nvGrpSpPr>
          <p:cNvPr id="2038" name="Google Shape;2038;p99"/>
          <p:cNvGrpSpPr/>
          <p:nvPr/>
        </p:nvGrpSpPr>
        <p:grpSpPr>
          <a:xfrm>
            <a:off x="2561775" y="4007050"/>
            <a:ext cx="7713677" cy="3216367"/>
            <a:chOff x="2561775" y="4007050"/>
            <a:chExt cx="7713677" cy="3216367"/>
          </a:xfrm>
        </p:grpSpPr>
        <p:grpSp>
          <p:nvGrpSpPr>
            <p:cNvPr id="2039" name="Google Shape;2039;p99"/>
            <p:cNvGrpSpPr/>
            <p:nvPr/>
          </p:nvGrpSpPr>
          <p:grpSpPr>
            <a:xfrm>
              <a:off x="2654094" y="4291201"/>
              <a:ext cx="6790320" cy="2932216"/>
              <a:chOff x="1079950" y="2275625"/>
              <a:chExt cx="7200000" cy="4970700"/>
            </a:xfrm>
          </p:grpSpPr>
          <p:sp>
            <p:nvSpPr>
              <p:cNvPr id="2040" name="Google Shape;2040;p99"/>
              <p:cNvSpPr/>
              <p:nvPr/>
            </p:nvSpPr>
            <p:spPr>
              <a:xfrm>
                <a:off x="1079950" y="2275625"/>
                <a:ext cx="9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</a:t>
                </a:r>
                <a:b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version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1" name="Google Shape;2041;p99"/>
              <p:cNvSpPr/>
              <p:nvPr/>
            </p:nvSpPr>
            <p:spPr>
              <a:xfrm>
                <a:off x="1979950" y="2275625"/>
                <a:ext cx="9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 header</a:t>
                </a:r>
                <a:br>
                  <a:rPr lang="en-US" sz="10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0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endParaRPr sz="10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2" name="Google Shape;2042;p99"/>
              <p:cNvSpPr/>
              <p:nvPr/>
            </p:nvSpPr>
            <p:spPr>
              <a:xfrm>
                <a:off x="2879950" y="22756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type of service</a:t>
                </a:r>
                <a:b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(TOS)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3" name="Google Shape;2043;p99"/>
              <p:cNvSpPr/>
              <p:nvPr/>
            </p:nvSpPr>
            <p:spPr>
              <a:xfrm>
                <a:off x="4679950" y="22756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total length (in bytes)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4" name="Google Shape;2044;p99"/>
              <p:cNvSpPr/>
              <p:nvPr/>
            </p:nvSpPr>
            <p:spPr>
              <a:xfrm>
                <a:off x="1079950" y="2944025"/>
                <a:ext cx="36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identification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5" name="Google Shape;2045;p99"/>
              <p:cNvSpPr/>
              <p:nvPr/>
            </p:nvSpPr>
            <p:spPr>
              <a:xfrm>
                <a:off x="4679950" y="2944025"/>
                <a:ext cx="6681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3-bit flags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6" name="Google Shape;2046;p99"/>
              <p:cNvSpPr/>
              <p:nvPr/>
            </p:nvSpPr>
            <p:spPr>
              <a:xfrm>
                <a:off x="5348050" y="2944025"/>
                <a:ext cx="29319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13-bit fragment offset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7" name="Google Shape;2047;p99"/>
              <p:cNvSpPr/>
              <p:nvPr/>
            </p:nvSpPr>
            <p:spPr>
              <a:xfrm>
                <a:off x="1079950" y="42808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source IP address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8" name="Google Shape;2048;p99"/>
              <p:cNvSpPr/>
              <p:nvPr/>
            </p:nvSpPr>
            <p:spPr>
              <a:xfrm>
                <a:off x="1079950" y="49492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destination IP address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9" name="Google Shape;2049;p99"/>
              <p:cNvSpPr/>
              <p:nvPr/>
            </p:nvSpPr>
            <p:spPr>
              <a:xfrm>
                <a:off x="1079950" y="56176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options (if any)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50" name="Google Shape;2050;p99"/>
              <p:cNvSpPr/>
              <p:nvPr/>
            </p:nvSpPr>
            <p:spPr>
              <a:xfrm>
                <a:off x="1079950" y="6286025"/>
                <a:ext cx="7200000" cy="9603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51" name="Google Shape;2051;p99"/>
              <p:cNvSpPr/>
              <p:nvPr/>
            </p:nvSpPr>
            <p:spPr>
              <a:xfrm>
                <a:off x="10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time to live</a:t>
                </a:r>
                <a:b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(TTL)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52" name="Google Shape;2052;p99"/>
              <p:cNvSpPr/>
              <p:nvPr/>
            </p:nvSpPr>
            <p:spPr>
              <a:xfrm>
                <a:off x="28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protocol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53" name="Google Shape;2053;p99"/>
              <p:cNvSpPr/>
              <p:nvPr/>
            </p:nvSpPr>
            <p:spPr>
              <a:xfrm>
                <a:off x="4679950" y="36124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header checksum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054" name="Google Shape;2054;p99"/>
            <p:cNvSpPr txBox="1"/>
            <p:nvPr/>
          </p:nvSpPr>
          <p:spPr>
            <a:xfrm>
              <a:off x="2561775" y="4007062"/>
              <a:ext cx="18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5" name="Google Shape;2055;p99"/>
            <p:cNvSpPr txBox="1"/>
            <p:nvPr/>
          </p:nvSpPr>
          <p:spPr>
            <a:xfrm>
              <a:off x="5586735" y="4007050"/>
              <a:ext cx="849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6" name="Google Shape;2056;p99"/>
            <p:cNvSpPr txBox="1"/>
            <p:nvPr/>
          </p:nvSpPr>
          <p:spPr>
            <a:xfrm>
              <a:off x="9105933" y="4007050"/>
              <a:ext cx="50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57" name="Google Shape;2057;p99"/>
            <p:cNvCxnSpPr/>
            <p:nvPr/>
          </p:nvCxnSpPr>
          <p:spPr>
            <a:xfrm>
              <a:off x="9555461" y="4291243"/>
              <a:ext cx="411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8" name="Google Shape;2058;p99"/>
            <p:cNvCxnSpPr/>
            <p:nvPr/>
          </p:nvCxnSpPr>
          <p:spPr>
            <a:xfrm>
              <a:off x="9555461" y="6262428"/>
              <a:ext cx="411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9" name="Google Shape;2059;p99"/>
            <p:cNvCxnSpPr/>
            <p:nvPr/>
          </p:nvCxnSpPr>
          <p:spPr>
            <a:xfrm flipH="1">
              <a:off x="9761402" y="4291276"/>
              <a:ext cx="10500" cy="197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060" name="Google Shape;2060;p99"/>
            <p:cNvSpPr txBox="1"/>
            <p:nvPr/>
          </p:nvSpPr>
          <p:spPr>
            <a:xfrm>
              <a:off x="9555453" y="5194350"/>
              <a:ext cx="720000" cy="36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10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  <p:sp>
        <p:nvSpPr>
          <p:cNvPr id="2066" name="Google Shape;2066;p10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ICMP Unreachable Error – Fragmentation Required</a:t>
            </a:r>
            <a:endParaRPr sz="4000"/>
          </a:p>
        </p:txBody>
      </p:sp>
      <p:sp>
        <p:nvSpPr>
          <p:cNvPr id="2067" name="Google Shape;2067;p10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9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Type=3, code=4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Router will generate this error message if the datagram needs to be fragmented, but the “don’t fragment” bit is turn on in IP header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Message format</a:t>
            </a:r>
            <a:endParaRPr/>
          </a:p>
        </p:txBody>
      </p:sp>
      <p:grpSp>
        <p:nvGrpSpPr>
          <p:cNvPr id="2068" name="Google Shape;2068;p100"/>
          <p:cNvGrpSpPr/>
          <p:nvPr/>
        </p:nvGrpSpPr>
        <p:grpSpPr>
          <a:xfrm>
            <a:off x="2330026" y="3973350"/>
            <a:ext cx="7336549" cy="2363050"/>
            <a:chOff x="2330026" y="4770450"/>
            <a:chExt cx="7336549" cy="2363050"/>
          </a:xfrm>
        </p:grpSpPr>
        <p:sp>
          <p:nvSpPr>
            <p:cNvPr id="2069" name="Google Shape;2069;p100"/>
            <p:cNvSpPr/>
            <p:nvPr/>
          </p:nvSpPr>
          <p:spPr>
            <a:xfrm>
              <a:off x="2512350" y="51001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(3)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0" name="Google Shape;2070;p100"/>
            <p:cNvSpPr/>
            <p:nvPr/>
          </p:nvSpPr>
          <p:spPr>
            <a:xfrm>
              <a:off x="4072032" y="51001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(4)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1" name="Google Shape;2071;p100"/>
            <p:cNvSpPr/>
            <p:nvPr/>
          </p:nvSpPr>
          <p:spPr>
            <a:xfrm>
              <a:off x="5628436" y="51001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2" name="Google Shape;2072;p100"/>
            <p:cNvSpPr/>
            <p:nvPr/>
          </p:nvSpPr>
          <p:spPr>
            <a:xfrm>
              <a:off x="2512350" y="6257500"/>
              <a:ext cx="6235500" cy="876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 header (including options) + first 8 bytes of original IP datagram data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3" name="Google Shape;2073;p100"/>
            <p:cNvSpPr txBox="1"/>
            <p:nvPr/>
          </p:nvSpPr>
          <p:spPr>
            <a:xfrm>
              <a:off x="2330026" y="47704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4" name="Google Shape;2074;p100"/>
            <p:cNvSpPr txBox="1"/>
            <p:nvPr/>
          </p:nvSpPr>
          <p:spPr>
            <a:xfrm>
              <a:off x="3849450" y="47704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5" name="Google Shape;2075;p100"/>
            <p:cNvSpPr txBox="1"/>
            <p:nvPr/>
          </p:nvSpPr>
          <p:spPr>
            <a:xfrm>
              <a:off x="5328450" y="47704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6" name="Google Shape;2076;p100"/>
            <p:cNvSpPr txBox="1"/>
            <p:nvPr/>
          </p:nvSpPr>
          <p:spPr>
            <a:xfrm>
              <a:off x="8554876" y="47704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77" name="Google Shape;2077;p100"/>
            <p:cNvCxnSpPr/>
            <p:nvPr/>
          </p:nvCxnSpPr>
          <p:spPr>
            <a:xfrm>
              <a:off x="9123575" y="510065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8" name="Google Shape;2078;p100"/>
            <p:cNvCxnSpPr/>
            <p:nvPr/>
          </p:nvCxnSpPr>
          <p:spPr>
            <a:xfrm>
              <a:off x="9123575" y="625750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9" name="Google Shape;2079;p100"/>
            <p:cNvCxnSpPr/>
            <p:nvPr/>
          </p:nvCxnSpPr>
          <p:spPr>
            <a:xfrm>
              <a:off x="9264125" y="5100100"/>
              <a:ext cx="0" cy="11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080" name="Google Shape;2080;p100"/>
            <p:cNvSpPr txBox="1"/>
            <p:nvPr/>
          </p:nvSpPr>
          <p:spPr>
            <a:xfrm>
              <a:off x="8861675" y="5513975"/>
              <a:ext cx="8049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81" name="Google Shape;2081;p100"/>
            <p:cNvSpPr/>
            <p:nvPr/>
          </p:nvSpPr>
          <p:spPr>
            <a:xfrm>
              <a:off x="2512350" y="56788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Unused (must be 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82" name="Google Shape;2082;p100"/>
            <p:cNvSpPr/>
            <p:nvPr/>
          </p:nvSpPr>
          <p:spPr>
            <a:xfrm>
              <a:off x="5628436" y="56788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MTU of next-hop network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10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  <p:sp>
        <p:nvSpPr>
          <p:cNvPr id="2088" name="Google Shape;2088;p10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Source Quench Error</a:t>
            </a:r>
            <a:endParaRPr/>
          </a:p>
        </p:txBody>
      </p:sp>
      <p:sp>
        <p:nvSpPr>
          <p:cNvPr id="2089" name="Google Shape;2089;p10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Type=4, code=0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May be generated by system when it receives datagram at a rate that is too fast to be processed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Host receiving more than it can handle datagram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Send ICMP source quench or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Throw it away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Host receiving UDP source quench message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Ignore it or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Notify application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10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96</a:t>
            </a:fld>
            <a:endParaRPr/>
          </a:p>
        </p:txBody>
      </p:sp>
      <p:sp>
        <p:nvSpPr>
          <p:cNvPr id="2095" name="Google Shape;2095;p10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Appendix of IP Options: IP Timestamp Option</a:t>
            </a:r>
            <a:endParaRPr sz="4400"/>
          </a:p>
        </p:txBody>
      </p:sp>
      <p:sp>
        <p:nvSpPr>
          <p:cNvPr id="2096" name="Google Shape;2096;p10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2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IP Timestamp Option</a:t>
            </a:r>
            <a:endParaRPr sz="23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Similar to RR option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Record Timestamp in option field</a:t>
            </a:r>
            <a:endParaRPr sz="210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code, len, ptr are the same as IP RR option</a:t>
            </a:r>
            <a:endParaRPr sz="190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OF</a:t>
            </a:r>
            <a:endParaRPr sz="1900"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Overflow field</a:t>
            </a:r>
            <a:endParaRPr sz="1700"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Router will increment OF if it can’t add a timestamp because of no room left</a:t>
            </a:r>
            <a:endParaRPr sz="170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FL</a:t>
            </a:r>
            <a:endParaRPr sz="1900"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Flags</a:t>
            </a:r>
            <a:endParaRPr sz="1700"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0: only timestamp</a:t>
            </a:r>
            <a:endParaRPr sz="1700"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1: both timestamp and IP address</a:t>
            </a:r>
            <a:endParaRPr sz="1700"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3: the sender initiates the options with up to 4</a:t>
            </a:r>
            <a:br>
              <a:rPr lang="en-US" sz="1700"/>
            </a:br>
            <a:r>
              <a:rPr lang="en-US" sz="1700"/>
              <a:t>pairs of IP address and timestamp</a:t>
            </a:r>
            <a:endParaRPr sz="1700"/>
          </a:p>
        </p:txBody>
      </p:sp>
      <p:cxnSp>
        <p:nvCxnSpPr>
          <p:cNvPr id="2097" name="Google Shape;2097;p102"/>
          <p:cNvCxnSpPr/>
          <p:nvPr/>
        </p:nvCxnSpPr>
        <p:spPr>
          <a:xfrm>
            <a:off x="10906375" y="5918000"/>
            <a:ext cx="0" cy="22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98" name="Google Shape;2098;p102"/>
          <p:cNvGrpSpPr/>
          <p:nvPr/>
        </p:nvGrpSpPr>
        <p:grpSpPr>
          <a:xfrm>
            <a:off x="751462" y="5790125"/>
            <a:ext cx="10526077" cy="1263400"/>
            <a:chOff x="751462" y="5790125"/>
            <a:chExt cx="10526077" cy="1263400"/>
          </a:xfrm>
        </p:grpSpPr>
        <p:sp>
          <p:nvSpPr>
            <p:cNvPr id="2099" name="Google Shape;2099;p102"/>
            <p:cNvSpPr/>
            <p:nvPr/>
          </p:nvSpPr>
          <p:spPr>
            <a:xfrm>
              <a:off x="751463" y="6266625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code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0" name="Google Shape;2100;p102"/>
            <p:cNvSpPr/>
            <p:nvPr/>
          </p:nvSpPr>
          <p:spPr>
            <a:xfrm>
              <a:off x="1275969" y="6266625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len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1" name="Google Shape;2101;p102"/>
            <p:cNvSpPr/>
            <p:nvPr/>
          </p:nvSpPr>
          <p:spPr>
            <a:xfrm>
              <a:off x="1800475" y="6266625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2" name="Google Shape;2102;p102"/>
            <p:cNvSpPr/>
            <p:nvPr/>
          </p:nvSpPr>
          <p:spPr>
            <a:xfrm>
              <a:off x="2852974" y="6266625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timestamp #1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3" name="Google Shape;2103;p102"/>
            <p:cNvSpPr/>
            <p:nvPr/>
          </p:nvSpPr>
          <p:spPr>
            <a:xfrm>
              <a:off x="4426616" y="6266625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timestamp</a:t>
              </a: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 #2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4" name="Google Shape;2104;p102"/>
            <p:cNvSpPr/>
            <p:nvPr/>
          </p:nvSpPr>
          <p:spPr>
            <a:xfrm>
              <a:off x="6016421" y="6266625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timestamp </a:t>
              </a: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 #3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5" name="Google Shape;2105;p102"/>
            <p:cNvSpPr/>
            <p:nvPr/>
          </p:nvSpPr>
          <p:spPr>
            <a:xfrm>
              <a:off x="7589919" y="6266625"/>
              <a:ext cx="20979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6" name="Google Shape;2106;p102"/>
            <p:cNvSpPr/>
            <p:nvPr/>
          </p:nvSpPr>
          <p:spPr>
            <a:xfrm>
              <a:off x="9687839" y="6266625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timestamp </a:t>
              </a: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#9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7" name="Google Shape;2107;p102"/>
            <p:cNvSpPr txBox="1"/>
            <p:nvPr/>
          </p:nvSpPr>
          <p:spPr>
            <a:xfrm>
              <a:off x="837413" y="6653325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8" name="Google Shape;2108;p102"/>
            <p:cNvSpPr txBox="1"/>
            <p:nvPr/>
          </p:nvSpPr>
          <p:spPr>
            <a:xfrm>
              <a:off x="1361913" y="6653325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9" name="Google Shape;2109;p102"/>
            <p:cNvSpPr txBox="1"/>
            <p:nvPr/>
          </p:nvSpPr>
          <p:spPr>
            <a:xfrm>
              <a:off x="1886413" y="6653325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0" name="Google Shape;2110;p102"/>
            <p:cNvSpPr txBox="1"/>
            <p:nvPr/>
          </p:nvSpPr>
          <p:spPr>
            <a:xfrm>
              <a:off x="3124638" y="6653325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1" name="Google Shape;2111;p102"/>
            <p:cNvSpPr txBox="1"/>
            <p:nvPr/>
          </p:nvSpPr>
          <p:spPr>
            <a:xfrm>
              <a:off x="4714288" y="6653325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2" name="Google Shape;2112;p102"/>
            <p:cNvSpPr txBox="1"/>
            <p:nvPr/>
          </p:nvSpPr>
          <p:spPr>
            <a:xfrm>
              <a:off x="6287863" y="6653325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3" name="Google Shape;2113;p102"/>
            <p:cNvSpPr txBox="1"/>
            <p:nvPr/>
          </p:nvSpPr>
          <p:spPr>
            <a:xfrm>
              <a:off x="9959363" y="6653325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14" name="Google Shape;2114;p102"/>
            <p:cNvCxnSpPr/>
            <p:nvPr/>
          </p:nvCxnSpPr>
          <p:spPr>
            <a:xfrm>
              <a:off x="751462" y="5961425"/>
              <a:ext cx="0" cy="22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5" name="Google Shape;2115;p102"/>
            <p:cNvCxnSpPr/>
            <p:nvPr/>
          </p:nvCxnSpPr>
          <p:spPr>
            <a:xfrm>
              <a:off x="752140" y="6075875"/>
              <a:ext cx="1052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116" name="Google Shape;2116;p102"/>
            <p:cNvSpPr txBox="1"/>
            <p:nvPr/>
          </p:nvSpPr>
          <p:spPr>
            <a:xfrm>
              <a:off x="5322604" y="5790125"/>
              <a:ext cx="8322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40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7" name="Google Shape;2117;p102"/>
            <p:cNvSpPr/>
            <p:nvPr/>
          </p:nvSpPr>
          <p:spPr>
            <a:xfrm>
              <a:off x="2325169" y="6266625"/>
              <a:ext cx="2640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OF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8" name="Google Shape;2118;p102"/>
            <p:cNvSpPr/>
            <p:nvPr/>
          </p:nvSpPr>
          <p:spPr>
            <a:xfrm>
              <a:off x="2589169" y="6266625"/>
              <a:ext cx="2640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FL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8168</Words>
  <Application>Microsoft Office PowerPoint</Application>
  <PresentationFormat>自訂</PresentationFormat>
  <Paragraphs>2184</Paragraphs>
  <Slides>96</Slides>
  <Notes>96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96</vt:i4>
      </vt:variant>
    </vt:vector>
  </HeadingPairs>
  <TitlesOfParts>
    <vt:vector size="101" baseType="lpstr">
      <vt:lpstr>Source Sans Pro</vt:lpstr>
      <vt:lpstr>Arial</vt:lpstr>
      <vt:lpstr>Courier New</vt:lpstr>
      <vt:lpstr>Times New Roman</vt:lpstr>
      <vt:lpstr>CSCC NASA</vt:lpstr>
      <vt:lpstr>Network Introduction</vt:lpstr>
      <vt:lpstr>TCP/IP and the Internet</vt:lpstr>
      <vt:lpstr>Introduction – ARPANET </vt:lpstr>
      <vt:lpstr>Introduction – Why TCP/IP ?</vt:lpstr>
      <vt:lpstr>Introduction – Layers of TCP/IP (1)</vt:lpstr>
      <vt:lpstr>Introduction – Layers of TCP/IP (2)</vt:lpstr>
      <vt:lpstr>Introduction – Layers of TCP/IP (2)</vt:lpstr>
      <vt:lpstr>Introduction</vt:lpstr>
      <vt:lpstr>Introduction – Addressing </vt:lpstr>
      <vt:lpstr>Link Layer</vt:lpstr>
      <vt:lpstr>Link Layer – Introduction of Link Layer</vt:lpstr>
      <vt:lpstr>Link Layer – Ethernet </vt:lpstr>
      <vt:lpstr>Link Layer – Ethernet Frame Format</vt:lpstr>
      <vt:lpstr>Link Layer – Loopback Interface </vt:lpstr>
      <vt:lpstr>Network Layer</vt:lpstr>
      <vt:lpstr>Network Layer – Introduction to Network Layer</vt:lpstr>
      <vt:lpstr>Network Layer – IP Header</vt:lpstr>
      <vt:lpstr>The Network Layer – IP Address</vt:lpstr>
      <vt:lpstr>Network Layer – Subnetting, CIDR, and Netmask (1)</vt:lpstr>
      <vt:lpstr>Network Layer – Subnetting, CIDR, and Netmask (2)</vt:lpstr>
      <vt:lpstr>Network Layer – Subnetting, CIDR, and Netmask (3)</vt:lpstr>
      <vt:lpstr>Network Layer – Subnetting, CIDR, and Netmask (4)</vt:lpstr>
      <vt:lpstr>Network Layer – Subnetting, CIDR, and Netmask (5)</vt:lpstr>
      <vt:lpstr>Network Layer – Subnetting, CIDR, and Netmask (6)</vt:lpstr>
      <vt:lpstr>Network Layer – Subnetting, CIDR, and Netmask (7)</vt:lpstr>
      <vt:lpstr>Network Layer – Subnetting, CIDR, and Netmask (8)</vt:lpstr>
      <vt:lpstr>Network Layer – IP Routing (1)</vt:lpstr>
      <vt:lpstr>Network Layer – IP Routing (2)</vt:lpstr>
      <vt:lpstr>Network Layer – IP Routing (3)</vt:lpstr>
      <vt:lpstr>Network Layer – IP Routing (4)</vt:lpstr>
      <vt:lpstr>ARP and RARP</vt:lpstr>
      <vt:lpstr>ARP and RARP </vt:lpstr>
      <vt:lpstr>ARP and RARP – ARP Example</vt:lpstr>
      <vt:lpstr>ARP and RARP – ARP Cache</vt:lpstr>
      <vt:lpstr>ARP and RARP – ARP/RARP Packet Format</vt:lpstr>
      <vt:lpstr>ARP and RARP – Use tcpdump to see ARP</vt:lpstr>
      <vt:lpstr>ARP and RARP – Proxy ARP</vt:lpstr>
      <vt:lpstr>ARP and RARP – Gratuitous ARP</vt:lpstr>
      <vt:lpstr>ARP and RARP – RARP</vt:lpstr>
      <vt:lpstr>ICMP </vt:lpstr>
      <vt:lpstr>ICMP – Introduction</vt:lpstr>
      <vt:lpstr>ICMP – Ping Program (1)</vt:lpstr>
      <vt:lpstr>ICMP – Ping Program (2)</vt:lpstr>
      <vt:lpstr>ICMP – Ping Program (3)</vt:lpstr>
      <vt:lpstr>ICMP – Ping Program (4)</vt:lpstr>
      <vt:lpstr>ICMP – Ping Program (5)</vt:lpstr>
      <vt:lpstr>Traceroute Program (1)</vt:lpstr>
      <vt:lpstr>Traceroute Program (2)</vt:lpstr>
      <vt:lpstr>Traceroute Program (3)</vt:lpstr>
      <vt:lpstr>Traceroute Program (4)</vt:lpstr>
      <vt:lpstr>Traceroute Program (5)</vt:lpstr>
      <vt:lpstr>IP Routing – Processing in IP Layer</vt:lpstr>
      <vt:lpstr>IP Routing – Routing Table (1)</vt:lpstr>
      <vt:lpstr>IP Routing – Routing Table (2)</vt:lpstr>
      <vt:lpstr>UDP – User Datagram Protocol </vt:lpstr>
      <vt:lpstr>UDP</vt:lpstr>
      <vt:lpstr>UDP</vt:lpstr>
      <vt:lpstr>TCP – Transmission Control Protocol</vt:lpstr>
      <vt:lpstr>TCP</vt:lpstr>
      <vt:lpstr>TCP – Header (1)</vt:lpstr>
      <vt:lpstr>TCP – Header (2)</vt:lpstr>
      <vt:lpstr>TCP connection – establishment and termination</vt:lpstr>
      <vt:lpstr>Appendix</vt:lpstr>
      <vt:lpstr>Introduction – Encapsulation </vt:lpstr>
      <vt:lpstr>Introduction – Decapsulation </vt:lpstr>
      <vt:lpstr>Introduction – Addressing </vt:lpstr>
      <vt:lpstr>Introduction – Addressing </vt:lpstr>
      <vt:lpstr>Link Layer – MTU</vt:lpstr>
      <vt:lpstr>Link Layer – MTU</vt:lpstr>
      <vt:lpstr>Network Layer – IP Header (1)</vt:lpstr>
      <vt:lpstr>Network Layer – IP Header (2)</vt:lpstr>
      <vt:lpstr>Network Layer – IP Header (3)</vt:lpstr>
      <vt:lpstr>Network Layer – IP Header (4)</vt:lpstr>
      <vt:lpstr>ICMP – Message Type (1)</vt:lpstr>
      <vt:lpstr>ICMP – Message Type (2)</vt:lpstr>
      <vt:lpstr>ICMP – Query Message  – Address Mask Request/Reply (1)</vt:lpstr>
      <vt:lpstr>ICMP – Query Message  – Address Mask Request/Reply (2)</vt:lpstr>
      <vt:lpstr>ICMP – Query Message  – Timestamp Request/Reply (1)</vt:lpstr>
      <vt:lpstr>ICMP – Query Message  – Timestamp Request/Reply (1)</vt:lpstr>
      <vt:lpstr>ICMP – Error Message  – Destination Unreachable Error Message</vt:lpstr>
      <vt:lpstr>ICMP – Error Message  – Port Unreachable (1)</vt:lpstr>
      <vt:lpstr>ICMP – Error Message  – Port Unreachable (2)</vt:lpstr>
      <vt:lpstr>Traceroute Program –     IP Source Routing Option (1)</vt:lpstr>
      <vt:lpstr>Traceroute Program –     IP Source Routing Option (2)</vt:lpstr>
      <vt:lpstr>Traceroute Program –     IP Source Routing Option (3)</vt:lpstr>
      <vt:lpstr>ICMP – No Route to Destination</vt:lpstr>
      <vt:lpstr>ICMP – Redirect Error Message (1)</vt:lpstr>
      <vt:lpstr>ICMP – Redirect Error Message (2)</vt:lpstr>
      <vt:lpstr>ICMP – Router Discovery Messages (1)</vt:lpstr>
      <vt:lpstr>ICMP – Router Discovery Messages (2)</vt:lpstr>
      <vt:lpstr>IP Fragmentation (1)</vt:lpstr>
      <vt:lpstr>IP Fragmentation (1)</vt:lpstr>
      <vt:lpstr>IP Fragmentation (3)</vt:lpstr>
      <vt:lpstr>ICMP Unreachable Error – Fragmentation Required</vt:lpstr>
      <vt:lpstr>ICMP – Source Quench Error</vt:lpstr>
      <vt:lpstr>Appendix of IP Options: IP Timestamp Option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Introduction</dc:title>
  <cp:lastModifiedBy>fuyuanli</cp:lastModifiedBy>
  <cp:revision>1</cp:revision>
  <dcterms:modified xsi:type="dcterms:W3CDTF">2021-02-22T13:54:57Z</dcterms:modified>
</cp:coreProperties>
</file>