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1998325" cy="7559675"/>
  <p:notesSz cx="7559675" cy="10691813"/>
  <p:embeddedFontLst>
    <p:embeddedFont>
      <p:font typeface="標楷體" panose="03000509000000000000" pitchFamily="65" charset="-120"/>
      <p:regular r:id="rId31"/>
    </p:embeddedFont>
    <p:embeddedFont>
      <p:font typeface="細明體_HKSCS" panose="02020500000000000000" pitchFamily="18" charset="-120"/>
      <p:regular r:id="rId32"/>
    </p:embeddedFont>
    <p:embeddedFont>
      <p:font typeface="Source Sans Pro" panose="020B0503030403020204" pitchFamily="34" charset="0"/>
      <p:regular r:id="rId33"/>
      <p:bold r:id="rId34"/>
      <p:italic r:id="rId35"/>
      <p:boldItalic r:id="rId36"/>
    </p:embeddedFont>
    <p:embeddedFont>
      <p:font typeface="Times" panose="02020603050405020304" pitchFamily="18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689CDC-AE47-4256-82A4-A312EDFEE765}">
  <a:tblStyle styleId="{49689CDC-AE47-4256-82A4-A312EDFEE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63DF01-0F9C-478D-AB9E-1A2DA1F66F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c00ef181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c00ef1811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c09c01578d_0_3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c09c01578d_0_3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09c01578d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09c01578d_0_3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09c0157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09c01578d_0_3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09c0157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09c01578d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09c01578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09c01578d_1_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09c01578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09c01578d_1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09c01578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09c01578d_1_1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09c01578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09c01578d_1_1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09c01578d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09c01578d_1_1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09c01578d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09c01578d_1_1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00ef181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00ef1811e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09c01578d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09c01578d_1_1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09c01578d_1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09c01578d_1_4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c09c01578d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c09c01578d_1_4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09c01578d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09c01578d_1_4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09c01578d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09c01578d_1_4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09c01578d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09c01578d_1_4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c09c01578d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c09c01578d_1_4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09c01578d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c09c01578d_1_4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c09c01578d_1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c09c01578d_1_5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0ef181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0ef1811e_0_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09c01578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09c01578d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09c01578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09c01578d_0_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09c01578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09c01578d_0_1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09c01578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09c01578d_0_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09c01578d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09c01578d_0_28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c09c01578d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c09c01578d_0_2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Difference between 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Distance-Vector and Link-State</a:t>
            </a:r>
            <a:endParaRPr sz="4000"/>
          </a:p>
        </p:txBody>
      </p:sp>
      <p:sp>
        <p:nvSpPr>
          <p:cNvPr id="424" name="Google Shape;424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18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Difference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Information update sequence </a:t>
            </a:r>
            <a:endParaRPr sz="2400" dirty="0"/>
          </a:p>
        </p:txBody>
      </p:sp>
      <p:sp>
        <p:nvSpPr>
          <p:cNvPr id="426" name="Google Shape;426;p16"/>
          <p:cNvSpPr txBox="1"/>
          <p:nvPr/>
        </p:nvSpPr>
        <p:spPr>
          <a:xfrm>
            <a:off x="1495075" y="6848775"/>
            <a:ext cx="175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Distance-Vector</a:t>
            </a:r>
            <a:endParaRPr/>
          </a:p>
        </p:txBody>
      </p:sp>
      <p:sp>
        <p:nvSpPr>
          <p:cNvPr id="427" name="Google Shape;427;p16"/>
          <p:cNvSpPr txBox="1"/>
          <p:nvPr/>
        </p:nvSpPr>
        <p:spPr>
          <a:xfrm>
            <a:off x="6744425" y="6848775"/>
            <a:ext cx="12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Link-State</a:t>
            </a:r>
            <a:endParaRPr/>
          </a:p>
        </p:txBody>
      </p:sp>
      <p:grpSp>
        <p:nvGrpSpPr>
          <p:cNvPr id="428" name="Google Shape;428;p16"/>
          <p:cNvGrpSpPr/>
          <p:nvPr/>
        </p:nvGrpSpPr>
        <p:grpSpPr>
          <a:xfrm>
            <a:off x="1463273" y="5842039"/>
            <a:ext cx="720000" cy="536474"/>
            <a:chOff x="5437498" y="5194276"/>
            <a:chExt cx="720000" cy="536474"/>
          </a:xfrm>
        </p:grpSpPr>
        <p:pic>
          <p:nvPicPr>
            <p:cNvPr id="429" name="Google Shape;429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7498" y="5194276"/>
              <a:ext cx="720000" cy="412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0" name="Google Shape;430;p16"/>
            <p:cNvSpPr txBox="1"/>
            <p:nvPr/>
          </p:nvSpPr>
          <p:spPr>
            <a:xfrm>
              <a:off x="5621400" y="5330550"/>
              <a:ext cx="3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B</a:t>
              </a:r>
              <a:endParaRPr/>
            </a:p>
          </p:txBody>
        </p:sp>
      </p:grpSp>
      <p:cxnSp>
        <p:nvCxnSpPr>
          <p:cNvPr id="431" name="Google Shape;431;p16"/>
          <p:cNvCxnSpPr/>
          <p:nvPr/>
        </p:nvCxnSpPr>
        <p:spPr>
          <a:xfrm>
            <a:off x="2178000" y="6110275"/>
            <a:ext cx="569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32" name="Google Shape;432;p16"/>
          <p:cNvSpPr txBox="1"/>
          <p:nvPr/>
        </p:nvSpPr>
        <p:spPr>
          <a:xfrm>
            <a:off x="2447500" y="5802475"/>
            <a:ext cx="1485300" cy="61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A 路由器送出此更新過的路由表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3" name="Google Shape;433;p16"/>
          <p:cNvCxnSpPr/>
          <p:nvPr/>
        </p:nvCxnSpPr>
        <p:spPr>
          <a:xfrm>
            <a:off x="3930600" y="6110275"/>
            <a:ext cx="569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434" name="Google Shape;434;p16"/>
          <p:cNvGrpSpPr/>
          <p:nvPr/>
        </p:nvGrpSpPr>
        <p:grpSpPr>
          <a:xfrm>
            <a:off x="4197023" y="5842026"/>
            <a:ext cx="720000" cy="536274"/>
            <a:chOff x="5437498" y="5194276"/>
            <a:chExt cx="720000" cy="536274"/>
          </a:xfrm>
        </p:grpSpPr>
        <p:pic>
          <p:nvPicPr>
            <p:cNvPr id="435" name="Google Shape;43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437498" y="5194276"/>
              <a:ext cx="720000" cy="412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6" name="Google Shape;436;p16"/>
            <p:cNvSpPr txBox="1"/>
            <p:nvPr/>
          </p:nvSpPr>
          <p:spPr>
            <a:xfrm>
              <a:off x="5621400" y="5330350"/>
              <a:ext cx="3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A</a:t>
              </a:r>
              <a:endParaRPr/>
            </a:p>
          </p:txBody>
        </p:sp>
      </p:grpSp>
      <p:sp>
        <p:nvSpPr>
          <p:cNvPr id="437" name="Google Shape;437;p16"/>
          <p:cNvSpPr/>
          <p:nvPr/>
        </p:nvSpPr>
        <p:spPr>
          <a:xfrm>
            <a:off x="1225225" y="4741338"/>
            <a:ext cx="11961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更新此路由表的程序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8" name="Google Shape;438;p16"/>
          <p:cNvSpPr/>
          <p:nvPr/>
        </p:nvSpPr>
        <p:spPr>
          <a:xfrm>
            <a:off x="3958975" y="4741313"/>
            <a:ext cx="11961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更新此路由表的程序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39" name="Google Shape;439;p16"/>
          <p:cNvCxnSpPr>
            <a:endCxn id="437" idx="2"/>
          </p:cNvCxnSpPr>
          <p:nvPr/>
        </p:nvCxnSpPr>
        <p:spPr>
          <a:xfrm rot="10800000">
            <a:off x="1823275" y="5277738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" name="Google Shape;440;p16"/>
          <p:cNvCxnSpPr/>
          <p:nvPr/>
        </p:nvCxnSpPr>
        <p:spPr>
          <a:xfrm rot="10800000">
            <a:off x="4328423" y="5277751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441" name="Google Shape;441;p16"/>
          <p:cNvCxnSpPr/>
          <p:nvPr/>
        </p:nvCxnSpPr>
        <p:spPr>
          <a:xfrm rot="10800000">
            <a:off x="4791048" y="5277751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2" name="Google Shape;442;p16"/>
          <p:cNvSpPr/>
          <p:nvPr/>
        </p:nvSpPr>
        <p:spPr>
          <a:xfrm>
            <a:off x="3875125" y="6637975"/>
            <a:ext cx="13638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拓樸改變導致路由表更新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443" name="Google Shape;443;p16"/>
          <p:cNvCxnSpPr>
            <a:stCxn id="442" idx="0"/>
            <a:endCxn id="435" idx="2"/>
          </p:cNvCxnSpPr>
          <p:nvPr/>
        </p:nvCxnSpPr>
        <p:spPr>
          <a:xfrm rot="10800000">
            <a:off x="4557025" y="6254875"/>
            <a:ext cx="0" cy="38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4" name="Google Shape;444;p16"/>
          <p:cNvGrpSpPr/>
          <p:nvPr/>
        </p:nvGrpSpPr>
        <p:grpSpPr>
          <a:xfrm>
            <a:off x="8801700" y="4040938"/>
            <a:ext cx="1196100" cy="1261650"/>
            <a:chOff x="8736400" y="4371263"/>
            <a:chExt cx="1196100" cy="1261650"/>
          </a:xfrm>
        </p:grpSpPr>
        <p:grpSp>
          <p:nvGrpSpPr>
            <p:cNvPr id="445" name="Google Shape;445;p16"/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446" name="Google Shape;446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" name="Google Shape;447;p16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B</a:t>
                </a:r>
                <a:endParaRPr/>
              </a:p>
            </p:txBody>
          </p:sp>
        </p:grpSp>
        <p:sp>
          <p:nvSpPr>
            <p:cNvPr id="448" name="Google Shape;448;p16"/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449" name="Google Shape;449;p16"/>
          <p:cNvSpPr/>
          <p:nvPr/>
        </p:nvSpPr>
        <p:spPr>
          <a:xfrm>
            <a:off x="6553450" y="5397088"/>
            <a:ext cx="13638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鍊結狀態更新中的拓樸改變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450" name="Google Shape;450;p16"/>
          <p:cNvGrpSpPr/>
          <p:nvPr/>
        </p:nvGrpSpPr>
        <p:grpSpPr>
          <a:xfrm>
            <a:off x="10537900" y="4993213"/>
            <a:ext cx="1196100" cy="1261650"/>
            <a:chOff x="8736400" y="4371263"/>
            <a:chExt cx="1196100" cy="1261650"/>
          </a:xfrm>
        </p:grpSpPr>
        <p:grpSp>
          <p:nvGrpSpPr>
            <p:cNvPr id="451" name="Google Shape;451;p16"/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452" name="Google Shape;45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16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B</a:t>
                </a:r>
                <a:endParaRPr/>
              </a:p>
            </p:txBody>
          </p:sp>
        </p:grpSp>
        <p:sp>
          <p:nvSpPr>
            <p:cNvPr id="454" name="Google Shape;454;p16"/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455" name="Google Shape;455;p16"/>
          <p:cNvGrpSpPr/>
          <p:nvPr/>
        </p:nvGrpSpPr>
        <p:grpSpPr>
          <a:xfrm>
            <a:off x="8883350" y="6043788"/>
            <a:ext cx="1196100" cy="1261650"/>
            <a:chOff x="8736400" y="4371263"/>
            <a:chExt cx="1196100" cy="1261650"/>
          </a:xfrm>
        </p:grpSpPr>
        <p:grpSp>
          <p:nvGrpSpPr>
            <p:cNvPr id="456" name="Google Shape;456;p16"/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457" name="Google Shape;45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8" name="Google Shape;458;p16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B</a:t>
                </a:r>
                <a:endParaRPr/>
              </a:p>
            </p:txBody>
          </p:sp>
        </p:grpSp>
        <p:sp>
          <p:nvSpPr>
            <p:cNvPr id="459" name="Google Shape;459;p16"/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460" name="Google Shape;460;p16"/>
          <p:cNvCxnSpPr>
            <a:stCxn id="449" idx="3"/>
            <a:endCxn id="446" idx="1"/>
          </p:cNvCxnSpPr>
          <p:nvPr/>
        </p:nvCxnSpPr>
        <p:spPr>
          <a:xfrm rot="10800000" flipH="1">
            <a:off x="7917250" y="4972588"/>
            <a:ext cx="1122600" cy="692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1" name="Google Shape;461;p16"/>
          <p:cNvCxnSpPr>
            <a:stCxn id="449" idx="3"/>
            <a:endCxn id="452" idx="1"/>
          </p:cNvCxnSpPr>
          <p:nvPr/>
        </p:nvCxnSpPr>
        <p:spPr>
          <a:xfrm>
            <a:off x="7917250" y="5665288"/>
            <a:ext cx="2858700" cy="25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16"/>
          <p:cNvCxnSpPr>
            <a:stCxn id="449" idx="3"/>
            <a:endCxn id="457" idx="1"/>
          </p:cNvCxnSpPr>
          <p:nvPr/>
        </p:nvCxnSpPr>
        <p:spPr>
          <a:xfrm>
            <a:off x="7917250" y="5665288"/>
            <a:ext cx="1204200" cy="1310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6775261"/>
              </p:ext>
            </p:extLst>
          </p:nvPr>
        </p:nvGraphicFramePr>
        <p:xfrm>
          <a:off x="1014794" y="2035535"/>
          <a:ext cx="5729631" cy="2014896"/>
        </p:xfrm>
        <a:graphic>
          <a:graphicData uri="http://schemas.openxmlformats.org/drawingml/2006/table">
            <a:tbl>
              <a:tblPr>
                <a:tableStyleId>{49689CDC-AE47-4256-82A4-A312EDFEE765}</a:tableStyleId>
              </a:tblPr>
              <a:tblGrid>
                <a:gridCol w="1559294">
                  <a:extLst>
                    <a:ext uri="{9D8B030D-6E8A-4147-A177-3AD203B41FA5}">
                      <a16:colId xmlns:a16="http://schemas.microsoft.com/office/drawing/2014/main" val="3297707643"/>
                    </a:ext>
                  </a:extLst>
                </a:gridCol>
                <a:gridCol w="2079057">
                  <a:extLst>
                    <a:ext uri="{9D8B030D-6E8A-4147-A177-3AD203B41FA5}">
                      <a16:colId xmlns:a16="http://schemas.microsoft.com/office/drawing/2014/main" val="2195276150"/>
                    </a:ext>
                  </a:extLst>
                </a:gridCol>
                <a:gridCol w="2091280">
                  <a:extLst>
                    <a:ext uri="{9D8B030D-6E8A-4147-A177-3AD203B41FA5}">
                      <a16:colId xmlns:a16="http://schemas.microsoft.com/office/drawing/2014/main" val="1636776802"/>
                    </a:ext>
                  </a:extLst>
                </a:gridCol>
              </a:tblGrid>
              <a:tr h="448609">
                <a:tc>
                  <a:txBody>
                    <a:bodyPr/>
                    <a:lstStyle/>
                    <a:p>
                      <a:pPr algn="ctr" fontAlgn="t"/>
                      <a:r>
                        <a:rPr lang="zh-TW" alt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　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Distance-Vector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Link-State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extLst>
                  <a:ext uri="{0D108BD9-81ED-4DB2-BD59-A6C34878D82A}">
                    <a16:rowId xmlns:a16="http://schemas.microsoft.com/office/drawing/2014/main" val="232144555"/>
                  </a:ext>
                </a:extLst>
              </a:tr>
              <a:tr h="63673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 neighbor (propagate new info.)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all nodes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extLst>
                  <a:ext uri="{0D108BD9-81ED-4DB2-BD59-A6C34878D82A}">
                    <a16:rowId xmlns:a16="http://schemas.microsoft.com/office/drawing/2014/main" val="269152294"/>
                  </a:ext>
                </a:extLst>
              </a:tr>
              <a:tr h="61673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 cause slow convergence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convergence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extLst>
                  <a:ext uri="{0D108BD9-81ED-4DB2-BD59-A6C34878D82A}">
                    <a16:rowId xmlns:a16="http://schemas.microsoft.com/office/drawing/2014/main" val="1829049685"/>
                  </a:ext>
                </a:extLst>
              </a:tr>
              <a:tr h="3128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7137" marR="7137" marT="7137" marB="0" anchor="ctr"/>
                </a:tc>
                <a:extLst>
                  <a:ext uri="{0D108BD9-81ED-4DB2-BD59-A6C34878D82A}">
                    <a16:rowId xmlns:a16="http://schemas.microsoft.com/office/drawing/2014/main" val="37601047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 Protocols</a:t>
            </a:r>
            <a:endParaRPr/>
          </a:p>
        </p:txBody>
      </p:sp>
      <p:sp>
        <p:nvSpPr>
          <p:cNvPr id="468" name="Google Shape;46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469" name="Google Shape;469;p1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RIP       IGP,DV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IGRP    IGP,DV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OSPF   IGP,LS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BGP     EGP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</a:t>
            </a:r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7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RIP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Routing Information Protocol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Category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Interior routing protocol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Distance-vector routing protocol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Using “hop-count” as the cost metric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Example of how RIP advertisements work</a:t>
            </a:r>
            <a:endParaRPr dirty="0"/>
          </a:p>
        </p:txBody>
      </p:sp>
      <p:sp>
        <p:nvSpPr>
          <p:cNvPr id="477" name="Google Shape;477;p18"/>
          <p:cNvSpPr/>
          <p:nvPr/>
        </p:nvSpPr>
        <p:spPr>
          <a:xfrm>
            <a:off x="1392454" y="6731100"/>
            <a:ext cx="2478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table in router before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advertisement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18"/>
          <p:cNvSpPr/>
          <p:nvPr/>
        </p:nvSpPr>
        <p:spPr>
          <a:xfrm>
            <a:off x="4793806" y="6781685"/>
            <a:ext cx="240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 from router A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8443749" y="6772060"/>
            <a:ext cx="2055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table after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advertisement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588120"/>
              </p:ext>
            </p:extLst>
          </p:nvPr>
        </p:nvGraphicFramePr>
        <p:xfrm>
          <a:off x="1017931" y="5034425"/>
          <a:ext cx="3227046" cy="1725371"/>
        </p:xfrm>
        <a:graphic>
          <a:graphicData uri="http://schemas.openxmlformats.org/drawingml/2006/table">
            <a:tbl>
              <a:tblPr>
                <a:tableStyleId>{49689CDC-AE47-4256-82A4-A312EDFEE765}</a:tableStyleId>
              </a:tblPr>
              <a:tblGrid>
                <a:gridCol w="1075682">
                  <a:extLst>
                    <a:ext uri="{9D8B030D-6E8A-4147-A177-3AD203B41FA5}">
                      <a16:colId xmlns:a16="http://schemas.microsoft.com/office/drawing/2014/main" val="1892933018"/>
                    </a:ext>
                  </a:extLst>
                </a:gridCol>
                <a:gridCol w="1075682">
                  <a:extLst>
                    <a:ext uri="{9D8B030D-6E8A-4147-A177-3AD203B41FA5}">
                      <a16:colId xmlns:a16="http://schemas.microsoft.com/office/drawing/2014/main" val="1700973768"/>
                    </a:ext>
                  </a:extLst>
                </a:gridCol>
                <a:gridCol w="1075682">
                  <a:extLst>
                    <a:ext uri="{9D8B030D-6E8A-4147-A177-3AD203B41FA5}">
                      <a16:colId xmlns:a16="http://schemas.microsoft.com/office/drawing/2014/main" val="3765840632"/>
                    </a:ext>
                  </a:extLst>
                </a:gridCol>
              </a:tblGrid>
              <a:tr h="386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2790710"/>
                  </a:ext>
                </a:extLst>
              </a:tr>
              <a:tr h="3862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965970"/>
                  </a:ext>
                </a:extLst>
              </a:tr>
              <a:tr h="3175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7504275"/>
                  </a:ext>
                </a:extLst>
              </a:tr>
              <a:tr h="3175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7917185"/>
                  </a:ext>
                </a:extLst>
              </a:tr>
              <a:tr h="3175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7506805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266200"/>
              </p:ext>
            </p:extLst>
          </p:nvPr>
        </p:nvGraphicFramePr>
        <p:xfrm>
          <a:off x="4380433" y="5035922"/>
          <a:ext cx="3227046" cy="1723873"/>
        </p:xfrm>
        <a:graphic>
          <a:graphicData uri="http://schemas.openxmlformats.org/drawingml/2006/table">
            <a:tbl>
              <a:tblPr>
                <a:tableStyleId>{49689CDC-AE47-4256-82A4-A312EDFEE765}</a:tableStyleId>
              </a:tblPr>
              <a:tblGrid>
                <a:gridCol w="1075682">
                  <a:extLst>
                    <a:ext uri="{9D8B030D-6E8A-4147-A177-3AD203B41FA5}">
                      <a16:colId xmlns:a16="http://schemas.microsoft.com/office/drawing/2014/main" val="305696517"/>
                    </a:ext>
                  </a:extLst>
                </a:gridCol>
                <a:gridCol w="1075682">
                  <a:extLst>
                    <a:ext uri="{9D8B030D-6E8A-4147-A177-3AD203B41FA5}">
                      <a16:colId xmlns:a16="http://schemas.microsoft.com/office/drawing/2014/main" val="4062628262"/>
                    </a:ext>
                  </a:extLst>
                </a:gridCol>
                <a:gridCol w="1075682">
                  <a:extLst>
                    <a:ext uri="{9D8B030D-6E8A-4147-A177-3AD203B41FA5}">
                      <a16:colId xmlns:a16="http://schemas.microsoft.com/office/drawing/2014/main" val="4160438858"/>
                    </a:ext>
                  </a:extLst>
                </a:gridCol>
              </a:tblGrid>
              <a:tr h="390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4025022"/>
                  </a:ext>
                </a:extLst>
              </a:tr>
              <a:tr h="39044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72861288"/>
                  </a:ext>
                </a:extLst>
              </a:tr>
              <a:tr h="308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84841125"/>
                  </a:ext>
                </a:extLst>
              </a:tr>
              <a:tr h="308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2599839"/>
                  </a:ext>
                </a:extLst>
              </a:tr>
              <a:tr h="30890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5280338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96543"/>
              </p:ext>
            </p:extLst>
          </p:nvPr>
        </p:nvGraphicFramePr>
        <p:xfrm>
          <a:off x="7868882" y="5034425"/>
          <a:ext cx="3205635" cy="1725372"/>
        </p:xfrm>
        <a:graphic>
          <a:graphicData uri="http://schemas.openxmlformats.org/drawingml/2006/table">
            <a:tbl>
              <a:tblPr>
                <a:tableStyleId>{49689CDC-AE47-4256-82A4-A312EDFEE765}</a:tableStyleId>
              </a:tblPr>
              <a:tblGrid>
                <a:gridCol w="1068545">
                  <a:extLst>
                    <a:ext uri="{9D8B030D-6E8A-4147-A177-3AD203B41FA5}">
                      <a16:colId xmlns:a16="http://schemas.microsoft.com/office/drawing/2014/main" val="2766267509"/>
                    </a:ext>
                  </a:extLst>
                </a:gridCol>
                <a:gridCol w="1068545">
                  <a:extLst>
                    <a:ext uri="{9D8B030D-6E8A-4147-A177-3AD203B41FA5}">
                      <a16:colId xmlns:a16="http://schemas.microsoft.com/office/drawing/2014/main" val="4244287240"/>
                    </a:ext>
                  </a:extLst>
                </a:gridCol>
                <a:gridCol w="1068545">
                  <a:extLst>
                    <a:ext uri="{9D8B030D-6E8A-4147-A177-3AD203B41FA5}">
                      <a16:colId xmlns:a16="http://schemas.microsoft.com/office/drawing/2014/main" val="3360521553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46033888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26546781"/>
                  </a:ext>
                </a:extLst>
              </a:tr>
              <a:tr h="315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6810309"/>
                  </a:ext>
                </a:extLst>
              </a:tr>
              <a:tr h="315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altLang="zh-TW" sz="2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4641827"/>
                  </a:ext>
                </a:extLst>
              </a:tr>
              <a:tr h="3155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200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altLang="zh-TW" sz="2000" b="0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細明體_HKSCS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484181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- Example</a:t>
            </a: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Another Example</a:t>
            </a:r>
            <a:endParaRPr/>
          </a:p>
        </p:txBody>
      </p:sp>
      <p:cxnSp>
        <p:nvCxnSpPr>
          <p:cNvPr id="490" name="Google Shape;490;p19"/>
          <p:cNvCxnSpPr/>
          <p:nvPr/>
        </p:nvCxnSpPr>
        <p:spPr>
          <a:xfrm>
            <a:off x="2699660" y="3103451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9"/>
          <p:cNvCxnSpPr/>
          <p:nvPr/>
        </p:nvCxnSpPr>
        <p:spPr>
          <a:xfrm>
            <a:off x="3979293" y="2883547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2" name="Google Shape;492;p19"/>
          <p:cNvSpPr txBox="1"/>
          <p:nvPr/>
        </p:nvSpPr>
        <p:spPr>
          <a:xfrm>
            <a:off x="4362937" y="2493201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19"/>
          <p:cNvSpPr txBox="1"/>
          <p:nvPr/>
        </p:nvSpPr>
        <p:spPr>
          <a:xfrm>
            <a:off x="7680752" y="2870185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4" name="Google Shape;494;p19"/>
          <p:cNvCxnSpPr/>
          <p:nvPr/>
        </p:nvCxnSpPr>
        <p:spPr>
          <a:xfrm>
            <a:off x="2699660" y="4347072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9"/>
          <p:cNvCxnSpPr/>
          <p:nvPr/>
        </p:nvCxnSpPr>
        <p:spPr>
          <a:xfrm>
            <a:off x="3979293" y="4571317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6" name="Google Shape;496;p19"/>
          <p:cNvSpPr txBox="1"/>
          <p:nvPr/>
        </p:nvSpPr>
        <p:spPr>
          <a:xfrm>
            <a:off x="4362937" y="4582407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7680752" y="4113806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8" name="Google Shape;498;p19"/>
          <p:cNvCxnSpPr/>
          <p:nvPr/>
        </p:nvCxnSpPr>
        <p:spPr>
          <a:xfrm>
            <a:off x="6116970" y="4127167"/>
            <a:ext cx="14814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9" name="Google Shape;499;p19"/>
          <p:cNvSpPr txBox="1"/>
          <p:nvPr/>
        </p:nvSpPr>
        <p:spPr>
          <a:xfrm>
            <a:off x="6253712" y="3703258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N3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0" name="Google Shape;500;p19"/>
          <p:cNvCxnSpPr>
            <a:stCxn id="492" idx="2"/>
            <a:endCxn id="496" idx="0"/>
          </p:cNvCxnSpPr>
          <p:nvPr/>
        </p:nvCxnSpPr>
        <p:spPr>
          <a:xfrm>
            <a:off x="5006887" y="2893401"/>
            <a:ext cx="0" cy="168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9"/>
          <p:cNvCxnSpPr>
            <a:stCxn id="502" idx="2"/>
            <a:endCxn id="503" idx="0"/>
          </p:cNvCxnSpPr>
          <p:nvPr/>
        </p:nvCxnSpPr>
        <p:spPr>
          <a:xfrm>
            <a:off x="5345220" y="3125688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19"/>
          <p:cNvCxnSpPr>
            <a:stCxn id="503" idx="2"/>
            <a:endCxn id="505" idx="0"/>
          </p:cNvCxnSpPr>
          <p:nvPr/>
        </p:nvCxnSpPr>
        <p:spPr>
          <a:xfrm>
            <a:off x="5345220" y="4022688"/>
            <a:ext cx="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5769841" y="5815025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507" name="Google Shape;507;p19"/>
          <p:cNvSpPr txBox="1"/>
          <p:nvPr/>
        </p:nvSpPr>
        <p:spPr>
          <a:xfrm>
            <a:off x="6213667" y="5779893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19"/>
          <p:cNvCxnSpPr>
            <a:stCxn id="499" idx="2"/>
            <a:endCxn id="507" idx="0"/>
          </p:cNvCxnSpPr>
          <p:nvPr/>
        </p:nvCxnSpPr>
        <p:spPr>
          <a:xfrm>
            <a:off x="6856112" y="4103458"/>
            <a:ext cx="1500" cy="167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19"/>
          <p:cNvCxnSpPr>
            <a:endCxn id="510" idx="0"/>
          </p:cNvCxnSpPr>
          <p:nvPr/>
        </p:nvCxnSpPr>
        <p:spPr>
          <a:xfrm>
            <a:off x="6602792" y="4369396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19"/>
          <p:cNvCxnSpPr>
            <a:stCxn id="510" idx="2"/>
          </p:cNvCxnSpPr>
          <p:nvPr/>
        </p:nvCxnSpPr>
        <p:spPr>
          <a:xfrm>
            <a:off x="6602792" y="5266396"/>
            <a:ext cx="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19"/>
          <p:cNvCxnSpPr/>
          <p:nvPr/>
        </p:nvCxnSpPr>
        <p:spPr>
          <a:xfrm>
            <a:off x="4291566" y="5590692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19"/>
          <p:cNvSpPr txBox="1"/>
          <p:nvPr/>
        </p:nvSpPr>
        <p:spPr>
          <a:xfrm>
            <a:off x="9272658" y="5357426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1041250" y="3366430"/>
            <a:ext cx="37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ends up with a route to N3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through R2 with hop count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19"/>
          <p:cNvSpPr/>
          <p:nvPr/>
        </p:nvSpPr>
        <p:spPr>
          <a:xfrm>
            <a:off x="4925670" y="3538188"/>
            <a:ext cx="839100" cy="4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6183242" y="4781896"/>
            <a:ext cx="839100" cy="4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7174677" y="4610050"/>
            <a:ext cx="37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ends up with a route to N1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through R1 with hop count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521" name="Google Shape;521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Message Format</a:t>
            </a:r>
            <a:endParaRPr/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RIP message is carried in UDP datagram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Command: 1 for request and 2 for reply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Version: 1 or 2 (RIP-2)</a:t>
            </a:r>
            <a:endParaRPr/>
          </a:p>
        </p:txBody>
      </p:sp>
      <p:grpSp>
        <p:nvGrpSpPr>
          <p:cNvPr id="523" name="Google Shape;523;p20"/>
          <p:cNvGrpSpPr/>
          <p:nvPr/>
        </p:nvGrpSpPr>
        <p:grpSpPr>
          <a:xfrm>
            <a:off x="1063001" y="3051325"/>
            <a:ext cx="9109102" cy="4067372"/>
            <a:chOff x="1093913" y="3279931"/>
            <a:chExt cx="10303248" cy="4067372"/>
          </a:xfrm>
        </p:grpSpPr>
        <p:sp>
          <p:nvSpPr>
            <p:cNvPr id="524" name="Google Shape;524;p20"/>
            <p:cNvSpPr/>
            <p:nvPr/>
          </p:nvSpPr>
          <p:spPr>
            <a:xfrm>
              <a:off x="5831641" y="4103753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219307" y="4612418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</a:t>
              </a: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1219300" y="6647103"/>
              <a:ext cx="9224700" cy="7002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(up to 24 more routes, with same format as previous 20 bytes)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1219297" y="512108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1093913" y="3279944"/>
              <a:ext cx="25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5474580" y="3279931"/>
              <a:ext cx="814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20"/>
            <p:cNvSpPr txBox="1"/>
            <p:nvPr/>
          </p:nvSpPr>
          <p:spPr>
            <a:xfrm>
              <a:off x="10210960" y="3279944"/>
              <a:ext cx="460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1" name="Google Shape;531;p20"/>
            <p:cNvCxnSpPr/>
            <p:nvPr/>
          </p:nvCxnSpPr>
          <p:spPr>
            <a:xfrm>
              <a:off x="10595133" y="4103751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0"/>
            <p:cNvCxnSpPr/>
            <p:nvPr/>
          </p:nvCxnSpPr>
          <p:spPr>
            <a:xfrm>
              <a:off x="10595133" y="6646670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0"/>
            <p:cNvCxnSpPr/>
            <p:nvPr/>
          </p:nvCxnSpPr>
          <p:spPr>
            <a:xfrm flipH="1">
              <a:off x="10874777" y="4103794"/>
              <a:ext cx="14400" cy="2542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34" name="Google Shape;534;p20"/>
            <p:cNvSpPr txBox="1"/>
            <p:nvPr/>
          </p:nvSpPr>
          <p:spPr>
            <a:xfrm>
              <a:off x="10531361" y="5235655"/>
              <a:ext cx="865800" cy="6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219371" y="562972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1219371" y="6138400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metric (1-16)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1219250" y="4103774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family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219256" y="3596513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command (1-6)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525056" y="3596500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version (1)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831566" y="3596515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1" name="Google Shape;541;p20"/>
          <p:cNvSpPr/>
          <p:nvPr/>
        </p:nvSpPr>
        <p:spPr>
          <a:xfrm>
            <a:off x="827250" y="3869650"/>
            <a:ext cx="9339600" cy="254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0"/>
          <p:cNvSpPr txBox="1"/>
          <p:nvPr/>
        </p:nvSpPr>
        <p:spPr>
          <a:xfrm>
            <a:off x="10314525" y="3869650"/>
            <a:ext cx="123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bytes 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entry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548" name="Google Shape;54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Operation</a:t>
            </a: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routed – RIP routing daemon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Operated in UDP port 520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Operation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Initialization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Probe each interface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send a request packet out each interface, asking for other router’s complete routing table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Request received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Send the entire routing table to the requestor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Response received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Add, modify, delete to update routing table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Regular routing updates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Router sends out their routing table to every neighbor every 30 seconds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Triggered updates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Whenever a route entry’s metric change, send out those changed part routing table</a:t>
            </a:r>
            <a:endParaRPr sz="2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Problems of RIP</a:t>
            </a:r>
            <a:endParaRPr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Issues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15 hop-count limits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Take long time to stabilize after the failure of a router or link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No CIDR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RIP-2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EGP support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AS number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CIDR support</a:t>
            </a:r>
            <a:endParaRPr sz="2300"/>
          </a:p>
        </p:txBody>
      </p:sp>
      <p:grpSp>
        <p:nvGrpSpPr>
          <p:cNvPr id="557" name="Google Shape;557;p22"/>
          <p:cNvGrpSpPr/>
          <p:nvPr/>
        </p:nvGrpSpPr>
        <p:grpSpPr>
          <a:xfrm>
            <a:off x="3662954" y="3051325"/>
            <a:ext cx="8033443" cy="4067369"/>
            <a:chOff x="1093913" y="3279934"/>
            <a:chExt cx="10303248" cy="4067369"/>
          </a:xfrm>
        </p:grpSpPr>
        <p:sp>
          <p:nvSpPr>
            <p:cNvPr id="558" name="Google Shape;558;p22"/>
            <p:cNvSpPr/>
            <p:nvPr/>
          </p:nvSpPr>
          <p:spPr>
            <a:xfrm>
              <a:off x="5831641" y="4103753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 tag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219307" y="4612418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</a:t>
              </a: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219300" y="6647103"/>
              <a:ext cx="9224700" cy="7002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(up to 24 more routes, with same format as previous 20 bytes)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219297" y="512108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subnet mask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22"/>
            <p:cNvSpPr txBox="1"/>
            <p:nvPr/>
          </p:nvSpPr>
          <p:spPr>
            <a:xfrm>
              <a:off x="1093913" y="3279944"/>
              <a:ext cx="25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5365647" y="3279934"/>
              <a:ext cx="92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22"/>
            <p:cNvSpPr txBox="1"/>
            <p:nvPr/>
          </p:nvSpPr>
          <p:spPr>
            <a:xfrm>
              <a:off x="10210960" y="3279944"/>
              <a:ext cx="460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5" name="Google Shape;565;p22"/>
            <p:cNvCxnSpPr/>
            <p:nvPr/>
          </p:nvCxnSpPr>
          <p:spPr>
            <a:xfrm>
              <a:off x="10595133" y="4103751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>
              <a:off x="10595133" y="6646670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10874777" y="4103794"/>
              <a:ext cx="14400" cy="2542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68" name="Google Shape;568;p22"/>
            <p:cNvSpPr txBox="1"/>
            <p:nvPr/>
          </p:nvSpPr>
          <p:spPr>
            <a:xfrm>
              <a:off x="10531361" y="5235655"/>
              <a:ext cx="865800" cy="6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219371" y="562972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next-hop 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219371" y="6138400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metric (1-16)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1219250" y="4103774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family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219256" y="3596513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command (1-6)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525056" y="3596500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version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831566" y="3596515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routering domain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5" name="Google Shape;575;p22"/>
          <p:cNvSpPr/>
          <p:nvPr/>
        </p:nvSpPr>
        <p:spPr>
          <a:xfrm>
            <a:off x="7282100" y="3804325"/>
            <a:ext cx="3771600" cy="64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576;p22"/>
          <p:cNvCxnSpPr>
            <a:endCxn id="575" idx="1"/>
          </p:cNvCxnSpPr>
          <p:nvPr/>
        </p:nvCxnSpPr>
        <p:spPr>
          <a:xfrm>
            <a:off x="3102200" y="3853375"/>
            <a:ext cx="4179900" cy="27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22"/>
          <p:cNvSpPr/>
          <p:nvPr/>
        </p:nvSpPr>
        <p:spPr>
          <a:xfrm>
            <a:off x="3662950" y="4802825"/>
            <a:ext cx="7390800" cy="11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8" name="Google Shape;578;p22"/>
          <p:cNvCxnSpPr>
            <a:endCxn id="577" idx="1"/>
          </p:cNvCxnSpPr>
          <p:nvPr/>
        </p:nvCxnSpPr>
        <p:spPr>
          <a:xfrm>
            <a:off x="3200050" y="4653425"/>
            <a:ext cx="462900" cy="7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584" name="Google Shape;584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IGRP (1)</a:t>
            </a:r>
            <a:endParaRPr/>
          </a:p>
        </p:txBody>
      </p:sp>
      <p:sp>
        <p:nvSpPr>
          <p:cNvPr id="585" name="Google Shape;585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79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IGRP – Interior Gateway Routing Protocol</a:t>
            </a: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Similar to RIP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Interior routing protocol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Distance-vector routing protocol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Difference between RIP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Complex cost metric other than hop count</a:t>
            </a:r>
            <a:endParaRPr sz="27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delay time, bandwidth, load, reliability</a:t>
            </a:r>
            <a:endParaRPr sz="250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The formula</a:t>
            </a:r>
            <a:endParaRPr sz="25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Use TCP to communicate routing information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Cisco System’s proprietary routing protocol</a:t>
            </a:r>
            <a:endParaRPr sz="2700"/>
          </a:p>
        </p:txBody>
      </p:sp>
      <p:pic>
        <p:nvPicPr>
          <p:cNvPr id="586" name="Google Shape;5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413" y="5311938"/>
            <a:ext cx="7805739" cy="84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592" name="Google Shape;592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IGRP (2)</a:t>
            </a: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Advantage over RIP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Control over metrics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Disadvantage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Still classful and has propagation delay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599" name="Google Shape;599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OSPF(1)</a:t>
            </a:r>
            <a:endParaRPr/>
          </a:p>
        </p:txBody>
      </p:sp>
      <p:sp>
        <p:nvSpPr>
          <p:cNvPr id="600" name="Google Shape;600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04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OSPF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Open Shortest Path First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Category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Interior routing protocol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Link-State protocol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Each interface is associated with a cost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Generally assigned manually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sum of all costs along a path is the metric for that path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Neighbor information is broadcast to all routers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Each router will construct a map of network topology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Each router run Dijkstra algorithm to construct the shortest path tree to each routers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dynamic route ? (1)</a:t>
            </a:r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Static route is ok only when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Network is small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There is a single connection point to other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 redundant route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867050" y="4023700"/>
            <a:ext cx="1883196" cy="11922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8"/>
          <p:cNvGrpSpPr/>
          <p:nvPr/>
        </p:nvGrpSpPr>
        <p:grpSpPr>
          <a:xfrm>
            <a:off x="1886500" y="4606096"/>
            <a:ext cx="720000" cy="555604"/>
            <a:chOff x="1886500" y="4606096"/>
            <a:chExt cx="720000" cy="555604"/>
          </a:xfrm>
        </p:grpSpPr>
        <p:pic>
          <p:nvPicPr>
            <p:cNvPr id="47" name="Google Shape;4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6500" y="46060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8"/>
            <p:cNvSpPr txBox="1"/>
            <p:nvPr/>
          </p:nvSpPr>
          <p:spPr>
            <a:xfrm>
              <a:off x="2031850" y="4761500"/>
              <a:ext cx="42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9" name="Google Shape;49;p8"/>
          <p:cNvSpPr txBox="1"/>
          <p:nvPr/>
        </p:nvSpPr>
        <p:spPr>
          <a:xfrm>
            <a:off x="2829075" y="6182175"/>
            <a:ext cx="15579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支幹 (Stub)網路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0" name="Google Shape;50;p8"/>
          <p:cNvCxnSpPr>
            <a:stCxn id="48" idx="3"/>
            <a:endCxn id="51" idx="1"/>
          </p:cNvCxnSpPr>
          <p:nvPr/>
        </p:nvCxnSpPr>
        <p:spPr>
          <a:xfrm>
            <a:off x="2461150" y="4961600"/>
            <a:ext cx="779700" cy="555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" name="Google Shape;52;p8"/>
          <p:cNvGrpSpPr/>
          <p:nvPr/>
        </p:nvGrpSpPr>
        <p:grpSpPr>
          <a:xfrm>
            <a:off x="2786335" y="5237896"/>
            <a:ext cx="1643400" cy="859630"/>
            <a:chOff x="2633935" y="5161696"/>
            <a:chExt cx="1643400" cy="859630"/>
          </a:xfrm>
        </p:grpSpPr>
        <p:grpSp>
          <p:nvGrpSpPr>
            <p:cNvPr id="53" name="Google Shape;53;p8"/>
            <p:cNvGrpSpPr/>
            <p:nvPr/>
          </p:nvGrpSpPr>
          <p:grpSpPr>
            <a:xfrm>
              <a:off x="3095625" y="5161696"/>
              <a:ext cx="720000" cy="555604"/>
              <a:chOff x="1886500" y="4606096"/>
              <a:chExt cx="720000" cy="555604"/>
            </a:xfrm>
          </p:grpSpPr>
          <p:pic>
            <p:nvPicPr>
              <p:cNvPr id="54" name="Google Shape;54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" name="Google Shape;55;p8"/>
              <p:cNvSpPr txBox="1"/>
              <p:nvPr/>
            </p:nvSpPr>
            <p:spPr>
              <a:xfrm>
                <a:off x="2031850" y="4761500"/>
                <a:ext cx="42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6" name="Google Shape;56;p8"/>
            <p:cNvCxnSpPr/>
            <p:nvPr/>
          </p:nvCxnSpPr>
          <p:spPr>
            <a:xfrm>
              <a:off x="2633935" y="6021326"/>
              <a:ext cx="1643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8"/>
            <p:cNvCxnSpPr/>
            <p:nvPr/>
          </p:nvCxnSpPr>
          <p:spPr>
            <a:xfrm rot="10800000">
              <a:off x="3455625" y="5641225"/>
              <a:ext cx="0" cy="380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Google Shape;58;p8"/>
          <p:cNvSpPr/>
          <p:nvPr/>
        </p:nvSpPr>
        <p:spPr>
          <a:xfrm>
            <a:off x="2763750" y="4692050"/>
            <a:ext cx="528375" cy="623200"/>
          </a:xfrm>
          <a:custGeom>
            <a:avLst/>
            <a:gdLst/>
            <a:ahLst/>
            <a:cxnLst/>
            <a:rect l="l" t="t" r="r" b="b"/>
            <a:pathLst>
              <a:path w="21135" h="24928" extrusionOk="0">
                <a:moveTo>
                  <a:pt x="0" y="0"/>
                </a:moveTo>
                <a:lnTo>
                  <a:pt x="11922" y="8671"/>
                </a:lnTo>
                <a:lnTo>
                  <a:pt x="542" y="9755"/>
                </a:lnTo>
                <a:lnTo>
                  <a:pt x="21135" y="24928"/>
                </a:ln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Google Shape;59;p8"/>
          <p:cNvSpPr txBox="1"/>
          <p:nvPr/>
        </p:nvSpPr>
        <p:spPr>
          <a:xfrm>
            <a:off x="1016075" y="5315250"/>
            <a:ext cx="12033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點對點電路</a:t>
            </a:r>
            <a:b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交換的連接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8"/>
          <p:cNvSpPr txBox="1"/>
          <p:nvPr/>
        </p:nvSpPr>
        <p:spPr>
          <a:xfrm>
            <a:off x="3240850" y="4194625"/>
            <a:ext cx="1812600" cy="615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只有單一網路連結，不需要路徑選擇更新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5774725" y="5026950"/>
            <a:ext cx="1883196" cy="11922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8"/>
          <p:cNvGrpSpPr/>
          <p:nvPr/>
        </p:nvGrpSpPr>
        <p:grpSpPr>
          <a:xfrm>
            <a:off x="5541475" y="5345246"/>
            <a:ext cx="720000" cy="572154"/>
            <a:chOff x="1886500" y="4606096"/>
            <a:chExt cx="720000" cy="572154"/>
          </a:xfrm>
        </p:grpSpPr>
        <p:pic>
          <p:nvPicPr>
            <p:cNvPr id="63" name="Google Shape;63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6500" y="46060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8"/>
            <p:cNvSpPr txBox="1"/>
            <p:nvPr/>
          </p:nvSpPr>
          <p:spPr>
            <a:xfrm>
              <a:off x="2031850" y="4778050"/>
              <a:ext cx="42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5" name="Google Shape;65;p8"/>
          <p:cNvGrpSpPr/>
          <p:nvPr/>
        </p:nvGrpSpPr>
        <p:grpSpPr>
          <a:xfrm>
            <a:off x="7171175" y="5345246"/>
            <a:ext cx="720000" cy="572154"/>
            <a:chOff x="1886500" y="4606096"/>
            <a:chExt cx="720000" cy="572154"/>
          </a:xfrm>
        </p:grpSpPr>
        <p:pic>
          <p:nvPicPr>
            <p:cNvPr id="66" name="Google Shape;6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6500" y="46060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" name="Google Shape;67;p8"/>
            <p:cNvSpPr txBox="1"/>
            <p:nvPr/>
          </p:nvSpPr>
          <p:spPr>
            <a:xfrm>
              <a:off x="2031850" y="4778050"/>
              <a:ext cx="42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325" y="4766496"/>
            <a:ext cx="720000" cy="47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6325" y="5900846"/>
            <a:ext cx="720000" cy="474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8"/>
          <p:cNvCxnSpPr>
            <a:stCxn id="68" idx="1"/>
            <a:endCxn id="63" idx="0"/>
          </p:cNvCxnSpPr>
          <p:nvPr/>
        </p:nvCxnSpPr>
        <p:spPr>
          <a:xfrm flipH="1">
            <a:off x="5901525" y="5003648"/>
            <a:ext cx="4548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8"/>
          <p:cNvCxnSpPr>
            <a:stCxn id="68" idx="3"/>
            <a:endCxn id="66" idx="0"/>
          </p:cNvCxnSpPr>
          <p:nvPr/>
        </p:nvCxnSpPr>
        <p:spPr>
          <a:xfrm>
            <a:off x="7076325" y="5003648"/>
            <a:ext cx="4548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8"/>
          <p:cNvCxnSpPr>
            <a:stCxn id="69" idx="1"/>
            <a:endCxn id="63" idx="2"/>
          </p:cNvCxnSpPr>
          <p:nvPr/>
        </p:nvCxnSpPr>
        <p:spPr>
          <a:xfrm rot="10800000">
            <a:off x="5901525" y="5819698"/>
            <a:ext cx="454800" cy="3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8"/>
          <p:cNvCxnSpPr>
            <a:stCxn id="69" idx="3"/>
            <a:endCxn id="66" idx="2"/>
          </p:cNvCxnSpPr>
          <p:nvPr/>
        </p:nvCxnSpPr>
        <p:spPr>
          <a:xfrm rot="10800000" flipH="1">
            <a:off x="7076325" y="5819698"/>
            <a:ext cx="454800" cy="3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8"/>
          <p:cNvCxnSpPr>
            <a:stCxn id="63" idx="3"/>
            <a:endCxn id="66" idx="1"/>
          </p:cNvCxnSpPr>
          <p:nvPr/>
        </p:nvCxnSpPr>
        <p:spPr>
          <a:xfrm>
            <a:off x="6261475" y="5582398"/>
            <a:ext cx="909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8"/>
          <p:cNvSpPr/>
          <p:nvPr/>
        </p:nvSpPr>
        <p:spPr>
          <a:xfrm>
            <a:off x="9656175" y="5087450"/>
            <a:ext cx="1883196" cy="11922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9422925" y="5405746"/>
            <a:ext cx="720000" cy="572154"/>
            <a:chOff x="1886500" y="4606096"/>
            <a:chExt cx="720000" cy="572154"/>
          </a:xfrm>
        </p:grpSpPr>
        <p:pic>
          <p:nvPicPr>
            <p:cNvPr id="77" name="Google Shape;77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86500" y="46060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8"/>
            <p:cNvSpPr txBox="1"/>
            <p:nvPr/>
          </p:nvSpPr>
          <p:spPr>
            <a:xfrm>
              <a:off x="2031850" y="4778050"/>
              <a:ext cx="429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9" name="Google Shape;7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52625" y="5405746"/>
            <a:ext cx="720000" cy="47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775" y="4826996"/>
            <a:ext cx="720000" cy="47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7775" y="5961346"/>
            <a:ext cx="720000" cy="4743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8"/>
          <p:cNvCxnSpPr>
            <a:stCxn id="80" idx="1"/>
            <a:endCxn id="77" idx="0"/>
          </p:cNvCxnSpPr>
          <p:nvPr/>
        </p:nvCxnSpPr>
        <p:spPr>
          <a:xfrm flipH="1">
            <a:off x="9782975" y="5064148"/>
            <a:ext cx="4548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8"/>
          <p:cNvCxnSpPr>
            <a:stCxn id="80" idx="3"/>
            <a:endCxn id="79" idx="0"/>
          </p:cNvCxnSpPr>
          <p:nvPr/>
        </p:nvCxnSpPr>
        <p:spPr>
          <a:xfrm>
            <a:off x="10957775" y="5064148"/>
            <a:ext cx="454800" cy="341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8"/>
          <p:cNvCxnSpPr>
            <a:stCxn id="81" idx="1"/>
            <a:endCxn id="77" idx="2"/>
          </p:cNvCxnSpPr>
          <p:nvPr/>
        </p:nvCxnSpPr>
        <p:spPr>
          <a:xfrm rot="10800000">
            <a:off x="9782975" y="5880198"/>
            <a:ext cx="454800" cy="3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8"/>
          <p:cNvCxnSpPr>
            <a:stCxn id="81" idx="3"/>
            <a:endCxn id="79" idx="2"/>
          </p:cNvCxnSpPr>
          <p:nvPr/>
        </p:nvCxnSpPr>
        <p:spPr>
          <a:xfrm rot="10800000" flipH="1">
            <a:off x="10957775" y="5880198"/>
            <a:ext cx="454800" cy="318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8"/>
          <p:cNvCxnSpPr>
            <a:stCxn id="77" idx="3"/>
            <a:endCxn id="79" idx="1"/>
          </p:cNvCxnSpPr>
          <p:nvPr/>
        </p:nvCxnSpPr>
        <p:spPr>
          <a:xfrm>
            <a:off x="10142925" y="5642898"/>
            <a:ext cx="9096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" name="Google Shape;87;p8"/>
          <p:cNvSpPr txBox="1"/>
          <p:nvPr/>
        </p:nvSpPr>
        <p:spPr>
          <a:xfrm>
            <a:off x="7289500" y="6097525"/>
            <a:ext cx="975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10.1.0.0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8"/>
          <p:cNvSpPr txBox="1"/>
          <p:nvPr/>
        </p:nvSpPr>
        <p:spPr>
          <a:xfrm>
            <a:off x="6228475" y="4123925"/>
            <a:ext cx="975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X 公司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8"/>
          <p:cNvSpPr txBox="1"/>
          <p:nvPr/>
        </p:nvSpPr>
        <p:spPr>
          <a:xfrm>
            <a:off x="10109925" y="4123925"/>
            <a:ext cx="975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網際網路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90" name="Google Shape;90;p8"/>
          <p:cNvCxnSpPr>
            <a:stCxn id="66" idx="3"/>
            <a:endCxn id="77" idx="1"/>
          </p:cNvCxnSpPr>
          <p:nvPr/>
        </p:nvCxnSpPr>
        <p:spPr>
          <a:xfrm>
            <a:off x="7891175" y="5582398"/>
            <a:ext cx="1531800" cy="60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1" name="Google Shape;91;p8"/>
          <p:cNvSpPr txBox="1"/>
          <p:nvPr/>
        </p:nvSpPr>
        <p:spPr>
          <a:xfrm>
            <a:off x="8119750" y="5039300"/>
            <a:ext cx="10746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192.34.56.0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606" name="Google Shape;606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OSPF – Dijkstra Algorithm</a:t>
            </a:r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Single Source Shortest Path Problem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Dijkstra algorithm use “greedy” strategy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</p:txBody>
      </p:sp>
      <p:grpSp>
        <p:nvGrpSpPr>
          <p:cNvPr id="608" name="Google Shape;608;p26"/>
          <p:cNvGrpSpPr/>
          <p:nvPr/>
        </p:nvGrpSpPr>
        <p:grpSpPr>
          <a:xfrm>
            <a:off x="1118264" y="2693881"/>
            <a:ext cx="2945964" cy="2341831"/>
            <a:chOff x="318950" y="3198500"/>
            <a:chExt cx="3361438" cy="2672103"/>
          </a:xfrm>
        </p:grpSpPr>
        <p:sp>
          <p:nvSpPr>
            <p:cNvPr id="609" name="Google Shape;609;p26"/>
            <p:cNvSpPr/>
            <p:nvPr/>
          </p:nvSpPr>
          <p:spPr>
            <a:xfrm rot="-5400000">
              <a:off x="1552881" y="3522501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 rot="-5400000">
              <a:off x="2991063" y="3522501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 rot="-5400000">
              <a:off x="1552881" y="4879552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 rot="-5400000">
              <a:off x="2991063" y="4879552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99056" y="4245051"/>
              <a:ext cx="482100" cy="48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4" name="Google Shape;614;p26"/>
            <p:cNvCxnSpPr>
              <a:stCxn id="613" idx="7"/>
              <a:endCxn id="609" idx="0"/>
            </p:cNvCxnSpPr>
            <p:nvPr/>
          </p:nvCxnSpPr>
          <p:spPr>
            <a:xfrm rot="10800000" flipH="1">
              <a:off x="1010554" y="3763653"/>
              <a:ext cx="5424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5" name="Google Shape;615;p26"/>
            <p:cNvCxnSpPr>
              <a:stCxn id="609" idx="4"/>
              <a:endCxn id="610" idx="0"/>
            </p:cNvCxnSpPr>
            <p:nvPr/>
          </p:nvCxnSpPr>
          <p:spPr>
            <a:xfrm>
              <a:off x="2034981" y="3763551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6" name="Google Shape;616;p26"/>
            <p:cNvCxnSpPr>
              <a:stCxn id="611" idx="5"/>
              <a:endCxn id="610" idx="1"/>
            </p:cNvCxnSpPr>
            <p:nvPr/>
          </p:nvCxnSpPr>
          <p:spPr>
            <a:xfrm rot="10800000" flipH="1">
              <a:off x="1964379" y="3934054"/>
              <a:ext cx="109740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" name="Google Shape;617;p26"/>
            <p:cNvCxnSpPr>
              <a:stCxn id="613" idx="5"/>
              <a:endCxn id="611" idx="0"/>
            </p:cNvCxnSpPr>
            <p:nvPr/>
          </p:nvCxnSpPr>
          <p:spPr>
            <a:xfrm>
              <a:off x="1010554" y="4656549"/>
              <a:ext cx="542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26"/>
            <p:cNvCxnSpPr>
              <a:stCxn id="611" idx="4"/>
              <a:endCxn id="612" idx="0"/>
            </p:cNvCxnSpPr>
            <p:nvPr/>
          </p:nvCxnSpPr>
          <p:spPr>
            <a:xfrm>
              <a:off x="2034981" y="5120602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26"/>
            <p:cNvCxnSpPr>
              <a:stCxn id="612" idx="7"/>
              <a:endCxn id="613" idx="6"/>
            </p:cNvCxnSpPr>
            <p:nvPr/>
          </p:nvCxnSpPr>
          <p:spPr>
            <a:xfrm rot="10800000">
              <a:off x="1081065" y="4486054"/>
              <a:ext cx="19806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26"/>
            <p:cNvCxnSpPr>
              <a:stCxn id="609" idx="1"/>
              <a:endCxn id="611" idx="7"/>
            </p:cNvCxnSpPr>
            <p:nvPr/>
          </p:nvCxnSpPr>
          <p:spPr>
            <a:xfrm>
              <a:off x="1623483" y="3933999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26"/>
            <p:cNvCxnSpPr>
              <a:stCxn id="611" idx="5"/>
              <a:endCxn id="609" idx="3"/>
            </p:cNvCxnSpPr>
            <p:nvPr/>
          </p:nvCxnSpPr>
          <p:spPr>
            <a:xfrm rot="10800000">
              <a:off x="1964379" y="3934054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26"/>
            <p:cNvCxnSpPr>
              <a:stCxn id="610" idx="1"/>
              <a:endCxn id="612" idx="7"/>
            </p:cNvCxnSpPr>
            <p:nvPr/>
          </p:nvCxnSpPr>
          <p:spPr>
            <a:xfrm>
              <a:off x="3061665" y="3933999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26"/>
            <p:cNvCxnSpPr>
              <a:stCxn id="612" idx="5"/>
              <a:endCxn id="610" idx="3"/>
            </p:cNvCxnSpPr>
            <p:nvPr/>
          </p:nvCxnSpPr>
          <p:spPr>
            <a:xfrm rot="10800000">
              <a:off x="3402561" y="3934054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4" name="Google Shape;624;p26"/>
            <p:cNvSpPr txBox="1"/>
            <p:nvPr/>
          </p:nvSpPr>
          <p:spPr>
            <a:xfrm>
              <a:off x="1644975" y="31985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26"/>
            <p:cNvSpPr txBox="1"/>
            <p:nvPr/>
          </p:nvSpPr>
          <p:spPr>
            <a:xfrm>
              <a:off x="3083175" y="31985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1644975" y="5198503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26"/>
            <p:cNvSpPr txBox="1"/>
            <p:nvPr/>
          </p:nvSpPr>
          <p:spPr>
            <a:xfrm>
              <a:off x="3083175" y="5198503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26"/>
            <p:cNvSpPr txBox="1"/>
            <p:nvPr/>
          </p:nvSpPr>
          <p:spPr>
            <a:xfrm>
              <a:off x="318950" y="42860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1010540" y="3763561"/>
              <a:ext cx="4821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26"/>
            <p:cNvSpPr txBox="1"/>
            <p:nvPr/>
          </p:nvSpPr>
          <p:spPr>
            <a:xfrm>
              <a:off x="2323875" y="346210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26"/>
            <p:cNvSpPr txBox="1"/>
            <p:nvPr/>
          </p:nvSpPr>
          <p:spPr>
            <a:xfrm>
              <a:off x="3302088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26"/>
            <p:cNvSpPr txBox="1"/>
            <p:nvPr/>
          </p:nvSpPr>
          <p:spPr>
            <a:xfrm>
              <a:off x="2783863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2405575" y="408867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26"/>
            <p:cNvSpPr txBox="1"/>
            <p:nvPr/>
          </p:nvSpPr>
          <p:spPr>
            <a:xfrm>
              <a:off x="1863875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26"/>
            <p:cNvSpPr txBox="1"/>
            <p:nvPr/>
          </p:nvSpPr>
          <p:spPr>
            <a:xfrm>
              <a:off x="1345650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26"/>
            <p:cNvSpPr txBox="1"/>
            <p:nvPr/>
          </p:nvSpPr>
          <p:spPr>
            <a:xfrm>
              <a:off x="967350" y="470395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26"/>
            <p:cNvSpPr txBox="1"/>
            <p:nvPr/>
          </p:nvSpPr>
          <p:spPr>
            <a:xfrm>
              <a:off x="2427461" y="457072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26"/>
            <p:cNvSpPr txBox="1"/>
            <p:nvPr/>
          </p:nvSpPr>
          <p:spPr>
            <a:xfrm>
              <a:off x="2277825" y="5052788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242175" y="5414003"/>
              <a:ext cx="4821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(a)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0" name="Google Shape;640;p26"/>
          <p:cNvGrpSpPr/>
          <p:nvPr/>
        </p:nvGrpSpPr>
        <p:grpSpPr>
          <a:xfrm>
            <a:off x="4787132" y="2693881"/>
            <a:ext cx="2945964" cy="2341831"/>
            <a:chOff x="4752464" y="3021131"/>
            <a:chExt cx="2945964" cy="2341831"/>
          </a:xfrm>
        </p:grpSpPr>
        <p:sp>
          <p:nvSpPr>
            <p:cNvPr id="641" name="Google Shape;641;p26"/>
            <p:cNvSpPr/>
            <p:nvPr/>
          </p:nvSpPr>
          <p:spPr>
            <a:xfrm>
              <a:off x="4997949" y="3938328"/>
              <a:ext cx="422512" cy="422512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26"/>
            <p:cNvSpPr txBox="1"/>
            <p:nvPr/>
          </p:nvSpPr>
          <p:spPr>
            <a:xfrm>
              <a:off x="4752464" y="3974216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 rot="-5400000">
              <a:off x="7094304" y="330519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 rot="-5400000">
              <a:off x="7094304" y="4494404"/>
              <a:ext cx="422512" cy="4225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5" name="Google Shape;645;p26"/>
            <p:cNvCxnSpPr>
              <a:stCxn id="641" idx="7"/>
              <a:endCxn id="646" idx="0"/>
            </p:cNvCxnSpPr>
            <p:nvPr/>
          </p:nvCxnSpPr>
          <p:spPr>
            <a:xfrm rot="10800000" flipH="1">
              <a:off x="5358586" y="3516304"/>
              <a:ext cx="475200" cy="48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7" name="Google Shape;647;p26"/>
            <p:cNvCxnSpPr>
              <a:stCxn id="646" idx="4"/>
              <a:endCxn id="643" idx="0"/>
            </p:cNvCxnSpPr>
            <p:nvPr/>
          </p:nvCxnSpPr>
          <p:spPr>
            <a:xfrm>
              <a:off x="6256404" y="3516398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8" name="Google Shape;648;p26"/>
            <p:cNvCxnSpPr>
              <a:stCxn id="649" idx="5"/>
              <a:endCxn id="643" idx="1"/>
            </p:cNvCxnSpPr>
            <p:nvPr/>
          </p:nvCxnSpPr>
          <p:spPr>
            <a:xfrm rot="10800000" flipH="1">
              <a:off x="6194663" y="3665739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0" name="Google Shape;650;p26"/>
            <p:cNvCxnSpPr>
              <a:stCxn id="641" idx="5"/>
              <a:endCxn id="649" idx="0"/>
            </p:cNvCxnSpPr>
            <p:nvPr/>
          </p:nvCxnSpPr>
          <p:spPr>
            <a:xfrm>
              <a:off x="5358586" y="4298965"/>
              <a:ext cx="416400" cy="35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1" name="Google Shape;651;p26"/>
            <p:cNvCxnSpPr>
              <a:stCxn id="649" idx="4"/>
              <a:endCxn id="644" idx="0"/>
            </p:cNvCxnSpPr>
            <p:nvPr/>
          </p:nvCxnSpPr>
          <p:spPr>
            <a:xfrm>
              <a:off x="6359904" y="4705661"/>
              <a:ext cx="73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2" name="Google Shape;652;p26"/>
            <p:cNvCxnSpPr>
              <a:stCxn id="644" idx="7"/>
              <a:endCxn id="641" idx="6"/>
            </p:cNvCxnSpPr>
            <p:nvPr/>
          </p:nvCxnSpPr>
          <p:spPr>
            <a:xfrm rot="10800000">
              <a:off x="5420379" y="4149480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3" name="Google Shape;653;p26"/>
            <p:cNvCxnSpPr/>
            <p:nvPr/>
          </p:nvCxnSpPr>
          <p:spPr>
            <a:xfrm>
              <a:off x="5895740" y="3665739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4" name="Google Shape;654;p26"/>
            <p:cNvCxnSpPr/>
            <p:nvPr/>
          </p:nvCxnSpPr>
          <p:spPr>
            <a:xfrm rot="10800000">
              <a:off x="6194518" y="3665880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5" name="Google Shape;655;p26"/>
            <p:cNvCxnSpPr>
              <a:stCxn id="643" idx="1"/>
              <a:endCxn id="644" idx="7"/>
            </p:cNvCxnSpPr>
            <p:nvPr/>
          </p:nvCxnSpPr>
          <p:spPr>
            <a:xfrm>
              <a:off x="7156163" y="3665739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6" name="Google Shape;656;p26"/>
            <p:cNvCxnSpPr>
              <a:stCxn id="644" idx="5"/>
              <a:endCxn id="643" idx="3"/>
            </p:cNvCxnSpPr>
            <p:nvPr/>
          </p:nvCxnSpPr>
          <p:spPr>
            <a:xfrm rot="10800000">
              <a:off x="7454941" y="3665880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7" name="Google Shape;657;p26"/>
            <p:cNvSpPr txBox="1"/>
            <p:nvPr/>
          </p:nvSpPr>
          <p:spPr>
            <a:xfrm>
              <a:off x="5914592" y="3021131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26"/>
            <p:cNvSpPr txBox="1"/>
            <p:nvPr/>
          </p:nvSpPr>
          <p:spPr>
            <a:xfrm>
              <a:off x="7175031" y="3021131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5914592" y="4773934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7175031" y="4773934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5282374" y="3516350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26"/>
            <p:cNvSpPr txBox="1"/>
            <p:nvPr/>
          </p:nvSpPr>
          <p:spPr>
            <a:xfrm>
              <a:off x="6509580" y="3252150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7366886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6912713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6581182" y="3801280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6106436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5652264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26"/>
            <p:cNvSpPr txBox="1"/>
            <p:nvPr/>
          </p:nvSpPr>
          <p:spPr>
            <a:xfrm>
              <a:off x="5320722" y="4340507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26"/>
            <p:cNvSpPr txBox="1"/>
            <p:nvPr/>
          </p:nvSpPr>
          <p:spPr>
            <a:xfrm>
              <a:off x="6600363" y="4223745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6469222" y="4646228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6437978" y="4962798"/>
              <a:ext cx="422512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(b)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833999" y="3305203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833937" y="449537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4" name="Google Shape;674;p26"/>
          <p:cNvSpPr txBox="1"/>
          <p:nvPr/>
        </p:nvSpPr>
        <p:spPr>
          <a:xfrm>
            <a:off x="8210514" y="3646941"/>
            <a:ext cx="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5" name="Google Shape;675;p26"/>
          <p:cNvGrpSpPr/>
          <p:nvPr/>
        </p:nvGrpSpPr>
        <p:grpSpPr>
          <a:xfrm>
            <a:off x="8455999" y="2693856"/>
            <a:ext cx="2700437" cy="2341867"/>
            <a:chOff x="8455999" y="2846256"/>
            <a:chExt cx="2700437" cy="2341867"/>
          </a:xfrm>
        </p:grpSpPr>
        <p:sp>
          <p:nvSpPr>
            <p:cNvPr id="676" name="Google Shape;676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7" name="Google Shape;677;p26"/>
            <p:cNvCxnSpPr>
              <a:stCxn id="676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26"/>
            <p:cNvCxnSpPr/>
            <p:nvPr/>
          </p:nvCxnSpPr>
          <p:spPr>
            <a:xfrm>
              <a:off x="9707402" y="3330273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9" name="Google Shape;679;p26"/>
            <p:cNvCxnSpPr/>
            <p:nvPr/>
          </p:nvCxnSpPr>
          <p:spPr>
            <a:xfrm rot="10800000" flipH="1">
              <a:off x="9645661" y="3479614"/>
              <a:ext cx="96150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0" name="Google Shape;680;p26"/>
            <p:cNvCxnSpPr>
              <a:stCxn id="676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1" name="Google Shape;681;p26"/>
            <p:cNvCxnSpPr/>
            <p:nvPr/>
          </p:nvCxnSpPr>
          <p:spPr>
            <a:xfrm>
              <a:off x="9707402" y="451959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2" name="Google Shape;682;p26"/>
            <p:cNvCxnSpPr>
              <a:stCxn id="683" idx="7"/>
              <a:endCxn id="676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4" name="Google Shape;684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5" name="Google Shape;685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6" name="Google Shape;686;p26"/>
            <p:cNvCxnSpPr/>
            <p:nvPr/>
          </p:nvCxnSpPr>
          <p:spPr>
            <a:xfrm>
              <a:off x="10607161" y="347961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7" name="Google Shape;687;p26"/>
            <p:cNvCxnSpPr/>
            <p:nvPr/>
          </p:nvCxnSpPr>
          <p:spPr>
            <a:xfrm rot="10800000">
              <a:off x="10905843" y="347955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8" name="Google Shape;688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Google Shape;701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(c)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07" name="Google Shape;707;p26"/>
          <p:cNvGrpSpPr/>
          <p:nvPr/>
        </p:nvGrpSpPr>
        <p:grpSpPr>
          <a:xfrm>
            <a:off x="1363799" y="5075606"/>
            <a:ext cx="2700437" cy="2341867"/>
            <a:chOff x="8455999" y="2846256"/>
            <a:chExt cx="2700437" cy="2341867"/>
          </a:xfrm>
        </p:grpSpPr>
        <p:sp>
          <p:nvSpPr>
            <p:cNvPr id="708" name="Google Shape;708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9" name="Google Shape;709;p26"/>
            <p:cNvCxnSpPr>
              <a:stCxn id="708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26"/>
            <p:cNvCxnSpPr>
              <a:stCxn id="708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3" name="Google Shape;713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4" name="Google Shape;714;p26"/>
            <p:cNvCxnSpPr>
              <a:endCxn id="708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5" name="Google Shape;715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" name="Google Shape;716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" name="Google Shape;717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8" name="Google Shape;718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(d)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8" name="Google Shape;738;p26"/>
          <p:cNvGrpSpPr/>
          <p:nvPr/>
        </p:nvGrpSpPr>
        <p:grpSpPr>
          <a:xfrm>
            <a:off x="4945580" y="5075606"/>
            <a:ext cx="2700437" cy="2341867"/>
            <a:chOff x="8455999" y="2846256"/>
            <a:chExt cx="2700437" cy="2341867"/>
          </a:xfrm>
        </p:grpSpPr>
        <p:sp>
          <p:nvSpPr>
            <p:cNvPr id="739" name="Google Shape;739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0" name="Google Shape;740;p26"/>
            <p:cNvCxnSpPr>
              <a:stCxn id="739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1" name="Google Shape;741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2" name="Google Shape;742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3" name="Google Shape;743;p26"/>
            <p:cNvCxnSpPr>
              <a:stCxn id="739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5" name="Google Shape;745;p26"/>
            <p:cNvCxnSpPr>
              <a:endCxn id="739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6" name="Google Shape;746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8" name="Google Shape;748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0" name="Google Shape;750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3" name="Google Shape;753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2" name="Google Shape;762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(e)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9" name="Google Shape;769;p26"/>
          <p:cNvGrpSpPr/>
          <p:nvPr/>
        </p:nvGrpSpPr>
        <p:grpSpPr>
          <a:xfrm>
            <a:off x="8527362" y="5075606"/>
            <a:ext cx="2700437" cy="2341867"/>
            <a:chOff x="8455999" y="2846256"/>
            <a:chExt cx="2700437" cy="2341867"/>
          </a:xfrm>
        </p:grpSpPr>
        <p:sp>
          <p:nvSpPr>
            <p:cNvPr id="770" name="Google Shape;770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1" name="Google Shape;771;p26"/>
            <p:cNvCxnSpPr>
              <a:stCxn id="770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3" name="Google Shape;773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26"/>
            <p:cNvCxnSpPr>
              <a:stCxn id="770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6" name="Google Shape;776;p26"/>
            <p:cNvCxnSpPr>
              <a:endCxn id="770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8" name="Google Shape;778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1" name="Google Shape;781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(f)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OSPF – Routing table update example (1)</a:t>
            </a:r>
            <a:endParaRPr sz="4400"/>
          </a:p>
        </p:txBody>
      </p:sp>
      <p:pic>
        <p:nvPicPr>
          <p:cNvPr id="806" name="Google Shape;8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188" y="1366500"/>
            <a:ext cx="5550480" cy="188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874" y="3443870"/>
            <a:ext cx="5528841" cy="17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8018" y="5434682"/>
            <a:ext cx="5572120" cy="182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OSPF – Routing table update example (2)</a:t>
            </a:r>
            <a:endParaRPr sz="4400"/>
          </a:p>
        </p:txBody>
      </p:sp>
      <p:pic>
        <p:nvPicPr>
          <p:cNvPr id="815" name="Google Shape;8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188" y="1366500"/>
            <a:ext cx="5550480" cy="188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874" y="3443870"/>
            <a:ext cx="5528841" cy="17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8018" y="5434682"/>
            <a:ext cx="5572120" cy="182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7375" y="1366500"/>
            <a:ext cx="5572125" cy="182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66875" y="3443875"/>
            <a:ext cx="5683874" cy="1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98025" y="5467150"/>
            <a:ext cx="5528850" cy="18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826" name="Google Shape;826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OSPF – Summary</a:t>
            </a:r>
            <a:endParaRPr/>
          </a:p>
        </p:txBody>
      </p:sp>
      <p:sp>
        <p:nvSpPr>
          <p:cNvPr id="827" name="Google Shape;827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Advantage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Fast convergence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CIDR support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Multiple routing table entries for single destination, each for one type-of-service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Load balancing when cost are equal among several routes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Disadvantage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Large computation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BGP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4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BGP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Border Gateway Protocol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Exterior routing protocol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Now BGP-4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Exchange network reachability information with other BGP systems</a:t>
            </a:r>
            <a:endParaRPr sz="20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Routing information exchange 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Message: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Full path of autonomous systems that traffic must transit to reach destination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Can maintain multiple route for a single destination</a:t>
            </a:r>
            <a:endParaRPr sz="18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Exchange method</a:t>
            </a:r>
            <a:endParaRPr sz="20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Using TCP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Initial: entire routing table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Subsequent update: only sent when necessary</a:t>
            </a:r>
            <a:endParaRPr sz="180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/>
              <a:t>Advertise only optimal path</a:t>
            </a:r>
            <a:endParaRPr sz="18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Route selection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Shortest AS path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BGP – Operation Example</a:t>
            </a:r>
            <a:endParaRPr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3772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How BGP work</a:t>
            </a:r>
            <a:endParaRPr sz="26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/>
              <a:t>The whole Internet is a graph of autonomous systems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 smtClean="0"/>
              <a:t>X </a:t>
            </a:r>
            <a:r>
              <a:rPr lang="zh-TW" altLang="en-US" sz="2400" dirty="0" smtClean="0"/>
              <a:t>＝</a:t>
            </a:r>
            <a:r>
              <a:rPr lang="en-US" altLang="zh-TW" sz="2400" dirty="0" smtClean="0"/>
              <a:t>&gt; </a:t>
            </a:r>
            <a:r>
              <a:rPr lang="en-US" sz="2400" dirty="0" smtClean="0"/>
              <a:t>Z</a:t>
            </a:r>
            <a:endParaRPr sz="2400" dirty="0"/>
          </a:p>
          <a:p>
            <a:pPr lvl="2" indent="-368300">
              <a:buSzPts val="2200"/>
              <a:buChar char="■"/>
            </a:pPr>
            <a:r>
              <a:rPr lang="en-US" sz="2200" dirty="0"/>
              <a:t>Original:  </a:t>
            </a:r>
            <a:r>
              <a:rPr lang="en-US" sz="2200" dirty="0" smtClean="0"/>
              <a:t>X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A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B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C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Z</a:t>
            </a:r>
            <a:endParaRPr sz="2200" dirty="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/>
              <a:t>X advertise this best path to his neighbor W</a:t>
            </a:r>
            <a:endParaRPr sz="2200" dirty="0"/>
          </a:p>
          <a:p>
            <a:pPr lvl="1" indent="-381000">
              <a:buSzPts val="2400"/>
              <a:buChar char="○"/>
            </a:pPr>
            <a:r>
              <a:rPr lang="en-US" sz="2400" dirty="0" smtClean="0"/>
              <a:t>W</a:t>
            </a:r>
            <a:r>
              <a:rPr lang="zh-TW" altLang="en-US" sz="2400" dirty="0"/>
              <a:t> ＝</a:t>
            </a:r>
            <a:r>
              <a:rPr lang="en-US" altLang="zh-TW" sz="2400" dirty="0"/>
              <a:t>&gt; </a:t>
            </a:r>
            <a:r>
              <a:rPr lang="en-US" sz="2400" dirty="0" smtClean="0"/>
              <a:t>Z</a:t>
            </a:r>
            <a:endParaRPr sz="2400" dirty="0"/>
          </a:p>
          <a:p>
            <a:pPr lvl="2" indent="-368300">
              <a:buSzPts val="2200"/>
              <a:buChar char="■"/>
            </a:pPr>
            <a:r>
              <a:rPr lang="en-US" sz="2200" dirty="0" smtClean="0"/>
              <a:t>W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X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A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B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C</a:t>
            </a:r>
            <a:r>
              <a:rPr lang="zh-TW" altLang="en-US" sz="2000" dirty="0"/>
              <a:t> ＝</a:t>
            </a:r>
            <a:r>
              <a:rPr lang="en-US" altLang="zh-TW" sz="2000" dirty="0"/>
              <a:t>&gt; </a:t>
            </a:r>
            <a:r>
              <a:rPr lang="en-US" sz="2200" dirty="0" smtClean="0"/>
              <a:t>Z</a:t>
            </a:r>
            <a:endParaRPr sz="2200" dirty="0"/>
          </a:p>
        </p:txBody>
      </p:sp>
      <p:sp>
        <p:nvSpPr>
          <p:cNvPr id="842" name="Google Shape;842;p31"/>
          <p:cNvSpPr/>
          <p:nvPr/>
        </p:nvSpPr>
        <p:spPr>
          <a:xfrm>
            <a:off x="19949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33767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47585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1"/>
          <p:cNvSpPr/>
          <p:nvPr/>
        </p:nvSpPr>
        <p:spPr>
          <a:xfrm>
            <a:off x="61660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75478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1"/>
          <p:cNvSpPr/>
          <p:nvPr/>
        </p:nvSpPr>
        <p:spPr>
          <a:xfrm>
            <a:off x="89296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1"/>
          <p:cNvSpPr/>
          <p:nvPr/>
        </p:nvSpPr>
        <p:spPr>
          <a:xfrm>
            <a:off x="1994975" y="4863650"/>
            <a:ext cx="4145400" cy="178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1"/>
          <p:cNvSpPr/>
          <p:nvPr/>
        </p:nvSpPr>
        <p:spPr>
          <a:xfrm>
            <a:off x="6166050" y="4863650"/>
            <a:ext cx="4145400" cy="178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1"/>
          <p:cNvSpPr/>
          <p:nvPr/>
        </p:nvSpPr>
        <p:spPr>
          <a:xfrm>
            <a:off x="3441125" y="494495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5639075" y="562570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9747450" y="562570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3" name="Google Shape;853;p31"/>
          <p:cNvCxnSpPr>
            <a:stCxn id="850" idx="6"/>
            <a:endCxn id="851" idx="2"/>
          </p:cNvCxnSpPr>
          <p:nvPr/>
        </p:nvCxnSpPr>
        <p:spPr>
          <a:xfrm>
            <a:off x="3942425" y="5195600"/>
            <a:ext cx="1696800" cy="68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1"/>
          <p:cNvCxnSpPr>
            <a:stCxn id="851" idx="6"/>
            <a:endCxn id="852" idx="4"/>
          </p:cNvCxnSpPr>
          <p:nvPr/>
        </p:nvCxnSpPr>
        <p:spPr>
          <a:xfrm>
            <a:off x="6140375" y="5876350"/>
            <a:ext cx="3857700" cy="250800"/>
          </a:xfrm>
          <a:prstGeom prst="curvedConnector4">
            <a:avLst>
              <a:gd name="adj1" fmla="val 46752"/>
              <a:gd name="adj2" fmla="val 194886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860" name="Google Shape;860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 Protocols Comparison</a:t>
            </a:r>
            <a:endParaRPr/>
          </a:p>
        </p:txBody>
      </p:sp>
      <p:graphicFrame>
        <p:nvGraphicFramePr>
          <p:cNvPr id="861" name="Google Shape;861;p32"/>
          <p:cNvGraphicFramePr/>
          <p:nvPr/>
        </p:nvGraphicFramePr>
        <p:xfrm>
          <a:off x="952475" y="2255838"/>
          <a:ext cx="10093375" cy="393168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20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IGRP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OSPF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BGP4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DV or LS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DV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DV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Path Vec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TCP/UDP &amp; Port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U-520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IP-9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T-89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T-179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Classless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Updates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Trig.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Balance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Internal / External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Ext.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Hop Count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Load Errors Delay Bandwidth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 of Int. Cost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Short. AS Path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routed</a:t>
            </a:r>
            <a:endParaRPr/>
          </a:p>
        </p:txBody>
      </p:sp>
      <p:sp>
        <p:nvSpPr>
          <p:cNvPr id="867" name="Google Shape;867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874" name="Google Shape;874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routed</a:t>
            </a:r>
            <a:endParaRPr/>
          </a:p>
        </p:txBody>
      </p:sp>
      <p:sp>
        <p:nvSpPr>
          <p:cNvPr id="875" name="Google Shape;875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29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Routing daemon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Speak RIP (v1 and v2)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Supplied with most every version of UNIX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Two modes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Server mode (-s) &amp; Quiet mode (-q)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Both listen for broadcast, but server will distribute their information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routed will add its discovered routes to kernel’s routing table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Support configuration file - /etc/gateways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Provide static information for initial routing table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dynamic route ? (2)</a:t>
            </a:r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1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Dynamic Routing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Routers update their routing table with the information of adjacent routers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Dynamic routing need a routing protocol for such communication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Advantage: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They can react and adapt to changing network condition</a:t>
            </a:r>
            <a:endParaRPr/>
          </a:p>
        </p:txBody>
      </p:sp>
      <p:grpSp>
        <p:nvGrpSpPr>
          <p:cNvPr id="99" name="Google Shape;99;p9"/>
          <p:cNvGrpSpPr/>
          <p:nvPr/>
        </p:nvGrpSpPr>
        <p:grpSpPr>
          <a:xfrm>
            <a:off x="3481775" y="4642450"/>
            <a:ext cx="4921200" cy="2629600"/>
            <a:chOff x="2614725" y="4656000"/>
            <a:chExt cx="4921200" cy="2629600"/>
          </a:xfrm>
        </p:grpSpPr>
        <p:grpSp>
          <p:nvGrpSpPr>
            <p:cNvPr id="100" name="Google Shape;100;p9"/>
            <p:cNvGrpSpPr/>
            <p:nvPr/>
          </p:nvGrpSpPr>
          <p:grpSpPr>
            <a:xfrm>
              <a:off x="3844125" y="5340046"/>
              <a:ext cx="720000" cy="532071"/>
              <a:chOff x="1886500" y="4606096"/>
              <a:chExt cx="720000" cy="626704"/>
            </a:xfrm>
          </p:grpSpPr>
          <p:pic>
            <p:nvPicPr>
              <p:cNvPr id="101" name="Google Shape;101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2" name="Google Shape;102;p9"/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3" name="Google Shape;103;p9"/>
            <p:cNvGrpSpPr/>
            <p:nvPr/>
          </p:nvGrpSpPr>
          <p:grpSpPr>
            <a:xfrm>
              <a:off x="2705025" y="4960490"/>
              <a:ext cx="1643400" cy="379503"/>
              <a:chOff x="1241875" y="5482250"/>
              <a:chExt cx="1643400" cy="447000"/>
            </a:xfrm>
          </p:grpSpPr>
          <p:cxnSp>
            <p:nvCxnSpPr>
              <p:cNvPr id="104" name="Google Shape;104;p9"/>
              <p:cNvCxnSpPr/>
              <p:nvPr/>
            </p:nvCxnSpPr>
            <p:spPr>
              <a:xfrm>
                <a:off x="1241875" y="5705751"/>
                <a:ext cx="1643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 rot="10800000">
                <a:off x="1377765" y="54822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9"/>
              <p:cNvCxnSpPr/>
              <p:nvPr/>
            </p:nvCxnSpPr>
            <p:spPr>
              <a:xfrm rot="10800000">
                <a:off x="2722365" y="57057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" name="Google Shape;107;p9"/>
            <p:cNvGrpSpPr/>
            <p:nvPr/>
          </p:nvGrpSpPr>
          <p:grpSpPr>
            <a:xfrm>
              <a:off x="5554525" y="5340046"/>
              <a:ext cx="720000" cy="532071"/>
              <a:chOff x="1886500" y="4606096"/>
              <a:chExt cx="720000" cy="626704"/>
            </a:xfrm>
          </p:grpSpPr>
          <p:pic>
            <p:nvPicPr>
              <p:cNvPr id="108" name="Google Shape;108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9" name="Google Shape;109;p9"/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0" name="Google Shape;110;p9"/>
            <p:cNvGrpSpPr/>
            <p:nvPr/>
          </p:nvGrpSpPr>
          <p:grpSpPr>
            <a:xfrm>
              <a:off x="5554525" y="6204158"/>
              <a:ext cx="720000" cy="532071"/>
              <a:chOff x="1886500" y="4606096"/>
              <a:chExt cx="720000" cy="626704"/>
            </a:xfrm>
          </p:grpSpPr>
          <p:pic>
            <p:nvPicPr>
              <p:cNvPr id="111" name="Google Shape;111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2" name="Google Shape;112;p9"/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13" name="Google Shape;113;p9"/>
            <p:cNvGrpSpPr/>
            <p:nvPr/>
          </p:nvGrpSpPr>
          <p:grpSpPr>
            <a:xfrm>
              <a:off x="3844125" y="6204158"/>
              <a:ext cx="720000" cy="532071"/>
              <a:chOff x="1886500" y="4606096"/>
              <a:chExt cx="720000" cy="626704"/>
            </a:xfrm>
          </p:grpSpPr>
          <p:pic>
            <p:nvPicPr>
              <p:cNvPr id="114" name="Google Shape;114;p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5" name="Google Shape;115;p9"/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6" name="Google Shape;116;p9"/>
            <p:cNvCxnSpPr/>
            <p:nvPr/>
          </p:nvCxnSpPr>
          <p:spPr>
            <a:xfrm>
              <a:off x="4564125" y="5347501"/>
              <a:ext cx="9903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9"/>
            <p:cNvCxnSpPr/>
            <p:nvPr/>
          </p:nvCxnSpPr>
          <p:spPr>
            <a:xfrm>
              <a:off x="3691725" y="5606289"/>
              <a:ext cx="0" cy="66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9"/>
            <p:cNvCxnSpPr/>
            <p:nvPr/>
          </p:nvCxnSpPr>
          <p:spPr>
            <a:xfrm>
              <a:off x="6358725" y="5606289"/>
              <a:ext cx="0" cy="66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9"/>
            <p:cNvCxnSpPr/>
            <p:nvPr/>
          </p:nvCxnSpPr>
          <p:spPr>
            <a:xfrm>
              <a:off x="4564125" y="6576744"/>
              <a:ext cx="9903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" name="Google Shape;120;p9"/>
            <p:cNvSpPr/>
            <p:nvPr/>
          </p:nvSpPr>
          <p:spPr>
            <a:xfrm>
              <a:off x="4579150" y="5484135"/>
              <a:ext cx="1002550" cy="138026"/>
            </a:xfrm>
            <a:custGeom>
              <a:avLst/>
              <a:gdLst/>
              <a:ahLst/>
              <a:cxnLst/>
              <a:rect l="l" t="t" r="r" b="b"/>
              <a:pathLst>
                <a:path w="40102" h="6503" extrusionOk="0">
                  <a:moveTo>
                    <a:pt x="0" y="0"/>
                  </a:moveTo>
                  <a:lnTo>
                    <a:pt x="20051" y="0"/>
                  </a:lnTo>
                  <a:lnTo>
                    <a:pt x="10839" y="6503"/>
                  </a:lnTo>
                  <a:lnTo>
                    <a:pt x="40102" y="650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" name="Google Shape;121;p9"/>
            <p:cNvSpPr/>
            <p:nvPr/>
          </p:nvSpPr>
          <p:spPr>
            <a:xfrm>
              <a:off x="4579150" y="6325196"/>
              <a:ext cx="1002550" cy="138026"/>
            </a:xfrm>
            <a:custGeom>
              <a:avLst/>
              <a:gdLst/>
              <a:ahLst/>
              <a:cxnLst/>
              <a:rect l="l" t="t" r="r" b="b"/>
              <a:pathLst>
                <a:path w="40102" h="6503" extrusionOk="0">
                  <a:moveTo>
                    <a:pt x="0" y="0"/>
                  </a:moveTo>
                  <a:lnTo>
                    <a:pt x="20051" y="0"/>
                  </a:lnTo>
                  <a:lnTo>
                    <a:pt x="10839" y="6503"/>
                  </a:lnTo>
                  <a:lnTo>
                    <a:pt x="40102" y="650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2" name="Google Shape;122;p9"/>
            <p:cNvSpPr/>
            <p:nvPr/>
          </p:nvSpPr>
          <p:spPr>
            <a:xfrm>
              <a:off x="4132075" y="5737192"/>
              <a:ext cx="203225" cy="483102"/>
            </a:xfrm>
            <a:custGeom>
              <a:avLst/>
              <a:gdLst/>
              <a:ahLst/>
              <a:cxnLst/>
              <a:rect l="l" t="t" r="r" b="b"/>
              <a:pathLst>
                <a:path w="8129" h="22761" extrusionOk="0">
                  <a:moveTo>
                    <a:pt x="8129" y="0"/>
                  </a:moveTo>
                  <a:lnTo>
                    <a:pt x="8129" y="15716"/>
                  </a:lnTo>
                  <a:lnTo>
                    <a:pt x="0" y="3794"/>
                  </a:lnTo>
                  <a:lnTo>
                    <a:pt x="0" y="2276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" name="Google Shape;123;p9"/>
            <p:cNvSpPr/>
            <p:nvPr/>
          </p:nvSpPr>
          <p:spPr>
            <a:xfrm>
              <a:off x="4016938" y="5750649"/>
              <a:ext cx="433500" cy="4716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" name="Google Shape;124;p9"/>
            <p:cNvGrpSpPr/>
            <p:nvPr/>
          </p:nvGrpSpPr>
          <p:grpSpPr>
            <a:xfrm>
              <a:off x="5810825" y="6601667"/>
              <a:ext cx="1643400" cy="379503"/>
              <a:chOff x="1241875" y="5482250"/>
              <a:chExt cx="1643400" cy="447000"/>
            </a:xfrm>
          </p:grpSpPr>
          <p:cxnSp>
            <p:nvCxnSpPr>
              <p:cNvPr id="125" name="Google Shape;125;p9"/>
              <p:cNvCxnSpPr/>
              <p:nvPr/>
            </p:nvCxnSpPr>
            <p:spPr>
              <a:xfrm>
                <a:off x="1241875" y="5705751"/>
                <a:ext cx="1643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9"/>
              <p:cNvCxnSpPr/>
              <p:nvPr/>
            </p:nvCxnSpPr>
            <p:spPr>
              <a:xfrm rot="10800000">
                <a:off x="1377765" y="54822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9"/>
              <p:cNvCxnSpPr/>
              <p:nvPr/>
            </p:nvCxnSpPr>
            <p:spPr>
              <a:xfrm rot="10800000">
                <a:off x="2722365" y="57057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28" name="Google Shape;128;p9"/>
            <p:cNvSpPr/>
            <p:nvPr/>
          </p:nvSpPr>
          <p:spPr>
            <a:xfrm>
              <a:off x="2614725" y="4656000"/>
              <a:ext cx="433500" cy="30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7102425" y="6981100"/>
              <a:ext cx="433500" cy="30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 Protocol</a:t>
            </a:r>
            <a:endParaRPr/>
          </a:p>
        </p:txBody>
      </p:sp>
      <p:sp>
        <p:nvSpPr>
          <p:cNvPr id="136" name="Google Shape;136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Used to change the routing table according to various routing information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Specify detail of communication between routers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Specify information changed in each communication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Network reachability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Network state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Metric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Metric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A measure of how good a particular route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Hop count, bandwidth, delay, load, reliability, …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Each routing protocol may use different metric and exchange different information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2" name="Google Shape;142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Autonomous System</a:t>
            </a:r>
            <a:endParaRPr/>
          </a:p>
        </p:txBody>
      </p:sp>
      <p:sp>
        <p:nvSpPr>
          <p:cNvPr id="143" name="Google Shape;143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6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Autonomous System (AS)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Internet is organized into a collection of autonomous system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An AS is a collection of networks with same routing policy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Single routing protocol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Normally administered by a single entity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Corporation or university campus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depend on how you want to manage routing</a:t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>
            <a:off x="1864475" y="5072477"/>
            <a:ext cx="2773980" cy="2121120"/>
            <a:chOff x="1712075" y="4615277"/>
            <a:chExt cx="2773980" cy="2121120"/>
          </a:xfrm>
        </p:grpSpPr>
        <p:sp>
          <p:nvSpPr>
            <p:cNvPr id="145" name="Google Shape;145;p11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6" name="Google Shape;146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1200" y="5021109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7" name="Google Shape;147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53900" y="59979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48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553900" y="5021109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891200" y="59979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11"/>
            <p:cNvSpPr txBox="1"/>
            <p:nvPr/>
          </p:nvSpPr>
          <p:spPr>
            <a:xfrm>
              <a:off x="2611200" y="4793325"/>
              <a:ext cx="97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51" name="Google Shape;151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22550" y="54386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52" name="Google Shape;152;p11"/>
            <p:cNvCxnSpPr>
              <a:stCxn id="146" idx="2"/>
              <a:endCxn id="151" idx="1"/>
            </p:cNvCxnSpPr>
            <p:nvPr/>
          </p:nvCxnSpPr>
          <p:spPr>
            <a:xfrm>
              <a:off x="2251200" y="5495413"/>
              <a:ext cx="471300" cy="18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11"/>
            <p:cNvCxnSpPr>
              <a:stCxn id="149" idx="0"/>
              <a:endCxn id="151" idx="1"/>
            </p:cNvCxnSpPr>
            <p:nvPr/>
          </p:nvCxnSpPr>
          <p:spPr>
            <a:xfrm rot="10800000" flipH="1">
              <a:off x="2251200" y="5675784"/>
              <a:ext cx="471300" cy="322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11"/>
            <p:cNvCxnSpPr>
              <a:stCxn id="148" idx="2"/>
              <a:endCxn id="151" idx="3"/>
            </p:cNvCxnSpPr>
            <p:nvPr/>
          </p:nvCxnSpPr>
          <p:spPr>
            <a:xfrm flipH="1">
              <a:off x="3442600" y="5495413"/>
              <a:ext cx="471300" cy="18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11"/>
            <p:cNvCxnSpPr>
              <a:stCxn id="147" idx="0"/>
              <a:endCxn id="151" idx="3"/>
            </p:cNvCxnSpPr>
            <p:nvPr/>
          </p:nvCxnSpPr>
          <p:spPr>
            <a:xfrm rot="10800000">
              <a:off x="3442600" y="5675784"/>
              <a:ext cx="471300" cy="322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6" name="Google Shape;156;p11"/>
          <p:cNvGrpSpPr/>
          <p:nvPr/>
        </p:nvGrpSpPr>
        <p:grpSpPr>
          <a:xfrm>
            <a:off x="5308974" y="5253830"/>
            <a:ext cx="1627494" cy="695727"/>
            <a:chOff x="1712075" y="4615277"/>
            <a:chExt cx="2773980" cy="2121120"/>
          </a:xfrm>
        </p:grpSpPr>
        <p:sp>
          <p:nvSpPr>
            <p:cNvPr id="157" name="Google Shape;157;p11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1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59" name="Google Shape;159;p11"/>
          <p:cNvGrpSpPr/>
          <p:nvPr/>
        </p:nvGrpSpPr>
        <p:grpSpPr>
          <a:xfrm>
            <a:off x="8062552" y="5197790"/>
            <a:ext cx="1627494" cy="695727"/>
            <a:chOff x="1712075" y="4615277"/>
            <a:chExt cx="2773980" cy="2121120"/>
          </a:xfrm>
        </p:grpSpPr>
        <p:sp>
          <p:nvSpPr>
            <p:cNvPr id="160" name="Google Shape;160;p11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1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62" name="Google Shape;162;p11"/>
          <p:cNvGrpSpPr/>
          <p:nvPr/>
        </p:nvGrpSpPr>
        <p:grpSpPr>
          <a:xfrm>
            <a:off x="7456277" y="6391885"/>
            <a:ext cx="1627494" cy="695727"/>
            <a:chOff x="1712075" y="4615277"/>
            <a:chExt cx="2773980" cy="2121120"/>
          </a:xfrm>
        </p:grpSpPr>
        <p:sp>
          <p:nvSpPr>
            <p:cNvPr id="163" name="Google Shape;163;p11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1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65" name="Google Shape;16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880" y="52007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232" y="52007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4880" y="56650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232" y="56650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282" y="6293072"/>
            <a:ext cx="401600" cy="230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11"/>
          <p:cNvCxnSpPr>
            <a:stCxn id="165" idx="3"/>
            <a:endCxn id="166" idx="1"/>
          </p:cNvCxnSpPr>
          <p:nvPr/>
        </p:nvCxnSpPr>
        <p:spPr>
          <a:xfrm>
            <a:off x="6936480" y="5315899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11"/>
          <p:cNvCxnSpPr/>
          <p:nvPr/>
        </p:nvCxnSpPr>
        <p:spPr>
          <a:xfrm>
            <a:off x="7012681" y="6045571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1"/>
          <p:cNvCxnSpPr>
            <a:stCxn id="169" idx="0"/>
          </p:cNvCxnSpPr>
          <p:nvPr/>
        </p:nvCxnSpPr>
        <p:spPr>
          <a:xfrm rot="10800000">
            <a:off x="8033782" y="6056072"/>
            <a:ext cx="9300" cy="23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1"/>
          <p:cNvCxnSpPr>
            <a:stCxn id="167" idx="3"/>
          </p:cNvCxnSpPr>
          <p:nvPr/>
        </p:nvCxnSpPr>
        <p:spPr>
          <a:xfrm>
            <a:off x="6936480" y="5780236"/>
            <a:ext cx="2304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1"/>
          <p:cNvCxnSpPr>
            <a:stCxn id="168" idx="1"/>
          </p:cNvCxnSpPr>
          <p:nvPr/>
        </p:nvCxnSpPr>
        <p:spPr>
          <a:xfrm flipH="1">
            <a:off x="7898532" y="5780236"/>
            <a:ext cx="1707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5" name="Google Shape;175;p11"/>
          <p:cNvSpPr txBox="1"/>
          <p:nvPr/>
        </p:nvSpPr>
        <p:spPr>
          <a:xfrm>
            <a:off x="7185778" y="4773558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Peering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76" name="Google Shape;176;p11"/>
          <p:cNvCxnSpPr>
            <a:stCxn id="175" idx="1"/>
          </p:cNvCxnSpPr>
          <p:nvPr/>
        </p:nvCxnSpPr>
        <p:spPr>
          <a:xfrm flipH="1">
            <a:off x="7017778" y="49736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7" name="Google Shape;177;p11"/>
          <p:cNvCxnSpPr/>
          <p:nvPr/>
        </p:nvCxnSpPr>
        <p:spPr>
          <a:xfrm>
            <a:off x="7932178" y="49736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3" name="Google Shape;183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Category of Routing Protocols – by AS</a:t>
            </a:r>
            <a:endParaRPr/>
          </a:p>
        </p:txBody>
      </p:sp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AS-AS communication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Communications between routers in different AS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Interdomain routing protocols 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Exterior gateway protocols (EGP)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Ex: 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BGP (Border Gateway Protocol)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Inside AS communication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Communication between routers in the same AS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Intradomain routing protocols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Interior gateway protocols (IGP)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Ex: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RIP (Routing Information Protocol)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IGRP (Interior Gateway Routing Protocol)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OSPF (Open Shortest Path First Protocol)</a:t>
            </a:r>
            <a:endParaRPr sz="2100"/>
          </a:p>
        </p:txBody>
      </p:sp>
      <p:grpSp>
        <p:nvGrpSpPr>
          <p:cNvPr id="185" name="Google Shape;185;p12"/>
          <p:cNvGrpSpPr/>
          <p:nvPr/>
        </p:nvGrpSpPr>
        <p:grpSpPr>
          <a:xfrm>
            <a:off x="7016474" y="5310230"/>
            <a:ext cx="1627494" cy="695727"/>
            <a:chOff x="1712075" y="4615277"/>
            <a:chExt cx="2773980" cy="2121120"/>
          </a:xfrm>
        </p:grpSpPr>
        <p:sp>
          <p:nvSpPr>
            <p:cNvPr id="186" name="Google Shape;186;p12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2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88" name="Google Shape;188;p12"/>
          <p:cNvGrpSpPr/>
          <p:nvPr/>
        </p:nvGrpSpPr>
        <p:grpSpPr>
          <a:xfrm>
            <a:off x="9770052" y="5254190"/>
            <a:ext cx="1627494" cy="695727"/>
            <a:chOff x="1712075" y="4615277"/>
            <a:chExt cx="2773980" cy="2121120"/>
          </a:xfrm>
        </p:grpSpPr>
        <p:sp>
          <p:nvSpPr>
            <p:cNvPr id="189" name="Google Shape;189;p12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2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191" name="Google Shape;191;p12"/>
          <p:cNvGrpSpPr/>
          <p:nvPr/>
        </p:nvGrpSpPr>
        <p:grpSpPr>
          <a:xfrm>
            <a:off x="9163777" y="6448285"/>
            <a:ext cx="1627494" cy="695727"/>
            <a:chOff x="1712075" y="4615277"/>
            <a:chExt cx="2773980" cy="2121120"/>
          </a:xfrm>
        </p:grpSpPr>
        <p:sp>
          <p:nvSpPr>
            <p:cNvPr id="192" name="Google Shape;192;p12"/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2"/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194" name="Google Shape;1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380" y="52571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732" y="52571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2380" y="57214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6732" y="57214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9782" y="6349472"/>
            <a:ext cx="401600" cy="230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12"/>
          <p:cNvCxnSpPr>
            <a:stCxn id="194" idx="3"/>
            <a:endCxn id="195" idx="1"/>
          </p:cNvCxnSpPr>
          <p:nvPr/>
        </p:nvCxnSpPr>
        <p:spPr>
          <a:xfrm>
            <a:off x="8643980" y="5372299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12"/>
          <p:cNvCxnSpPr/>
          <p:nvPr/>
        </p:nvCxnSpPr>
        <p:spPr>
          <a:xfrm>
            <a:off x="8720181" y="6101971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12"/>
          <p:cNvCxnSpPr>
            <a:stCxn id="198" idx="0"/>
          </p:cNvCxnSpPr>
          <p:nvPr/>
        </p:nvCxnSpPr>
        <p:spPr>
          <a:xfrm rot="10800000">
            <a:off x="9741282" y="6112472"/>
            <a:ext cx="9300" cy="23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p12"/>
          <p:cNvCxnSpPr>
            <a:stCxn id="196" idx="3"/>
          </p:cNvCxnSpPr>
          <p:nvPr/>
        </p:nvCxnSpPr>
        <p:spPr>
          <a:xfrm>
            <a:off x="8643980" y="5836636"/>
            <a:ext cx="2304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p12"/>
          <p:cNvCxnSpPr>
            <a:stCxn id="197" idx="1"/>
          </p:cNvCxnSpPr>
          <p:nvPr/>
        </p:nvCxnSpPr>
        <p:spPr>
          <a:xfrm flipH="1">
            <a:off x="9606032" y="5836636"/>
            <a:ext cx="1707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4" name="Google Shape;204;p12"/>
          <p:cNvSpPr txBox="1"/>
          <p:nvPr/>
        </p:nvSpPr>
        <p:spPr>
          <a:xfrm>
            <a:off x="8893278" y="4829958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Peering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5" name="Google Shape;205;p12"/>
          <p:cNvCxnSpPr>
            <a:stCxn id="204" idx="1"/>
          </p:cNvCxnSpPr>
          <p:nvPr/>
        </p:nvCxnSpPr>
        <p:spPr>
          <a:xfrm flipH="1">
            <a:off x="8725278" y="50300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" name="Google Shape;206;p12"/>
          <p:cNvCxnSpPr/>
          <p:nvPr/>
        </p:nvCxnSpPr>
        <p:spPr>
          <a:xfrm>
            <a:off x="9639678" y="50300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/>
          <p:nvPr/>
        </p:nvSpPr>
        <p:spPr>
          <a:xfrm>
            <a:off x="6164250" y="4985600"/>
            <a:ext cx="3481800" cy="1368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Intra-AS and Inter-AS routing</a:t>
            </a:r>
            <a:endParaRPr/>
          </a:p>
        </p:txBody>
      </p:sp>
      <p:grpSp>
        <p:nvGrpSpPr>
          <p:cNvPr id="214" name="Google Shape;214;p13"/>
          <p:cNvGrpSpPr/>
          <p:nvPr/>
        </p:nvGrpSpPr>
        <p:grpSpPr>
          <a:xfrm>
            <a:off x="1149079" y="1487075"/>
            <a:ext cx="9252068" cy="3904576"/>
            <a:chOff x="1854925" y="1962115"/>
            <a:chExt cx="9920725" cy="4603910"/>
          </a:xfrm>
        </p:grpSpPr>
        <p:sp>
          <p:nvSpPr>
            <p:cNvPr id="215" name="Google Shape;215;p13"/>
            <p:cNvSpPr/>
            <p:nvPr/>
          </p:nvSpPr>
          <p:spPr>
            <a:xfrm>
              <a:off x="7539000" y="3422475"/>
              <a:ext cx="2944500" cy="13098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3969175" y="4156950"/>
              <a:ext cx="3046800" cy="14733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1854925" y="3016850"/>
              <a:ext cx="2003700" cy="1262100"/>
            </a:xfrm>
            <a:prstGeom prst="roundRect">
              <a:avLst>
                <a:gd name="adj" fmla="val 16667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3067225" y="31938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1983625" y="35388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3"/>
            <p:cNvSpPr/>
            <p:nvPr/>
          </p:nvSpPr>
          <p:spPr>
            <a:xfrm>
              <a:off x="4015825" y="4792150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3"/>
            <p:cNvSpPr/>
            <p:nvPr/>
          </p:nvSpPr>
          <p:spPr>
            <a:xfrm>
              <a:off x="5068525" y="513702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2" name="Google Shape;222;p13"/>
            <p:cNvCxnSpPr>
              <a:stCxn id="218" idx="2"/>
              <a:endCxn id="219" idx="4"/>
            </p:cNvCxnSpPr>
            <p:nvPr/>
          </p:nvCxnSpPr>
          <p:spPr>
            <a:xfrm flipH="1">
              <a:off x="2703625" y="3366375"/>
              <a:ext cx="363600" cy="34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" name="Google Shape;223;p13"/>
            <p:cNvCxnSpPr>
              <a:endCxn id="220" idx="1"/>
            </p:cNvCxnSpPr>
            <p:nvPr/>
          </p:nvCxnSpPr>
          <p:spPr>
            <a:xfrm flipH="1">
              <a:off x="4375825" y="4438450"/>
              <a:ext cx="446400" cy="35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" name="Google Shape;224;p13"/>
            <p:cNvCxnSpPr>
              <a:stCxn id="220" idx="4"/>
              <a:endCxn id="225" idx="2"/>
            </p:cNvCxnSpPr>
            <p:nvPr/>
          </p:nvCxnSpPr>
          <p:spPr>
            <a:xfrm rot="10800000" flipH="1">
              <a:off x="4735825" y="4783450"/>
              <a:ext cx="1385400" cy="18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13"/>
            <p:cNvCxnSpPr>
              <a:stCxn id="218" idx="3"/>
              <a:endCxn id="227" idx="2"/>
            </p:cNvCxnSpPr>
            <p:nvPr/>
          </p:nvCxnSpPr>
          <p:spPr>
            <a:xfrm>
              <a:off x="3427225" y="3538875"/>
              <a:ext cx="1395000" cy="899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8" name="Google Shape;228;p13"/>
            <p:cNvSpPr/>
            <p:nvPr/>
          </p:nvSpPr>
          <p:spPr>
            <a:xfrm>
              <a:off x="8852400" y="35748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7705750" y="39198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3"/>
            <p:cNvSpPr/>
            <p:nvPr/>
          </p:nvSpPr>
          <p:spPr>
            <a:xfrm>
              <a:off x="9670225" y="39210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1" name="Google Shape;231;p13"/>
            <p:cNvCxnSpPr>
              <a:stCxn id="228" idx="2"/>
              <a:endCxn id="229" idx="4"/>
            </p:cNvCxnSpPr>
            <p:nvPr/>
          </p:nvCxnSpPr>
          <p:spPr>
            <a:xfrm flipH="1">
              <a:off x="8425800" y="3747375"/>
              <a:ext cx="426600" cy="34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" name="Google Shape;232;p13"/>
            <p:cNvCxnSpPr>
              <a:stCxn id="228" idx="4"/>
              <a:endCxn id="230" idx="1"/>
            </p:cNvCxnSpPr>
            <p:nvPr/>
          </p:nvCxnSpPr>
          <p:spPr>
            <a:xfrm>
              <a:off x="9572400" y="3747375"/>
              <a:ext cx="457800" cy="173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3" name="Google Shape;233;p13"/>
            <p:cNvSpPr/>
            <p:nvPr/>
          </p:nvSpPr>
          <p:spPr>
            <a:xfrm>
              <a:off x="7523800" y="2925698"/>
              <a:ext cx="1083900" cy="3537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B.a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3"/>
            <p:cNvSpPr/>
            <p:nvPr/>
          </p:nvSpPr>
          <p:spPr>
            <a:xfrm>
              <a:off x="2885275" y="2288048"/>
              <a:ext cx="1083900" cy="3537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C.b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5" name="Google Shape;235;p13"/>
            <p:cNvCxnSpPr>
              <a:stCxn id="218" idx="4"/>
              <a:endCxn id="229" idx="2"/>
            </p:cNvCxnSpPr>
            <p:nvPr/>
          </p:nvCxnSpPr>
          <p:spPr>
            <a:xfrm>
              <a:off x="3787225" y="3366375"/>
              <a:ext cx="3918600" cy="72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6" name="Google Shape;236;p13"/>
            <p:cNvSpPr/>
            <p:nvPr/>
          </p:nvSpPr>
          <p:spPr>
            <a:xfrm>
              <a:off x="2347225" y="5020175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h1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3"/>
            <p:cNvSpPr/>
            <p:nvPr/>
          </p:nvSpPr>
          <p:spPr>
            <a:xfrm>
              <a:off x="11055650" y="3077025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b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h2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8" name="Google Shape;238;p13"/>
            <p:cNvCxnSpPr>
              <a:stCxn id="220" idx="2"/>
              <a:endCxn id="236" idx="3"/>
            </p:cNvCxnSpPr>
            <p:nvPr/>
          </p:nvCxnSpPr>
          <p:spPr>
            <a:xfrm flipH="1">
              <a:off x="3067225" y="4964650"/>
              <a:ext cx="948600" cy="3450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3"/>
            <p:cNvCxnSpPr>
              <a:stCxn id="234" idx="3"/>
              <a:endCxn id="240" idx="2"/>
            </p:cNvCxnSpPr>
            <p:nvPr/>
          </p:nvCxnSpPr>
          <p:spPr>
            <a:xfrm>
              <a:off x="3427225" y="2641748"/>
              <a:ext cx="1220400" cy="70860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13"/>
            <p:cNvCxnSpPr>
              <a:stCxn id="220" idx="3"/>
              <a:endCxn id="221" idx="2"/>
            </p:cNvCxnSpPr>
            <p:nvPr/>
          </p:nvCxnSpPr>
          <p:spPr>
            <a:xfrm>
              <a:off x="4375825" y="5137150"/>
              <a:ext cx="692700" cy="1725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" name="Google Shape;242;p13"/>
            <p:cNvCxnSpPr>
              <a:stCxn id="221" idx="4"/>
              <a:endCxn id="225" idx="3"/>
            </p:cNvCxnSpPr>
            <p:nvPr/>
          </p:nvCxnSpPr>
          <p:spPr>
            <a:xfrm rot="10800000" flipH="1">
              <a:off x="5788525" y="4956125"/>
              <a:ext cx="692700" cy="353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13"/>
            <p:cNvCxnSpPr>
              <a:stCxn id="225" idx="1"/>
              <a:endCxn id="244" idx="3"/>
            </p:cNvCxnSpPr>
            <p:nvPr/>
          </p:nvCxnSpPr>
          <p:spPr>
            <a:xfrm rot="10800000" flipH="1">
              <a:off x="6481225" y="3696675"/>
              <a:ext cx="65700" cy="9144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4" name="Google Shape;244;p13"/>
            <p:cNvSpPr/>
            <p:nvPr/>
          </p:nvSpPr>
          <p:spPr>
            <a:xfrm>
              <a:off x="6004963" y="3342923"/>
              <a:ext cx="1083900" cy="3537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A.c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3"/>
            <p:cNvSpPr/>
            <p:nvPr/>
          </p:nvSpPr>
          <p:spPr>
            <a:xfrm>
              <a:off x="4647663" y="3173436"/>
              <a:ext cx="1083900" cy="3537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A.a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5" name="Google Shape;245;p13"/>
            <p:cNvCxnSpPr>
              <a:stCxn id="244" idx="4"/>
              <a:endCxn id="233" idx="2"/>
            </p:cNvCxnSpPr>
            <p:nvPr/>
          </p:nvCxnSpPr>
          <p:spPr>
            <a:xfrm rot="10800000" flipH="1">
              <a:off x="7088863" y="3102473"/>
              <a:ext cx="435000" cy="417300"/>
            </a:xfrm>
            <a:prstGeom prst="straightConnector1">
              <a:avLst/>
            </a:prstGeom>
            <a:noFill/>
            <a:ln w="38100" cap="flat" cmpd="sng">
              <a:solidFill>
                <a:srgbClr val="6AA84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13"/>
            <p:cNvCxnSpPr>
              <a:stCxn id="233" idx="3"/>
              <a:endCxn id="229" idx="1"/>
            </p:cNvCxnSpPr>
            <p:nvPr/>
          </p:nvCxnSpPr>
          <p:spPr>
            <a:xfrm>
              <a:off x="8065750" y="3279398"/>
              <a:ext cx="0" cy="6405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3"/>
            <p:cNvCxnSpPr>
              <a:stCxn id="229" idx="4"/>
              <a:endCxn id="230" idx="2"/>
            </p:cNvCxnSpPr>
            <p:nvPr/>
          </p:nvCxnSpPr>
          <p:spPr>
            <a:xfrm>
              <a:off x="8425750" y="4092375"/>
              <a:ext cx="1244400" cy="12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3"/>
            <p:cNvCxnSpPr>
              <a:stCxn id="230" idx="4"/>
              <a:endCxn id="237" idx="1"/>
            </p:cNvCxnSpPr>
            <p:nvPr/>
          </p:nvCxnSpPr>
          <p:spPr>
            <a:xfrm rot="10800000" flipH="1">
              <a:off x="10390225" y="3366375"/>
              <a:ext cx="665400" cy="7272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3"/>
            <p:cNvCxnSpPr>
              <a:endCxn id="233" idx="1"/>
            </p:cNvCxnSpPr>
            <p:nvPr/>
          </p:nvCxnSpPr>
          <p:spPr>
            <a:xfrm>
              <a:off x="3969250" y="2464898"/>
              <a:ext cx="4096500" cy="460800"/>
            </a:xfrm>
            <a:prstGeom prst="straightConnector1">
              <a:avLst/>
            </a:prstGeom>
            <a:noFill/>
            <a:ln w="381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3"/>
            <p:cNvCxnSpPr>
              <a:stCxn id="240" idx="4"/>
              <a:endCxn id="244" idx="2"/>
            </p:cNvCxnSpPr>
            <p:nvPr/>
          </p:nvCxnSpPr>
          <p:spPr>
            <a:xfrm>
              <a:off x="5731563" y="3350286"/>
              <a:ext cx="273300" cy="169500"/>
            </a:xfrm>
            <a:prstGeom prst="straightConnector1">
              <a:avLst/>
            </a:prstGeom>
            <a:noFill/>
            <a:ln w="76200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7" name="Google Shape;227;p13"/>
            <p:cNvSpPr/>
            <p:nvPr/>
          </p:nvSpPr>
          <p:spPr>
            <a:xfrm>
              <a:off x="4822250" y="42660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3"/>
            <p:cNvSpPr/>
            <p:nvPr/>
          </p:nvSpPr>
          <p:spPr>
            <a:xfrm>
              <a:off x="6121225" y="4611075"/>
              <a:ext cx="720000" cy="345000"/>
            </a:xfrm>
            <a:prstGeom prst="can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1" name="Google Shape;251;p13"/>
            <p:cNvCxnSpPr>
              <a:stCxn id="225" idx="4"/>
              <a:endCxn id="229" idx="2"/>
            </p:cNvCxnSpPr>
            <p:nvPr/>
          </p:nvCxnSpPr>
          <p:spPr>
            <a:xfrm rot="10800000" flipH="1">
              <a:off x="6841225" y="4092375"/>
              <a:ext cx="864600" cy="69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2" name="Google Shape;252;p13"/>
            <p:cNvSpPr txBox="1"/>
            <p:nvPr/>
          </p:nvSpPr>
          <p:spPr>
            <a:xfrm>
              <a:off x="6422050" y="1962115"/>
              <a:ext cx="20037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Inter-AS  routing between  A and B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13"/>
            <p:cNvSpPr txBox="1"/>
            <p:nvPr/>
          </p:nvSpPr>
          <p:spPr>
            <a:xfrm>
              <a:off x="3597175" y="5694825"/>
              <a:ext cx="2003700" cy="87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Intra-AS  routing within AS A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54" name="Google Shape;254;p13"/>
            <p:cNvCxnSpPr>
              <a:stCxn id="218" idx="1"/>
              <a:endCxn id="234" idx="3"/>
            </p:cNvCxnSpPr>
            <p:nvPr/>
          </p:nvCxnSpPr>
          <p:spPr>
            <a:xfrm rot="10800000">
              <a:off x="3427225" y="2641875"/>
              <a:ext cx="0" cy="552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3"/>
            <p:cNvCxnSpPr>
              <a:stCxn id="227" idx="1"/>
              <a:endCxn id="240" idx="3"/>
            </p:cNvCxnSpPr>
            <p:nvPr/>
          </p:nvCxnSpPr>
          <p:spPr>
            <a:xfrm rot="10800000" flipH="1">
              <a:off x="5182250" y="3527175"/>
              <a:ext cx="7500" cy="73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6" name="Google Shape;256;p13"/>
          <p:cNvSpPr/>
          <p:nvPr/>
        </p:nvSpPr>
        <p:spPr>
          <a:xfrm>
            <a:off x="6191575" y="5104100"/>
            <a:ext cx="1232700" cy="5787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Intra-AS routing algorithm</a:t>
            </a:r>
            <a:endParaRPr sz="1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8308400" y="5104100"/>
            <a:ext cx="1232700" cy="578700"/>
          </a:xfrm>
          <a:prstGeom prst="ellipse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Intra-AS routing algorithm</a:t>
            </a:r>
            <a:endParaRPr sz="1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8" name="Google Shape;258;p13"/>
          <p:cNvGrpSpPr/>
          <p:nvPr/>
        </p:nvGrpSpPr>
        <p:grpSpPr>
          <a:xfrm>
            <a:off x="7424770" y="5825174"/>
            <a:ext cx="883820" cy="419989"/>
            <a:chOff x="7424275" y="5825550"/>
            <a:chExt cx="867000" cy="501300"/>
          </a:xfrm>
        </p:grpSpPr>
        <p:sp>
          <p:nvSpPr>
            <p:cNvPr id="259" name="Google Shape;259;p13"/>
            <p:cNvSpPr/>
            <p:nvPr/>
          </p:nvSpPr>
          <p:spPr>
            <a:xfrm>
              <a:off x="7424275" y="5825550"/>
              <a:ext cx="433500" cy="50130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7857775" y="5825550"/>
              <a:ext cx="433500" cy="501300"/>
            </a:xfrm>
            <a:prstGeom prst="rect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7835725" y="5835150"/>
              <a:ext cx="44100" cy="4809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7424275" y="5825550"/>
              <a:ext cx="867000" cy="50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TABLE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263" name="Google Shape;263;p13"/>
          <p:cNvCxnSpPr>
            <a:stCxn id="256" idx="4"/>
            <a:endCxn id="262" idx="1"/>
          </p:cNvCxnSpPr>
          <p:nvPr/>
        </p:nvCxnSpPr>
        <p:spPr>
          <a:xfrm rot="-5400000" flipH="1">
            <a:off x="6940075" y="5550650"/>
            <a:ext cx="352500" cy="616800"/>
          </a:xfrm>
          <a:prstGeom prst="curved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4" name="Google Shape;264;p13"/>
          <p:cNvCxnSpPr>
            <a:stCxn id="257" idx="4"/>
            <a:endCxn id="262" idx="3"/>
          </p:cNvCxnSpPr>
          <p:nvPr/>
        </p:nvCxnSpPr>
        <p:spPr>
          <a:xfrm rot="5400000">
            <a:off x="8440400" y="5550950"/>
            <a:ext cx="352500" cy="616200"/>
          </a:xfrm>
          <a:prstGeom prst="curvedConnector2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65" name="Google Shape;265;p13"/>
          <p:cNvGraphicFramePr/>
          <p:nvPr/>
        </p:nvGraphicFramePr>
        <p:xfrm>
          <a:off x="6164238" y="6353888"/>
          <a:ext cx="3481800" cy="79242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116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PHY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66" name="Google Shape;266;p13"/>
          <p:cNvCxnSpPr/>
          <p:nvPr/>
        </p:nvCxnSpPr>
        <p:spPr>
          <a:xfrm rot="10800000">
            <a:off x="8773573" y="6035400"/>
            <a:ext cx="1412400" cy="1030200"/>
          </a:xfrm>
          <a:prstGeom prst="bentConnector3">
            <a:avLst>
              <a:gd name="adj1" fmla="val 1004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" name="Google Shape;267;p13"/>
          <p:cNvCxnSpPr/>
          <p:nvPr/>
        </p:nvCxnSpPr>
        <p:spPr>
          <a:xfrm rot="10800000" flipH="1">
            <a:off x="5642650" y="6035400"/>
            <a:ext cx="1412400" cy="1030200"/>
          </a:xfrm>
          <a:prstGeom prst="bentConnector3">
            <a:avLst>
              <a:gd name="adj1" fmla="val 1004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8" name="Google Shape;268;p13"/>
          <p:cNvSpPr txBox="1"/>
          <p:nvPr/>
        </p:nvSpPr>
        <p:spPr>
          <a:xfrm>
            <a:off x="4218130" y="5351150"/>
            <a:ext cx="1868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Inter-AS, Intra-AS routing in gateway A.c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3"/>
          <p:cNvSpPr txBox="1"/>
          <p:nvPr/>
        </p:nvSpPr>
        <p:spPr>
          <a:xfrm>
            <a:off x="5364925" y="6580750"/>
            <a:ext cx="79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to/from A.b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13"/>
          <p:cNvSpPr txBox="1"/>
          <p:nvPr/>
        </p:nvSpPr>
        <p:spPr>
          <a:xfrm>
            <a:off x="9646050" y="6580750"/>
            <a:ext cx="79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to/from B.a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13"/>
          <p:cNvSpPr txBox="1"/>
          <p:nvPr/>
        </p:nvSpPr>
        <p:spPr>
          <a:xfrm>
            <a:off x="7505400" y="7146300"/>
            <a:ext cx="799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Times New Roman"/>
                <a:ea typeface="Times New Roman"/>
                <a:cs typeface="Times New Roman"/>
                <a:sym typeface="Times New Roman"/>
              </a:rPr>
              <a:t>to/from A.d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2" name="Google Shape;272;p13"/>
          <p:cNvCxnSpPr>
            <a:stCxn id="273" idx="2"/>
          </p:cNvCxnSpPr>
          <p:nvPr/>
        </p:nvCxnSpPr>
        <p:spPr>
          <a:xfrm rot="5400000">
            <a:off x="6938013" y="6582228"/>
            <a:ext cx="1084200" cy="410100"/>
          </a:xfrm>
          <a:prstGeom prst="curvedConnector3">
            <a:avLst>
              <a:gd name="adj1" fmla="val 9375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4" name="Google Shape;274;p13"/>
          <p:cNvSpPr txBox="1"/>
          <p:nvPr/>
        </p:nvSpPr>
        <p:spPr>
          <a:xfrm>
            <a:off x="10070830" y="4985600"/>
            <a:ext cx="18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layer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10070830" y="5384388"/>
            <a:ext cx="18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layer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10070830" y="5783175"/>
            <a:ext cx="186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layer</a:t>
            </a:r>
            <a:endParaRPr sz="1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7" name="Google Shape;277;p13"/>
          <p:cNvCxnSpPr>
            <a:endCxn id="211" idx="3"/>
          </p:cNvCxnSpPr>
          <p:nvPr/>
        </p:nvCxnSpPr>
        <p:spPr>
          <a:xfrm flipH="1">
            <a:off x="9646050" y="5216450"/>
            <a:ext cx="424800" cy="4533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8" name="Google Shape;278;p13"/>
          <p:cNvCxnSpPr/>
          <p:nvPr/>
        </p:nvCxnSpPr>
        <p:spPr>
          <a:xfrm flipH="1">
            <a:off x="9673030" y="5615238"/>
            <a:ext cx="397800" cy="847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13"/>
          <p:cNvCxnSpPr/>
          <p:nvPr/>
        </p:nvCxnSpPr>
        <p:spPr>
          <a:xfrm flipH="1">
            <a:off x="9673030" y="6072438"/>
            <a:ext cx="397800" cy="84720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Category of Routing Protocols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by information changed (1)</a:t>
            </a:r>
            <a:endParaRPr sz="4000"/>
          </a:p>
        </p:txBody>
      </p:sp>
      <p:sp>
        <p:nvSpPr>
          <p:cNvPr id="286" name="Google Shape;28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29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Distance-Vector Protocol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Message contains a vector of distances, which is the cost to other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Each router updates its routing table based on these messages received from neighbors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IGRP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BGP</a:t>
            </a:r>
            <a:endParaRPr/>
          </a:p>
        </p:txBody>
      </p:sp>
      <p:sp>
        <p:nvSpPr>
          <p:cNvPr id="287" name="Google Shape;287;p14"/>
          <p:cNvSpPr txBox="1"/>
          <p:nvPr/>
        </p:nvSpPr>
        <p:spPr>
          <a:xfrm>
            <a:off x="4877225" y="4205550"/>
            <a:ext cx="433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/>
          <p:nvPr/>
        </p:nvSpPr>
        <p:spPr>
          <a:xfrm>
            <a:off x="6500275" y="4205550"/>
            <a:ext cx="433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4"/>
          <p:cNvSpPr txBox="1"/>
          <p:nvPr/>
        </p:nvSpPr>
        <p:spPr>
          <a:xfrm>
            <a:off x="8230988" y="4205550"/>
            <a:ext cx="433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14"/>
          <p:cNvSpPr txBox="1"/>
          <p:nvPr/>
        </p:nvSpPr>
        <p:spPr>
          <a:xfrm>
            <a:off x="9961688" y="4205550"/>
            <a:ext cx="4335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>
            <a:off x="4923825" y="4674426"/>
            <a:ext cx="5306275" cy="536474"/>
            <a:chOff x="4923825" y="5436426"/>
            <a:chExt cx="5306275" cy="536474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5491673" y="5436426"/>
              <a:ext cx="720000" cy="536474"/>
              <a:chOff x="5437498" y="5194276"/>
              <a:chExt cx="720000" cy="536474"/>
            </a:xfrm>
          </p:grpSpPr>
          <p:pic>
            <p:nvPicPr>
              <p:cNvPr id="293" name="Google Shape;293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" name="Google Shape;294;p14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A</a:t>
                </a:r>
                <a:endParaRPr/>
              </a:p>
            </p:txBody>
          </p:sp>
        </p:grpSp>
        <p:grpSp>
          <p:nvGrpSpPr>
            <p:cNvPr id="295" name="Google Shape;295;p14"/>
            <p:cNvGrpSpPr/>
            <p:nvPr/>
          </p:nvGrpSpPr>
          <p:grpSpPr>
            <a:xfrm>
              <a:off x="7222386" y="5436426"/>
              <a:ext cx="720000" cy="536474"/>
              <a:chOff x="5437498" y="5194276"/>
              <a:chExt cx="720000" cy="536474"/>
            </a:xfrm>
          </p:grpSpPr>
          <p:pic>
            <p:nvPicPr>
              <p:cNvPr id="296" name="Google Shape;296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7" name="Google Shape;297;p14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B</a:t>
                </a: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953098" y="5436426"/>
              <a:ext cx="720000" cy="536474"/>
              <a:chOff x="5437498" y="5194276"/>
              <a:chExt cx="720000" cy="536474"/>
            </a:xfrm>
          </p:grpSpPr>
          <p:pic>
            <p:nvPicPr>
              <p:cNvPr id="299" name="Google Shape;299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0" name="Google Shape;300;p14"/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/>
                  <a:t>C</a:t>
                </a:r>
                <a:endParaRPr/>
              </a:p>
            </p:txBody>
          </p:sp>
        </p:grpSp>
        <p:cxnSp>
          <p:nvCxnSpPr>
            <p:cNvPr id="301" name="Google Shape;301;p14"/>
            <p:cNvCxnSpPr/>
            <p:nvPr/>
          </p:nvCxnSpPr>
          <p:spPr>
            <a:xfrm>
              <a:off x="4923825" y="5605988"/>
              <a:ext cx="569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2" name="Google Shape;302;p14"/>
            <p:cNvSpPr/>
            <p:nvPr/>
          </p:nvSpPr>
          <p:spPr>
            <a:xfrm>
              <a:off x="6177800" y="5511150"/>
              <a:ext cx="1056725" cy="189675"/>
            </a:xfrm>
            <a:custGeom>
              <a:avLst/>
              <a:gdLst/>
              <a:ahLst/>
              <a:cxnLst/>
              <a:rect l="l" t="t" r="r" b="b"/>
              <a:pathLst>
                <a:path w="42269" h="7587" extrusionOk="0">
                  <a:moveTo>
                    <a:pt x="0" y="0"/>
                  </a:moveTo>
                  <a:lnTo>
                    <a:pt x="35766" y="0"/>
                  </a:lnTo>
                  <a:lnTo>
                    <a:pt x="7587" y="7587"/>
                  </a:lnTo>
                  <a:lnTo>
                    <a:pt x="42269" y="758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14"/>
            <p:cNvSpPr/>
            <p:nvPr/>
          </p:nvSpPr>
          <p:spPr>
            <a:xfrm>
              <a:off x="7919388" y="5511150"/>
              <a:ext cx="1056725" cy="189675"/>
            </a:xfrm>
            <a:custGeom>
              <a:avLst/>
              <a:gdLst/>
              <a:ahLst/>
              <a:cxnLst/>
              <a:rect l="l" t="t" r="r" b="b"/>
              <a:pathLst>
                <a:path w="42269" h="7587" extrusionOk="0">
                  <a:moveTo>
                    <a:pt x="0" y="0"/>
                  </a:moveTo>
                  <a:lnTo>
                    <a:pt x="35766" y="0"/>
                  </a:lnTo>
                  <a:lnTo>
                    <a:pt x="7587" y="7587"/>
                  </a:lnTo>
                  <a:lnTo>
                    <a:pt x="42269" y="7587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304" name="Google Shape;304;p14"/>
            <p:cNvCxnSpPr/>
            <p:nvPr/>
          </p:nvCxnSpPr>
          <p:spPr>
            <a:xfrm>
              <a:off x="9661000" y="5605975"/>
              <a:ext cx="5691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aphicFrame>
        <p:nvGraphicFramePr>
          <p:cNvPr id="305" name="Google Shape;305;p14"/>
          <p:cNvGraphicFramePr/>
          <p:nvPr/>
        </p:nvGraphicFramePr>
        <p:xfrm>
          <a:off x="4629838" y="5470538"/>
          <a:ext cx="1762050" cy="182865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6" name="Google Shape;306;p14"/>
          <p:cNvGraphicFramePr/>
          <p:nvPr/>
        </p:nvGraphicFramePr>
        <p:xfrm>
          <a:off x="6963625" y="5470538"/>
          <a:ext cx="1762050" cy="182865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7" name="Google Shape;307;p14"/>
          <p:cNvGraphicFramePr/>
          <p:nvPr/>
        </p:nvGraphicFramePr>
        <p:xfrm>
          <a:off x="9297413" y="5470538"/>
          <a:ext cx="1762050" cy="182865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200" b="1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>
                        <a:solidFill>
                          <a:srgbClr val="0000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8" name="Google Shape;308;p14"/>
          <p:cNvCxnSpPr/>
          <p:nvPr/>
        </p:nvCxnSpPr>
        <p:spPr>
          <a:xfrm>
            <a:off x="6394575" y="556362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4"/>
          <p:cNvCxnSpPr/>
          <p:nvPr/>
        </p:nvCxnSpPr>
        <p:spPr>
          <a:xfrm>
            <a:off x="8727000" y="556362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4"/>
          <p:cNvCxnSpPr/>
          <p:nvPr/>
        </p:nvCxnSpPr>
        <p:spPr>
          <a:xfrm>
            <a:off x="8727000" y="575667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14"/>
          <p:cNvCxnSpPr/>
          <p:nvPr/>
        </p:nvCxnSpPr>
        <p:spPr>
          <a:xfrm>
            <a:off x="6394575" y="575667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Category of Routing Protocols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	by information changed (2)</a:t>
            </a:r>
            <a:endParaRPr sz="4000"/>
          </a:p>
        </p:txBody>
      </p:sp>
      <p:sp>
        <p:nvSpPr>
          <p:cNvPr id="318" name="Google Shape;318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1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Link-State Protocol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Broadcast their link state to neighbors and build a complete network map at each router using Dijkstra algorithm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Protocols: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OSPF</a:t>
            </a:r>
            <a:endParaRPr/>
          </a:p>
        </p:txBody>
      </p:sp>
      <p:grpSp>
        <p:nvGrpSpPr>
          <p:cNvPr id="319" name="Google Shape;319;p15"/>
          <p:cNvGrpSpPr/>
          <p:nvPr/>
        </p:nvGrpSpPr>
        <p:grpSpPr>
          <a:xfrm>
            <a:off x="5314475" y="3501163"/>
            <a:ext cx="5517963" cy="1005350"/>
            <a:chOff x="4877225" y="3443550"/>
            <a:chExt cx="5517963" cy="1005350"/>
          </a:xfrm>
        </p:grpSpPr>
        <p:sp>
          <p:nvSpPr>
            <p:cNvPr id="320" name="Google Shape;320;p15"/>
            <p:cNvSpPr txBox="1"/>
            <p:nvPr/>
          </p:nvSpPr>
          <p:spPr>
            <a:xfrm>
              <a:off x="4877225" y="3443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15"/>
            <p:cNvSpPr txBox="1"/>
            <p:nvPr/>
          </p:nvSpPr>
          <p:spPr>
            <a:xfrm>
              <a:off x="6500275" y="3443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5"/>
            <p:cNvSpPr txBox="1"/>
            <p:nvPr/>
          </p:nvSpPr>
          <p:spPr>
            <a:xfrm>
              <a:off x="8230988" y="3443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5"/>
            <p:cNvSpPr txBox="1"/>
            <p:nvPr/>
          </p:nvSpPr>
          <p:spPr>
            <a:xfrm>
              <a:off x="9961688" y="3443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4" name="Google Shape;324;p15"/>
            <p:cNvGrpSpPr/>
            <p:nvPr/>
          </p:nvGrpSpPr>
          <p:grpSpPr>
            <a:xfrm>
              <a:off x="4923825" y="3912426"/>
              <a:ext cx="5306275" cy="536474"/>
              <a:chOff x="4923825" y="5436426"/>
              <a:chExt cx="5306275" cy="536474"/>
            </a:xfrm>
          </p:grpSpPr>
          <p:grpSp>
            <p:nvGrpSpPr>
              <p:cNvPr id="325" name="Google Shape;325;p15"/>
              <p:cNvGrpSpPr/>
              <p:nvPr/>
            </p:nvGrpSpPr>
            <p:grpSpPr>
              <a:xfrm>
                <a:off x="5491673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326" name="Google Shape;326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27" name="Google Shape;327;p15"/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/>
                    <a:t>A</a:t>
                  </a:r>
                  <a:endParaRPr/>
                </a:p>
              </p:txBody>
            </p:sp>
          </p:grpSp>
          <p:grpSp>
            <p:nvGrpSpPr>
              <p:cNvPr id="328" name="Google Shape;328;p15"/>
              <p:cNvGrpSpPr/>
              <p:nvPr/>
            </p:nvGrpSpPr>
            <p:grpSpPr>
              <a:xfrm>
                <a:off x="7222386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329" name="Google Shape;329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0" name="Google Shape;330;p15"/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/>
                    <a:t>B</a:t>
                  </a:r>
                  <a:endParaRPr/>
                </a:p>
              </p:txBody>
            </p:sp>
          </p:grpSp>
          <p:grpSp>
            <p:nvGrpSpPr>
              <p:cNvPr id="331" name="Google Shape;331;p15"/>
              <p:cNvGrpSpPr/>
              <p:nvPr/>
            </p:nvGrpSpPr>
            <p:grpSpPr>
              <a:xfrm>
                <a:off x="8953098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332" name="Google Shape;332;p15"/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33" name="Google Shape;333;p15"/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/>
                    <a:t>C</a:t>
                  </a:r>
                  <a:endParaRPr/>
                </a:p>
              </p:txBody>
            </p:sp>
          </p:grpSp>
          <p:cxnSp>
            <p:nvCxnSpPr>
              <p:cNvPr id="334" name="Google Shape;334;p15"/>
              <p:cNvCxnSpPr/>
              <p:nvPr/>
            </p:nvCxnSpPr>
            <p:spPr>
              <a:xfrm>
                <a:off x="4923825" y="5605988"/>
                <a:ext cx="569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5" name="Google Shape;335;p15"/>
              <p:cNvSpPr/>
              <p:nvPr/>
            </p:nvSpPr>
            <p:spPr>
              <a:xfrm>
                <a:off x="6177800" y="5511150"/>
                <a:ext cx="1056725" cy="189675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7587" extrusionOk="0">
                    <a:moveTo>
                      <a:pt x="0" y="0"/>
                    </a:moveTo>
                    <a:lnTo>
                      <a:pt x="35766" y="0"/>
                    </a:lnTo>
                    <a:lnTo>
                      <a:pt x="7587" y="7587"/>
                    </a:lnTo>
                    <a:lnTo>
                      <a:pt x="42269" y="75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336" name="Google Shape;336;p15"/>
              <p:cNvSpPr/>
              <p:nvPr/>
            </p:nvSpPr>
            <p:spPr>
              <a:xfrm>
                <a:off x="7919388" y="5511150"/>
                <a:ext cx="1056725" cy="189675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7587" extrusionOk="0">
                    <a:moveTo>
                      <a:pt x="0" y="0"/>
                    </a:moveTo>
                    <a:lnTo>
                      <a:pt x="35766" y="0"/>
                    </a:lnTo>
                    <a:lnTo>
                      <a:pt x="7587" y="7587"/>
                    </a:lnTo>
                    <a:lnTo>
                      <a:pt x="42269" y="75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337" name="Google Shape;337;p15"/>
              <p:cNvCxnSpPr/>
              <p:nvPr/>
            </p:nvCxnSpPr>
            <p:spPr>
              <a:xfrm>
                <a:off x="9661000" y="5605975"/>
                <a:ext cx="569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aphicFrame>
        <p:nvGraphicFramePr>
          <p:cNvPr id="338" name="Google Shape;338;p15"/>
          <p:cNvGraphicFramePr/>
          <p:nvPr/>
        </p:nvGraphicFramePr>
        <p:xfrm>
          <a:off x="4629838" y="4708538"/>
          <a:ext cx="1762050" cy="109719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9" name="Google Shape;339;p15"/>
          <p:cNvGraphicFramePr/>
          <p:nvPr/>
        </p:nvGraphicFramePr>
        <p:xfrm>
          <a:off x="6963625" y="4708538"/>
          <a:ext cx="1762050" cy="109719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0" name="Google Shape;340;p15"/>
          <p:cNvGraphicFramePr/>
          <p:nvPr/>
        </p:nvGraphicFramePr>
        <p:xfrm>
          <a:off x="9297413" y="4708538"/>
          <a:ext cx="1762050" cy="1097190"/>
        </p:xfrm>
        <a:graphic>
          <a:graphicData uri="http://schemas.openxmlformats.org/drawingml/2006/table">
            <a:tbl>
              <a:tblPr>
                <a:noFill/>
                <a:tableStyleId>{49689CDC-AE47-4256-82A4-A312EDFEE765}</a:tableStyleId>
              </a:tblPr>
              <a:tblGrid>
                <a:gridCol w="587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4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Routing Table of C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←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→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41" name="Google Shape;341;p15"/>
          <p:cNvCxnSpPr/>
          <p:nvPr/>
        </p:nvCxnSpPr>
        <p:spPr>
          <a:xfrm>
            <a:off x="6394575" y="480162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15"/>
          <p:cNvCxnSpPr/>
          <p:nvPr/>
        </p:nvCxnSpPr>
        <p:spPr>
          <a:xfrm>
            <a:off x="8727000" y="4801625"/>
            <a:ext cx="569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3" name="Google Shape;343;p15"/>
          <p:cNvGrpSpPr/>
          <p:nvPr/>
        </p:nvGrpSpPr>
        <p:grpSpPr>
          <a:xfrm>
            <a:off x="4856849" y="5805725"/>
            <a:ext cx="1128414" cy="1465900"/>
            <a:chOff x="4856964" y="5805725"/>
            <a:chExt cx="1488476" cy="1465900"/>
          </a:xfrm>
        </p:grpSpPr>
        <p:sp>
          <p:nvSpPr>
            <p:cNvPr id="344" name="Google Shape;344;p15"/>
            <p:cNvSpPr txBox="1"/>
            <p:nvPr/>
          </p:nvSpPr>
          <p:spPr>
            <a:xfrm>
              <a:off x="4859241" y="5805725"/>
              <a:ext cx="148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SPF 結構樹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5" name="Google Shape;345;p15"/>
            <p:cNvGrpSpPr/>
            <p:nvPr/>
          </p:nvGrpSpPr>
          <p:grpSpPr>
            <a:xfrm>
              <a:off x="5122600" y="6163675"/>
              <a:ext cx="767400" cy="375000"/>
              <a:chOff x="5122600" y="6163675"/>
              <a:chExt cx="767400" cy="375000"/>
            </a:xfrm>
          </p:grpSpPr>
          <p:cxnSp>
            <p:nvCxnSpPr>
              <p:cNvPr id="346" name="Google Shape;346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9" name="Google Shape;349;p15"/>
            <p:cNvGrpSpPr/>
            <p:nvPr/>
          </p:nvGrpSpPr>
          <p:grpSpPr>
            <a:xfrm>
              <a:off x="5611564" y="6532850"/>
              <a:ext cx="541784" cy="375000"/>
              <a:chOff x="5122600" y="6163675"/>
              <a:chExt cx="767400" cy="375000"/>
            </a:xfrm>
          </p:grpSpPr>
          <p:cxnSp>
            <p:nvCxnSpPr>
              <p:cNvPr id="350" name="Google Shape;350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3" name="Google Shape;353;p15"/>
            <p:cNvGrpSpPr/>
            <p:nvPr/>
          </p:nvGrpSpPr>
          <p:grpSpPr>
            <a:xfrm>
              <a:off x="5431890" y="6896625"/>
              <a:ext cx="372649" cy="375000"/>
              <a:chOff x="5122600" y="6163675"/>
              <a:chExt cx="767400" cy="375000"/>
            </a:xfrm>
          </p:grpSpPr>
          <p:cxnSp>
            <p:nvCxnSpPr>
              <p:cNvPr id="354" name="Google Shape;354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7" name="Google Shape;357;p15"/>
            <p:cNvGrpSpPr/>
            <p:nvPr/>
          </p:nvGrpSpPr>
          <p:grpSpPr>
            <a:xfrm>
              <a:off x="5970415" y="6896625"/>
              <a:ext cx="372649" cy="375000"/>
              <a:chOff x="5122600" y="6163675"/>
              <a:chExt cx="767400" cy="375000"/>
            </a:xfrm>
          </p:grpSpPr>
          <p:cxnSp>
            <p:nvCxnSpPr>
              <p:cNvPr id="358" name="Google Shape;358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61" name="Google Shape;361;p15"/>
            <p:cNvGrpSpPr/>
            <p:nvPr/>
          </p:nvGrpSpPr>
          <p:grpSpPr>
            <a:xfrm>
              <a:off x="4856964" y="6532850"/>
              <a:ext cx="541784" cy="375000"/>
              <a:chOff x="5122600" y="6163675"/>
              <a:chExt cx="767400" cy="375000"/>
            </a:xfrm>
          </p:grpSpPr>
          <p:cxnSp>
            <p:nvCxnSpPr>
              <p:cNvPr id="362" name="Google Shape;362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5" name="Google Shape;365;p15"/>
          <p:cNvSpPr txBox="1"/>
          <p:nvPr/>
        </p:nvSpPr>
        <p:spPr>
          <a:xfrm>
            <a:off x="7282162" y="5805725"/>
            <a:ext cx="11266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SPF 結構樹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6" name="Google Shape;366;p15"/>
          <p:cNvGrpSpPr/>
          <p:nvPr/>
        </p:nvGrpSpPr>
        <p:grpSpPr>
          <a:xfrm>
            <a:off x="7481815" y="6163675"/>
            <a:ext cx="581766" cy="375000"/>
            <a:chOff x="5122600" y="6163675"/>
            <a:chExt cx="767400" cy="375000"/>
          </a:xfrm>
        </p:grpSpPr>
        <p:cxnSp>
          <p:nvCxnSpPr>
            <p:cNvPr id="367" name="Google Shape;367;p15"/>
            <p:cNvCxnSpPr/>
            <p:nvPr/>
          </p:nvCxnSpPr>
          <p:spPr>
            <a:xfrm flipH="1">
              <a:off x="5505400" y="6163675"/>
              <a:ext cx="1800" cy="239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8" name="Google Shape;368;p15"/>
            <p:cNvCxnSpPr/>
            <p:nvPr/>
          </p:nvCxnSpPr>
          <p:spPr>
            <a:xfrm flipH="1">
              <a:off x="5122600" y="6403075"/>
              <a:ext cx="382800" cy="13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9" name="Google Shape;369;p15"/>
            <p:cNvCxnSpPr/>
            <p:nvPr/>
          </p:nvCxnSpPr>
          <p:spPr>
            <a:xfrm>
              <a:off x="5507200" y="6403075"/>
              <a:ext cx="382800" cy="135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0" name="Google Shape;370;p15"/>
          <p:cNvGrpSpPr/>
          <p:nvPr/>
        </p:nvGrpSpPr>
        <p:grpSpPr>
          <a:xfrm>
            <a:off x="7260054" y="6532850"/>
            <a:ext cx="451441" cy="738775"/>
            <a:chOff x="7260054" y="6532850"/>
            <a:chExt cx="451441" cy="738775"/>
          </a:xfrm>
        </p:grpSpPr>
        <p:grpSp>
          <p:nvGrpSpPr>
            <p:cNvPr id="371" name="Google Shape;371;p15"/>
            <p:cNvGrpSpPr/>
            <p:nvPr/>
          </p:nvGrpSpPr>
          <p:grpSpPr>
            <a:xfrm>
              <a:off x="7330147" y="6532850"/>
              <a:ext cx="311257" cy="375000"/>
              <a:chOff x="5122600" y="6163675"/>
              <a:chExt cx="767400" cy="375000"/>
            </a:xfrm>
          </p:grpSpPr>
          <p:cxnSp>
            <p:nvCxnSpPr>
              <p:cNvPr id="372" name="Google Shape;372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3" name="Google Shape;373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5" name="Google Shape;375;p15"/>
            <p:cNvGrpSpPr/>
            <p:nvPr/>
          </p:nvGrpSpPr>
          <p:grpSpPr>
            <a:xfrm>
              <a:off x="7260054" y="6896625"/>
              <a:ext cx="127312" cy="375000"/>
              <a:chOff x="5122600" y="6163675"/>
              <a:chExt cx="767400" cy="375000"/>
            </a:xfrm>
          </p:grpSpPr>
          <p:cxnSp>
            <p:nvCxnSpPr>
              <p:cNvPr id="376" name="Google Shape;376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8" name="Google Shape;378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9" name="Google Shape;379;p15"/>
            <p:cNvGrpSpPr/>
            <p:nvPr/>
          </p:nvGrpSpPr>
          <p:grpSpPr>
            <a:xfrm>
              <a:off x="7584183" y="6896625"/>
              <a:ext cx="127312" cy="375000"/>
              <a:chOff x="5122600" y="6163675"/>
              <a:chExt cx="767400" cy="375000"/>
            </a:xfrm>
          </p:grpSpPr>
          <p:cxnSp>
            <p:nvCxnSpPr>
              <p:cNvPr id="380" name="Google Shape;380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1" name="Google Shape;381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2" name="Google Shape;382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83" name="Google Shape;383;p15"/>
          <p:cNvSpPr txBox="1"/>
          <p:nvPr/>
        </p:nvSpPr>
        <p:spPr>
          <a:xfrm>
            <a:off x="9615962" y="5805725"/>
            <a:ext cx="1126688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SPF 結構樹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84" name="Google Shape;384;p15"/>
          <p:cNvGrpSpPr/>
          <p:nvPr/>
        </p:nvGrpSpPr>
        <p:grpSpPr>
          <a:xfrm flipH="1">
            <a:off x="9504712" y="6166375"/>
            <a:ext cx="1126612" cy="1107950"/>
            <a:chOff x="9614237" y="6163675"/>
            <a:chExt cx="1126612" cy="1107950"/>
          </a:xfrm>
        </p:grpSpPr>
        <p:grpSp>
          <p:nvGrpSpPr>
            <p:cNvPr id="385" name="Google Shape;385;p15"/>
            <p:cNvGrpSpPr/>
            <p:nvPr/>
          </p:nvGrpSpPr>
          <p:grpSpPr>
            <a:xfrm>
              <a:off x="9815615" y="6163675"/>
              <a:ext cx="581766" cy="375000"/>
              <a:chOff x="5122600" y="6163675"/>
              <a:chExt cx="767400" cy="375000"/>
            </a:xfrm>
          </p:grpSpPr>
          <p:cxnSp>
            <p:nvCxnSpPr>
              <p:cNvPr id="386" name="Google Shape;386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7" name="Google Shape;387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8" name="Google Shape;388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89" name="Google Shape;389;p15"/>
            <p:cNvGrpSpPr/>
            <p:nvPr/>
          </p:nvGrpSpPr>
          <p:grpSpPr>
            <a:xfrm>
              <a:off x="10186299" y="6532850"/>
              <a:ext cx="410727" cy="375000"/>
              <a:chOff x="5122600" y="6163675"/>
              <a:chExt cx="767400" cy="375000"/>
            </a:xfrm>
          </p:grpSpPr>
          <p:cxnSp>
            <p:nvCxnSpPr>
              <p:cNvPr id="390" name="Google Shape;390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1" name="Google Shape;391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3" name="Google Shape;393;p15"/>
            <p:cNvGrpSpPr/>
            <p:nvPr/>
          </p:nvGrpSpPr>
          <p:grpSpPr>
            <a:xfrm>
              <a:off x="10050087" y="6896625"/>
              <a:ext cx="282506" cy="375000"/>
              <a:chOff x="5122600" y="6163675"/>
              <a:chExt cx="767400" cy="375000"/>
            </a:xfrm>
          </p:grpSpPr>
          <p:cxnSp>
            <p:nvCxnSpPr>
              <p:cNvPr id="394" name="Google Shape;394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6" name="Google Shape;396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7" name="Google Shape;397;p15"/>
            <p:cNvGrpSpPr/>
            <p:nvPr/>
          </p:nvGrpSpPr>
          <p:grpSpPr>
            <a:xfrm>
              <a:off x="10458343" y="6896625"/>
              <a:ext cx="282506" cy="375000"/>
              <a:chOff x="5122600" y="6163675"/>
              <a:chExt cx="767400" cy="375000"/>
            </a:xfrm>
          </p:grpSpPr>
          <p:cxnSp>
            <p:nvCxnSpPr>
              <p:cNvPr id="398" name="Google Shape;398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9" name="Google Shape;399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0" name="Google Shape;400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01" name="Google Shape;401;p15"/>
            <p:cNvGrpSpPr/>
            <p:nvPr/>
          </p:nvGrpSpPr>
          <p:grpSpPr>
            <a:xfrm>
              <a:off x="9614237" y="6532850"/>
              <a:ext cx="410727" cy="375000"/>
              <a:chOff x="5122600" y="6163675"/>
              <a:chExt cx="767400" cy="375000"/>
            </a:xfrm>
          </p:grpSpPr>
          <p:cxnSp>
            <p:nvCxnSpPr>
              <p:cNvPr id="402" name="Google Shape;402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3" name="Google Shape;403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4" name="Google Shape;404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05" name="Google Shape;405;p15"/>
          <p:cNvGrpSpPr/>
          <p:nvPr/>
        </p:nvGrpSpPr>
        <p:grpSpPr>
          <a:xfrm>
            <a:off x="7829529" y="6538675"/>
            <a:ext cx="451441" cy="738775"/>
            <a:chOff x="7260054" y="6532850"/>
            <a:chExt cx="451441" cy="738775"/>
          </a:xfrm>
        </p:grpSpPr>
        <p:grpSp>
          <p:nvGrpSpPr>
            <p:cNvPr id="406" name="Google Shape;406;p15"/>
            <p:cNvGrpSpPr/>
            <p:nvPr/>
          </p:nvGrpSpPr>
          <p:grpSpPr>
            <a:xfrm>
              <a:off x="7330147" y="6532850"/>
              <a:ext cx="311257" cy="375000"/>
              <a:chOff x="5122600" y="6163675"/>
              <a:chExt cx="767400" cy="375000"/>
            </a:xfrm>
          </p:grpSpPr>
          <p:cxnSp>
            <p:nvCxnSpPr>
              <p:cNvPr id="407" name="Google Shape;407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8" name="Google Shape;408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9" name="Google Shape;409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0" name="Google Shape;410;p15"/>
            <p:cNvGrpSpPr/>
            <p:nvPr/>
          </p:nvGrpSpPr>
          <p:grpSpPr>
            <a:xfrm>
              <a:off x="7260054" y="6896625"/>
              <a:ext cx="127312" cy="375000"/>
              <a:chOff x="5122600" y="6163675"/>
              <a:chExt cx="767400" cy="375000"/>
            </a:xfrm>
          </p:grpSpPr>
          <p:cxnSp>
            <p:nvCxnSpPr>
              <p:cNvPr id="411" name="Google Shape;411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14" name="Google Shape;414;p15"/>
            <p:cNvGrpSpPr/>
            <p:nvPr/>
          </p:nvGrpSpPr>
          <p:grpSpPr>
            <a:xfrm>
              <a:off x="7584183" y="6896625"/>
              <a:ext cx="127312" cy="375000"/>
              <a:chOff x="5122600" y="6163675"/>
              <a:chExt cx="767400" cy="375000"/>
            </a:xfrm>
          </p:grpSpPr>
          <p:cxnSp>
            <p:nvCxnSpPr>
              <p:cNvPr id="415" name="Google Shape;415;p15"/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15"/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15"/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1606</Words>
  <Application>Microsoft Office PowerPoint</Application>
  <PresentationFormat>自訂</PresentationFormat>
  <Paragraphs>647</Paragraphs>
  <Slides>28</Slides>
  <Notes>28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7" baseType="lpstr">
      <vt:lpstr>Arial</vt:lpstr>
      <vt:lpstr>Courier New</vt:lpstr>
      <vt:lpstr>Times New Roman</vt:lpstr>
      <vt:lpstr>標楷體</vt:lpstr>
      <vt:lpstr>細明體_HKSCS</vt:lpstr>
      <vt:lpstr>Source Sans Pro</vt:lpstr>
      <vt:lpstr>細明體</vt:lpstr>
      <vt:lpstr>Times</vt:lpstr>
      <vt:lpstr>CSCC NASA</vt:lpstr>
      <vt:lpstr>Routing</vt:lpstr>
      <vt:lpstr>Why dynamic route ? (1)</vt:lpstr>
      <vt:lpstr>Why dynamic route ? (2)</vt:lpstr>
      <vt:lpstr>Routing Protocol</vt:lpstr>
      <vt:lpstr>Autonomous System</vt:lpstr>
      <vt:lpstr>Category of Routing Protocols – by AS</vt:lpstr>
      <vt:lpstr>Intra-AS and Inter-AS routing</vt:lpstr>
      <vt:lpstr>Category of Routing Protocols –  by information changed (1)</vt:lpstr>
      <vt:lpstr>Category of Routing Protocols –  by information changed (2)</vt:lpstr>
      <vt:lpstr>Difference between   Distance-Vector and Link-State</vt:lpstr>
      <vt:lpstr>Routing Protocols</vt:lpstr>
      <vt:lpstr>RIP</vt:lpstr>
      <vt:lpstr>RIP - Example</vt:lpstr>
      <vt:lpstr>RIP – Message Format</vt:lpstr>
      <vt:lpstr>RIP – Operation</vt:lpstr>
      <vt:lpstr>RIP – Problems of RIP</vt:lpstr>
      <vt:lpstr>IGRP (1)</vt:lpstr>
      <vt:lpstr>IGRP (2)</vt:lpstr>
      <vt:lpstr>OSPF(1)</vt:lpstr>
      <vt:lpstr>OSPF – Dijkstra Algorithm</vt:lpstr>
      <vt:lpstr>OSPF – Routing table update example (1)</vt:lpstr>
      <vt:lpstr>OSPF – Routing table update example (2)</vt:lpstr>
      <vt:lpstr>OSPF – Summary</vt:lpstr>
      <vt:lpstr>BGP</vt:lpstr>
      <vt:lpstr>BGP – Operation Example</vt:lpstr>
      <vt:lpstr>Routing Protocols Comparison</vt:lpstr>
      <vt:lpstr>routed</vt:lpstr>
      <vt:lpstr>routed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cp:lastModifiedBy>李富源</cp:lastModifiedBy>
  <cp:revision>11</cp:revision>
  <dcterms:modified xsi:type="dcterms:W3CDTF">2021-03-03T05:37:28Z</dcterms:modified>
</cp:coreProperties>
</file>