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7559675" cx="11998325"/>
  <p:notesSz cx="7559675" cy="10691800"/>
  <p:embeddedFontLs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iFEjfSsiSjO6zk4EUsmaHoOtvS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6611f2a0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86611f2a0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6611f2a0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6611f2a0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0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0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b="0" i="0" sz="3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0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1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2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2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b="0" i="0" sz="60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haproxy.or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bonte.github.io/haproxy-dconv/2.1/configuration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envoyproxy.i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etenvoy.io" TargetMode="External"/><Relationship Id="rId4" Type="http://schemas.openxmlformats.org/officeDocument/2006/relationships/hyperlink" Target="https://www.getenvoy.io/install/envoy/debian/" TargetMode="External"/><Relationship Id="rId5" Type="http://schemas.openxmlformats.org/officeDocument/2006/relationships/hyperlink" Target="https://www.getenvoy.io/install/envoy/ubuntu/" TargetMode="External"/><Relationship Id="rId6" Type="http://schemas.openxmlformats.org/officeDocument/2006/relationships/hyperlink" Target="https://www.getenvoy.io/install/envoy/cento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envoyproxy.io/docs/envoy/latest/configuration/overview/exampl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envoyproxy.io/docs/envoy/latest/configuration/overview/example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envoyproxy.io/learn/health-check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envoyproxy.io/docs/envoy/latest/" TargetMode="External"/><Relationship Id="rId4" Type="http://schemas.openxmlformats.org/officeDocument/2006/relationships/hyperlink" Target="https://blog.getambassador.io/envoy-vs-nginx-vs-haproxy-why-the-open-source-ambassador-api-gateway-chose-envoy-23826aed79e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en.wikipedia.org/wiki/Single_point_of_failur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Server Load Balancer</a:t>
            </a:r>
            <a:endParaRPr/>
          </a:p>
        </p:txBody>
      </p:sp>
      <p:sp>
        <p:nvSpPr>
          <p:cNvPr id="36" name="Google Shape;36;p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6611f2a0_0_1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c86611f2a0_0_1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HW &amp; SW of Server Load Balancer</a:t>
            </a:r>
            <a:endParaRPr/>
          </a:p>
        </p:txBody>
      </p:sp>
      <p:sp>
        <p:nvSpPr>
          <p:cNvPr id="104" name="Google Shape;104;gc86611f2a0_0_13"/>
          <p:cNvSpPr txBox="1"/>
          <p:nvPr>
            <p:ph idx="1" type="body"/>
          </p:nvPr>
        </p:nvSpPr>
        <p:spPr>
          <a:xfrm>
            <a:off x="599050" y="1563425"/>
            <a:ext cx="10830900" cy="52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Nginx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in K8S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PF in FreeBSD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haproxy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Envoy Proxy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F5 BIG-IP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A10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on Cloud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AWS ELB (Elastic Load Balancer)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Google CLB (Cloud Load Balancer)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6611f2a0_0_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c86611f2a0_0_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Server Load Balancer (GSLB)</a:t>
            </a:r>
            <a:endParaRPr/>
          </a:p>
        </p:txBody>
      </p:sp>
      <p:sp>
        <p:nvSpPr>
          <p:cNvPr id="111" name="Google Shape;111;gc86611f2a0_0_0"/>
          <p:cNvSpPr txBox="1"/>
          <p:nvPr>
            <p:ph idx="1" type="body"/>
          </p:nvPr>
        </p:nvSpPr>
        <p:spPr>
          <a:xfrm>
            <a:off x="599050" y="1563425"/>
            <a:ext cx="10830900" cy="54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Globally balancing traffic to the nearest node.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(Speed of light)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Cons 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Technology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GeoDNS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resolve IP address based by the</a:t>
            </a:r>
            <a:br>
              <a:rPr lang="en-US"/>
            </a:br>
            <a:r>
              <a:rPr lang="en-US"/>
              <a:t>location of clients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Anycast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 BGP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Google DNS 8.8.8.8</a:t>
            </a:r>
            <a:endParaRPr/>
          </a:p>
        </p:txBody>
      </p:sp>
      <p:pic>
        <p:nvPicPr>
          <p:cNvPr id="112" name="Google Shape;112;gc86611f2a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671" y="2790496"/>
            <a:ext cx="5151700" cy="3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599050" y="1563425"/>
            <a:ext cx="108309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http://www.haproxy.org</a:t>
            </a:r>
            <a:r>
              <a:rPr lang="en-US"/>
              <a:t>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Reliable &amp; High Performance TCP/HTTP Load Balancer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Layer 4 (TCP) and Layer 7 (HTTP) load balancing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SSL/TLS termination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Gzip compression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Health checking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HTTP/2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Installation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599050" y="1563425"/>
            <a:ext cx="108309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FreeBSD: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pkg install haproxy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You can also build it from ports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Config file: /usr/local/etc/haproxy.conf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Configuration</a:t>
            </a:r>
            <a:endParaRPr/>
          </a:p>
        </p:txBody>
      </p:sp>
      <p:sp>
        <p:nvSpPr>
          <p:cNvPr id="133" name="Google Shape;133;p12"/>
          <p:cNvSpPr txBox="1"/>
          <p:nvPr>
            <p:ph idx="2" type="body"/>
          </p:nvPr>
        </p:nvSpPr>
        <p:spPr>
          <a:xfrm>
            <a:off x="615250" y="1563425"/>
            <a:ext cx="10798500" cy="5514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global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daemon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log 127.0.0.1 local0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log 127.0.0.1 local1 notice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    maxconn 4096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tune.ssl.default-dh-param 2048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defaults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log              global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retries          3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maxconn          2000       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timeout connect  5s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timeout client   50s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timeout server   50s 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listen stats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bind 127.0.0.1:9090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balance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mode http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stat enable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stat auth admin:admin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Configuration</a:t>
            </a:r>
            <a:endParaRPr/>
          </a:p>
        </p:txBody>
      </p:sp>
      <p:sp>
        <p:nvSpPr>
          <p:cNvPr id="140" name="Google Shape;140;p13"/>
          <p:cNvSpPr txBox="1"/>
          <p:nvPr>
            <p:ph idx="2" type="body"/>
          </p:nvPr>
        </p:nvSpPr>
        <p:spPr>
          <a:xfrm>
            <a:off x="615250" y="1563425"/>
            <a:ext cx="10798500" cy="5514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frontend www_csie_nctu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bind 140.113.208.102:80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mode http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use_backend www_csie_nctu_server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frontend cscc_csie_nctu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    bind 140.113.208.103:80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    mode http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use_backend www_csie_nctu_server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frontend game_server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bind 140.113.208.104:9876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mode tcp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backend www_csie_nctu_server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balance roundrobin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mode http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http-request set-header X-forwarded-Port %[dst_port]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http-request set-header X-forwarded-Proto https if { ssl_fc }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server www1 192.168.99.1:80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server www1 192.168.99.2:80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Configuration</a:t>
            </a:r>
            <a:endParaRPr/>
          </a:p>
        </p:txBody>
      </p:sp>
      <p:sp>
        <p:nvSpPr>
          <p:cNvPr id="147" name="Google Shape;147;p14"/>
          <p:cNvSpPr txBox="1"/>
          <p:nvPr>
            <p:ph idx="2" type="body"/>
          </p:nvPr>
        </p:nvSpPr>
        <p:spPr>
          <a:xfrm>
            <a:off x="599050" y="2530488"/>
            <a:ext cx="10798500" cy="2498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backend cscc_csie_nctu_server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balance roundrobin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mode http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option httpchk HEAD /health_check.php HTTP/1.1\r\nHost:\ cscc.cs.nctu.edu.tw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option forwardfor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http-request set-header X-forwarded-Port %[dst_port]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http-request set-header X-forwarded-Proto https if { ssl_fc }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>
                <a:solidFill>
                  <a:schemeClr val="dk1"/>
                </a:solidFill>
              </a:rPr>
              <a:t>    server www1 192.168.99.101:80 check fall 3 rise 2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    server www1 192.168.99.102:80 check fall 3 rise 2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global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log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chroot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uid / gid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pidfile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defaults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log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retries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timeout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listen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stats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900" y="1644050"/>
            <a:ext cx="8281049" cy="53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599050" y="1563425"/>
            <a:ext cx="10830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More users, more resources needed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CPU, RAM, HDD …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Scale Up &amp; Scale Out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One powerful server to service more users; or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servers to service more users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Pros &amp; Cons ?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C10K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frontend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bind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mode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use_backend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599050" y="1563425"/>
            <a:ext cx="108309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backend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balance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roundrobin, leastconn, hdr(param)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mode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http-request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server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check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fall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rise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inter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cookie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run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99050" y="1563425"/>
            <a:ext cx="10830900" cy="2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/etc/rc.conf.local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haproxy_enable="YES"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/usr/local/etc/rc.d/haproxy start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Question: how to setup a backup node for haproxy?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Reference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http://cbonte.github.io/haproxy-dconv/2.1/configuration.html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599050" y="1563425"/>
            <a:ext cx="10830900" cy="4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https://www.envoyproxy.io</a:t>
            </a:r>
            <a:r>
              <a:rPr lang="en-US"/>
              <a:t> 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Developed by Lyft (a ride-sharing company like Uber) and opensourced in 2017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Apache License 2.0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Features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Dynamic APIs for configuration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Service Discovery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gRPC / MongoDB / HTTP support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MicroService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Installation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599050" y="1563425"/>
            <a:ext cx="108309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Broken in FreeBSD now (require BoringSSL)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You can install it on Linux instead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https://www.getenvoy.io</a:t>
            </a:r>
            <a:r>
              <a:rPr lang="en-US"/>
              <a:t> 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Debian: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https://www.getenvoy.io/install/envoy/debian/</a:t>
            </a:r>
            <a:r>
              <a:rPr lang="en-US"/>
              <a:t> 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Ubuntu: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https://www.getenvoy.io/install/envoy/ubuntu/</a:t>
            </a:r>
            <a:r>
              <a:rPr lang="en-US"/>
              <a:t> 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Centos: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https://www.getenvoy.io/install/envoy/centos/</a:t>
            </a:r>
            <a:r>
              <a:rPr lang="en-US"/>
              <a:t> 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Configuration</a:t>
            </a:r>
            <a:endParaRPr/>
          </a:p>
        </p:txBody>
      </p:sp>
      <p:sp>
        <p:nvSpPr>
          <p:cNvPr id="218" name="Google Shape;218;p24"/>
          <p:cNvSpPr txBox="1"/>
          <p:nvPr>
            <p:ph idx="2" type="body"/>
          </p:nvPr>
        </p:nvSpPr>
        <p:spPr>
          <a:xfrm>
            <a:off x="615250" y="1563425"/>
            <a:ext cx="10798500" cy="5417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static_resources: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listeners: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- name: listener_0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address: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socket_address: { address: 127.0.0.1, port_value: 10000 }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filter_chains: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- filters: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- name: envoy.filters.network.http_connection_manager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typed_config: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"@type": type.googleapis.com/envoy.extensions.filters.network.http_connection_manager.v3.HttpConnectionManager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stat_prefix: ingress_http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codec_type: AUTO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route_config: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  name: local_route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  virtual_hosts: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  - name: local_service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    domains: ["*"]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    routes: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    - match: { prefix: "/" }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      route: { cluster: some_service }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http_filters: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400"/>
              <a:t>          - name: envoy.filters.http.router</a:t>
            </a:r>
            <a:endParaRPr b="1" sz="1400"/>
          </a:p>
        </p:txBody>
      </p:sp>
      <p:sp>
        <p:nvSpPr>
          <p:cNvPr id="219" name="Google Shape;219;p24"/>
          <p:cNvSpPr txBox="1"/>
          <p:nvPr/>
        </p:nvSpPr>
        <p:spPr>
          <a:xfrm>
            <a:off x="2777800" y="6981100"/>
            <a:ext cx="64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Examples — envoy 1.18.0-dev-fce386 documentation (envoyproxy.io)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Configuration</a:t>
            </a:r>
            <a:endParaRPr/>
          </a:p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615250" y="1563425"/>
            <a:ext cx="10798500" cy="3779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clusters: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- name: some_service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connect_timeout: 0.25s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type: STATIC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lb_policy: ROUND_ROBIN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load_assignment: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  cluster_name: some_service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  endpoints: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  - lb_endpoints: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    - endpoint: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        address: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          socket_address: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            address: 127.0.0.1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600"/>
              <a:t>                port_value: 1234</a:t>
            </a:r>
            <a:endParaRPr b="1" sz="1600"/>
          </a:p>
        </p:txBody>
      </p:sp>
      <p:sp>
        <p:nvSpPr>
          <p:cNvPr id="227" name="Google Shape;227;p25"/>
          <p:cNvSpPr txBox="1"/>
          <p:nvPr/>
        </p:nvSpPr>
        <p:spPr>
          <a:xfrm>
            <a:off x="2777800" y="5451200"/>
            <a:ext cx="64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Examples — envoy 1.18.0-dev-fce386 documentation (envoyproxy.io)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Configuration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599050" y="1563425"/>
            <a:ext cx="108309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YAML file format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Basic concept is same as haproxy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Listen (frontend) address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Backend addresses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Healthy Checks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https://www.envoyproxy.io/learn/health-check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Run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envoy -c config.yaml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599050" y="1563425"/>
            <a:ext cx="108309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High Availability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characteristic of a system, which aims to ensure an agreed level of operational performance, usually uptime, for a higher than normal period.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Availability (per year)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99%: 3.65days 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99.9%: 8.77 hours (3 nines)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99.99%: 52.60 minutes (4 nines)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99.999%: 5.26 minutes (5 nines)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Reference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599050" y="1563425"/>
            <a:ext cx="1083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https://www.envoyproxy.io/docs/envoy/latest/</a:t>
            </a:r>
            <a:r>
              <a:rPr lang="en-US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https://blog.getambassador.io/envoy-vs-nginx-vs-haproxy-why-the-open-source-ambassador-api-gateway-chose-envoy-23826aed79ef</a:t>
            </a:r>
            <a:r>
              <a:rPr lang="en-US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High Availability</a:t>
            </a:r>
            <a:endParaRPr/>
          </a:p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599050" y="1563425"/>
            <a:ext cx="10830900" cy="4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Principles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Elimination of single points of failure. 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Reliable crossover.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Reliable configuration / topology change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Detection of failures as they occur.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Graceful Degradation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ability of a computer, machine, electronic system or network to maintain limited functionality even when a large portion of it has been destroyed or rendered inoperative.</a:t>
            </a:r>
            <a:endParaRPr/>
          </a:p>
        </p:txBody>
      </p:sp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3500" y="421350"/>
            <a:ext cx="3967401" cy="333916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 txBox="1"/>
          <p:nvPr/>
        </p:nvSpPr>
        <p:spPr>
          <a:xfrm>
            <a:off x="8157200" y="3760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Single point of failure - Wikipedia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Load Balancing</a:t>
            </a:r>
            <a:endParaRPr/>
          </a:p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599050" y="1563425"/>
            <a:ext cx="108309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Client Side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e.g: DNS round-robin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Pros &amp; Cons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Server Side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Server Load Balancer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Server Load Balancer (1)</a:t>
            </a:r>
            <a:endParaRPr/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599050" y="1563425"/>
            <a:ext cx="108309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Provide “Scale-Out” and HA features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Share loading among all backend nodes with some algorithms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Static Algorithms: does not take into account the state of the system for the distribution of tasks.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Dynamic Algorithms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Server Load Balancer (2)</a:t>
            </a:r>
            <a:endParaRPr/>
          </a:p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599050" y="1563425"/>
            <a:ext cx="10830900" cy="4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Layer 4 or Layer 7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Layer 4 Switch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Distribution Algorithms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Round-robin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Random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Ratio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Hash Table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Least-connections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Persistence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Session-ID (e.g. HTTP Cookie)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Server Load Balancer (3)</a:t>
            </a:r>
            <a:endParaRPr/>
          </a:p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599050" y="1563425"/>
            <a:ext cx="108309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Persistence (Stickiness)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"The Server" in OLG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How to handle information that must be kept across the multiple requests in a user's session.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Session ID?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Cookie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Address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 Connection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Pros &amp; Cons ?</a:t>
            </a:r>
            <a:endParaRPr/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6275" y="3375101"/>
            <a:ext cx="4531950" cy="33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Server Load Balancer (4)</a:t>
            </a:r>
            <a:endParaRPr/>
          </a:p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599050" y="1563425"/>
            <a:ext cx="108309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SSL offloading (SSL/TLS termination)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Pros?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Problems of Server Load Balancer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SPoF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Capacity Limit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Latency</a:t>
            </a:r>
            <a:endParaRPr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025" y="3246475"/>
            <a:ext cx="5736200" cy="37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