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7559675" cx="11998325"/>
  <p:notesSz cx="7559675" cy="10691800"/>
  <p:embeddedFontLs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uSO72FpQysyIJfX9xKULUR0c8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0"/>
          <p:cNvSpPr txBox="1"/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0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b="0" i="0" sz="3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b="0" i="0" sz="11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0"/>
          <p:cNvSpPr txBox="1"/>
          <p:nvPr>
            <p:ph idx="1" type="subTitle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1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0" i="0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b="0" i="0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0" i="0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b="0" i="0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0" i="0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b="0" i="0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3"/>
          <p:cNvSpPr txBox="1"/>
          <p:nvPr>
            <p:ph idx="2" type="body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24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0" i="0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b="0" i="0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2" type="body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b="0" i="0" sz="6000" u="none" cap="none" strike="noStrik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sllabs.com/ssltest/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aveibeenpwned.com/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wasp.org/www-community/Source_Code_Analysis_Tool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hyperlink" Target="https://en.wikipedia.org/wiki/Denial-of-service_attack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thome.com.tw/news/122665" TargetMode="External"/><Relationship Id="rId4" Type="http://schemas.openxmlformats.org/officeDocument/2006/relationships/hyperlink" Target="https://www.ithome.com.tw/news/126683" TargetMode="External"/><Relationship Id="rId5" Type="http://schemas.openxmlformats.org/officeDocument/2006/relationships/hyperlink" Target="https://technews.tw/2021/03/10/microsoft-exchange-server-devcor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wasp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wasp.org/www-project-top-ten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ve.mitr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Common Security Issues</a:t>
            </a:r>
            <a:endParaRPr/>
          </a:p>
        </p:txBody>
      </p:sp>
      <p:sp>
        <p:nvSpPr>
          <p:cNvPr id="36" name="Google Shape;36;p1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"/>
          <p:cNvSpPr txBox="1"/>
          <p:nvPr>
            <p:ph idx="1" type="subTitle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0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SSL Server Test</a:t>
            </a:r>
            <a:endParaRPr/>
          </a:p>
        </p:txBody>
      </p:sp>
      <p:sp>
        <p:nvSpPr>
          <p:cNvPr id="100" name="Google Shape;100;p10"/>
          <p:cNvSpPr txBox="1"/>
          <p:nvPr>
            <p:ph idx="1" type="body"/>
          </p:nvPr>
        </p:nvSpPr>
        <p:spPr>
          <a:xfrm>
            <a:off x="599050" y="1563425"/>
            <a:ext cx="10830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Test the SSL configuration and potential risks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https://www.ssllabs.com/ssltest/</a:t>
            </a:r>
            <a:r>
              <a:rPr lang="en-US"/>
              <a:t> </a:t>
            </a:r>
            <a:endParaRPr/>
          </a:p>
        </p:txBody>
      </p:sp>
      <p:pic>
        <p:nvPicPr>
          <p:cNvPr id="101" name="Google Shape;10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5688" y="2633275"/>
            <a:ext cx="7585205" cy="469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1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Have I been pwned?</a:t>
            </a:r>
            <a:endParaRPr/>
          </a:p>
        </p:txBody>
      </p:sp>
      <p:sp>
        <p:nvSpPr>
          <p:cNvPr id="108" name="Google Shape;108;p11"/>
          <p:cNvSpPr txBox="1"/>
          <p:nvPr>
            <p:ph idx="1" type="body"/>
          </p:nvPr>
        </p:nvSpPr>
        <p:spPr>
          <a:xfrm>
            <a:off x="599050" y="1563425"/>
            <a:ext cx="10830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Test if your email &amp; password leaked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https://haveibeenpwned.com/</a:t>
            </a:r>
            <a:r>
              <a:rPr lang="en-US"/>
              <a:t> </a:t>
            </a:r>
            <a:endParaRPr/>
          </a:p>
        </p:txBody>
      </p:sp>
      <p:pic>
        <p:nvPicPr>
          <p:cNvPr id="109" name="Google Shape;10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3172" y="2701825"/>
            <a:ext cx="9530252" cy="44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2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17" name="Google Shape;1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8300" y="1716750"/>
            <a:ext cx="76200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3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Static analysis</a:t>
            </a:r>
            <a:endParaRPr/>
          </a:p>
        </p:txBody>
      </p:sp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599050" y="1563425"/>
            <a:ext cx="108309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 testing methodology that analyzes source code to find security vulnerabilities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Human review needed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Can not find authentication problems, access control issues, insecure use of cryptography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Large number of false positives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Difficult to “prove” that an identified security issue is an actual vulnerability.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https://owasp.org/www-community/Source_Code_Analysis_Tools/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4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 txBox="1"/>
          <p:nvPr>
            <p:ph idx="1" type="body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6594" y="350847"/>
            <a:ext cx="802341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5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DoS: Denial of Service Attacks</a:t>
            </a:r>
            <a:endParaRPr/>
          </a:p>
        </p:txBody>
      </p:sp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599050" y="1563425"/>
            <a:ext cx="10830900" cy="49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Make a network resource unavailable to its intended users by temporarily or indefinitely disrupting services of a host connected to the Internet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Methods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Software bugs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Bad designed / implemented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protocol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SYN Flooding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Amplification Attacks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Exhaust all resources </a:t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4425" y="2635400"/>
            <a:ext cx="4833676" cy="4463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6589163" y="6981100"/>
            <a:ext cx="330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Denial-of-service attack - Wikipedia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6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DDoS: Distributed Denial of Service (1)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599050" y="1563425"/>
            <a:ext cx="10830900" cy="2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incoming traffic flooding the victim originates from many different sources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Maybe the sources have normal behavior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Difficult to block all attacking source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350" y="3750175"/>
            <a:ext cx="8207899" cy="35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DDoS (2)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599050" y="1563425"/>
            <a:ext cx="108309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Botnet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Comprised computers with malicious software (zombies)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Launch attacks if the botnet owner gets paid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Clean Pipe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Multiple layers of filter of DDoS traffic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Lots of IDSs &amp; IPSs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“Wash” traffic and direct clean traffic to servers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False positive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8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599050" y="1563425"/>
            <a:ext cx="108309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Safe design lowers the security risk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Multiple layers of protection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Encrypt matters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Logging and auditing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Keep systems updated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Vulnerabilities feed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Human review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Security Principles</a:t>
            </a:r>
            <a:endParaRPr/>
          </a:p>
        </p:txBody>
      </p:sp>
      <p:sp>
        <p:nvSpPr>
          <p:cNvPr id="44" name="Google Shape;44;p2"/>
          <p:cNvSpPr txBox="1"/>
          <p:nvPr>
            <p:ph idx="1" type="body"/>
          </p:nvPr>
        </p:nvSpPr>
        <p:spPr>
          <a:xfrm>
            <a:off x="599050" y="1563425"/>
            <a:ext cx="10830900" cy="4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Network Security is a very very big issue, can not full covered in this course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CSO: Chief Security Officer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Security is time-consuming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One Time Password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Forced splitting internet and intranet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EC sites in Taiwan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Long password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KISS: Keep it simple and stupid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3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Network Security Threats</a:t>
            </a:r>
            <a:endParaRPr/>
          </a:p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599050" y="1563425"/>
            <a:ext cx="108309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Virus / Trojans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Adware / Spam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Phishing / Fraud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Hijacking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Social Engineering / APT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Denial of Service Attacks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……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4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599050" y="1563425"/>
            <a:ext cx="10830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駭客挾持BGP，竄改加密錢包DNS，盜走價值17萬美元的以太幣 | iThome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研究：中國電信長期挾持經過美國與加拿大的流量 | iThome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微軟緊急修補 Exchange Server 漏洞，背後功臣是來自台灣資安團隊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An exploit not found for 11 years (since Exchange 2010)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5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The ideas</a:t>
            </a:r>
            <a:endParaRPr/>
          </a:p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599050" y="1563425"/>
            <a:ext cx="10830900" cy="4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Multiple layers of protection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DMZ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Splitting permission of users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Principle of least privilege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Protected Network (e.g. VPN)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Intrusion Detection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Firewalls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WAF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Auditing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Logging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6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OWASP</a:t>
            </a:r>
            <a:endParaRPr/>
          </a:p>
        </p:txBody>
      </p:sp>
      <p:sp>
        <p:nvSpPr>
          <p:cNvPr id="72" name="Google Shape;72;p6"/>
          <p:cNvSpPr txBox="1"/>
          <p:nvPr>
            <p:ph idx="1" type="body"/>
          </p:nvPr>
        </p:nvSpPr>
        <p:spPr>
          <a:xfrm>
            <a:off x="599050" y="1563425"/>
            <a:ext cx="10830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Open Web Application Security Project 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https://owasp.org/</a:t>
            </a: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7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OWASP Top 10 Security Risks</a:t>
            </a:r>
            <a:endParaRPr/>
          </a:p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599050" y="1563425"/>
            <a:ext cx="10830900" cy="56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Published every 3 years, the latest is 2017 version (the 2020 version is on-going, may be updated in the near future)</a:t>
            </a:r>
            <a:endParaRPr sz="28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https://owasp.org/www-project-top-ten/</a:t>
            </a:r>
            <a:r>
              <a:rPr lang="en-US" sz="2600"/>
              <a:t> </a:t>
            </a:r>
            <a:endParaRPr sz="26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Injection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Broken Authentication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Sensitive Data Exposure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XML External Entities (XXE)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Broken Access Control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Security Misconfiguration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Cross-Site Scripting (XSS)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Insecure Deserialization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Using Components with Known Vulnerabilities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Insufficient Logging &amp; Monitoring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8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Injection</a:t>
            </a:r>
            <a:endParaRPr/>
          </a:p>
        </p:txBody>
      </p:sp>
      <p:sp>
        <p:nvSpPr>
          <p:cNvPr id="86" name="Google Shape;86;p8"/>
          <p:cNvSpPr txBox="1"/>
          <p:nvPr>
            <p:ph idx="1" type="body"/>
          </p:nvPr>
        </p:nvSpPr>
        <p:spPr>
          <a:xfrm>
            <a:off x="599050" y="1563425"/>
            <a:ext cx="10830900" cy="4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Improper escaping of input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Cause data leak or data loss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SQL injection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Javascript injection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XSS (Cross-site Scripting)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Question: How to avoid it?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9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CVE: Common Vulnerabilities and Exposures</a:t>
            </a:r>
            <a:endParaRPr sz="4500"/>
          </a:p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599050" y="1563425"/>
            <a:ext cx="108309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CVE® is a list of entries for publicly known cybersecurity vulnerabilities.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Subscribe the RSS feed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https://cve.mitre.org/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