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1998325" cy="7559675"/>
  <p:notesSz cx="7559675" cy="10691813"/>
  <p:embeddedFontLst>
    <p:embeddedFont>
      <p:font typeface="Source Sans Pro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zRIpJoiM1EZL7y8DG7/mmcovjm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ang-Chi Tse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SRI – Stanford Research Institute In Menlo Park, California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subdomain != delegation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Security need: wildcard, cookie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Management: Email address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0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0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0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domains/root/fi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ntu.edu.tw/chinese/epaper/0028/20140320_2808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NS_server_softwar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nycod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route53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oldnewthing/20120412-00/?p=787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domains/root/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The Domain Name System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lwhsu (2020-2021, CC-BY)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? (?-2019)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How DNS Works – DNS Delegation 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Administration delegation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Each domain can delegate responsibility to subdomain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Specify name servers of subdomain</a:t>
            </a:r>
            <a:endParaRPr/>
          </a:p>
        </p:txBody>
      </p:sp>
      <p:grpSp>
        <p:nvGrpSpPr>
          <p:cNvPr id="139" name="Google Shape;139;p10"/>
          <p:cNvGrpSpPr/>
          <p:nvPr/>
        </p:nvGrpSpPr>
        <p:grpSpPr>
          <a:xfrm>
            <a:off x="2046352" y="3055380"/>
            <a:ext cx="7903875" cy="4247655"/>
            <a:chOff x="2655250" y="2990225"/>
            <a:chExt cx="7903875" cy="4247655"/>
          </a:xfrm>
        </p:grpSpPr>
        <p:sp>
          <p:nvSpPr>
            <p:cNvPr id="140" name="Google Shape;140;p10"/>
            <p:cNvSpPr/>
            <p:nvPr/>
          </p:nvSpPr>
          <p:spPr>
            <a:xfrm>
              <a:off x="4600273" y="5853100"/>
              <a:ext cx="1971801" cy="138478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226600" y="4909075"/>
              <a:ext cx="1268700" cy="69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6274025" y="3513300"/>
              <a:ext cx="2661300" cy="8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7542725" y="40043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754272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627402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10"/>
            <p:cNvCxnSpPr>
              <a:stCxn id="143" idx="4"/>
              <a:endCxn id="145" idx="0"/>
            </p:cNvCxnSpPr>
            <p:nvPr/>
          </p:nvCxnSpPr>
          <p:spPr>
            <a:xfrm flipH="1">
              <a:off x="6335975" y="4128275"/>
              <a:ext cx="12687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7" name="Google Shape;147;p10"/>
            <p:cNvCxnSpPr>
              <a:stCxn id="143" idx="4"/>
              <a:endCxn id="144" idx="0"/>
            </p:cNvCxnSpPr>
            <p:nvPr/>
          </p:nvCxnSpPr>
          <p:spPr>
            <a:xfrm>
              <a:off x="7604675" y="4128275"/>
              <a:ext cx="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" name="Google Shape;148;p10"/>
            <p:cNvCxnSpPr>
              <a:stCxn id="143" idx="4"/>
            </p:cNvCxnSpPr>
            <p:nvPr/>
          </p:nvCxnSpPr>
          <p:spPr>
            <a:xfrm>
              <a:off x="7604675" y="4128275"/>
              <a:ext cx="12687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0"/>
            <p:cNvSpPr txBox="1"/>
            <p:nvPr/>
          </p:nvSpPr>
          <p:spPr>
            <a:xfrm>
              <a:off x="7244675" y="3542575"/>
              <a:ext cx="72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""</a:t>
              </a:r>
              <a:endParaRPr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0"/>
            <p:cNvSpPr txBox="1"/>
            <p:nvPr/>
          </p:nvSpPr>
          <p:spPr>
            <a:xfrm>
              <a:off x="567792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690837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10"/>
            <p:cNvCxnSpPr>
              <a:stCxn id="143" idx="4"/>
              <a:endCxn id="151" idx="0"/>
            </p:cNvCxnSpPr>
            <p:nvPr/>
          </p:nvCxnSpPr>
          <p:spPr>
            <a:xfrm flipH="1">
              <a:off x="6970475" y="4128275"/>
              <a:ext cx="6342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3" name="Google Shape;153;p10"/>
            <p:cNvSpPr/>
            <p:nvPr/>
          </p:nvSpPr>
          <p:spPr>
            <a:xfrm>
              <a:off x="817707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10"/>
            <p:cNvCxnSpPr>
              <a:stCxn id="143" idx="4"/>
              <a:endCxn id="153" idx="0"/>
            </p:cNvCxnSpPr>
            <p:nvPr/>
          </p:nvCxnSpPr>
          <p:spPr>
            <a:xfrm>
              <a:off x="7604675" y="4128275"/>
              <a:ext cx="6345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10"/>
            <p:cNvSpPr txBox="1"/>
            <p:nvPr/>
          </p:nvSpPr>
          <p:spPr>
            <a:xfrm>
              <a:off x="633597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0"/>
            <p:cNvSpPr txBox="1"/>
            <p:nvPr/>
          </p:nvSpPr>
          <p:spPr>
            <a:xfrm>
              <a:off x="700262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gov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0"/>
            <p:cNvSpPr txBox="1"/>
            <p:nvPr/>
          </p:nvSpPr>
          <p:spPr>
            <a:xfrm>
              <a:off x="760467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mil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5816825" y="60109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6392074" y="5794513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10"/>
            <p:cNvCxnSpPr>
              <a:stCxn id="145" idx="4"/>
              <a:endCxn id="158" idx="0"/>
            </p:cNvCxnSpPr>
            <p:nvPr/>
          </p:nvCxnSpPr>
          <p:spPr>
            <a:xfrm flipH="1">
              <a:off x="5878775" y="5377875"/>
              <a:ext cx="4572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10"/>
            <p:cNvCxnSpPr>
              <a:stCxn id="145" idx="4"/>
              <a:endCxn id="159" idx="0"/>
            </p:cNvCxnSpPr>
            <p:nvPr/>
          </p:nvCxnSpPr>
          <p:spPr>
            <a:xfrm>
              <a:off x="6335975" y="5377875"/>
              <a:ext cx="117900" cy="41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2" name="Google Shape;162;p10"/>
            <p:cNvSpPr/>
            <p:nvPr/>
          </p:nvSpPr>
          <p:spPr>
            <a:xfrm>
              <a:off x="5408225" y="6563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6225425" y="6563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0"/>
            <p:cNvCxnSpPr>
              <a:stCxn id="158" idx="4"/>
              <a:endCxn id="162" idx="0"/>
            </p:cNvCxnSpPr>
            <p:nvPr/>
          </p:nvCxnSpPr>
          <p:spPr>
            <a:xfrm flipH="1">
              <a:off x="5470175" y="6134825"/>
              <a:ext cx="408600" cy="42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10"/>
            <p:cNvCxnSpPr>
              <a:stCxn id="158" idx="4"/>
              <a:endCxn id="163" idx="0"/>
            </p:cNvCxnSpPr>
            <p:nvPr/>
          </p:nvCxnSpPr>
          <p:spPr>
            <a:xfrm>
              <a:off x="5878775" y="6134825"/>
              <a:ext cx="408600" cy="42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" name="Google Shape;166;p10"/>
            <p:cNvSpPr txBox="1"/>
            <p:nvPr/>
          </p:nvSpPr>
          <p:spPr>
            <a:xfrm>
              <a:off x="8519725" y="2990225"/>
              <a:ext cx="2039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managed by ICANN</a:t>
              </a:r>
              <a:endPara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7" name="Google Shape;167;p10"/>
            <p:cNvCxnSpPr>
              <a:stCxn id="166" idx="1"/>
              <a:endCxn id="149" idx="0"/>
            </p:cNvCxnSpPr>
            <p:nvPr/>
          </p:nvCxnSpPr>
          <p:spPr>
            <a:xfrm flipH="1">
              <a:off x="7604725" y="3205775"/>
              <a:ext cx="915000" cy="3369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68" name="Google Shape;168;p10"/>
            <p:cNvSpPr txBox="1"/>
            <p:nvPr/>
          </p:nvSpPr>
          <p:spPr>
            <a:xfrm>
              <a:off x="2655250" y="4386000"/>
              <a:ext cx="161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managed by NSI</a:t>
              </a:r>
              <a:endPara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9" name="Google Shape;169;p10"/>
            <p:cNvCxnSpPr>
              <a:stCxn id="168" idx="3"/>
              <a:endCxn id="141" idx="1"/>
            </p:cNvCxnSpPr>
            <p:nvPr/>
          </p:nvCxnSpPr>
          <p:spPr>
            <a:xfrm>
              <a:off x="4268350" y="4601550"/>
              <a:ext cx="1143900" cy="4098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0" name="Google Shape;170;p10"/>
            <p:cNvSpPr txBox="1"/>
            <p:nvPr/>
          </p:nvSpPr>
          <p:spPr>
            <a:xfrm>
              <a:off x="7871525" y="6469075"/>
              <a:ext cx="238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managed by UC Berkeley</a:t>
              </a:r>
              <a:endParaRPr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1" name="Google Shape;171;p10"/>
            <p:cNvCxnSpPr>
              <a:stCxn id="170" idx="1"/>
              <a:endCxn id="140" idx="6"/>
            </p:cNvCxnSpPr>
            <p:nvPr/>
          </p:nvCxnSpPr>
          <p:spPr>
            <a:xfrm rot="10800000">
              <a:off x="6571925" y="6545425"/>
              <a:ext cx="1299600" cy="139200"/>
            </a:xfrm>
            <a:prstGeom prst="curvedConnector3">
              <a:avLst>
                <a:gd name="adj1" fmla="val 3142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72" name="Google Shape;172;p10"/>
            <p:cNvSpPr txBox="1"/>
            <p:nvPr/>
          </p:nvSpPr>
          <p:spPr>
            <a:xfrm>
              <a:off x="4835380" y="5870363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berkeley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73" name="Google Shape;173;p10"/>
          <p:cNvCxnSpPr/>
          <p:nvPr/>
        </p:nvCxnSpPr>
        <p:spPr>
          <a:xfrm>
            <a:off x="6367763" y="5450382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10"/>
          <p:cNvSpPr/>
          <p:nvPr/>
        </p:nvSpPr>
        <p:spPr>
          <a:xfrm>
            <a:off x="6468782" y="5856305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0"/>
          <p:cNvCxnSpPr/>
          <p:nvPr/>
        </p:nvCxnSpPr>
        <p:spPr>
          <a:xfrm flipH="1">
            <a:off x="6214863" y="5450382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10"/>
          <p:cNvSpPr/>
          <p:nvPr/>
        </p:nvSpPr>
        <p:spPr>
          <a:xfrm>
            <a:off x="6172452" y="5848017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0"/>
          <p:cNvCxnSpPr/>
          <p:nvPr/>
        </p:nvCxnSpPr>
        <p:spPr>
          <a:xfrm>
            <a:off x="7001616" y="5450382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10"/>
          <p:cNvSpPr/>
          <p:nvPr/>
        </p:nvSpPr>
        <p:spPr>
          <a:xfrm>
            <a:off x="7102635" y="5856305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0"/>
          <p:cNvCxnSpPr/>
          <p:nvPr/>
        </p:nvCxnSpPr>
        <p:spPr>
          <a:xfrm flipH="1">
            <a:off x="6848716" y="5450382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10"/>
          <p:cNvSpPr/>
          <p:nvPr/>
        </p:nvSpPr>
        <p:spPr>
          <a:xfrm>
            <a:off x="6806305" y="5848017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0"/>
          <p:cNvCxnSpPr/>
          <p:nvPr/>
        </p:nvCxnSpPr>
        <p:spPr>
          <a:xfrm>
            <a:off x="7661517" y="5449854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2" name="Google Shape;182;p10"/>
          <p:cNvSpPr/>
          <p:nvPr/>
        </p:nvSpPr>
        <p:spPr>
          <a:xfrm>
            <a:off x="7762536" y="5855777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0"/>
          <p:cNvCxnSpPr/>
          <p:nvPr/>
        </p:nvCxnSpPr>
        <p:spPr>
          <a:xfrm flipH="1">
            <a:off x="7508617" y="5449854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10"/>
          <p:cNvSpPr/>
          <p:nvPr/>
        </p:nvSpPr>
        <p:spPr>
          <a:xfrm>
            <a:off x="7466206" y="5847489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0"/>
          <p:cNvCxnSpPr/>
          <p:nvPr/>
        </p:nvCxnSpPr>
        <p:spPr>
          <a:xfrm>
            <a:off x="4844108" y="6741425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10"/>
          <p:cNvSpPr/>
          <p:nvPr/>
        </p:nvSpPr>
        <p:spPr>
          <a:xfrm>
            <a:off x="4945127" y="7147348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0"/>
          <p:cNvCxnSpPr/>
          <p:nvPr/>
        </p:nvCxnSpPr>
        <p:spPr>
          <a:xfrm flipH="1">
            <a:off x="4691208" y="6741425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10"/>
          <p:cNvSpPr/>
          <p:nvPr/>
        </p:nvSpPr>
        <p:spPr>
          <a:xfrm>
            <a:off x="4648797" y="7139060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How DNS Works – DNS query process</a:t>
            </a:r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Recursive query process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 query </a:t>
            </a:r>
            <a:r>
              <a:rPr lang="en-US" u="sng"/>
              <a:t>lair.cs.colorado.edu</a:t>
            </a:r>
            <a:r>
              <a:rPr lang="en-US"/>
              <a:t> =&gt; </a:t>
            </a:r>
            <a:r>
              <a:rPr lang="en-US" u="sng"/>
              <a:t>vangogh.cs.berkeley.edu</a:t>
            </a:r>
            <a:r>
              <a:rPr lang="en-US"/>
              <a:t>, </a:t>
            </a:r>
            <a:br>
              <a:rPr lang="en-US"/>
            </a:br>
            <a:r>
              <a:rPr lang="en-US"/>
              <a:t>name server “ns.cs.colorado.edu” has no cache data </a:t>
            </a:r>
            <a:endParaRPr/>
          </a:p>
        </p:txBody>
      </p:sp>
      <p:grpSp>
        <p:nvGrpSpPr>
          <p:cNvPr id="196" name="Google Shape;196;p11"/>
          <p:cNvGrpSpPr/>
          <p:nvPr/>
        </p:nvGrpSpPr>
        <p:grpSpPr>
          <a:xfrm>
            <a:off x="2395150" y="3541725"/>
            <a:ext cx="6675275" cy="3524575"/>
            <a:chOff x="2395150" y="3541725"/>
            <a:chExt cx="6675275" cy="3524575"/>
          </a:xfrm>
        </p:grpSpPr>
        <p:grpSp>
          <p:nvGrpSpPr>
            <p:cNvPr id="197" name="Google Shape;197;p11"/>
            <p:cNvGrpSpPr/>
            <p:nvPr/>
          </p:nvGrpSpPr>
          <p:grpSpPr>
            <a:xfrm>
              <a:off x="2395150" y="3541725"/>
              <a:ext cx="6675275" cy="3524575"/>
              <a:chOff x="2395150" y="3922725"/>
              <a:chExt cx="6675275" cy="3524575"/>
            </a:xfrm>
          </p:grpSpPr>
          <p:sp>
            <p:nvSpPr>
              <p:cNvPr id="198" name="Google Shape;198;p11"/>
              <p:cNvSpPr/>
              <p:nvPr/>
            </p:nvSpPr>
            <p:spPr>
              <a:xfrm>
                <a:off x="2395150" y="3991900"/>
                <a:ext cx="6636600" cy="3455400"/>
              </a:xfrm>
              <a:prstGeom prst="roundRect">
                <a:avLst>
                  <a:gd name="adj" fmla="val 7058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" name="Google Shape;199;p11"/>
              <p:cNvGrpSpPr/>
              <p:nvPr/>
            </p:nvGrpSpPr>
            <p:grpSpPr>
              <a:xfrm>
                <a:off x="2448775" y="4346925"/>
                <a:ext cx="6487000" cy="3013500"/>
                <a:chOff x="1534375" y="3889725"/>
                <a:chExt cx="6487000" cy="3013500"/>
              </a:xfrm>
            </p:grpSpPr>
            <p:sp>
              <p:nvSpPr>
                <p:cNvPr id="200" name="Google Shape;200;p11"/>
                <p:cNvSpPr txBox="1"/>
                <p:nvPr/>
              </p:nvSpPr>
              <p:spPr>
                <a:xfrm>
                  <a:off x="2681300" y="5063150"/>
                  <a:ext cx="7200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10-A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1" name="Google Shape;201;p11"/>
                <p:cNvSpPr/>
                <p:nvPr/>
              </p:nvSpPr>
              <p:spPr>
                <a:xfrm>
                  <a:off x="1534375" y="4804125"/>
                  <a:ext cx="10977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lair</a:t>
                  </a:r>
                  <a:endParaRPr sz="20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2" name="Google Shape;202;p11"/>
                <p:cNvSpPr/>
                <p:nvPr/>
              </p:nvSpPr>
              <p:spPr>
                <a:xfrm>
                  <a:off x="3450525" y="4804125"/>
                  <a:ext cx="2115900" cy="498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ns.cs.colorado.edu</a:t>
                  </a:r>
                  <a:endParaRPr sz="20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3450525" y="6404325"/>
                  <a:ext cx="21159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cs.berkeley.edu</a:t>
                  </a:r>
                  <a:endParaRPr sz="20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6384875" y="3889725"/>
                  <a:ext cx="16365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root(".")</a:t>
                  </a:r>
                  <a:endParaRPr sz="20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6384875" y="4804125"/>
                  <a:ext cx="16365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edu</a:t>
                  </a:r>
                  <a:endParaRPr sz="20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6384875" y="5718525"/>
                  <a:ext cx="16365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berkeley.edu</a:t>
                  </a:r>
                  <a:endParaRPr sz="20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07" name="Google Shape;207;p11"/>
                <p:cNvCxnSpPr/>
                <p:nvPr/>
              </p:nvCxnSpPr>
              <p:spPr>
                <a:xfrm>
                  <a:off x="2632075" y="49773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08" name="Google Shape;208;p11"/>
                <p:cNvCxnSpPr/>
                <p:nvPr/>
              </p:nvCxnSpPr>
              <p:spPr>
                <a:xfrm rot="10800000">
                  <a:off x="2632125" y="51297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09" name="Google Shape;209;p11"/>
                <p:cNvSpPr txBox="1"/>
                <p:nvPr/>
              </p:nvSpPr>
              <p:spPr>
                <a:xfrm>
                  <a:off x="2785550" y="46669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1-Q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10" name="Google Shape;210;p11"/>
                <p:cNvCxnSpPr/>
                <p:nvPr/>
              </p:nvCxnSpPr>
              <p:spPr>
                <a:xfrm>
                  <a:off x="5566425" y="49773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11" name="Google Shape;211;p11"/>
                <p:cNvCxnSpPr/>
                <p:nvPr/>
              </p:nvCxnSpPr>
              <p:spPr>
                <a:xfrm rot="10800000">
                  <a:off x="5566475" y="51297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12" name="Google Shape;212;p11"/>
                <p:cNvSpPr txBox="1"/>
                <p:nvPr/>
              </p:nvSpPr>
              <p:spPr>
                <a:xfrm>
                  <a:off x="3852350" y="56575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9-A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3" name="Google Shape;213;p11"/>
                <p:cNvSpPr txBox="1"/>
                <p:nvPr/>
              </p:nvSpPr>
              <p:spPr>
                <a:xfrm>
                  <a:off x="4614350" y="56575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8-Q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214" name="Google Shape;214;p11"/>
                <p:cNvCxnSpPr/>
                <p:nvPr/>
              </p:nvCxnSpPr>
              <p:spPr>
                <a:xfrm>
                  <a:off x="4660875" y="5303025"/>
                  <a:ext cx="0" cy="110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15" name="Google Shape;215;p11"/>
                <p:cNvCxnSpPr/>
                <p:nvPr/>
              </p:nvCxnSpPr>
              <p:spPr>
                <a:xfrm rot="10800000">
                  <a:off x="4356075" y="5303025"/>
                  <a:ext cx="0" cy="110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16" name="Google Shape;216;p11"/>
                <p:cNvCxnSpPr/>
                <p:nvPr/>
              </p:nvCxnSpPr>
              <p:spPr>
                <a:xfrm rot="10800000" flipH="1">
                  <a:off x="5381625" y="4271925"/>
                  <a:ext cx="1009800" cy="538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17" name="Google Shape;217;p11"/>
                <p:cNvCxnSpPr/>
                <p:nvPr/>
              </p:nvCxnSpPr>
              <p:spPr>
                <a:xfrm flipH="1">
                  <a:off x="4872125" y="4010025"/>
                  <a:ext cx="1514400" cy="795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18" name="Google Shape;218;p11"/>
                <p:cNvCxnSpPr/>
                <p:nvPr/>
              </p:nvCxnSpPr>
              <p:spPr>
                <a:xfrm>
                  <a:off x="5381625" y="5303025"/>
                  <a:ext cx="1009800" cy="538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19" name="Google Shape;219;p11"/>
                <p:cNvCxnSpPr/>
                <p:nvPr/>
              </p:nvCxnSpPr>
              <p:spPr>
                <a:xfrm>
                  <a:off x="4872125" y="5303025"/>
                  <a:ext cx="1514400" cy="795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20" name="Google Shape;220;p11"/>
                <p:cNvSpPr txBox="1"/>
                <p:nvPr/>
              </p:nvSpPr>
              <p:spPr>
                <a:xfrm>
                  <a:off x="5219175" y="4066675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2-Q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1" name="Google Shape;221;p11"/>
                <p:cNvSpPr txBox="1"/>
                <p:nvPr/>
              </p:nvSpPr>
              <p:spPr>
                <a:xfrm>
                  <a:off x="5904975" y="4350825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3-R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2" name="Google Shape;222;p11"/>
                <p:cNvSpPr txBox="1"/>
                <p:nvPr/>
              </p:nvSpPr>
              <p:spPr>
                <a:xfrm>
                  <a:off x="5719900" y="468485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4-Q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3" name="Google Shape;223;p11"/>
                <p:cNvSpPr txBox="1"/>
                <p:nvPr/>
              </p:nvSpPr>
              <p:spPr>
                <a:xfrm>
                  <a:off x="5719900" y="5018875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5-R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4" name="Google Shape;224;p11"/>
                <p:cNvSpPr txBox="1"/>
                <p:nvPr/>
              </p:nvSpPr>
              <p:spPr>
                <a:xfrm>
                  <a:off x="5873325" y="53529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6-Q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5" name="Google Shape;225;p11"/>
                <p:cNvSpPr txBox="1"/>
                <p:nvPr/>
              </p:nvSpPr>
              <p:spPr>
                <a:xfrm>
                  <a:off x="5376350" y="56575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7-R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26" name="Google Shape;226;p11"/>
                <p:cNvSpPr txBox="1"/>
                <p:nvPr/>
              </p:nvSpPr>
              <p:spPr>
                <a:xfrm>
                  <a:off x="1546075" y="5841225"/>
                  <a:ext cx="1185900" cy="7953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 = Query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 = Answer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 = Referral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27" name="Google Shape;227;p11"/>
              <p:cNvSpPr txBox="1"/>
              <p:nvPr/>
            </p:nvSpPr>
            <p:spPr>
              <a:xfrm>
                <a:off x="4316275" y="3922725"/>
                <a:ext cx="19959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Recursive</a:t>
                </a:r>
                <a:endParaRPr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Google Shape;228;p11"/>
              <p:cNvSpPr txBox="1"/>
              <p:nvPr/>
            </p:nvSpPr>
            <p:spPr>
              <a:xfrm>
                <a:off x="7074525" y="3922725"/>
                <a:ext cx="19959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Non-recursive</a:t>
                </a:r>
                <a:endParaRPr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>
              <a:off x="2861289" y="4617225"/>
              <a:ext cx="255722" cy="2581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 txBox="1"/>
            <p:nvPr/>
          </p:nvSpPr>
          <p:spPr>
            <a:xfrm>
              <a:off x="2590487" y="4228393"/>
              <a:ext cx="835650" cy="293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6" name="Google Shape;236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Delegation – Administered Zone</a:t>
            </a:r>
            <a:endParaRPr/>
          </a:p>
        </p:txBody>
      </p:sp>
      <p:sp>
        <p:nvSpPr>
          <p:cNvPr id="237" name="Google Shape;237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1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Zone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Autonomously administered piece of namespace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■"/>
            </a:pPr>
            <a:r>
              <a:rPr lang="en-US">
                <a:solidFill>
                  <a:srgbClr val="FF0000"/>
                </a:solidFill>
              </a:rPr>
              <a:t>Once the subdomain becomes a zone, it is independent to its parent</a:t>
            </a:r>
            <a:endParaRPr>
              <a:solidFill>
                <a:srgbClr val="FF0000"/>
              </a:solidFill>
            </a:endParaRPr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US">
                <a:solidFill>
                  <a:srgbClr val="FF0000"/>
                </a:solidFill>
              </a:rPr>
              <a:t>Even parent contains NS’s A record</a:t>
            </a:r>
            <a:endParaRPr/>
          </a:p>
        </p:txBody>
      </p:sp>
      <p:grpSp>
        <p:nvGrpSpPr>
          <p:cNvPr id="238" name="Google Shape;238;p12"/>
          <p:cNvGrpSpPr/>
          <p:nvPr/>
        </p:nvGrpSpPr>
        <p:grpSpPr>
          <a:xfrm>
            <a:off x="2339850" y="3638525"/>
            <a:ext cx="7687025" cy="3518700"/>
            <a:chOff x="3676975" y="3342850"/>
            <a:chExt cx="7687025" cy="3518700"/>
          </a:xfrm>
        </p:grpSpPr>
        <p:sp>
          <p:nvSpPr>
            <p:cNvPr id="239" name="Google Shape;239;p12"/>
            <p:cNvSpPr/>
            <p:nvPr/>
          </p:nvSpPr>
          <p:spPr>
            <a:xfrm>
              <a:off x="6571000" y="5507650"/>
              <a:ext cx="1375500" cy="135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970825" y="4554575"/>
              <a:ext cx="1701300" cy="66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7403425" y="3610550"/>
              <a:ext cx="1268700" cy="69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8450850" y="39554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p12"/>
            <p:cNvCxnSpPr>
              <a:endCxn id="242" idx="0"/>
            </p:cNvCxnSpPr>
            <p:nvPr/>
          </p:nvCxnSpPr>
          <p:spPr>
            <a:xfrm flipH="1">
              <a:off x="8512800" y="3342850"/>
              <a:ext cx="632400" cy="61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244" name="Google Shape;244;p12"/>
            <p:cNvSpPr txBox="1"/>
            <p:nvPr/>
          </p:nvSpPr>
          <p:spPr>
            <a:xfrm>
              <a:off x="7403425" y="3744500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993650" y="47124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8879600" y="47124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12"/>
            <p:cNvCxnSpPr>
              <a:stCxn id="242" idx="4"/>
              <a:endCxn id="245" idx="0"/>
            </p:cNvCxnSpPr>
            <p:nvPr/>
          </p:nvCxnSpPr>
          <p:spPr>
            <a:xfrm flipH="1">
              <a:off x="8055600" y="4079350"/>
              <a:ext cx="4572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2"/>
            <p:cNvCxnSpPr>
              <a:stCxn id="242" idx="4"/>
              <a:endCxn id="246" idx="0"/>
            </p:cNvCxnSpPr>
            <p:nvPr/>
          </p:nvCxnSpPr>
          <p:spPr>
            <a:xfrm>
              <a:off x="8512800" y="4079350"/>
              <a:ext cx="4287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2"/>
            <p:cNvSpPr/>
            <p:nvPr/>
          </p:nvSpPr>
          <p:spPr>
            <a:xfrm>
              <a:off x="7176450" y="56462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8810850" y="56462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" name="Google Shape;251;p12"/>
            <p:cNvCxnSpPr>
              <a:stCxn id="245" idx="4"/>
              <a:endCxn id="249" idx="0"/>
            </p:cNvCxnSpPr>
            <p:nvPr/>
          </p:nvCxnSpPr>
          <p:spPr>
            <a:xfrm flipH="1">
              <a:off x="7238400" y="4836300"/>
              <a:ext cx="817200" cy="8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2"/>
            <p:cNvCxnSpPr>
              <a:stCxn id="245" idx="4"/>
              <a:endCxn id="250" idx="0"/>
            </p:cNvCxnSpPr>
            <p:nvPr/>
          </p:nvCxnSpPr>
          <p:spPr>
            <a:xfrm>
              <a:off x="8055600" y="4836300"/>
              <a:ext cx="817200" cy="8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3" name="Google Shape;253;p12"/>
            <p:cNvSpPr txBox="1"/>
            <p:nvPr/>
          </p:nvSpPr>
          <p:spPr>
            <a:xfrm>
              <a:off x="7058700" y="4558788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berkeley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12"/>
            <p:cNvSpPr txBox="1"/>
            <p:nvPr/>
          </p:nvSpPr>
          <p:spPr>
            <a:xfrm>
              <a:off x="8961950" y="4554563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stanford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10222750" y="47124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 txBox="1"/>
            <p:nvPr/>
          </p:nvSpPr>
          <p:spPr>
            <a:xfrm>
              <a:off x="10367100" y="4554563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cmu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7" name="Google Shape;257;p12"/>
            <p:cNvCxnSpPr>
              <a:stCxn id="242" idx="4"/>
              <a:endCxn id="255" idx="0"/>
            </p:cNvCxnSpPr>
            <p:nvPr/>
          </p:nvCxnSpPr>
          <p:spPr>
            <a:xfrm>
              <a:off x="8512800" y="4079350"/>
              <a:ext cx="17718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8" name="Google Shape;258;p12"/>
            <p:cNvSpPr/>
            <p:nvPr/>
          </p:nvSpPr>
          <p:spPr>
            <a:xfrm>
              <a:off x="7993650" y="56462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12"/>
            <p:cNvCxnSpPr>
              <a:stCxn id="245" idx="4"/>
              <a:endCxn id="258" idx="0"/>
            </p:cNvCxnSpPr>
            <p:nvPr/>
          </p:nvCxnSpPr>
          <p:spPr>
            <a:xfrm>
              <a:off x="8055600" y="4836300"/>
              <a:ext cx="0" cy="8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0" name="Google Shape;260;p12"/>
            <p:cNvSpPr txBox="1"/>
            <p:nvPr/>
          </p:nvSpPr>
          <p:spPr>
            <a:xfrm>
              <a:off x="6179550" y="5461088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12"/>
            <p:cNvSpPr txBox="1"/>
            <p:nvPr/>
          </p:nvSpPr>
          <p:spPr>
            <a:xfrm>
              <a:off x="8055600" y="5461100"/>
              <a:ext cx="519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12"/>
            <p:cNvSpPr txBox="1"/>
            <p:nvPr/>
          </p:nvSpPr>
          <p:spPr>
            <a:xfrm>
              <a:off x="8872800" y="5460475"/>
              <a:ext cx="519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</a:t>
              </a:r>
              <a:endParaRPr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176450" y="6460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711725" y="6460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641175" y="6460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Google Shape;266;p12"/>
            <p:cNvCxnSpPr>
              <a:stCxn id="249" idx="4"/>
              <a:endCxn id="264" idx="0"/>
            </p:cNvCxnSpPr>
            <p:nvPr/>
          </p:nvCxnSpPr>
          <p:spPr>
            <a:xfrm flipH="1">
              <a:off x="6773700" y="5770125"/>
              <a:ext cx="46470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7" name="Google Shape;267;p12"/>
            <p:cNvCxnSpPr>
              <a:stCxn id="249" idx="4"/>
              <a:endCxn id="263" idx="0"/>
            </p:cNvCxnSpPr>
            <p:nvPr/>
          </p:nvCxnSpPr>
          <p:spPr>
            <a:xfrm>
              <a:off x="7238400" y="5770125"/>
              <a:ext cx="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12"/>
            <p:cNvCxnSpPr>
              <a:stCxn id="249" idx="4"/>
              <a:endCxn id="265" idx="0"/>
            </p:cNvCxnSpPr>
            <p:nvPr/>
          </p:nvCxnSpPr>
          <p:spPr>
            <a:xfrm>
              <a:off x="7238400" y="5770125"/>
              <a:ext cx="46470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12"/>
            <p:cNvSpPr txBox="1"/>
            <p:nvPr/>
          </p:nvSpPr>
          <p:spPr>
            <a:xfrm>
              <a:off x="5852425" y="3610550"/>
              <a:ext cx="111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zone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4408316" y="4535825"/>
              <a:ext cx="1934159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berkeley.edu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zone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p12"/>
            <p:cNvSpPr txBox="1"/>
            <p:nvPr/>
          </p:nvSpPr>
          <p:spPr>
            <a:xfrm>
              <a:off x="3676975" y="5461100"/>
              <a:ext cx="217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cs.berkeley.edu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zone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2" name="Google Shape;272;p12"/>
            <p:cNvCxnSpPr>
              <a:stCxn id="271" idx="3"/>
              <a:endCxn id="260" idx="2"/>
            </p:cNvCxnSpPr>
            <p:nvPr/>
          </p:nvCxnSpPr>
          <p:spPr>
            <a:xfrm>
              <a:off x="5852575" y="5691950"/>
              <a:ext cx="825300" cy="20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3" name="Google Shape;273;p12"/>
            <p:cNvCxnSpPr>
              <a:stCxn id="270" idx="3"/>
              <a:endCxn id="240" idx="2"/>
            </p:cNvCxnSpPr>
            <p:nvPr/>
          </p:nvCxnSpPr>
          <p:spPr>
            <a:xfrm>
              <a:off x="6342475" y="4766675"/>
              <a:ext cx="628500" cy="11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12"/>
            <p:cNvCxnSpPr>
              <a:stCxn id="269" idx="3"/>
              <a:endCxn id="244" idx="1"/>
            </p:cNvCxnSpPr>
            <p:nvPr/>
          </p:nvCxnSpPr>
          <p:spPr>
            <a:xfrm>
              <a:off x="6970825" y="3841400"/>
              <a:ext cx="432600" cy="11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Delegation – Administered Zone</a:t>
            </a:r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Two kinds of zone files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Forward Zone files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Hostname-to-Address mapping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Ex: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bsd1.cs.nctu.edu.tw.        IN      A       140.113.235.131</a:t>
            </a:r>
            <a:r>
              <a:rPr lang="en-US"/>
              <a:t> 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Reverse Zone files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Address-to-Hostname mapping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Ex: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131.235.113.140.in-addr.arpa.    IN    PTR        bsd1.cs.nctu.edu.tw.</a:t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Name Server Taxonomy (1)</a:t>
            </a:r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Categories of name servers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Based on the source of name server’s data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Authoritative</a:t>
            </a:r>
            <a:r>
              <a:rPr lang="en-US" sz="2400"/>
              <a:t>: official representative of a zone (master/slave)</a:t>
            </a:r>
            <a:endParaRPr sz="2400"/>
          </a:p>
          <a:p>
            <a: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000FF"/>
                </a:solidFill>
              </a:rPr>
              <a:t>Master</a:t>
            </a:r>
            <a:r>
              <a:rPr lang="en-US" sz="2200"/>
              <a:t>: get zone data from disk</a:t>
            </a:r>
            <a:endParaRPr sz="2200"/>
          </a:p>
          <a:p>
            <a: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000FF"/>
                </a:solidFill>
              </a:rPr>
              <a:t>Slave</a:t>
            </a:r>
            <a:r>
              <a:rPr lang="en-US" sz="2200"/>
              <a:t>: copy zone data from master</a:t>
            </a:r>
            <a:endParaRPr sz="22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Nonauthoritative</a:t>
            </a:r>
            <a:r>
              <a:rPr lang="en-US" sz="2400"/>
              <a:t>: answer a query from cache</a:t>
            </a:r>
            <a:endParaRPr sz="2400"/>
          </a:p>
          <a:p>
            <a: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000FF"/>
                </a:solidFill>
              </a:rPr>
              <a:t>caching</a:t>
            </a:r>
            <a:r>
              <a:rPr lang="en-US" sz="2200"/>
              <a:t>: caches data from previous queries</a:t>
            </a:r>
            <a:endParaRPr sz="22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Based on the type of answers handed out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Recursive</a:t>
            </a:r>
            <a:r>
              <a:rPr lang="en-US" sz="2400"/>
              <a:t>: do query for you until it return an answer or error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Nonrecursive</a:t>
            </a:r>
            <a:r>
              <a:rPr lang="en-US" sz="2400"/>
              <a:t>: refer you to the authoritative server</a:t>
            </a:r>
            <a:endParaRPr sz="24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Based on the query path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Forwarder</a:t>
            </a:r>
            <a:r>
              <a:rPr lang="en-US" sz="2400"/>
              <a:t>: performs queries on behalf of many clients with large cache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Caching</a:t>
            </a:r>
            <a:r>
              <a:rPr lang="en-US" sz="2400"/>
              <a:t>: performs queries as a recursive name server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Name Server Taxonomy (2)</a:t>
            </a: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Nonrecursive referral 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Hierarchical and </a:t>
            </a:r>
            <a:r>
              <a:rPr lang="en-US" sz="2600">
                <a:solidFill>
                  <a:srgbClr val="FF0000"/>
                </a:solidFill>
              </a:rPr>
              <a:t>longest</a:t>
            </a:r>
            <a:r>
              <a:rPr lang="en-US" sz="2600"/>
              <a:t> known domain referral with cache data of other zone’s name servers’ addresses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Ex: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Query lair.cs.colorado.edu from a nonrecursive server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Whether cache has</a:t>
            </a:r>
            <a:endParaRPr sz="2400"/>
          </a:p>
          <a:p>
            <a: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IP of lair.cs.colorado.edu</a:t>
            </a:r>
            <a:endParaRPr sz="2200"/>
          </a:p>
          <a:p>
            <a: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Name servers of cs.colorado.edu</a:t>
            </a:r>
            <a:endParaRPr sz="2200"/>
          </a:p>
          <a:p>
            <a: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Name servers of colorado.edu</a:t>
            </a:r>
            <a:endParaRPr sz="2200"/>
          </a:p>
          <a:p>
            <a: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Name servers of edu</a:t>
            </a:r>
            <a:endParaRPr sz="2200"/>
          </a:p>
          <a:p>
            <a:pPr marL="182880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Name servers of root ("")</a:t>
            </a:r>
            <a:endParaRPr sz="22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resolver libraries do not understand referrals mostly. They expect the local name server to be recursive 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Name Server Taxonomy (3)</a:t>
            </a:r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Caching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Positive cache (Long TTL)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Negative cache (Short TTL)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No host or domain matches the name queried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type of data requested does not exist for this host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server to ask is not responding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server is unreachable of network problem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Negative cache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60% DNS queries are failed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To reduce the load of root servers, the authoritative negative answers must be cached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Name Server Taxonomy (4)</a:t>
            </a:r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Caching and forwarding DNS servers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058" y="2841058"/>
            <a:ext cx="4141324" cy="348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0390" y="2841059"/>
            <a:ext cx="560070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2034650" y="6519408"/>
            <a:ext cx="2255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Caching</a:t>
            </a:r>
            <a:endParaRPr sz="26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373040" y="6519408"/>
            <a:ext cx="2255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Forwarding</a:t>
            </a:r>
            <a:endParaRPr sz="26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/>
          <p:nvPr/>
        </p:nvSpPr>
        <p:spPr>
          <a:xfrm>
            <a:off x="1066100" y="3909975"/>
            <a:ext cx="10247700" cy="342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your site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Name Server Taxonomy (5)</a:t>
            </a:r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How to arrange your DNS servers?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</a:t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2813700" y="4077125"/>
            <a:ext cx="16713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forwarder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2190125" y="4844750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forwarder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4026775" y="4844750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forwarder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1680888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2720396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3759904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4799413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9" name="Google Shape;329;p18"/>
          <p:cNvCxnSpPr>
            <a:stCxn id="322" idx="2"/>
            <a:endCxn id="323" idx="0"/>
          </p:cNvCxnSpPr>
          <p:nvPr/>
        </p:nvCxnSpPr>
        <p:spPr>
          <a:xfrm flipH="1">
            <a:off x="2731050" y="4450025"/>
            <a:ext cx="9183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18"/>
          <p:cNvCxnSpPr>
            <a:stCxn id="322" idx="2"/>
            <a:endCxn id="324" idx="0"/>
          </p:cNvCxnSpPr>
          <p:nvPr/>
        </p:nvCxnSpPr>
        <p:spPr>
          <a:xfrm>
            <a:off x="3649350" y="4450025"/>
            <a:ext cx="9183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18"/>
          <p:cNvCxnSpPr>
            <a:stCxn id="323" idx="2"/>
            <a:endCxn id="325" idx="0"/>
          </p:cNvCxnSpPr>
          <p:nvPr/>
        </p:nvCxnSpPr>
        <p:spPr>
          <a:xfrm flipH="1">
            <a:off x="2090225" y="5217650"/>
            <a:ext cx="6408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18"/>
          <p:cNvCxnSpPr>
            <a:stCxn id="323" idx="2"/>
            <a:endCxn id="326" idx="0"/>
          </p:cNvCxnSpPr>
          <p:nvPr/>
        </p:nvCxnSpPr>
        <p:spPr>
          <a:xfrm>
            <a:off x="2731025" y="5217650"/>
            <a:ext cx="3987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3" name="Google Shape;333;p18"/>
          <p:cNvCxnSpPr>
            <a:stCxn id="324" idx="2"/>
            <a:endCxn id="327" idx="0"/>
          </p:cNvCxnSpPr>
          <p:nvPr/>
        </p:nvCxnSpPr>
        <p:spPr>
          <a:xfrm flipH="1">
            <a:off x="4168975" y="5217650"/>
            <a:ext cx="3987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18"/>
          <p:cNvCxnSpPr>
            <a:stCxn id="324" idx="2"/>
            <a:endCxn id="328" idx="0"/>
          </p:cNvCxnSpPr>
          <p:nvPr/>
        </p:nvCxnSpPr>
        <p:spPr>
          <a:xfrm>
            <a:off x="4567675" y="5217650"/>
            <a:ext cx="6408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35;p18"/>
          <p:cNvSpPr txBox="1"/>
          <p:nvPr/>
        </p:nvSpPr>
        <p:spPr>
          <a:xfrm>
            <a:off x="1066100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1807350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2375275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3116525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3684450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4425700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4993625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5734875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18"/>
          <p:cNvCxnSpPr>
            <a:stCxn id="325" idx="2"/>
            <a:endCxn id="335" idx="0"/>
          </p:cNvCxnSpPr>
          <p:nvPr/>
        </p:nvCxnSpPr>
        <p:spPr>
          <a:xfrm flipH="1">
            <a:off x="1475388" y="5985275"/>
            <a:ext cx="6147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44" name="Google Shape;344;p18"/>
          <p:cNvCxnSpPr>
            <a:stCxn id="326" idx="2"/>
            <a:endCxn id="337" idx="0"/>
          </p:cNvCxnSpPr>
          <p:nvPr/>
        </p:nvCxnSpPr>
        <p:spPr>
          <a:xfrm flipH="1">
            <a:off x="2784596" y="5985275"/>
            <a:ext cx="3450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45" name="Google Shape;345;p18"/>
          <p:cNvCxnSpPr>
            <a:stCxn id="326" idx="2"/>
            <a:endCxn id="338" idx="0"/>
          </p:cNvCxnSpPr>
          <p:nvPr/>
        </p:nvCxnSpPr>
        <p:spPr>
          <a:xfrm>
            <a:off x="3129596" y="5985275"/>
            <a:ext cx="3960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46" name="Google Shape;346;p18"/>
          <p:cNvCxnSpPr>
            <a:stCxn id="327" idx="2"/>
            <a:endCxn id="339" idx="0"/>
          </p:cNvCxnSpPr>
          <p:nvPr/>
        </p:nvCxnSpPr>
        <p:spPr>
          <a:xfrm flipH="1">
            <a:off x="4093504" y="5985275"/>
            <a:ext cx="756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47" name="Google Shape;347;p18"/>
          <p:cNvCxnSpPr>
            <a:stCxn id="328" idx="2"/>
            <a:endCxn id="341" idx="0"/>
          </p:cNvCxnSpPr>
          <p:nvPr/>
        </p:nvCxnSpPr>
        <p:spPr>
          <a:xfrm>
            <a:off x="5208613" y="5985275"/>
            <a:ext cx="1941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48" name="Google Shape;348;p18"/>
          <p:cNvCxnSpPr>
            <a:stCxn id="328" idx="2"/>
            <a:endCxn id="342" idx="0"/>
          </p:cNvCxnSpPr>
          <p:nvPr/>
        </p:nvCxnSpPr>
        <p:spPr>
          <a:xfrm>
            <a:off x="5208613" y="5985275"/>
            <a:ext cx="9354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49" name="Google Shape;349;p18"/>
          <p:cNvCxnSpPr>
            <a:stCxn id="327" idx="2"/>
            <a:endCxn id="340" idx="0"/>
          </p:cNvCxnSpPr>
          <p:nvPr/>
        </p:nvCxnSpPr>
        <p:spPr>
          <a:xfrm>
            <a:off x="4169104" y="5985275"/>
            <a:ext cx="6657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350" name="Google Shape;350;p18"/>
          <p:cNvCxnSpPr>
            <a:stCxn id="325" idx="2"/>
            <a:endCxn id="336" idx="0"/>
          </p:cNvCxnSpPr>
          <p:nvPr/>
        </p:nvCxnSpPr>
        <p:spPr>
          <a:xfrm>
            <a:off x="2090088" y="5985275"/>
            <a:ext cx="1266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1" name="Google Shape;351;p18"/>
          <p:cNvSpPr txBox="1"/>
          <p:nvPr/>
        </p:nvSpPr>
        <p:spPr>
          <a:xfrm>
            <a:off x="2491850" y="2543950"/>
            <a:ext cx="225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 from inside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2" name="Google Shape;352;p18"/>
          <p:cNvCxnSpPr/>
          <p:nvPr/>
        </p:nvCxnSpPr>
        <p:spPr>
          <a:xfrm rot="10800000">
            <a:off x="3496950" y="3577025"/>
            <a:ext cx="0" cy="50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3" name="Google Shape;353;p18"/>
          <p:cNvCxnSpPr/>
          <p:nvPr/>
        </p:nvCxnSpPr>
        <p:spPr>
          <a:xfrm>
            <a:off x="3763005" y="3576913"/>
            <a:ext cx="0" cy="50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4" name="Google Shape;354;p18"/>
          <p:cNvSpPr txBox="1"/>
          <p:nvPr/>
        </p:nvSpPr>
        <p:spPr>
          <a:xfrm>
            <a:off x="2625750" y="3527738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3681600" y="3527725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8"/>
          <p:cNvSpPr txBox="1"/>
          <p:nvPr/>
        </p:nvSpPr>
        <p:spPr>
          <a:xfrm>
            <a:off x="5475500" y="3527725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outside world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7915450" y="2543950"/>
            <a:ext cx="225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 from outside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8"/>
          <p:cNvSpPr/>
          <p:nvPr/>
        </p:nvSpPr>
        <p:spPr>
          <a:xfrm>
            <a:off x="8502250" y="4079975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7523275" y="4731900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8849325" y="5550125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8"/>
          <p:cNvSpPr/>
          <p:nvPr/>
        </p:nvSpPr>
        <p:spPr>
          <a:xfrm>
            <a:off x="10039450" y="4452888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9584050" y="3344888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3" name="Google Shape;363;p18"/>
          <p:cNvCxnSpPr>
            <a:stCxn id="358" idx="2"/>
            <a:endCxn id="359" idx="0"/>
          </p:cNvCxnSpPr>
          <p:nvPr/>
        </p:nvCxnSpPr>
        <p:spPr>
          <a:xfrm flipH="1">
            <a:off x="8064250" y="4452875"/>
            <a:ext cx="978900" cy="27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4" name="Google Shape;364;p18"/>
          <p:cNvCxnSpPr>
            <a:stCxn id="358" idx="2"/>
            <a:endCxn id="360" idx="0"/>
          </p:cNvCxnSpPr>
          <p:nvPr/>
        </p:nvCxnSpPr>
        <p:spPr>
          <a:xfrm>
            <a:off x="9043150" y="4452875"/>
            <a:ext cx="347100" cy="109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8"/>
          <p:cNvCxnSpPr>
            <a:stCxn id="358" idx="2"/>
            <a:endCxn id="361" idx="1"/>
          </p:cNvCxnSpPr>
          <p:nvPr/>
        </p:nvCxnSpPr>
        <p:spPr>
          <a:xfrm>
            <a:off x="9043150" y="4452875"/>
            <a:ext cx="996300" cy="18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6" name="Google Shape;366;p18"/>
          <p:cNvCxnSpPr>
            <a:stCxn id="358" idx="0"/>
            <a:endCxn id="362" idx="2"/>
          </p:cNvCxnSpPr>
          <p:nvPr/>
        </p:nvCxnSpPr>
        <p:spPr>
          <a:xfrm rot="10800000" flipH="1">
            <a:off x="9043150" y="3717875"/>
            <a:ext cx="1081800" cy="3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8"/>
          <p:cNvCxnSpPr/>
          <p:nvPr/>
        </p:nvCxnSpPr>
        <p:spPr>
          <a:xfrm rot="10800000" flipH="1">
            <a:off x="10511600" y="3738700"/>
            <a:ext cx="748500" cy="6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8" name="Google Shape;368;p18"/>
          <p:cNvCxnSpPr/>
          <p:nvPr/>
        </p:nvCxnSpPr>
        <p:spPr>
          <a:xfrm rot="10800000" flipH="1">
            <a:off x="10681441" y="3738700"/>
            <a:ext cx="748500" cy="6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369" name="Google Shape;369;p18"/>
          <p:cNvCxnSpPr/>
          <p:nvPr/>
        </p:nvCxnSpPr>
        <p:spPr>
          <a:xfrm rot="10800000">
            <a:off x="8787210" y="3530539"/>
            <a:ext cx="0" cy="56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0" name="Google Shape;370;p18"/>
          <p:cNvCxnSpPr/>
          <p:nvPr/>
        </p:nvCxnSpPr>
        <p:spPr>
          <a:xfrm>
            <a:off x="8672225" y="3530539"/>
            <a:ext cx="0" cy="56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1" name="Google Shape;371;p18"/>
          <p:cNvSpPr txBox="1"/>
          <p:nvPr/>
        </p:nvSpPr>
        <p:spPr>
          <a:xfrm>
            <a:off x="7768775" y="3550904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8"/>
          <p:cNvSpPr txBox="1"/>
          <p:nvPr/>
        </p:nvSpPr>
        <p:spPr>
          <a:xfrm>
            <a:off x="8672225" y="3550889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3" name="Google Shape;373;p18"/>
          <p:cNvCxnSpPr/>
          <p:nvPr/>
        </p:nvCxnSpPr>
        <p:spPr>
          <a:xfrm rot="10800000">
            <a:off x="7709534" y="3331454"/>
            <a:ext cx="0" cy="137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4" name="Google Shape;374;p18"/>
          <p:cNvCxnSpPr/>
          <p:nvPr/>
        </p:nvCxnSpPr>
        <p:spPr>
          <a:xfrm>
            <a:off x="7609831" y="3346952"/>
            <a:ext cx="0" cy="137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5" name="Google Shape;375;p18"/>
          <p:cNvSpPr txBox="1"/>
          <p:nvPr/>
        </p:nvSpPr>
        <p:spPr>
          <a:xfrm>
            <a:off x="6686975" y="3196635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8"/>
          <p:cNvSpPr txBox="1"/>
          <p:nvPr/>
        </p:nvSpPr>
        <p:spPr>
          <a:xfrm>
            <a:off x="7590425" y="3196600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4042509" y="4167396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3977163" y="4229925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4662563" y="4974597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4597217" y="5037126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5208475" y="5831479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5143129" y="5894008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triangle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Name Server Taxonomy (6)</a:t>
            </a:r>
            <a:endParaRPr/>
          </a:p>
        </p:txBody>
      </p:sp>
      <p:sp>
        <p:nvSpPr>
          <p:cNvPr id="389" name="Google Shape;389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30600" cy="11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Root name servers</a:t>
            </a:r>
            <a:endParaRPr sz="24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In named.root file of BIND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https://www.iana.org/domains/root/files</a:t>
            </a:r>
            <a:r>
              <a:rPr lang="en-US" sz="2200"/>
              <a:t> </a:t>
            </a:r>
            <a:endParaRPr sz="2200"/>
          </a:p>
        </p:txBody>
      </p:sp>
      <p:sp>
        <p:nvSpPr>
          <p:cNvPr id="390" name="Google Shape;390;p19"/>
          <p:cNvSpPr txBox="1"/>
          <p:nvPr/>
        </p:nvSpPr>
        <p:spPr>
          <a:xfrm>
            <a:off x="0" y="0"/>
            <a:ext cx="356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9"/>
          <p:cNvSpPr txBox="1">
            <a:spLocks noGrp="1"/>
          </p:cNvSpPr>
          <p:nvPr>
            <p:ph type="body" idx="2"/>
          </p:nvPr>
        </p:nvSpPr>
        <p:spPr>
          <a:xfrm>
            <a:off x="5153791" y="2806574"/>
            <a:ext cx="6074017" cy="455512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.                        3600000  IN  NS    A.ROOT-SERVERS.NET.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A.ROOT-SERVERS.NET.      3600000      A     198.41.0.4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A.ROOT-SERVERS.NET.      3600000      AAAA  2001:503:ba3e::2:30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.                        3600000      NS    B.ROOT-SERVERS.NET.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B.ROOT-SERVERS.NET.      3600000      A     199.9.14.201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B.ROOT-SERVERS.NET.      3600000      AAAA  2001:500:200::b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.                        3600000      NS    C.ROOT-SERVERS.NET.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C.ROOT-SERVERS.NET.      3600000      A     192.33.4.12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C.ROOT-SERVERS.NET.      3600000      AAAA  2001:500:2::c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.                        3600000      NS    D.ROOT-SERVERS.NET.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D.ROOT-SERVERS.NET.      3600000      A     199.7.91.13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D.ROOT-SERVERS.NET.      3600000      AAAA  2001:500:2d::d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.                        3600000      NS    E.ROOT-SERVERS.NET.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E.ROOT-SERVERS.NET.      3600000      A     192.203.230.10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E.ROOT-SERVERS.NET.      3600000      AAAA  2001:500:a8::e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.                        3600000      NS    F.ROOT-SERVERS.NET.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F.ROOT-SERVERS.NET.      3600000      A     192.5.5.241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F.ROOT-SERVERS.NET.      3600000      AAAA  2001:500:2f::f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.                        3600000      NS    G.ROOT-SERVERS.NET.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G.ROOT-SERVERS.NET.      3600000      A     192.112.36.4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G.ROOT-SERVERS.NET.      3600000      AAAA  2001:500:12::d0d</a:t>
            </a:r>
            <a:endParaRPr sz="12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.                        3600000      NS    H.ROOT-SERVERS.NET.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H.ROOT-SERVERS.NET.      3600000      A     198.97.190.53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200" b="1"/>
              <a:t>H.ROOT-SERVERS.NET.      3600000      AAAA  2001:500:1::53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History of DNS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8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What and Why is DNS?</a:t>
            </a:r>
            <a:endParaRPr sz="23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IP is difficult to memorize, and IPv6 makes it worse</a:t>
            </a:r>
            <a:endParaRPr sz="21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Domain Name ↔ IP Address(es)</a:t>
            </a:r>
            <a:endParaRPr sz="21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Before DNS</a:t>
            </a:r>
            <a:endParaRPr sz="23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ARPANET</a:t>
            </a:r>
            <a:endParaRPr sz="2100"/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HOSTS.txt contains all the hosts’ information (/etc/hosts)</a:t>
            </a:r>
            <a:endParaRPr sz="1900"/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Maintained by SRI’s Network Information Center</a:t>
            </a:r>
            <a:endParaRPr sz="1900"/>
          </a:p>
          <a:p>
            <a:pPr marL="182880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Register → Distribute DB</a:t>
            </a:r>
            <a:endParaRPr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Problems: Not scalable!</a:t>
            </a:r>
            <a:endParaRPr sz="2100"/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Traffic and Load</a:t>
            </a:r>
            <a:endParaRPr sz="1900"/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Name Collision</a:t>
            </a:r>
            <a:endParaRPr sz="1900"/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Consistency</a:t>
            </a:r>
            <a:endParaRPr sz="19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Domain Name System</a:t>
            </a:r>
            <a:endParaRPr sz="23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○"/>
            </a:pPr>
            <a:r>
              <a:rPr lang="en-US" sz="2100">
                <a:solidFill>
                  <a:srgbClr val="FF0000"/>
                </a:solidFill>
              </a:rPr>
              <a:t>Administration decentralization</a:t>
            </a:r>
            <a:endParaRPr sz="2100">
              <a:solidFill>
                <a:srgbClr val="FF0000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Paul Mockapetris (University of Southern California)</a:t>
            </a:r>
            <a:endParaRPr sz="2100"/>
          </a:p>
          <a:p>
            <a:pPr marL="137160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RFC 882, 883 (1983) </a:t>
            </a:r>
            <a:r>
              <a:rPr lang="en-US" sz="2000"/>
              <a:t>→</a:t>
            </a:r>
            <a:r>
              <a:rPr lang="en-US" sz="1900"/>
              <a:t> 1034, 1035 (1987)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97" name="Google Shape;397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Client Configurations</a:t>
            </a:r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/etc/resolv.conf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nameserver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domain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search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resolver(5), resolverconf(8)</a:t>
            </a:r>
            <a:endParaRPr sz="26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/etc/hosts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IP    FQDN    Aliases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C:\Windows\system32\drivers\etc\hosts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hosts(5)</a:t>
            </a:r>
            <a:endParaRPr sz="26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/etc/nsswitch.conf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hosts: files (nis) (ldap) dns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nsswitch.conf(5)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04" name="Google Shape;404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Client Commands – host</a:t>
            </a:r>
            <a:endParaRPr/>
          </a:p>
        </p:txBody>
      </p:sp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$ host nasa.cs.nctu.edu.tw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nasa.cs.nctu.edu.tw has address 140.113.17.32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$ host 140.113.17.32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32.17.113.140.in-addr.arpa domain name pointer nasa.cs.nctu.edu.tw.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11" name="Google Shape;411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Client Commands – nslookup</a:t>
            </a:r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$ nslookup nasa.cs.nctu.edu.tw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Server:         140.113.235.1</a:t>
            </a:r>
            <a:br>
              <a:rPr lang="en-US"/>
            </a:br>
            <a:r>
              <a:rPr lang="en-US"/>
              <a:t>Address:        140.113.235.1#53</a:t>
            </a:r>
            <a:br>
              <a:rPr lang="en-US"/>
            </a:br>
            <a:r>
              <a:rPr lang="en-US"/>
              <a:t>Name:   nasa.cs.nctu.edu.tw</a:t>
            </a:r>
            <a:br>
              <a:rPr lang="en-US"/>
            </a:br>
            <a:r>
              <a:rPr lang="en-US"/>
              <a:t>Address: 140.113.17.32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$ nslookup 140.113.17.225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Server:         140.113.235.1</a:t>
            </a:r>
            <a:br>
              <a:rPr lang="en-US"/>
            </a:br>
            <a:r>
              <a:rPr lang="en-US"/>
              <a:t>Address:        140.113.235.1#53</a:t>
            </a:r>
            <a:br>
              <a:rPr lang="en-US"/>
            </a:br>
            <a:r>
              <a:rPr lang="en-US"/>
              <a:t>32.17.113.140.in-addr.arpa      name = nasa.cs.nctu.edu.tw.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Client Commands – dig (1)</a:t>
            </a:r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$ dig nasa.cs.nctu.edu.tw</a:t>
            </a:r>
            <a:endParaRPr/>
          </a:p>
        </p:txBody>
      </p:sp>
      <p:sp>
        <p:nvSpPr>
          <p:cNvPr id="420" name="Google Shape;420;p23"/>
          <p:cNvSpPr txBox="1">
            <a:spLocks noGrp="1"/>
          </p:cNvSpPr>
          <p:nvPr>
            <p:ph type="body" idx="2"/>
          </p:nvPr>
        </p:nvSpPr>
        <p:spPr>
          <a:xfrm>
            <a:off x="1259950" y="2147050"/>
            <a:ext cx="10153800" cy="40755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Got answer: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-&gt;&gt;HEADER&lt;&lt;- opcode: QUERY, status: NOERROR, id: 47883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flags: qr aa rd ra; QUERY: 1, ANSWER: 1, AUTHORITY: 3, ADDITIONAL: 3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QUESTION SECTION: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;nasa.cs.nctu.edu.tw.           IN      A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ANSWER SECTION: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nasa.cs.nctu.edu.tw.    3600    IN      A       140.113.17.32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……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Client Commands – dig (2)</a:t>
            </a:r>
            <a:endParaRPr/>
          </a:p>
        </p:txBody>
      </p:sp>
      <p:sp>
        <p:nvSpPr>
          <p:cNvPr id="427" name="Google Shape;427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$ dig </a:t>
            </a:r>
            <a:r>
              <a:rPr lang="en-US">
                <a:solidFill>
                  <a:srgbClr val="FF0000"/>
                </a:solidFill>
              </a:rPr>
              <a:t>-x</a:t>
            </a:r>
            <a:r>
              <a:rPr lang="en-US"/>
              <a:t> nasa.cs.nctu.edu.tw</a:t>
            </a:r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body" idx="2"/>
          </p:nvPr>
        </p:nvSpPr>
        <p:spPr>
          <a:xfrm>
            <a:off x="1259950" y="2147050"/>
            <a:ext cx="10153800" cy="33555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Got answer: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-&gt;&gt;HEADER&lt;&lt;- opcode: QUERY, status: NOERROR, id: 5514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flags: qr aa rd ra; QUERY: 1, ANSWER: 1, AUTHORITY: 3, ADDITIONAL: 3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QUESTION SECTION: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;32.17.113.140.in-addr.arpa.   IN      PTR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ANSWER SECTION: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32.17.113.140.in-addr.arpa. 86400 IN   PTR     nasa.cs.nctu.edu.tw.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……</a:t>
            </a:r>
            <a:endParaRPr sz="1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Security</a:t>
            </a: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2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DNSSEC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Provide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Origin authentication of DNS data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Data integrity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Authenticated denial of existence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Not provide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Confidentiality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Availability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$ dig +dnssec bsd1.cs.nctu.edu.tw</a:t>
            </a:r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body" idx="2"/>
          </p:nvPr>
        </p:nvSpPr>
        <p:spPr>
          <a:xfrm>
            <a:off x="1581350" y="5818025"/>
            <a:ext cx="8986800" cy="1078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;; ANSWER SECTION: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bsd1.cs.nctu.edu.tw.    3600    IN      A       140.113.235.131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bsd1.cs.nctu.edu.tw.    3600    IN      </a:t>
            </a:r>
            <a:r>
              <a:rPr lang="en-US" sz="1800" b="1">
                <a:solidFill>
                  <a:srgbClr val="FF0000"/>
                </a:solidFill>
              </a:rPr>
              <a:t>RRSIG</a:t>
            </a:r>
            <a:r>
              <a:rPr lang="en-US" sz="1800" b="1"/>
              <a:t>   A 7 5 3600 …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800" b="1"/>
          </a:p>
        </p:txBody>
      </p:sp>
      <p:sp>
        <p:nvSpPr>
          <p:cNvPr id="437" name="Google Shape;437;p25"/>
          <p:cNvSpPr txBox="1"/>
          <p:nvPr/>
        </p:nvSpPr>
        <p:spPr>
          <a:xfrm>
            <a:off x="4227400" y="6896225"/>
            <a:ext cx="357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RRSIG: Resource Record Signature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Security (c)</a:t>
            </a:r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 over TLS (DoT)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 over HTTPS (DoH)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 Amplification Attack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http://www.cc.ntu.edu.tw/chinese/epaper/0028/20140320_2808.html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50" name="Google Shape;450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Server Software</a:t>
            </a:r>
            <a:endParaRPr/>
          </a:p>
        </p:txBody>
      </p:sp>
      <p:sp>
        <p:nvSpPr>
          <p:cNvPr id="451" name="Google Shape;451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84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/>
              <a:t>BIND</a:t>
            </a:r>
            <a:endParaRPr/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Complete DNS Server solution</a:t>
            </a:r>
            <a:endParaRPr sz="240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/>
              <a:t>NSD</a:t>
            </a:r>
            <a:endParaRPr/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Authoritative DNS Server</a:t>
            </a:r>
            <a:endParaRPr/>
          </a:p>
          <a:p>
            <a:pPr marL="137160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No recursion, No caching</a:t>
            </a:r>
            <a:endParaRPr sz="2400"/>
          </a:p>
          <a:p>
            <a:pPr marL="137160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DNSSEC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sz="2800"/>
              <a:t>Unbound</a:t>
            </a:r>
            <a:endParaRPr/>
          </a:p>
          <a:p>
            <a:pPr marL="91440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Local resolver</a:t>
            </a:r>
            <a:endParaRPr/>
          </a:p>
          <a:p>
            <a:pPr marL="137160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Validating, Recursive, Caching</a:t>
            </a:r>
            <a:endParaRPr/>
          </a:p>
          <a:p>
            <a:pPr marL="1371600" lvl="2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400"/>
              <a:t>DoH, DoT</a:t>
            </a:r>
            <a:endParaRPr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https://en.wikipedia.org/wiki/Comparison_of_DNS_server_software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57" name="Google Shape;457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Misc.</a:t>
            </a:r>
            <a:endParaRPr/>
          </a:p>
        </p:txBody>
      </p:sp>
      <p:sp>
        <p:nvSpPr>
          <p:cNvPr id="458" name="Google Shape;458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Internationalized Domain Name (IDN)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Punycode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A representation of Unicode with ASCII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 .台灣 &lt;-&gt; .xn--kpry57d</a:t>
            </a:r>
            <a:endParaRPr sz="24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https://en.wikipedia.org/wiki/Punycode</a:t>
            </a:r>
            <a:endParaRPr sz="24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Public &amp; cloud services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Hurricane Electric Free DNS Hosting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https://dns.he.net/</a:t>
            </a:r>
            <a:endParaRPr sz="24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AWS Route53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https://aws.amazon.com/route53/</a:t>
            </a:r>
            <a:endParaRPr sz="24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GeoDNS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Different DNS answers based on client’s geographical location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DNS Specification</a:t>
            </a: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6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>
                <a:solidFill>
                  <a:srgbClr val="FF0000"/>
                </a:solidFill>
              </a:rPr>
              <a:t>Tree architecture</a:t>
            </a:r>
            <a:r>
              <a:rPr lang="en-US"/>
              <a:t> – “</a:t>
            </a:r>
            <a:r>
              <a:rPr lang="en-US" b="1"/>
              <a:t>domain</a:t>
            </a:r>
            <a:r>
              <a:rPr lang="en-US"/>
              <a:t>” and “</a:t>
            </a:r>
            <a:r>
              <a:rPr lang="en-US" b="1"/>
              <a:t>subdomain</a:t>
            </a:r>
            <a:r>
              <a:rPr lang="en-US"/>
              <a:t>”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Divided into categories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Solves name collision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●"/>
            </a:pPr>
            <a:r>
              <a:rPr lang="en-US">
                <a:solidFill>
                  <a:srgbClr val="FF0000"/>
                </a:solidFill>
              </a:rPr>
              <a:t>Distributed database</a:t>
            </a:r>
            <a:endParaRPr>
              <a:solidFill>
                <a:srgbClr val="FF0000"/>
              </a:solidFill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Each site maintains a segment of the DB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Each site opens its information via network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Client-Server architecture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Name servers provide information (Name Server)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Clients make queries to server (Resolver)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DNS Namespace – (1)</a:t>
            </a:r>
            <a:endParaRPr/>
          </a:p>
        </p:txBody>
      </p: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6832200" cy="391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Domain name is</a:t>
            </a:r>
            <a:endParaRPr sz="27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inverted tree (Rooted tree)</a:t>
            </a:r>
            <a:endParaRPr sz="2500"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Root with label ‘.’</a:t>
            </a:r>
            <a:endParaRPr sz="2300"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Root with label ‘’ (Null)</a:t>
            </a:r>
            <a:endParaRPr sz="23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Domain and subdomain</a:t>
            </a:r>
            <a:endParaRPr sz="27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Each domain has a “domain name” to identify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its position in database</a:t>
            </a:r>
            <a:endParaRPr sz="2500"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domain:		    nycu.edu.tw</a:t>
            </a:r>
            <a:endParaRPr sz="2300"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subdomain:		cs.nycu.edu.tw</a:t>
            </a:r>
            <a:endParaRPr sz="2300"/>
          </a:p>
        </p:txBody>
      </p:sp>
      <p:grpSp>
        <p:nvGrpSpPr>
          <p:cNvPr id="59" name="Google Shape;59;p4"/>
          <p:cNvGrpSpPr/>
          <p:nvPr/>
        </p:nvGrpSpPr>
        <p:grpSpPr>
          <a:xfrm>
            <a:off x="7914725" y="942725"/>
            <a:ext cx="2947700" cy="6364600"/>
            <a:chOff x="7914725" y="942725"/>
            <a:chExt cx="2947700" cy="6364600"/>
          </a:xfrm>
        </p:grpSpPr>
        <p:sp>
          <p:nvSpPr>
            <p:cNvPr id="60" name="Google Shape;60;p4"/>
            <p:cNvSpPr/>
            <p:nvPr/>
          </p:nvSpPr>
          <p:spPr>
            <a:xfrm>
              <a:off x="9914325" y="14045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9914325" y="26541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9563450" y="26541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10265200" y="26541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64;p4"/>
            <p:cNvCxnSpPr>
              <a:stCxn id="60" idx="4"/>
              <a:endCxn id="62" idx="0"/>
            </p:cNvCxnSpPr>
            <p:nvPr/>
          </p:nvCxnSpPr>
          <p:spPr>
            <a:xfrm flipH="1">
              <a:off x="9625275" y="15284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4"/>
            <p:cNvCxnSpPr>
              <a:stCxn id="60" idx="4"/>
              <a:endCxn id="61" idx="0"/>
            </p:cNvCxnSpPr>
            <p:nvPr/>
          </p:nvCxnSpPr>
          <p:spPr>
            <a:xfrm>
              <a:off x="9976275" y="1528425"/>
              <a:ext cx="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4"/>
            <p:cNvCxnSpPr>
              <a:stCxn id="60" idx="4"/>
              <a:endCxn id="63" idx="0"/>
            </p:cNvCxnSpPr>
            <p:nvPr/>
          </p:nvCxnSpPr>
          <p:spPr>
            <a:xfrm>
              <a:off x="9976275" y="15284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7" name="Google Shape;67;p4"/>
            <p:cNvSpPr/>
            <p:nvPr/>
          </p:nvSpPr>
          <p:spPr>
            <a:xfrm>
              <a:off x="9563450" y="39037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212575" y="39037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9914325" y="39037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9212575" y="52123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861700" y="52123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563450" y="52123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861700" y="65208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510825" y="65208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212575" y="65208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" name="Google Shape;76;p4"/>
            <p:cNvCxnSpPr>
              <a:stCxn id="68" idx="4"/>
              <a:endCxn id="71" idx="0"/>
            </p:cNvCxnSpPr>
            <p:nvPr/>
          </p:nvCxnSpPr>
          <p:spPr>
            <a:xfrm flipH="1">
              <a:off x="8923525" y="4027625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4"/>
            <p:cNvCxnSpPr>
              <a:stCxn id="68" idx="4"/>
              <a:endCxn id="70" idx="0"/>
            </p:cNvCxnSpPr>
            <p:nvPr/>
          </p:nvCxnSpPr>
          <p:spPr>
            <a:xfrm>
              <a:off x="9274525" y="4027625"/>
              <a:ext cx="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4"/>
            <p:cNvCxnSpPr>
              <a:stCxn id="68" idx="4"/>
              <a:endCxn id="72" idx="0"/>
            </p:cNvCxnSpPr>
            <p:nvPr/>
          </p:nvCxnSpPr>
          <p:spPr>
            <a:xfrm>
              <a:off x="9274525" y="4027625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4"/>
            <p:cNvCxnSpPr>
              <a:stCxn id="62" idx="4"/>
              <a:endCxn id="68" idx="0"/>
            </p:cNvCxnSpPr>
            <p:nvPr/>
          </p:nvCxnSpPr>
          <p:spPr>
            <a:xfrm flipH="1">
              <a:off x="9274400" y="27780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80;p4"/>
            <p:cNvCxnSpPr>
              <a:stCxn id="62" idx="4"/>
              <a:endCxn id="67" idx="0"/>
            </p:cNvCxnSpPr>
            <p:nvPr/>
          </p:nvCxnSpPr>
          <p:spPr>
            <a:xfrm>
              <a:off x="9625400" y="2778025"/>
              <a:ext cx="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1;p4"/>
            <p:cNvCxnSpPr>
              <a:stCxn id="62" idx="4"/>
              <a:endCxn id="69" idx="0"/>
            </p:cNvCxnSpPr>
            <p:nvPr/>
          </p:nvCxnSpPr>
          <p:spPr>
            <a:xfrm>
              <a:off x="9625400" y="27780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4"/>
            <p:cNvCxnSpPr>
              <a:stCxn id="71" idx="4"/>
              <a:endCxn id="74" idx="0"/>
            </p:cNvCxnSpPr>
            <p:nvPr/>
          </p:nvCxnSpPr>
          <p:spPr>
            <a:xfrm flipH="1">
              <a:off x="8572650" y="5336200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4"/>
            <p:cNvCxnSpPr>
              <a:stCxn id="71" idx="4"/>
              <a:endCxn id="73" idx="0"/>
            </p:cNvCxnSpPr>
            <p:nvPr/>
          </p:nvCxnSpPr>
          <p:spPr>
            <a:xfrm>
              <a:off x="8923650" y="5336200"/>
              <a:ext cx="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4"/>
            <p:cNvCxnSpPr>
              <a:stCxn id="71" idx="4"/>
              <a:endCxn id="75" idx="0"/>
            </p:cNvCxnSpPr>
            <p:nvPr/>
          </p:nvCxnSpPr>
          <p:spPr>
            <a:xfrm>
              <a:off x="8923650" y="5336200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5" name="Google Shape;85;p4"/>
            <p:cNvSpPr txBox="1"/>
            <p:nvPr/>
          </p:nvSpPr>
          <p:spPr>
            <a:xfrm>
              <a:off x="9616275" y="942725"/>
              <a:ext cx="72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""</a:t>
              </a:r>
              <a:endParaRPr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4"/>
            <p:cNvSpPr txBox="1"/>
            <p:nvPr/>
          </p:nvSpPr>
          <p:spPr>
            <a:xfrm>
              <a:off x="8997925" y="2430000"/>
              <a:ext cx="553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</a:t>
              </a:r>
              <a:endParaRPr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4"/>
            <p:cNvSpPr txBox="1"/>
            <p:nvPr/>
          </p:nvSpPr>
          <p:spPr>
            <a:xfrm>
              <a:off x="8563650" y="3679575"/>
              <a:ext cx="720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4"/>
            <p:cNvSpPr txBox="1"/>
            <p:nvPr/>
          </p:nvSpPr>
          <p:spPr>
            <a:xfrm>
              <a:off x="8111838" y="4985550"/>
              <a:ext cx="771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nycu</a:t>
              </a:r>
              <a:endParaRPr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4"/>
            <p:cNvSpPr txBox="1"/>
            <p:nvPr/>
          </p:nvSpPr>
          <p:spPr>
            <a:xfrm>
              <a:off x="7914725" y="6291525"/>
              <a:ext cx="720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8997925" y="6799425"/>
              <a:ext cx="1864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cs.nycu.edu.tw</a:t>
              </a:r>
              <a:endParaRPr sz="2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" name="Google Shape;91;p4"/>
            <p:cNvCxnSpPr>
              <a:stCxn id="90" idx="1"/>
              <a:endCxn id="74" idx="4"/>
            </p:cNvCxnSpPr>
            <p:nvPr/>
          </p:nvCxnSpPr>
          <p:spPr>
            <a:xfrm rot="10800000">
              <a:off x="8572825" y="6644775"/>
              <a:ext cx="425100" cy="4086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2" name="Google Shape;92;p4"/>
            <p:cNvSpPr/>
            <p:nvPr/>
          </p:nvSpPr>
          <p:spPr>
            <a:xfrm rot="-4401785">
              <a:off x="8213064" y="5958916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 rot="-4401785">
              <a:off x="8563939" y="4666304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 rot="-4401785">
              <a:off x="8919464" y="3354654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 rot="-4401785">
              <a:off x="9265689" y="2107654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DNS Namespace – (2)</a:t>
            </a:r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812" y="1412894"/>
            <a:ext cx="7996130" cy="5568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>
            <a:off x="599040" y="6981108"/>
            <a:ext cx="37048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https://tools.ietf.org/html/rfc1034#section-3.4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631440" y="3527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DNS Namespace – (3)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Domain level</a:t>
            </a:r>
            <a:endParaRPr sz="27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Top-level / First level</a:t>
            </a:r>
            <a:endParaRPr sz="2500"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Direct child of “root”</a:t>
            </a:r>
            <a:endParaRPr sz="2300"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Maintained by ICANN (Internet Corporation for Assigned Names and Numbers)</a:t>
            </a:r>
            <a:endParaRPr sz="23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Second-level</a:t>
            </a:r>
            <a:endParaRPr sz="2500"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Child of a Top-level domain</a:t>
            </a:r>
            <a:endParaRPr sz="23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Domain name limitations (RFC1035: 2.3.4 “Size limits”)</a:t>
            </a:r>
            <a:endParaRPr sz="27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Up to 63-octets in each label</a:t>
            </a:r>
            <a:endParaRPr sz="25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Up to 255-octets in a full domain name</a:t>
            </a:r>
            <a:endParaRPr sz="2500"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253 visible characters and 2 length bytes</a:t>
            </a:r>
            <a:endParaRPr sz="2300"/>
          </a:p>
          <a:p>
            <a:pPr marL="914400" lvl="1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What is the real maximum length of a DNS name?</a:t>
            </a:r>
            <a:endParaRPr sz="2500"/>
          </a:p>
          <a:p>
            <a:pPr marL="1371600" lvl="2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https://devblogs.microsoft.com/oldnewthing/20120412-00/?p=7873</a:t>
            </a:r>
            <a:endParaRPr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DNS Namespace – (4)</a:t>
            </a: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7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gTLDs (generic Top-Level Domains)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com:	commercial organization, such as </a:t>
            </a:r>
            <a:r>
              <a:rPr lang="en-US" u="sng"/>
              <a:t>ibm.com</a:t>
            </a:r>
            <a:r>
              <a:rPr lang="en-US"/>
              <a:t>  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edu:	educational organization, such as </a:t>
            </a:r>
            <a:r>
              <a:rPr lang="en-US" u="sng"/>
              <a:t>purdue.edu</a:t>
            </a:r>
            <a:endParaRPr u="sng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gov:	government organization, such as </a:t>
            </a:r>
            <a:r>
              <a:rPr lang="en-US" u="sng"/>
              <a:t>nasa.gov</a:t>
            </a:r>
            <a:endParaRPr u="sng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mil:	military organization, such as </a:t>
            </a:r>
            <a:r>
              <a:rPr lang="en-US" u="sng"/>
              <a:t>navy.mil</a:t>
            </a:r>
            <a:endParaRPr u="sng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net:	network infrastructure providing organization,</a:t>
            </a:r>
            <a:br>
              <a:rPr lang="en-US"/>
            </a:br>
            <a:r>
              <a:rPr lang="en-US"/>
              <a:t>		such as </a:t>
            </a:r>
            <a:r>
              <a:rPr lang="en-US" u="sng"/>
              <a:t>hinet.net</a:t>
            </a:r>
            <a:endParaRPr u="sng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org:	noncommercial organization, such as </a:t>
            </a:r>
            <a:r>
              <a:rPr lang="en-US" u="sng"/>
              <a:t>x.org</a:t>
            </a:r>
            <a:endParaRPr u="sng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int:	International organization, such as </a:t>
            </a:r>
            <a:r>
              <a:rPr lang="en-US" u="sng"/>
              <a:t>nato.int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DNS Namespace – (5)</a:t>
            </a:r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98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New gTLDs launched in year 2000: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aero:	for air-transport industry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biz:	for business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coop:	for cooperatives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info:	for all uses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museum:	for museum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name:	for individuals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pro:	for professionals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xxx:	for adult entertainment industry (sTLD)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On March 18st , 2011</a:t>
            </a:r>
            <a:endParaRPr/>
          </a:p>
          <a:p>
            <a: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https://www.iana.org/domains/root/db</a:t>
            </a:r>
            <a:r>
              <a:rPr lang="en-US" sz="2800"/>
              <a:t> 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The DNS Namespace – (6)</a:t>
            </a:r>
            <a:endParaRPr/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Other than US, ccTLD (country code TLD)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ISO 3166, but just based on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Taiwan  =&gt; tw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Japan =&gt;  jp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United States =&gt; us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United Kingdom =&gt; uk (ISO3166 is GB)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European Union =&gt; eu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Follow or not follow US-like scheme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US-like scheme example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edu.tw, com.tw, gov.tw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Other scheme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ac.jp, co.jp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1471</Words>
  <Application>Microsoft Office PowerPoint</Application>
  <PresentationFormat>自訂</PresentationFormat>
  <Paragraphs>390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Source Sans Pro</vt:lpstr>
      <vt:lpstr>Arial</vt:lpstr>
      <vt:lpstr>Courier New</vt:lpstr>
      <vt:lpstr>Times New Roman</vt:lpstr>
      <vt:lpstr>CSCC NASA</vt:lpstr>
      <vt:lpstr>The Domain Name System</vt:lpstr>
      <vt:lpstr>History of DNS</vt:lpstr>
      <vt:lpstr>DNS Specification</vt:lpstr>
      <vt:lpstr>The DNS Namespace – (1)</vt:lpstr>
      <vt:lpstr>The DNS Namespace – (2)</vt:lpstr>
      <vt:lpstr>The DNS Namespace – (3)</vt:lpstr>
      <vt:lpstr>The DNS Namespace – (4)</vt:lpstr>
      <vt:lpstr>The DNS Namespace – (5)</vt:lpstr>
      <vt:lpstr>The DNS Namespace – (6)</vt:lpstr>
      <vt:lpstr>How DNS Works – DNS Delegation </vt:lpstr>
      <vt:lpstr>How DNS Works – DNS query process</vt:lpstr>
      <vt:lpstr>DNS Delegation – Administered Zone</vt:lpstr>
      <vt:lpstr>DNS Delegation – Administered Zone</vt:lpstr>
      <vt:lpstr>The Name Server Taxonomy (1)</vt:lpstr>
      <vt:lpstr>The Name Server Taxonomy (2)</vt:lpstr>
      <vt:lpstr>The Name Server Taxonomy (3)</vt:lpstr>
      <vt:lpstr>The Name Server Taxonomy (4)</vt:lpstr>
      <vt:lpstr>The Name Server Taxonomy (5)</vt:lpstr>
      <vt:lpstr>The Name Server Taxonomy (6)</vt:lpstr>
      <vt:lpstr>DNS Client Configurations</vt:lpstr>
      <vt:lpstr>DNS Client Commands – host</vt:lpstr>
      <vt:lpstr>DNS Client Commands – nslookup</vt:lpstr>
      <vt:lpstr>DNS Client Commands – dig (1)</vt:lpstr>
      <vt:lpstr>DNS Client Commands – dig (2)</vt:lpstr>
      <vt:lpstr>DNS Security</vt:lpstr>
      <vt:lpstr>DNS Security (c)</vt:lpstr>
      <vt:lpstr>DNS Server Software</vt:lpstr>
      <vt:lpstr>Misc.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Domain Name System</dc:title>
  <dc:creator>Li-Wen Hsu</dc:creator>
  <cp:lastModifiedBy>李富源</cp:lastModifiedBy>
  <cp:revision>2</cp:revision>
  <dcterms:modified xsi:type="dcterms:W3CDTF">2021-03-25T11:29:27Z</dcterms:modified>
</cp:coreProperties>
</file>