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1998325" cy="7559675"/>
  <p:notesSz cx="7559675" cy="10691813"/>
  <p:embeddedFontLst>
    <p:embeddedFont>
      <p:font typeface="Source Sans Pro" panose="020B0503030403020204" pitchFamily="34" charset="0"/>
      <p:regular r:id="rId37"/>
      <p:bold r:id="rId38"/>
      <p:italic r:id="rId39"/>
      <p:boldItalic r:id="rId40"/>
    </p:embeddedFont>
    <p:embeddedFont>
      <p:font typeface="Verdana" panose="020B0604030504040204" pitchFamily="34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5" roundtripDataSignature="AMtx7mgJnpxcLpHShjCr2zZb24ygG3fAX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iang-Chi Tseng" initials="" lastIdx="2" clrIdx="0"/>
  <p:cmAuthor id="1" name="Jui-Nan Eric Lin" initials="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AF01D8-87DC-4E45-9FF3-3F5A4B93633A}">
  <a:tblStyle styleId="{4BAF01D8-87DC-4E45-9FF3-3F5A4B93633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0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" name="Google Shape;33;p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1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1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沒有最下面 procmail 教學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c7f3061782_0_9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c7f3061782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p1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p1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p1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when 以下縮排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higher preference顏色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p1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4" name="Google Shape;224;p1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1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configuraiton -&gt; configuration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p1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綠色?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p1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p2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1" name="Google Shape;261;p2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8" name="Google Shape;268;p2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p2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Google Shape;284;p2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2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9" name="Google Shape;299;p2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c7f3061782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gc7f3061782_0_8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5" name="Google Shape;315;p2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" name="Google Shape;48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1" name="Google Shape;341;p3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大標題" type="tx">
  <p:cSld name="TITLE_AND_BOD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5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6000"/>
              <a:buFont typeface="Source Sans Pro"/>
              <a:buNone/>
              <a:defRPr sz="6000">
                <a:solidFill>
                  <a:srgbClr val="04617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" name="Google Shape;10;p3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35"/>
          <p:cNvSpPr txBox="1"/>
          <p:nvPr/>
        </p:nvSpPr>
        <p:spPr>
          <a:xfrm>
            <a:off x="5272075" y="6385700"/>
            <a:ext cx="6126300" cy="10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國立陽明交通大學資工系資訊中心</a:t>
            </a:r>
            <a:endParaRPr sz="30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Computer Center of Department of Computer Science, NYCU</a:t>
            </a:r>
            <a:endParaRPr sz="11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5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" name="Google Shape;12;p35"/>
          <p:cNvSpPr txBox="1">
            <a:spLocks noGrp="1"/>
          </p:cNvSpPr>
          <p:nvPr>
            <p:ph type="subTitle" idx="1"/>
          </p:nvPr>
        </p:nvSpPr>
        <p:spPr>
          <a:xfrm>
            <a:off x="599875" y="5339225"/>
            <a:ext cx="102675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3600"/>
              <a:buFont typeface="Source Sans Pro"/>
              <a:buNone/>
              <a:defRPr sz="3600" b="0" i="0" u="none" strike="noStrike" cap="non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版面二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36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Font typeface="Source Sans Pro"/>
              <a:buNone/>
              <a:defRPr sz="5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6" name="Google Shape;16;p36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None/>
              <a:defRPr sz="3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  <a:defRPr sz="2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版面二 (程式碼)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" name="Google Shape;19;p37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Font typeface="Source Sans Pro"/>
              <a:buNone/>
              <a:defRPr sz="5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0" name="Google Shape;20;p37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None/>
              <a:defRPr sz="3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  <a:defRPr sz="2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1" name="Google Shape;21;p37"/>
          <p:cNvSpPr txBox="1">
            <a:spLocks noGrp="1"/>
          </p:cNvSpPr>
          <p:nvPr>
            <p:ph type="body" idx="2"/>
          </p:nvPr>
        </p:nvSpPr>
        <p:spPr>
          <a:xfrm>
            <a:off x="615250" y="4153475"/>
            <a:ext cx="10798500" cy="17301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版面一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8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Source Sans Pro"/>
              <a:buNone/>
              <a:defRPr sz="5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4" name="Google Shape;24;p38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None/>
              <a:defRPr sz="3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  <a:defRPr sz="2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5" name="Google Shape;25;p38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81">
          <p15:clr>
            <a:srgbClr val="FA7B17"/>
          </p15:clr>
        </p15:guide>
        <p15:guide id="2" pos="3779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版面一 (程式碼)">
  <p:cSld name="OBJECT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9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Source Sans Pro"/>
              <a:buNone/>
              <a:defRPr sz="5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8" name="Google Shape;28;p39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None/>
              <a:defRPr sz="3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  <a:defRPr sz="2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9" name="Google Shape;29;p3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39"/>
          <p:cNvSpPr txBox="1">
            <a:spLocks noGrp="1"/>
          </p:cNvSpPr>
          <p:nvPr>
            <p:ph type="body" idx="2"/>
          </p:nvPr>
        </p:nvSpPr>
        <p:spPr>
          <a:xfrm>
            <a:off x="615250" y="4153475"/>
            <a:ext cx="10798500" cy="17301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81">
          <p15:clr>
            <a:srgbClr val="FA7B17"/>
          </p15:clr>
        </p15:guide>
        <p15:guide id="2" pos="3779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4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6000"/>
              <a:buFont typeface="Source Sans Pro"/>
              <a:buNone/>
              <a:defRPr sz="6000" b="0" i="0" u="none" strike="noStrike" cap="none">
                <a:solidFill>
                  <a:srgbClr val="04617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bsd.org/cgi/man.cgi?query=procmai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hyperlink" Target="https://docs.freebsd.org/en/books/handbook/mail-procmail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ta@nasa.cs.nctu.edu.tw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bsd.org/cgi/man.cgi?query=forward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mailto:eric@knecht.sendmail.org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mailto:evi@anchor.cs.colorado.edu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bsd.org/cgi/man.cgi?query=vacation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reebsd.org/cgi/man.cgi?query=forward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ndmail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://www.postfix.org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E-Mail System</a:t>
            </a:r>
            <a:endParaRPr/>
          </a:p>
        </p:txBody>
      </p:sp>
      <p:sp>
        <p:nvSpPr>
          <p:cNvPr id="36" name="Google Shape;36;p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37" name="Google Shape;37;p1"/>
          <p:cNvSpPr txBox="1">
            <a:spLocks noGrp="1"/>
          </p:cNvSpPr>
          <p:nvPr>
            <p:ph type="subTitle" idx="1"/>
          </p:nvPr>
        </p:nvSpPr>
        <p:spPr>
          <a:xfrm>
            <a:off x="599875" y="5339225"/>
            <a:ext cx="102675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lctseng (2020-2021, CC-BY)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? (?-2019)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68" name="Google Shape;168;p10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Mail System – The Transport Agent (3)</a:t>
            </a:r>
            <a:endParaRPr/>
          </a:p>
        </p:txBody>
      </p:sp>
      <p:sp>
        <p:nvSpPr>
          <p:cNvPr id="169" name="Google Shape;169;p10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Protocol: SMTP</a:t>
            </a:r>
            <a:endParaRPr/>
          </a:p>
        </p:txBody>
      </p:sp>
      <p:sp>
        <p:nvSpPr>
          <p:cNvPr id="170" name="Google Shape;170;p10"/>
          <p:cNvSpPr txBox="1">
            <a:spLocks noGrp="1"/>
          </p:cNvSpPr>
          <p:nvPr>
            <p:ph type="body" idx="2"/>
          </p:nvPr>
        </p:nvSpPr>
        <p:spPr>
          <a:xfrm>
            <a:off x="615250" y="2129300"/>
            <a:ext cx="5126400" cy="36000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500" b="1"/>
              <a:t>$ </a:t>
            </a:r>
            <a:r>
              <a:rPr lang="en-US" sz="1500" b="1">
                <a:solidFill>
                  <a:srgbClr val="FF0000"/>
                </a:solidFill>
              </a:rPr>
              <a:t>telnet csmailgate 25</a:t>
            </a:r>
            <a:endParaRPr sz="1500" b="1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500" b="1"/>
              <a:t>Trying 140.113.235.103...</a:t>
            </a:r>
            <a:endParaRPr sz="15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500" b="1"/>
              <a:t>Connected to csmailgate.</a:t>
            </a:r>
            <a:endParaRPr sz="15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500" b="1"/>
              <a:t>Escape character is '^]'.</a:t>
            </a:r>
            <a:endParaRPr sz="15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500" b="1"/>
              <a:t>220 csmailgate.cs.nctu.edu.tw ESMTP Postfix</a:t>
            </a:r>
            <a:endParaRPr sz="15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500" b="1">
                <a:solidFill>
                  <a:srgbClr val="0000FF"/>
                </a:solidFill>
              </a:rPr>
              <a:t>ehlo bsd4.cs.nctu.edu.tw</a:t>
            </a:r>
            <a:endParaRPr sz="1500" b="1">
              <a:solidFill>
                <a:srgbClr val="0000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500" b="1"/>
              <a:t>250-csmailgate.cs.nctu.edu.tw</a:t>
            </a:r>
            <a:endParaRPr sz="15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500" b="1"/>
              <a:t>250-PIPELINING</a:t>
            </a:r>
            <a:endParaRPr sz="15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500" b="1"/>
              <a:t>250-SIZE 204800000</a:t>
            </a:r>
            <a:endParaRPr sz="15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500" b="1"/>
              <a:t>250-VRFY</a:t>
            </a:r>
            <a:endParaRPr sz="15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500" b="1"/>
              <a:t>250-ETRN</a:t>
            </a:r>
            <a:endParaRPr sz="15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500" b="1"/>
              <a:t>250-ENHANCEDSTATUSCODES</a:t>
            </a:r>
            <a:endParaRPr sz="15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500" b="1"/>
              <a:t>250-8BITMIME</a:t>
            </a:r>
            <a:endParaRPr sz="15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500" b="1"/>
              <a:t>250 DSN</a:t>
            </a:r>
            <a:endParaRPr sz="15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15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1500" b="1"/>
          </a:p>
        </p:txBody>
      </p:sp>
      <p:sp>
        <p:nvSpPr>
          <p:cNvPr id="171" name="Google Shape;171;p10"/>
          <p:cNvSpPr txBox="1">
            <a:spLocks noGrp="1"/>
          </p:cNvSpPr>
          <p:nvPr>
            <p:ph type="body" idx="2"/>
          </p:nvPr>
        </p:nvSpPr>
        <p:spPr>
          <a:xfrm>
            <a:off x="5957750" y="2129300"/>
            <a:ext cx="5439900" cy="36000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500" b="1">
                <a:solidFill>
                  <a:srgbClr val="0000FF"/>
                </a:solidFill>
              </a:rPr>
              <a:t>mail from: &lt;alice@cs.nctu.edu.tw&gt;</a:t>
            </a:r>
            <a:endParaRPr sz="1500" b="1">
              <a:solidFill>
                <a:srgbClr val="0000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500" b="1"/>
              <a:t>250 2.1.0 Ok</a:t>
            </a:r>
            <a:endParaRPr sz="15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500" b="1">
                <a:solidFill>
                  <a:srgbClr val="0000FF"/>
                </a:solidFill>
              </a:rPr>
              <a:t>rcpt to: &lt;bob@cs.nctu.edu.tw&gt;</a:t>
            </a:r>
            <a:endParaRPr sz="1500" b="1">
              <a:solidFill>
                <a:srgbClr val="0000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500" b="1"/>
              <a:t>250 2.1.5 Ok</a:t>
            </a:r>
            <a:endParaRPr sz="15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500" b="1"/>
              <a:t>data</a:t>
            </a:r>
            <a:endParaRPr sz="15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500" b="1"/>
              <a:t>354 End data with &lt;CR&gt;&lt;LF&gt;.&lt;CR&gt;&lt;LF&gt;</a:t>
            </a:r>
            <a:endParaRPr sz="15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500" b="1">
                <a:solidFill>
                  <a:srgbClr val="FF0000"/>
                </a:solidFill>
              </a:rPr>
              <a:t>From: haha &lt;devnull@cs.nctu.edu.tw&gt;</a:t>
            </a:r>
            <a:endParaRPr sz="1500" b="1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500" b="1">
                <a:solidFill>
                  <a:srgbClr val="FF0000"/>
                </a:solidFill>
              </a:rPr>
              <a:t>To: admin@hinet.net</a:t>
            </a:r>
            <a:endParaRPr sz="1500" b="1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1500" b="1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500" b="1">
                <a:solidFill>
                  <a:srgbClr val="FF0000"/>
                </a:solidFill>
              </a:rPr>
              <a:t>hehe... I spammed you!</a:t>
            </a:r>
            <a:endParaRPr sz="1500" b="1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500" b="1">
                <a:solidFill>
                  <a:srgbClr val="FF0000"/>
                </a:solidFill>
              </a:rPr>
              <a:t>.</a:t>
            </a:r>
            <a:endParaRPr sz="1500" b="1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500" b="1"/>
              <a:t>250 2.0.0 Ok: queued as 81BD4FB4</a:t>
            </a:r>
            <a:endParaRPr sz="15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500" b="1">
                <a:solidFill>
                  <a:srgbClr val="4A86E8"/>
                </a:solidFill>
              </a:rPr>
              <a:t>quit</a:t>
            </a:r>
            <a:endParaRPr sz="1500" b="1">
              <a:solidFill>
                <a:srgbClr val="4A86E8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500" b="1"/>
              <a:t>221 2.0.0 Bye</a:t>
            </a:r>
            <a:endParaRPr sz="15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500" b="1"/>
              <a:t>Connection closed by foreign host.</a:t>
            </a:r>
            <a:endParaRPr sz="15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1500" b="1"/>
          </a:p>
        </p:txBody>
      </p:sp>
      <p:sp>
        <p:nvSpPr>
          <p:cNvPr id="172" name="Google Shape;172;p10"/>
          <p:cNvSpPr txBox="1">
            <a:spLocks noGrp="1"/>
          </p:cNvSpPr>
          <p:nvPr>
            <p:ph type="body" idx="2"/>
          </p:nvPr>
        </p:nvSpPr>
        <p:spPr>
          <a:xfrm>
            <a:off x="615250" y="5833475"/>
            <a:ext cx="10798500" cy="15075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500" b="1">
                <a:solidFill>
                  <a:srgbClr val="0000FF"/>
                </a:solidFill>
              </a:rPr>
              <a:t>From: haha &lt;devnull@cs.nctu.edu.tw&gt;</a:t>
            </a:r>
            <a:endParaRPr sz="1500" b="1">
              <a:solidFill>
                <a:srgbClr val="0000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500" b="1">
                <a:solidFill>
                  <a:srgbClr val="0000FF"/>
                </a:solidFill>
              </a:rPr>
              <a:t>To: admin@hinet.net</a:t>
            </a:r>
            <a:endParaRPr sz="1500" b="1">
              <a:solidFill>
                <a:srgbClr val="0000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500" b="1">
                <a:solidFill>
                  <a:srgbClr val="FF9900"/>
                </a:solidFill>
              </a:rPr>
              <a:t>Message-Id: &lt;20120501070002.81BD4FB4@csmailgate.cs.nctu.edu.tw&gt;</a:t>
            </a:r>
            <a:endParaRPr sz="1500" b="1">
              <a:solidFill>
                <a:srgbClr val="FF99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500" b="1">
                <a:solidFill>
                  <a:srgbClr val="FF9900"/>
                </a:solidFill>
              </a:rPr>
              <a:t>Date: Tue,  1 May 2012 14:59:53 +0800 (CST)</a:t>
            </a:r>
            <a:endParaRPr sz="1500" b="1">
              <a:solidFill>
                <a:srgbClr val="FF99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15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500" b="1"/>
              <a:t>hehe... I spammed you!</a:t>
            </a:r>
            <a:endParaRPr sz="15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15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78" name="Google Shape;178;p11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 sz="4500"/>
              <a:t>Mail System – The Delivery Agent</a:t>
            </a:r>
            <a:endParaRPr sz="4500"/>
          </a:p>
        </p:txBody>
      </p:sp>
      <p:sp>
        <p:nvSpPr>
          <p:cNvPr id="179" name="Google Shape;179;p11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Place mails in users' mailboxes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Accept mail from MTA and deliver the mail to the local recipients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Type of recipients</a:t>
            </a:r>
            <a:endParaRPr/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User</a:t>
            </a:r>
            <a:endParaRPr/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Program</a:t>
            </a:r>
            <a:endParaRPr/>
          </a:p>
          <a:p>
            <a:pPr marL="182880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procmail, bogofilter, ...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u="sng">
                <a:solidFill>
                  <a:schemeClr val="hlink"/>
                </a:solidFill>
                <a:hlinkClick r:id="rId3"/>
              </a:rPr>
              <a:t>procmail(1)</a:t>
            </a:r>
            <a:endParaRPr/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Do something between mail coming in and stored in mail box</a:t>
            </a:r>
            <a:endParaRPr/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u="sng">
                <a:solidFill>
                  <a:schemeClr val="hlink"/>
                </a:solidFill>
                <a:hlinkClick r:id="rId4"/>
              </a:rPr>
              <a:t>Handbook: Using procmail</a:t>
            </a:r>
            <a:endParaRPr/>
          </a:p>
        </p:txBody>
      </p:sp>
      <p:pic>
        <p:nvPicPr>
          <p:cNvPr id="180" name="Google Shape;180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4775" y="5460225"/>
            <a:ext cx="4242450" cy="152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1"/>
          <p:cNvSpPr/>
          <p:nvPr/>
        </p:nvSpPr>
        <p:spPr>
          <a:xfrm>
            <a:off x="10363700" y="5652475"/>
            <a:ext cx="720000" cy="9123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c7f3061782_0_9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87" name="Google Shape;187;gc7f3061782_0_96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Font typeface="Source Sans Pro"/>
              <a:buNone/>
            </a:pPr>
            <a:r>
              <a:rPr lang="en-US"/>
              <a:t>Mail Storage</a:t>
            </a:r>
            <a:endParaRPr/>
          </a:p>
        </p:txBody>
      </p:sp>
      <p:sp>
        <p:nvSpPr>
          <p:cNvPr id="188" name="Google Shape;188;gc7f3061782_0_96"/>
          <p:cNvSpPr txBox="1">
            <a:spLocks noGrp="1"/>
          </p:cNvSpPr>
          <p:nvPr>
            <p:ph type="body" idx="1"/>
          </p:nvPr>
        </p:nvSpPr>
        <p:spPr>
          <a:xfrm>
            <a:off x="582838" y="2120175"/>
            <a:ext cx="10830900" cy="51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6858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●"/>
            </a:pPr>
            <a:r>
              <a:rPr lang="en-US"/>
              <a:t>The place on the local machine where email is stored</a:t>
            </a:r>
            <a:endParaRPr/>
          </a:p>
          <a:p>
            <a:pPr marL="1143000" lvl="1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○"/>
            </a:pPr>
            <a:r>
              <a:rPr lang="en-US"/>
              <a:t>Usually the directory: /var/mail or /var/spool/mail</a:t>
            </a:r>
            <a:endParaRPr/>
          </a:p>
          <a:p>
            <a:pPr marL="1600200" lvl="2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■"/>
            </a:pPr>
            <a:r>
              <a:rPr lang="en-US"/>
              <a:t>Users' mails are stored in files named with each user's login name</a:t>
            </a:r>
            <a:endParaRPr/>
          </a:p>
          <a:p>
            <a:pPr marL="2057400" lvl="3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●"/>
            </a:pPr>
            <a:r>
              <a:rPr lang="en-US"/>
              <a:t>Eg. /var/mail/lctseng</a:t>
            </a:r>
            <a:endParaRPr/>
          </a:p>
          <a:p>
            <a:pPr marL="1600200" lvl="2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■"/>
            </a:pPr>
            <a:r>
              <a:rPr lang="en-US"/>
              <a:t>Permission "775" and root:mail as the owner and group owner</a:t>
            </a:r>
            <a:endParaRPr/>
          </a:p>
          <a:p>
            <a:pPr marL="2057400" lvl="3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●"/>
            </a:pPr>
            <a:r>
              <a:rPr lang="en-US"/>
              <a:t>drwxrwxr-x  2 root  mail  512 Dec 16 15:51 mail/</a:t>
            </a:r>
            <a:endParaRPr/>
          </a:p>
          <a:p>
            <a:pPr marL="1600200" lvl="2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None/>
            </a:pPr>
            <a:endParaRPr/>
          </a:p>
          <a:p>
            <a:pPr marL="1143000" lvl="1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○"/>
            </a:pPr>
            <a:r>
              <a:rPr lang="en-US"/>
              <a:t>Using database</a:t>
            </a:r>
            <a:endParaRPr/>
          </a:p>
          <a:p>
            <a:pPr marL="1600200" lvl="2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■"/>
            </a:pPr>
            <a:r>
              <a:rPr lang="en-US"/>
              <a:t>When the organization is large or for ISP with millions of customers</a:t>
            </a:r>
            <a:endParaRPr/>
          </a:p>
          <a:p>
            <a:pPr marL="1600200" lvl="2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■"/>
            </a:pPr>
            <a:r>
              <a:rPr lang="en-US"/>
              <a:t>Easy to search, categorize</a:t>
            </a:r>
            <a:endParaRPr/>
          </a:p>
          <a:p>
            <a:pPr marL="1143000" lvl="1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endParaRPr/>
          </a:p>
        </p:txBody>
      </p:sp>
      <p:pic>
        <p:nvPicPr>
          <p:cNvPr id="189" name="Google Shape;189;gc7f3061782_0_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3000" y="358300"/>
            <a:ext cx="4474799" cy="160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gc7f3061782_0_96"/>
          <p:cNvSpPr/>
          <p:nvPr/>
        </p:nvSpPr>
        <p:spPr>
          <a:xfrm>
            <a:off x="11144175" y="752875"/>
            <a:ext cx="720000" cy="479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96" name="Google Shape;196;p12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 sz="4500"/>
              <a:t>Mail System – The Access Agent</a:t>
            </a:r>
            <a:endParaRPr sz="4500"/>
          </a:p>
        </p:txBody>
      </p:sp>
      <p:sp>
        <p:nvSpPr>
          <p:cNvPr id="197" name="Google Shape;197;p12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18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Help user download mail from server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Protocols</a:t>
            </a:r>
            <a:endParaRPr/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IMAP (Internet Message Access Protocol)</a:t>
            </a:r>
            <a:endParaRPr/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POP3 (Post Office Protocol – Version 3)</a:t>
            </a:r>
            <a:endParaRPr/>
          </a:p>
        </p:txBody>
      </p:sp>
      <p:pic>
        <p:nvPicPr>
          <p:cNvPr id="198" name="Google Shape;19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6250" y="5333575"/>
            <a:ext cx="4242450" cy="152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2"/>
          <p:cNvSpPr/>
          <p:nvPr/>
        </p:nvSpPr>
        <p:spPr>
          <a:xfrm>
            <a:off x="11152950" y="6412575"/>
            <a:ext cx="663300" cy="441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205" name="Google Shape;205;p13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 sz="4500"/>
              <a:t>Mail Addressing – Domain (1)</a:t>
            </a:r>
            <a:endParaRPr sz="4500"/>
          </a:p>
        </p:txBody>
      </p:sp>
      <p:sp>
        <p:nvSpPr>
          <p:cNvPr id="206" name="Google Shape;206;p13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1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Two kinds of email addresses: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Route based address (obsolete)</a:t>
            </a:r>
            <a:endParaRPr/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Message will travel through several intermediate hosts to the destination</a:t>
            </a:r>
            <a:endParaRPr/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Format: host!path!user</a:t>
            </a:r>
            <a:endParaRPr/>
          </a:p>
          <a:p>
            <a:pPr marL="1828800" lvl="3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en-US"/>
              <a:t>Ex: castle!sun!sierra!hplabs!alice</a:t>
            </a:r>
            <a:endParaRPr/>
          </a:p>
          <a:p>
            <a:pPr marL="1828800" lvl="3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en-US"/>
              <a:t>This mail is sent from "castle" host to the user "alice" at "</a:t>
            </a:r>
            <a:r>
              <a:rPr lang="en-US">
                <a:solidFill>
                  <a:schemeClr val="dk1"/>
                </a:solidFill>
              </a:rPr>
              <a:t>hplabs</a:t>
            </a:r>
            <a:r>
              <a:rPr lang="en-US"/>
              <a:t>" host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Location independent address</a:t>
            </a:r>
            <a:endParaRPr/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Simply identify the final destination</a:t>
            </a:r>
            <a:endParaRPr/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Format: user@host.domain</a:t>
            </a:r>
            <a:endParaRPr/>
          </a:p>
          <a:p>
            <a:pPr marL="182880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E.g.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ta@nasa.cs.nctu.edu.tw</a:t>
            </a:r>
            <a:r>
              <a:rPr lang="en-US"/>
              <a:t>   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12" name="Google Shape;212;p14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 sz="4500"/>
              <a:t>Mail Addressing – Domain (2)</a:t>
            </a:r>
            <a:endParaRPr sz="4500"/>
          </a:p>
        </p:txBody>
      </p:sp>
      <p:sp>
        <p:nvSpPr>
          <p:cNvPr id="213" name="Google Shape;213;p14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5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Where to send the mail?</a:t>
            </a:r>
            <a:endParaRPr/>
          </a:p>
          <a:p>
            <a:pPr marL="952500" lvl="1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○"/>
            </a:pPr>
            <a:r>
              <a:rPr lang="en-US"/>
              <a:t>When you want to send a mail to lctseng@cs.nctu.edu.tw, the MTA will:</a:t>
            </a:r>
            <a:endParaRPr/>
          </a:p>
          <a:p>
            <a:pPr marL="1479550" lvl="2" indent="-514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□"/>
            </a:pPr>
            <a:r>
              <a:rPr lang="en-US"/>
              <a:t>First, lookup up the mail exchanger of "cs.nctu.edu.tw"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/>
          </a:p>
          <a:p>
            <a:pPr marL="1828800" lvl="3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If there is any servers, try until success from the </a:t>
            </a:r>
            <a:r>
              <a:rPr lang="en-US">
                <a:solidFill>
                  <a:srgbClr val="339933"/>
                </a:solidFill>
              </a:rPr>
              <a:t>higher preference</a:t>
            </a:r>
            <a:r>
              <a:rPr lang="en-US"/>
              <a:t> one to the lower</a:t>
            </a:r>
            <a:endParaRPr/>
          </a:p>
          <a:p>
            <a:pPr marL="1828800" lvl="3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If no MX records, mail it directly to the host (A record)</a:t>
            </a:r>
            <a:endParaRPr/>
          </a:p>
        </p:txBody>
      </p:sp>
      <p:sp>
        <p:nvSpPr>
          <p:cNvPr id="214" name="Google Shape;214;p14"/>
          <p:cNvSpPr txBox="1">
            <a:spLocks noGrp="1"/>
          </p:cNvSpPr>
          <p:nvPr>
            <p:ph type="body" idx="2"/>
          </p:nvPr>
        </p:nvSpPr>
        <p:spPr>
          <a:xfrm>
            <a:off x="1043950" y="3739500"/>
            <a:ext cx="9665700" cy="17682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700" b="1"/>
              <a:t>$ dig mx cs.nctu.edu.tw</a:t>
            </a:r>
            <a:endParaRPr sz="17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17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700" b="1">
                <a:solidFill>
                  <a:srgbClr val="FF0000"/>
                </a:solidFill>
              </a:rPr>
              <a:t>;; ANSWER SECTION:</a:t>
            </a:r>
            <a:endParaRPr sz="1700" b="1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700" b="1">
                <a:solidFill>
                  <a:srgbClr val="FF0000"/>
                </a:solidFill>
              </a:rPr>
              <a:t>cs.nctu.edu.tw.         3600    IN      MX      5 csmx2.cs.nctu.edu.tw.</a:t>
            </a:r>
            <a:endParaRPr sz="1700" b="1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700" b="1"/>
              <a:t>cs.nctu.edu.tw.         3600    IN      MX      10 csmx3.cs.nctu.edu.tw.</a:t>
            </a:r>
            <a:endParaRPr sz="17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700" b="1">
                <a:solidFill>
                  <a:srgbClr val="FF0000"/>
                </a:solidFill>
              </a:rPr>
              <a:t>cs.nctu.edu.tw.         3600    IN      MX      5 csmx1.cs.nctu.edu.tw.</a:t>
            </a:r>
            <a:endParaRPr sz="17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220" name="Google Shape;220;p15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 sz="4500"/>
              <a:t>Mail Addressing – Domain (3)</a:t>
            </a:r>
            <a:endParaRPr/>
          </a:p>
        </p:txBody>
      </p:sp>
      <p:sp>
        <p:nvSpPr>
          <p:cNvPr id="221" name="Google Shape;221;p15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14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Why using "Mail eXchanger"? 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We can centralize all the mail tasks to group of servers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Multiple mail exchangers make it more robust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227" name="Google Shape;227;p16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 sz="4500"/>
              <a:t>Mail Addressing – Alias</a:t>
            </a:r>
            <a:endParaRPr sz="4500"/>
          </a:p>
        </p:txBody>
      </p:sp>
      <p:sp>
        <p:nvSpPr>
          <p:cNvPr id="228" name="Google Shape;228;p16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9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Alias</a:t>
            </a:r>
            <a:endParaRPr sz="2800"/>
          </a:p>
          <a:p>
            <a:pPr marL="91440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Map a username to something else</a:t>
            </a:r>
            <a:endParaRPr sz="2600"/>
          </a:p>
          <a:p>
            <a:pPr marL="137160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Be careful of </a:t>
            </a:r>
            <a:r>
              <a:rPr lang="en-US" sz="2400">
                <a:solidFill>
                  <a:srgbClr val="FF0000"/>
                </a:solidFill>
              </a:rPr>
              <a:t>mail looping</a:t>
            </a:r>
            <a:endParaRPr sz="2400">
              <a:solidFill>
                <a:srgbClr val="FF0000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Several mechanisms to define aliases:</a:t>
            </a:r>
            <a:endParaRPr sz="2800"/>
          </a:p>
          <a:p>
            <a:pPr marL="91440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Traditional method: in files</a:t>
            </a:r>
            <a:endParaRPr sz="2600"/>
          </a:p>
          <a:p>
            <a:pPr marL="91440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Traditional method with NIS</a:t>
            </a:r>
            <a:endParaRPr sz="2600"/>
          </a:p>
          <a:p>
            <a:pPr marL="91440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LDAP (Light-weight Directory Access Protocol)</a:t>
            </a:r>
            <a:endParaRPr sz="2600"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When the mail server wants to resolve name</a:t>
            </a:r>
            <a:endParaRPr sz="2800"/>
          </a:p>
          <a:p>
            <a:pPr marL="91440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File-based method</a:t>
            </a:r>
            <a:endParaRPr sz="2600"/>
          </a:p>
          <a:p>
            <a:pPr marL="137160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Look up files to resolve by itself</a:t>
            </a:r>
            <a:endParaRPr sz="2400"/>
          </a:p>
          <a:p>
            <a:pPr marL="91440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LDAP-based method</a:t>
            </a:r>
            <a:endParaRPr sz="2600"/>
          </a:p>
          <a:p>
            <a:pPr marL="137160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Call LDAP server to resolve the name and return the results</a:t>
            </a: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 sz="2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234" name="Google Shape;234;p17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 sz="4000"/>
              <a:t>Mail Alias – Traditional aliasing mechanism (1)</a:t>
            </a:r>
            <a:endParaRPr sz="4000"/>
          </a:p>
        </p:txBody>
      </p:sp>
      <p:sp>
        <p:nvSpPr>
          <p:cNvPr id="235" name="Google Shape;235;p17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1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Aliases can be defined in three places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In MUA's configuration file</a:t>
            </a:r>
            <a:endParaRPr/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Read by MUA and expand the alias before injecting the message into the mail system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In the system-wide /etc/mail/aliases file</a:t>
            </a:r>
            <a:endParaRPr/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Read by DA </a:t>
            </a:r>
            <a:endParaRPr/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The path to the system-wide alias file can be specified in mail server's configuration file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In user's forwarding file, ~/.forward</a:t>
            </a:r>
            <a:endParaRPr/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Read by DA after system-wide alias file</a:t>
            </a:r>
            <a:endParaRPr/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u="sng">
                <a:solidFill>
                  <a:schemeClr val="hlink"/>
                </a:solidFill>
                <a:hlinkClick r:id="rId3"/>
              </a:rPr>
              <a:t>forward(5)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8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241" name="Google Shape;241;p18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39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US" sz="2900"/>
              <a:t>The format of an entry in aliases file</a:t>
            </a:r>
            <a:endParaRPr sz="2900"/>
          </a:p>
          <a:p>
            <a:pPr marL="914400" lvl="1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AutoNum type="arabicPeriod"/>
            </a:pPr>
            <a:r>
              <a:rPr lang="en-US" sz="2700"/>
              <a:t>Local-name: recipient1,recipient2,…</a:t>
            </a:r>
            <a:endParaRPr sz="2700"/>
          </a:p>
          <a:p>
            <a:pPr marL="1371600" lvl="2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■"/>
            </a:pPr>
            <a:r>
              <a:rPr lang="en-US" sz="2500"/>
              <a:t>Ex:</a:t>
            </a:r>
            <a:endParaRPr sz="2500"/>
          </a:p>
          <a:p>
            <a:pPr marL="1828800" lvl="3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admin: lwhsu,wangth,jnlin</a:t>
            </a:r>
            <a:endParaRPr sz="2300"/>
          </a:p>
          <a:p>
            <a:pPr marL="1828800" lvl="3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lctseng: lctseng@cs.nctu.edu.tw</a:t>
            </a:r>
            <a:endParaRPr sz="2300"/>
          </a:p>
          <a:p>
            <a:pPr marL="1828800" lvl="3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root: ta</a:t>
            </a:r>
            <a:endParaRPr sz="2300"/>
          </a:p>
          <a:p>
            <a:pPr marL="914400" lvl="1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AutoNum type="arabicPeriod"/>
            </a:pPr>
            <a:r>
              <a:rPr lang="en-US" sz="2700"/>
              <a:t>Local-name: </a:t>
            </a:r>
            <a:r>
              <a:rPr lang="en-US" sz="2700">
                <a:solidFill>
                  <a:srgbClr val="339933"/>
                </a:solidFill>
              </a:rPr>
              <a:t>:include:</a:t>
            </a:r>
            <a:r>
              <a:rPr lang="en-US" sz="2700"/>
              <a:t>filename</a:t>
            </a:r>
            <a:endParaRPr sz="2700"/>
          </a:p>
          <a:p>
            <a:pPr marL="1371600" lvl="2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■"/>
            </a:pPr>
            <a:r>
              <a:rPr lang="en-US" sz="2500"/>
              <a:t>Ex:</a:t>
            </a:r>
            <a:endParaRPr sz="2500"/>
          </a:p>
          <a:p>
            <a:pPr marL="1828800" lvl="3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ta: :include:/usr/local/mail/TA</a:t>
            </a:r>
            <a:endParaRPr sz="2300"/>
          </a:p>
        </p:txBody>
      </p:sp>
      <p:sp>
        <p:nvSpPr>
          <p:cNvPr id="242" name="Google Shape;242;p18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 sz="4000"/>
              <a:t>Mail Alias – Traditional aliasing mechanism (2)</a:t>
            </a:r>
            <a:endParaRPr sz="4000"/>
          </a:p>
        </p:txBody>
      </p:sp>
      <p:sp>
        <p:nvSpPr>
          <p:cNvPr id="243" name="Google Shape;243;p18"/>
          <p:cNvSpPr txBox="1">
            <a:spLocks noGrp="1"/>
          </p:cNvSpPr>
          <p:nvPr>
            <p:ph type="body" idx="2"/>
          </p:nvPr>
        </p:nvSpPr>
        <p:spPr>
          <a:xfrm>
            <a:off x="7865650" y="4787800"/>
            <a:ext cx="2412000" cy="21933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800" b="1"/>
              <a:t>lwhsu</a:t>
            </a:r>
            <a:endParaRPr sz="18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800" b="1"/>
              <a:t>fyli</a:t>
            </a:r>
            <a:endParaRPr sz="18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800" b="1"/>
              <a:t>lctseng</a:t>
            </a:r>
            <a:endParaRPr sz="18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800" b="1"/>
              <a:t>jnlin</a:t>
            </a:r>
            <a:endParaRPr sz="18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800" b="1"/>
              <a:t>wangth</a:t>
            </a:r>
            <a:endParaRPr sz="18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800" b="1"/>
              <a:t>pmli</a:t>
            </a:r>
            <a:endParaRPr sz="1800" b="1"/>
          </a:p>
        </p:txBody>
      </p:sp>
      <p:sp>
        <p:nvSpPr>
          <p:cNvPr id="244" name="Google Shape;244;p18"/>
          <p:cNvSpPr txBox="1"/>
          <p:nvPr/>
        </p:nvSpPr>
        <p:spPr>
          <a:xfrm>
            <a:off x="8602133" y="6731700"/>
            <a:ext cx="1585492" cy="432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 of TA</a:t>
            </a:r>
            <a:endParaRPr sz="17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43" name="Google Shape;43;p2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Components of an E-Mail (1)</a:t>
            </a:r>
            <a:endParaRPr/>
          </a:p>
        </p:txBody>
      </p:sp>
      <p:sp>
        <p:nvSpPr>
          <p:cNvPr id="44" name="Google Shape;44;p2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14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You can really see …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Headers, which can be forged, altered, etc.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Body</a:t>
            </a:r>
            <a:endParaRPr/>
          </a:p>
        </p:txBody>
      </p:sp>
      <p:graphicFrame>
        <p:nvGraphicFramePr>
          <p:cNvPr id="45" name="Google Shape;45;p2"/>
          <p:cNvGraphicFramePr/>
          <p:nvPr/>
        </p:nvGraphicFramePr>
        <p:xfrm>
          <a:off x="1300400" y="3239988"/>
          <a:ext cx="9065350" cy="2194480"/>
        </p:xfrm>
        <a:graphic>
          <a:graphicData uri="http://schemas.openxmlformats.org/drawingml/2006/table">
            <a:tbl>
              <a:tblPr>
                <a:noFill/>
                <a:tableStyleId>{4BAF01D8-87DC-4E45-9FF3-3F5A4B93633A}</a:tableStyleId>
              </a:tblPr>
              <a:tblGrid>
                <a:gridCol w="1633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801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Header =&gt;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Date: Mon, 22 Mar 2021 09:15:04 +0800 (CST)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From: 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NCTU CSCC Help</a:t>
                      </a: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&lt;help@cs.nctu.edu.tw&gt;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To: 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lctseng</a:t>
                      </a: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@cs.nctu.edu.tw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Subject: [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CSCC</a:t>
                      </a: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 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Test Mail</a:t>
                      </a:r>
                      <a:endParaRPr sz="18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Blank Line =&gt;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Body =&gt;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This is a test mail.</a:t>
                      </a:r>
                      <a:endParaRPr sz="18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250" name="Google Shape;250;p19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US" sz="2900"/>
              <a:t>The format of an entry in aliases file</a:t>
            </a:r>
            <a:endParaRPr sz="2900"/>
          </a:p>
          <a:p>
            <a:pPr marL="914400" lvl="1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AutoNum type="arabicPeriod" startAt="3"/>
            </a:pPr>
            <a:r>
              <a:rPr lang="en-US" sz="2700"/>
              <a:t>Local-name: </a:t>
            </a:r>
            <a:r>
              <a:rPr lang="en-US" sz="2700">
                <a:solidFill>
                  <a:srgbClr val="FF0000"/>
                </a:solidFill>
              </a:rPr>
              <a:t>absolute</a:t>
            </a:r>
            <a:r>
              <a:rPr lang="en-US" sz="2700"/>
              <a:t>-path-file</a:t>
            </a:r>
            <a:endParaRPr sz="2700"/>
          </a:p>
          <a:p>
            <a:pPr marL="1371600" lvl="2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■"/>
            </a:pPr>
            <a:r>
              <a:rPr lang="en-US" sz="2500"/>
              <a:t>Mails will be appended to this file</a:t>
            </a:r>
            <a:endParaRPr sz="2500"/>
          </a:p>
          <a:p>
            <a:pPr marL="1371600" lvl="2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■"/>
            </a:pPr>
            <a:r>
              <a:rPr lang="en-US" sz="2500"/>
              <a:t>Ex:</a:t>
            </a:r>
            <a:endParaRPr sz="2500"/>
          </a:p>
          <a:p>
            <a:pPr marL="1828800" lvl="3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complaints: </a:t>
            </a:r>
            <a:r>
              <a:rPr lang="en-US" sz="2300">
                <a:solidFill>
                  <a:srgbClr val="0000FF"/>
                </a:solidFill>
              </a:rPr>
              <a:t>/dev/null</a:t>
            </a:r>
            <a:endParaRPr sz="2300">
              <a:solidFill>
                <a:srgbClr val="0000FF"/>
              </a:solidFill>
            </a:endParaRPr>
          </a:p>
          <a:p>
            <a:pPr marL="1828800" lvl="3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troubles: trouble_admin,trouble_log</a:t>
            </a:r>
            <a:endParaRPr sz="2300"/>
          </a:p>
          <a:p>
            <a:pPr marL="1828800" lvl="3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trouble_admin: :include:/usr/local/mail/troadm</a:t>
            </a:r>
            <a:endParaRPr sz="2300"/>
          </a:p>
          <a:p>
            <a:pPr marL="1828800" lvl="3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trouble_log: /usr/local/mail/logs/troublemail</a:t>
            </a:r>
            <a:endParaRPr sz="2300"/>
          </a:p>
          <a:p>
            <a:pPr marL="914400" lvl="1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AutoNum type="arabicPeriod" startAt="3"/>
            </a:pPr>
            <a:r>
              <a:rPr lang="en-US" sz="2700"/>
              <a:t>Local-name: "|program-path"</a:t>
            </a:r>
            <a:endParaRPr sz="2700"/>
          </a:p>
          <a:p>
            <a:pPr marL="1371600" lvl="2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■"/>
            </a:pPr>
            <a:r>
              <a:rPr lang="en-US" sz="2500"/>
              <a:t>Route mail to stdin of program</a:t>
            </a:r>
            <a:endParaRPr sz="2500"/>
          </a:p>
          <a:p>
            <a:pPr marL="1371600" lvl="2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■"/>
            </a:pPr>
            <a:r>
              <a:rPr lang="en-US" sz="2500"/>
              <a:t>Ex:</a:t>
            </a:r>
            <a:endParaRPr sz="2500"/>
          </a:p>
          <a:p>
            <a:pPr marL="1828800" lvl="3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autoftp: "|/usr/local/bin/ftpserver"</a:t>
            </a:r>
            <a:endParaRPr sz="2300"/>
          </a:p>
          <a:p>
            <a:pPr marL="1828800" lvl="3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nahw3: "|/home/nahw3/receive.pl"</a:t>
            </a:r>
            <a:endParaRPr sz="2300"/>
          </a:p>
        </p:txBody>
      </p:sp>
      <p:sp>
        <p:nvSpPr>
          <p:cNvPr id="251" name="Google Shape;251;p19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 sz="4000"/>
              <a:t>Mail Alias – Traditional aliasing mechanism (3)</a:t>
            </a:r>
            <a:endParaRPr sz="4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0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257" name="Google Shape;257;p20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29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The hashed aliases DB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/etc/mail/aliases is the plaintext aliases information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/etc/mail/aliases.db is the hashed version for efficiency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Use "newaliases" command to rebuild the hashed version when you change the aliases file</a:t>
            </a:r>
            <a:endParaRPr/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The file read from ":include:" is outside the aliases file</a:t>
            </a:r>
            <a:endParaRPr/>
          </a:p>
        </p:txBody>
      </p:sp>
      <p:sp>
        <p:nvSpPr>
          <p:cNvPr id="258" name="Google Shape;258;p20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 sz="4000"/>
              <a:t>Mail Alias – Traditional aliasing mechanism (4)</a:t>
            </a:r>
            <a:endParaRPr sz="4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264" name="Google Shape;264;p21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 sz="4000"/>
              <a:t>Mail Alias – Traditional aliasing mechanism (5)</a:t>
            </a:r>
            <a:endParaRPr/>
          </a:p>
        </p:txBody>
      </p:sp>
      <p:sp>
        <p:nvSpPr>
          <p:cNvPr id="265" name="Google Shape;265;p21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7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User maintainable forwarding file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In ~/.forward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Format: comma-separated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E.g.</a:t>
            </a:r>
            <a:endParaRPr/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lctseng@gmail.com</a:t>
            </a:r>
            <a:endParaRPr/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>
                <a:solidFill>
                  <a:srgbClr val="FF0000"/>
                </a:solidFill>
              </a:rPr>
              <a:t>\lctseng</a:t>
            </a:r>
            <a:r>
              <a:rPr lang="en-US"/>
              <a:t>, lctseng@gmail.com, lctseng@yahoo.com.tw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sz="2600">
                <a:solidFill>
                  <a:schemeClr val="dk1"/>
                </a:solidFill>
              </a:rPr>
              <a:t>backslash + username</a:t>
            </a:r>
            <a:endParaRPr sz="2600">
              <a:solidFill>
                <a:schemeClr val="dk1"/>
              </a:solidFill>
            </a:endParaRPr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>
                <a:solidFill>
                  <a:schemeClr val="dk1"/>
                </a:solidFill>
              </a:rPr>
              <a:t>B</a:t>
            </a:r>
            <a:r>
              <a:rPr lang="en-US" sz="2600">
                <a:solidFill>
                  <a:schemeClr val="dk1"/>
                </a:solidFill>
              </a:rPr>
              <a:t>ypassing further redirection (</a:t>
            </a:r>
            <a:r>
              <a:rPr lang="en-US">
                <a:solidFill>
                  <a:schemeClr val="dk1"/>
                </a:solidFill>
              </a:rPr>
              <a:t>deliver</a:t>
            </a:r>
            <a:r>
              <a:rPr lang="en-US" sz="2600">
                <a:solidFill>
                  <a:schemeClr val="dk1"/>
                </a:solidFill>
              </a:rPr>
              <a:t> to mail box directly)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Must be owned by user and with permission of 600</a:t>
            </a:r>
            <a:endParaRPr/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The path to .forward file should be writable only to user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271" name="Google Shape;271;p22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1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Alias must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postmaster and MAILER-DAEMON</a:t>
            </a:r>
            <a:endParaRPr/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Mail system maintainer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bin, sys, daemon, nobody, … </a:t>
            </a:r>
            <a:endParaRPr/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System accounts (root)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root</a:t>
            </a:r>
            <a:endParaRPr/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 forward root mail to the administrator</a:t>
            </a:r>
            <a:endParaRPr/>
          </a:p>
          <a:p>
            <a:pPr marL="182880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/root/.forward</a:t>
            </a:r>
            <a:endParaRPr/>
          </a:p>
          <a:p>
            <a:pPr marL="182880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aliases</a:t>
            </a:r>
            <a:endParaRPr/>
          </a:p>
        </p:txBody>
      </p:sp>
      <p:sp>
        <p:nvSpPr>
          <p:cNvPr id="272" name="Google Shape;272;p22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 sz="4000"/>
              <a:t>Mail Alias – Traditional aliasing mechanism (6)</a:t>
            </a:r>
            <a:endParaRPr/>
          </a:p>
        </p:txBody>
      </p:sp>
      <p:sp>
        <p:nvSpPr>
          <p:cNvPr id="273" name="Google Shape;273;p22"/>
          <p:cNvSpPr txBox="1">
            <a:spLocks noGrp="1"/>
          </p:cNvSpPr>
          <p:nvPr>
            <p:ph type="body" idx="2"/>
          </p:nvPr>
        </p:nvSpPr>
        <p:spPr>
          <a:xfrm>
            <a:off x="7595675" y="2516225"/>
            <a:ext cx="3726000" cy="32400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700" b="1"/>
              <a:t>MAILER-DAEMON: postmaster</a:t>
            </a:r>
            <a:endParaRPr sz="17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700" b="1"/>
              <a:t>postmaster: root</a:t>
            </a:r>
            <a:endParaRPr sz="17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700" b="1"/>
              <a:t>bin:	root</a:t>
            </a:r>
            <a:endParaRPr sz="17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700" b="1"/>
              <a:t>bind:	root</a:t>
            </a:r>
            <a:endParaRPr sz="17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700" b="1"/>
              <a:t>daemon:	root</a:t>
            </a:r>
            <a:endParaRPr sz="17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700" b="1"/>
              <a:t>games:	root</a:t>
            </a:r>
            <a:endParaRPr sz="17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700" b="1"/>
              <a:t>kmem:	root</a:t>
            </a:r>
            <a:endParaRPr sz="17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700" b="1"/>
              <a:t>mailnull:	postmaster</a:t>
            </a:r>
            <a:endParaRPr sz="17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700" b="1"/>
              <a:t>nobody:	root</a:t>
            </a:r>
            <a:endParaRPr sz="17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700" b="1"/>
              <a:t>operator: root</a:t>
            </a:r>
            <a:endParaRPr sz="17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700" b="1"/>
              <a:t>…</a:t>
            </a:r>
            <a:endParaRPr sz="1700" b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279" name="Google Shape;279;p23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Mail Transport Example</a:t>
            </a:r>
            <a:endParaRPr/>
          </a:p>
        </p:txBody>
      </p:sp>
      <p:sp>
        <p:nvSpPr>
          <p:cNvPr id="280" name="Google Shape;280;p23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19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User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eric@knecht.sendmail.org</a:t>
            </a:r>
            <a:r>
              <a:rPr lang="en-US"/>
              <a:t> sends a email to user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evi@anchor.cs.colorado.edu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$ dig mx anchor.cs.colorado.edu</a:t>
            </a:r>
            <a:endParaRPr/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mroe.cs.colorado.edu</a:t>
            </a:r>
            <a:endParaRPr/>
          </a:p>
        </p:txBody>
      </p:sp>
      <p:pic>
        <p:nvPicPr>
          <p:cNvPr id="281" name="Google Shape;281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82749" y="3580900"/>
            <a:ext cx="7663502" cy="36439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287" name="Google Shape;287;p24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Mail Headers (1)</a:t>
            </a:r>
            <a:endParaRPr/>
          </a:p>
        </p:txBody>
      </p:sp>
      <p:sp>
        <p:nvSpPr>
          <p:cNvPr id="288" name="Google Shape;288;p24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9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Defined by RFC2822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Mail reader will hide some uninteresting header information</a:t>
            </a:r>
            <a:endParaRPr/>
          </a:p>
        </p:txBody>
      </p:sp>
      <p:sp>
        <p:nvSpPr>
          <p:cNvPr id="289" name="Google Shape;289;p24"/>
          <p:cNvSpPr txBox="1">
            <a:spLocks noGrp="1"/>
          </p:cNvSpPr>
          <p:nvPr>
            <p:ph type="body" idx="2"/>
          </p:nvPr>
        </p:nvSpPr>
        <p:spPr>
          <a:xfrm>
            <a:off x="1529925" y="2785525"/>
            <a:ext cx="8675700" cy="24522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b="1"/>
              <a:t>Date: Wed, 18 Apr 2007 14:05:04 +0800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b="1"/>
              <a:t>From: 大小姐 &lt;lkkg-girl@mail.richhome.net&gt;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b="1"/>
              <a:t>Subject: 笑狗好可怕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b="1"/>
              <a:t>To: Yung-Hsiang Liu &lt;liuyh@nabsd.cs.nctu.edu.tw&gt;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b="1"/>
              <a:t>User-Agent: Mutt/1.5.15 (2007-04-06)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b="1"/>
              <a:t>你趕快把牠趕跑好不好？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b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295" name="Google Shape;295;p25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Mail Headers (2)</a:t>
            </a:r>
            <a:endParaRPr/>
          </a:p>
        </p:txBody>
      </p:sp>
      <p:sp>
        <p:nvSpPr>
          <p:cNvPr id="296" name="Google Shape;296;p25"/>
          <p:cNvSpPr txBox="1">
            <a:spLocks noGrp="1"/>
          </p:cNvSpPr>
          <p:nvPr>
            <p:ph type="body" idx="2"/>
          </p:nvPr>
        </p:nvSpPr>
        <p:spPr>
          <a:xfrm>
            <a:off x="599050" y="1563425"/>
            <a:ext cx="10628700" cy="56904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500" b="1">
                <a:solidFill>
                  <a:srgbClr val="0000FF"/>
                </a:solidFill>
              </a:rPr>
              <a:t>From chwong@chbsd.cs.nctu.edu.tw  Wed Apr 18 14:07:21 2007</a:t>
            </a:r>
            <a:endParaRPr sz="1500" b="1">
              <a:solidFill>
                <a:srgbClr val="0000FF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500" b="1"/>
              <a:t>Return-Path: &lt;chwong@chbsd.cs.nctu.edu.tw&gt;</a:t>
            </a:r>
            <a:endParaRPr sz="1500" b="1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500" b="1"/>
              <a:t>X-Original-To: liuyh@nabsd.cs.nctu.edu.tw</a:t>
            </a:r>
            <a:endParaRPr sz="1500" b="1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500" b="1"/>
              <a:t>Delivered-To: liuyh@nabsd.cs.nctu.edu.tw</a:t>
            </a:r>
            <a:endParaRPr sz="1500" b="1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500" b="1"/>
              <a:t>Received: from chbsd.cs.nctu.edu.tw (chbsd.csie.nctu.edu.tw [140.113.17.212])</a:t>
            </a:r>
            <a:endParaRPr sz="1500" b="1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500" b="1"/>
              <a:t>        by nabsd.cs.nctu.edu.tw (Postfix) with ESMTP id 22EC73B4D51</a:t>
            </a:r>
            <a:endParaRPr sz="1500" b="1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500" b="1"/>
              <a:t>        for &lt;chwong@nabsd.cs.nctu.edu.tw&gt;; Wed, 18 Apr 2007 14:07:21 +0800 (CST)</a:t>
            </a:r>
            <a:endParaRPr sz="1500" b="1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500" b="1"/>
              <a:t>Received: from chbsd.cs.nctu.edu.tw (localhost [127.0.0.1])</a:t>
            </a:r>
            <a:endParaRPr sz="1500" b="1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500" b="1"/>
              <a:t>        by chbsd.cs.nctu.edu.tw (8.13.8/8.13.8) with ESMTP id l3I654P3060925</a:t>
            </a:r>
            <a:endParaRPr sz="1500" b="1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500" b="1"/>
              <a:t>        for &lt;chwong@nabsd.cs.nctu.edu.tw&gt;; Wed, 18 Apr 2007 14:05:04 +0800 (CST)</a:t>
            </a:r>
            <a:endParaRPr sz="1500" b="1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500" b="1"/>
              <a:t>        (envelope-from chwong@chbsd.cs.nctu.edu.tw)</a:t>
            </a:r>
            <a:endParaRPr sz="1500" b="1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500" b="1"/>
              <a:t>Received: (from chwong@localhost)</a:t>
            </a:r>
            <a:endParaRPr sz="1500" b="1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500" b="1"/>
              <a:t>        by chbsd.cs.nctu.edu.tw (8.13.8/8.13.8/Submit) id l3I654AY060924</a:t>
            </a:r>
            <a:endParaRPr sz="1500" b="1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500" b="1"/>
              <a:t>        for chwong@nabsd.cs.nctu.edu.tw; Wed, 18 Apr 2007 14:05:04 +0800 (CST)</a:t>
            </a:r>
            <a:endParaRPr sz="1500" b="1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500" b="1"/>
              <a:t>        (envelope-from chwong)</a:t>
            </a:r>
            <a:endParaRPr sz="1500" b="1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500" b="1">
                <a:solidFill>
                  <a:srgbClr val="FF0000"/>
                </a:solidFill>
              </a:rPr>
              <a:t>Date: Wed, 18 Apr 2007 14:05:04 +0800</a:t>
            </a:r>
            <a:endParaRPr sz="1500" b="1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500" b="1">
                <a:solidFill>
                  <a:srgbClr val="FF0000"/>
                </a:solidFill>
              </a:rPr>
              <a:t>From: =?utf-8?B?5aSn5bCP5aeQ?= &lt;lkkg-girl@mail.richhome.net&gt;</a:t>
            </a:r>
            <a:endParaRPr sz="1500" b="1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500" b="1">
                <a:solidFill>
                  <a:srgbClr val="FF0000"/>
                </a:solidFill>
              </a:rPr>
              <a:t>To: Yung-Hsiang Liu &lt;liuyh@nabsd.cs.nctu.edu.tw&gt;</a:t>
            </a:r>
            <a:endParaRPr sz="1500" b="1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500" b="1">
                <a:solidFill>
                  <a:srgbClr val="FF0000"/>
                </a:solidFill>
              </a:rPr>
              <a:t>Subject: =?utf-8?B?56yR54uX5aW95Y+v5oCV?=</a:t>
            </a:r>
            <a:endParaRPr sz="1500" b="1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500" b="1">
                <a:solidFill>
                  <a:srgbClr val="0000FF"/>
                </a:solidFill>
              </a:rPr>
              <a:t>Message-ID: &lt;20070418060503.GA60903@chbsd.csie.nctu.edu.tw&gt;</a:t>
            </a:r>
            <a:endParaRPr sz="1500" b="1">
              <a:solidFill>
                <a:srgbClr val="0000FF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500" b="1"/>
              <a:t>MIME-Version: 1.0</a:t>
            </a:r>
            <a:endParaRPr sz="1500" b="1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500" b="1"/>
              <a:t>Content-Type: text/plain; charset=utf-8</a:t>
            </a:r>
            <a:endParaRPr sz="1500" b="1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500" b="1"/>
              <a:t>Content-Disposition: inline</a:t>
            </a:r>
            <a:endParaRPr sz="1500" b="1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500" b="1"/>
              <a:t>Content-Transfer-Encoding: 8bit</a:t>
            </a:r>
            <a:endParaRPr sz="1500" b="1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500" b="1">
                <a:solidFill>
                  <a:srgbClr val="FF0000"/>
                </a:solidFill>
              </a:rPr>
              <a:t>User-Agent: Mutt/1.5.15 (2007-04-06)</a:t>
            </a:r>
            <a:endParaRPr sz="1500" b="1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500" b="1"/>
              <a:t>Status: RO</a:t>
            </a:r>
            <a:endParaRPr sz="1500" b="1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500" b="1"/>
              <a:t>Content-Length: 23</a:t>
            </a:r>
            <a:endParaRPr sz="1500" b="1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500" b="1"/>
              <a:t>Lines: 1</a:t>
            </a:r>
            <a:endParaRPr sz="1500" b="1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1500" b="1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500" b="1"/>
              <a:t>你趕快把牠趕跑好不好？</a:t>
            </a:r>
            <a:endParaRPr sz="1500" b="1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1500" b="1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302" name="Google Shape;302;p26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Font typeface="Source Sans Pro"/>
              <a:buNone/>
            </a:pPr>
            <a:r>
              <a:rPr lang="en-US"/>
              <a:t>Mail Headers (3)</a:t>
            </a:r>
            <a:endParaRPr/>
          </a:p>
        </p:txBody>
      </p:sp>
      <p:sp>
        <p:nvSpPr>
          <p:cNvPr id="303" name="Google Shape;303;p26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0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6858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●"/>
            </a:pPr>
            <a:r>
              <a:rPr lang="en-US" sz="2400"/>
              <a:t>Headers in the example</a:t>
            </a:r>
            <a:endParaRPr/>
          </a:p>
          <a:p>
            <a:pPr marL="1143000" lvl="1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○"/>
            </a:pPr>
            <a:r>
              <a:rPr lang="en-US" sz="2000"/>
              <a:t>From eric@knecht.sendmail.org </a:t>
            </a:r>
            <a:endParaRPr/>
          </a:p>
          <a:p>
            <a:pPr marL="1600200" lvl="2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■"/>
            </a:pPr>
            <a:r>
              <a:rPr lang="en-US" sz="2000"/>
              <a:t>Added by mail.local when the mail is put in user's mailbox</a:t>
            </a:r>
            <a:endParaRPr/>
          </a:p>
          <a:p>
            <a:pPr marL="1600200" lvl="2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■"/>
            </a:pPr>
            <a:r>
              <a:rPr lang="en-US" sz="2000"/>
              <a:t>Used to separate message boundary</a:t>
            </a:r>
            <a:endParaRPr/>
          </a:p>
          <a:p>
            <a:pPr marL="1143000" lvl="1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○"/>
            </a:pPr>
            <a:r>
              <a:rPr lang="en-US" sz="2000"/>
              <a:t>Return-Path: eric@knecht.sendmail.org </a:t>
            </a:r>
            <a:endParaRPr/>
          </a:p>
          <a:p>
            <a:pPr marL="1600200" lvl="2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■"/>
            </a:pPr>
            <a:r>
              <a:rPr lang="en-US" sz="2000"/>
              <a:t>The envelope "mail from"</a:t>
            </a:r>
            <a:endParaRPr/>
          </a:p>
          <a:p>
            <a:pPr marL="1600200" lvl="2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■"/>
            </a:pPr>
            <a:r>
              <a:rPr lang="en-US" sz="2000"/>
              <a:t>Used to send the error message to this address</a:t>
            </a:r>
            <a:endParaRPr/>
          </a:p>
          <a:p>
            <a:pPr marL="1600200" lvl="2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■"/>
            </a:pPr>
            <a:r>
              <a:rPr lang="en-US" sz="2000"/>
              <a:t>May be different to the "From" address in usual header </a:t>
            </a:r>
            <a:endParaRPr/>
          </a:p>
          <a:p>
            <a:pPr marL="1143000" lvl="1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○"/>
            </a:pPr>
            <a:r>
              <a:rPr lang="en-US" sz="2000"/>
              <a:t>Delivered-To: evi@rupertsberg</a:t>
            </a:r>
            <a:endParaRPr sz="2000"/>
          </a:p>
          <a:p>
            <a:pPr marL="1600200" lvl="2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■"/>
            </a:pPr>
            <a:r>
              <a:rPr lang="en-US" sz="2000"/>
              <a:t>Final envelope "rcpt to"</a:t>
            </a:r>
            <a:endParaRPr/>
          </a:p>
          <a:p>
            <a:pPr marL="0" lvl="2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None/>
            </a:pPr>
            <a:endParaRPr sz="2000"/>
          </a:p>
        </p:txBody>
      </p:sp>
      <p:pic>
        <p:nvPicPr>
          <p:cNvPr id="304" name="Google Shape;304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70912" y="301320"/>
            <a:ext cx="4364007" cy="2075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c7f3061782_0_8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310" name="Google Shape;310;gc7f3061782_0_83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Font typeface="Source Sans Pro"/>
              <a:buNone/>
            </a:pPr>
            <a:r>
              <a:rPr lang="en-US"/>
              <a:t>Mail Headers (4)</a:t>
            </a:r>
            <a:endParaRPr/>
          </a:p>
        </p:txBody>
      </p:sp>
      <p:sp>
        <p:nvSpPr>
          <p:cNvPr id="311" name="Google Shape;311;gc7f3061782_0_83"/>
          <p:cNvSpPr txBox="1">
            <a:spLocks noGrp="1"/>
          </p:cNvSpPr>
          <p:nvPr>
            <p:ph type="body" idx="1"/>
          </p:nvPr>
        </p:nvSpPr>
        <p:spPr>
          <a:xfrm>
            <a:off x="583713" y="2005675"/>
            <a:ext cx="10830900" cy="46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6858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●"/>
            </a:pPr>
            <a:r>
              <a:rPr lang="en-US" sz="2400"/>
              <a:t>Headers in the example</a:t>
            </a:r>
            <a:endParaRPr/>
          </a:p>
          <a:p>
            <a:pPr marL="1143000" lvl="1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○"/>
            </a:pPr>
            <a:r>
              <a:rPr lang="en-US" sz="2000"/>
              <a:t>Received: from knecht.sendmail.org (localhost [127.0.0.1]) by knecht.sendmail.org (8.9.3/8.9.2) with ESMTP id GAA18984; Fri 1 Oct 1999 06:04:02 -800 (PST)</a:t>
            </a:r>
            <a:endParaRPr/>
          </a:p>
          <a:p>
            <a:pPr marL="1600200" lvl="2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■"/>
            </a:pPr>
            <a:r>
              <a:rPr lang="en-US" sz="2000"/>
              <a:t>Every machine that is ever processed this mail will add a "Received" record in </a:t>
            </a:r>
            <a:r>
              <a:rPr lang="en-US" sz="2000" b="1">
                <a:solidFill>
                  <a:srgbClr val="FF0000"/>
                </a:solidFill>
              </a:rPr>
              <a:t>top</a:t>
            </a:r>
            <a:r>
              <a:rPr lang="en-US" sz="2000"/>
              <a:t> of headers</a:t>
            </a:r>
            <a:endParaRPr/>
          </a:p>
          <a:p>
            <a:pPr marL="2057400" lvl="3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●"/>
            </a:pPr>
            <a:r>
              <a:rPr lang="en-US" sz="1800"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4"/>
                  </a:ext>
                </a:extLst>
              </a:rPr>
              <a:t>Sending machine</a:t>
            </a:r>
            <a:endParaRPr sz="1800"/>
          </a:p>
          <a:p>
            <a:pPr marL="2057400" lvl="3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●"/>
            </a:pPr>
            <a:r>
              <a:rPr lang="en-US" sz="1800"/>
              <a:t>Receiving machine</a:t>
            </a:r>
            <a:endParaRPr sz="1800"/>
          </a:p>
          <a:p>
            <a:pPr marL="2057400" lvl="3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●"/>
            </a:pPr>
            <a:r>
              <a:rPr lang="en-US" sz="1800"/>
              <a:t>Mail server software in receiving machine</a:t>
            </a:r>
            <a:endParaRPr sz="1800"/>
          </a:p>
          <a:p>
            <a:pPr marL="2057400" lvl="3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●"/>
            </a:pPr>
            <a:r>
              <a:rPr lang="en-US" sz="1800"/>
              <a:t>Unique queue identifier of mail server in receiving machine</a:t>
            </a:r>
            <a:endParaRPr sz="1800"/>
          </a:p>
          <a:p>
            <a:pPr marL="2057400" lvl="3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●"/>
            </a:pPr>
            <a:r>
              <a:rPr lang="en-US" sz="1800"/>
              <a:t>Date and time</a:t>
            </a:r>
            <a:endParaRPr/>
          </a:p>
          <a:p>
            <a:pPr marL="1600200" lvl="2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None/>
            </a:pPr>
            <a:endParaRPr sz="2000"/>
          </a:p>
        </p:txBody>
      </p:sp>
      <p:pic>
        <p:nvPicPr>
          <p:cNvPr id="312" name="Google Shape;312;gc7f3061782_0_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70912" y="301320"/>
            <a:ext cx="4364010" cy="20750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318" name="Google Shape;318;p27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Font typeface="Source Sans Pro"/>
              <a:buNone/>
            </a:pPr>
            <a:r>
              <a:rPr lang="en-US"/>
              <a:t>Mail Headers (5)</a:t>
            </a:r>
            <a:endParaRPr/>
          </a:p>
        </p:txBody>
      </p:sp>
      <p:sp>
        <p:nvSpPr>
          <p:cNvPr id="319" name="Google Shape;319;p27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6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6858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●"/>
            </a:pPr>
            <a:r>
              <a:rPr lang="en-US" sz="1800"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5"/>
                  </a:ext>
                </a:extLst>
              </a:rPr>
              <a:t>Received: from </a:t>
            </a:r>
            <a:r>
              <a:rPr lang="en-US" sz="1800" b="1">
                <a:solidFill>
                  <a:srgbClr val="339933"/>
                </a:solidFill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6"/>
                  </a:ext>
                </a:extLst>
              </a:rPr>
              <a:t>anchor</a:t>
            </a:r>
            <a:r>
              <a:rPr lang="en-US" sz="1800" b="1">
                <a:solidFill>
                  <a:srgbClr val="339933"/>
                </a:solidFill>
              </a:rPr>
              <a:t>.cs.Colorado.EDU</a:t>
            </a:r>
            <a:r>
              <a:rPr lang="en-US" sz="1800"/>
              <a:t> (root@anchor.cs.colorado.edu [128.138.242.1]) by </a:t>
            </a:r>
            <a:r>
              <a:rPr lang="en-US" sz="1800" b="1">
                <a:solidFill>
                  <a:srgbClr val="339933"/>
                </a:solidFill>
              </a:rPr>
              <a:t>columbine.cs.colorado.edu (8.9.3/8.9.2)</a:t>
            </a:r>
            <a:r>
              <a:rPr lang="en-US" sz="1800" b="1"/>
              <a:t> </a:t>
            </a:r>
            <a:r>
              <a:rPr lang="en-US" sz="1800"/>
              <a:t>with ESMTP id HAA21741 for &lt;evi@rupertsberg.cs.colorado.edu&gt;; Fri, 1 Oct 1999 07:04:25 -0700 (MST)</a:t>
            </a:r>
            <a:endParaRPr/>
          </a:p>
          <a:p>
            <a:pPr marL="6858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●"/>
            </a:pPr>
            <a:r>
              <a:rPr lang="en-US" sz="1800"/>
              <a:t>Received: from </a:t>
            </a:r>
            <a:r>
              <a:rPr lang="en-US" sz="1800" b="1">
                <a:solidFill>
                  <a:srgbClr val="674EA7"/>
                </a:solidFill>
              </a:rPr>
              <a:t>more.cs.colorado.edu</a:t>
            </a:r>
            <a:r>
              <a:rPr lang="en-US" sz="1800"/>
              <a:t> (more.cs.colorado.edu [128.138.243.1]) by </a:t>
            </a:r>
            <a:r>
              <a:rPr lang="en-US" sz="1800" b="1">
                <a:solidFill>
                  <a:srgbClr val="674EA7"/>
                </a:solidFill>
              </a:rPr>
              <a:t>anchor.cs.colorado.edu</a:t>
            </a:r>
            <a:r>
              <a:rPr lang="en-US" sz="1800"/>
              <a:t> (8.9.3/8.9.2) with ESMTP id HAA26176 for &lt;evi@anchor.cs.colorado.edu&gt;; Fri, 1 Oct 1999 07:04:24 -0700 (MST)</a:t>
            </a:r>
            <a:endParaRPr/>
          </a:p>
          <a:p>
            <a:pPr marL="6858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●"/>
            </a:pPr>
            <a:r>
              <a:rPr lang="en-US" sz="1800"/>
              <a:t>Received: from </a:t>
            </a:r>
            <a:r>
              <a:rPr lang="en-US" sz="1800" b="1">
                <a:solidFill>
                  <a:srgbClr val="E36C09"/>
                </a:solidFill>
              </a:rPr>
              <a:t>knecht.sendmail.org</a:t>
            </a:r>
            <a:r>
              <a:rPr lang="en-US" sz="1800"/>
              <a:t> (knecht.sendmail.org [209.31.233.160]) by </a:t>
            </a:r>
            <a:r>
              <a:rPr lang="en-US" sz="1800" b="1">
                <a:solidFill>
                  <a:srgbClr val="E36C09"/>
                </a:solidFill>
              </a:rPr>
              <a:t>more.cs.colorado.edu</a:t>
            </a:r>
            <a:r>
              <a:rPr lang="en-US" sz="1800"/>
              <a:t> (8.9.3/8.9.2) with ESMTP id HAA09899 fro &lt;evi@anchor.cs.colorado.edu&gt;; Fri, 1 Oct 1999 07:04:23 -700 (MST)</a:t>
            </a:r>
            <a:endParaRPr/>
          </a:p>
          <a:p>
            <a:pPr marL="6858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●"/>
            </a:pPr>
            <a:r>
              <a:rPr lang="en-US" sz="1800"/>
              <a:t>Received: from </a:t>
            </a:r>
            <a:r>
              <a:rPr lang="en-US" sz="1800" b="1">
                <a:solidFill>
                  <a:srgbClr val="0070C0"/>
                </a:solidFill>
              </a:rPr>
              <a:t>knecht.sendmail.org</a:t>
            </a:r>
            <a:r>
              <a:rPr lang="en-US" sz="1800"/>
              <a:t> (localhost [127.0.0.1]) by </a:t>
            </a:r>
            <a:r>
              <a:rPr lang="en-US" sz="1800" b="1">
                <a:solidFill>
                  <a:srgbClr val="0070C0"/>
                </a:solidFill>
              </a:rPr>
              <a:t>knecht.sendmail.org</a:t>
            </a:r>
            <a:r>
              <a:rPr lang="en-US" sz="1800"/>
              <a:t> (8.9.3/8.9.2) with ESMTP id GAA18984; Fri 1 Oct 1999 06:04:02 -800 (PST) </a:t>
            </a:r>
            <a:endParaRPr/>
          </a:p>
          <a:p>
            <a:pPr marL="685800" lvl="0" indent="-266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</a:pPr>
            <a:endParaRPr sz="1800"/>
          </a:p>
        </p:txBody>
      </p:sp>
      <p:pic>
        <p:nvPicPr>
          <p:cNvPr id="320" name="Google Shape;320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8776" y="5588975"/>
            <a:ext cx="3768778" cy="1792024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27"/>
          <p:cNvSpPr/>
          <p:nvPr/>
        </p:nvSpPr>
        <p:spPr>
          <a:xfrm>
            <a:off x="7532025" y="5588975"/>
            <a:ext cx="1354500" cy="1846200"/>
          </a:xfrm>
          <a:prstGeom prst="rect">
            <a:avLst/>
          </a:prstGeom>
          <a:solidFill>
            <a:srgbClr val="84DCFF">
              <a:alpha val="43450"/>
            </a:srgbClr>
          </a:solidFill>
          <a:ln w="28575" cap="flat" cmpd="sng">
            <a:solidFill>
              <a:srgbClr val="6FA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7"/>
          <p:cNvSpPr/>
          <p:nvPr/>
        </p:nvSpPr>
        <p:spPr>
          <a:xfrm>
            <a:off x="8886525" y="5588975"/>
            <a:ext cx="843000" cy="1846200"/>
          </a:xfrm>
          <a:prstGeom prst="rect">
            <a:avLst/>
          </a:prstGeom>
          <a:solidFill>
            <a:srgbClr val="FFD384">
              <a:alpha val="43450"/>
            </a:srgbClr>
          </a:solidFill>
          <a:ln w="28575" cap="flat" cmpd="sng">
            <a:solidFill>
              <a:srgbClr val="F6B2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7"/>
          <p:cNvSpPr/>
          <p:nvPr/>
        </p:nvSpPr>
        <p:spPr>
          <a:xfrm>
            <a:off x="9729525" y="5588975"/>
            <a:ext cx="720000" cy="1846200"/>
          </a:xfrm>
          <a:prstGeom prst="rect">
            <a:avLst/>
          </a:prstGeom>
          <a:solidFill>
            <a:srgbClr val="FB84FF">
              <a:alpha val="43450"/>
            </a:srgbClr>
          </a:solidFill>
          <a:ln w="28575" cap="flat" cmpd="sng">
            <a:solidFill>
              <a:srgbClr val="8E7CC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7"/>
          <p:cNvSpPr/>
          <p:nvPr/>
        </p:nvSpPr>
        <p:spPr>
          <a:xfrm>
            <a:off x="10449529" y="5588975"/>
            <a:ext cx="948000" cy="1846200"/>
          </a:xfrm>
          <a:prstGeom prst="rect">
            <a:avLst/>
          </a:prstGeom>
          <a:solidFill>
            <a:srgbClr val="BDFF84">
              <a:alpha val="43450"/>
            </a:srgbClr>
          </a:solidFill>
          <a:ln w="28575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51" name="Google Shape;51;p3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8038500" cy="57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Three major components</a:t>
            </a:r>
            <a:endParaRPr sz="2600"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The envelope</a:t>
            </a:r>
            <a:endParaRPr sz="2400"/>
          </a:p>
          <a:p>
            <a:pPr marL="1371600" lvl="2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Invisible to users</a:t>
            </a:r>
            <a:endParaRPr sz="2200"/>
          </a:p>
          <a:p>
            <a:pPr marL="1371600" lvl="2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Determine </a:t>
            </a:r>
            <a:r>
              <a:rPr lang="en-US" sz="2200">
                <a:solidFill>
                  <a:srgbClr val="FF0000"/>
                </a:solidFill>
              </a:rPr>
              <a:t>where the message should be delivered</a:t>
            </a:r>
            <a:r>
              <a:rPr lang="en-US" sz="2200"/>
              <a:t>, or to whom it should be returned </a:t>
            </a:r>
            <a:endParaRPr sz="2200"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The headers</a:t>
            </a:r>
            <a:endParaRPr sz="2400"/>
          </a:p>
          <a:p>
            <a:pPr marL="1371600" lvl="2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Information about the messages, defined in RFC2822</a:t>
            </a:r>
            <a:endParaRPr sz="2200"/>
          </a:p>
          <a:p>
            <a:pPr marL="1828800" lvl="3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Date, From, To, Content-Type, charset</a:t>
            </a:r>
            <a:endParaRPr sz="2000"/>
          </a:p>
          <a:p>
            <a:pPr marL="1828800" lvl="3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Content-Length, MessageID, …</a:t>
            </a:r>
            <a:endParaRPr sz="2000"/>
          </a:p>
          <a:p>
            <a:pPr marL="1828800" lvl="3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Char char="●"/>
            </a:pPr>
            <a:r>
              <a:rPr lang="en-US" sz="2000">
                <a:solidFill>
                  <a:srgbClr val="FF0000"/>
                </a:solidFill>
              </a:rPr>
              <a:t>No checking consistent "To" in envelope and header</a:t>
            </a:r>
            <a:endParaRPr sz="2000">
              <a:solidFill>
                <a:srgbClr val="FF0000"/>
              </a:solidFill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The message body</a:t>
            </a:r>
            <a:endParaRPr sz="2400"/>
          </a:p>
          <a:p>
            <a:pPr marL="1371600" lvl="2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Plain text only</a:t>
            </a:r>
            <a:endParaRPr sz="2200"/>
          </a:p>
          <a:p>
            <a:pPr marL="1371600" lvl="2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Various MIME contents (attachments)</a:t>
            </a:r>
            <a:endParaRPr sz="2200"/>
          </a:p>
          <a:p>
            <a:pPr marL="1828800" lvl="3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7bit, quoted-printable, base64</a:t>
            </a:r>
            <a:endParaRPr sz="2000"/>
          </a:p>
          <a:p>
            <a:pPr marL="1828800" lvl="3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8bit, binary</a:t>
            </a:r>
            <a:endParaRPr sz="2000"/>
          </a:p>
        </p:txBody>
      </p:sp>
      <p:sp>
        <p:nvSpPr>
          <p:cNvPr id="52" name="Google Shape;52;p3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Components of an E-Mail (2)</a:t>
            </a:r>
            <a:endParaRPr/>
          </a:p>
        </p:txBody>
      </p:sp>
      <p:pic>
        <p:nvPicPr>
          <p:cNvPr id="53" name="Google Shape;53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5875" y="1008875"/>
            <a:ext cx="2126324" cy="2126324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3"/>
          <p:cNvSpPr txBox="1"/>
          <p:nvPr/>
        </p:nvSpPr>
        <p:spPr>
          <a:xfrm>
            <a:off x="10018859" y="2221811"/>
            <a:ext cx="1476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To: Victim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5" name="Google Shape;55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61050" y="3516437"/>
            <a:ext cx="3055974" cy="3055974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3"/>
          <p:cNvSpPr txBox="1"/>
          <p:nvPr/>
        </p:nvSpPr>
        <p:spPr>
          <a:xfrm>
            <a:off x="9681809" y="3911499"/>
            <a:ext cx="1476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Dear Bob: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3"/>
          <p:cNvSpPr txBox="1"/>
          <p:nvPr/>
        </p:nvSpPr>
        <p:spPr>
          <a:xfrm>
            <a:off x="9750896" y="4481136"/>
            <a:ext cx="14769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The mail body goes here...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" name="Google Shape;58;p3"/>
          <p:cNvSpPr txBox="1"/>
          <p:nvPr/>
        </p:nvSpPr>
        <p:spPr>
          <a:xfrm>
            <a:off x="10245252" y="5604875"/>
            <a:ext cx="1152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By Alice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Google Shape;59;p3"/>
          <p:cNvSpPr txBox="1"/>
          <p:nvPr/>
        </p:nvSpPr>
        <p:spPr>
          <a:xfrm>
            <a:off x="9525838" y="6331263"/>
            <a:ext cx="21264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be anything!</a:t>
            </a:r>
            <a:endParaRPr sz="21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3"/>
          <p:cNvSpPr txBox="1"/>
          <p:nvPr/>
        </p:nvSpPr>
        <p:spPr>
          <a:xfrm>
            <a:off x="9135175" y="2919150"/>
            <a:ext cx="28125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Mail system rely on this</a:t>
            </a:r>
            <a:endParaRPr sz="21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3"/>
          <p:cNvSpPr txBox="1"/>
          <p:nvPr/>
        </p:nvSpPr>
        <p:spPr>
          <a:xfrm>
            <a:off x="9850609" y="1265186"/>
            <a:ext cx="1476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From: Hacker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8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sp>
        <p:nvSpPr>
          <p:cNvPr id="330" name="Google Shape;330;p28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Font typeface="Source Sans Pro"/>
              <a:buNone/>
            </a:pPr>
            <a:r>
              <a:rPr lang="en-US"/>
              <a:t>Mail Headers (6)</a:t>
            </a:r>
            <a:endParaRPr/>
          </a:p>
        </p:txBody>
      </p:sp>
      <p:sp>
        <p:nvSpPr>
          <p:cNvPr id="331" name="Google Shape;331;p28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6858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●"/>
            </a:pPr>
            <a:r>
              <a:rPr lang="en-US"/>
              <a:t>Message-Id: &lt;199910011404.GAA18984@knecht.sendmail.org)</a:t>
            </a:r>
            <a:endParaRPr/>
          </a:p>
          <a:p>
            <a:pPr marL="1143000" lvl="1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○"/>
            </a:pPr>
            <a:r>
              <a:rPr lang="en-US"/>
              <a:t>Add by sender's MTA</a:t>
            </a:r>
            <a:endParaRPr/>
          </a:p>
          <a:p>
            <a:pPr marL="6858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●"/>
            </a:pPr>
            <a:r>
              <a:rPr lang="en-US"/>
              <a:t>X-Mailer: exmh version 2.0.2 2/24/98</a:t>
            </a:r>
            <a:endParaRPr/>
          </a:p>
          <a:p>
            <a:pPr marL="1143000" lvl="1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○"/>
            </a:pPr>
            <a:r>
              <a:rPr lang="en-US"/>
              <a:t>MUA </a:t>
            </a:r>
            <a:endParaRPr/>
          </a:p>
          <a:p>
            <a:pPr marL="1143000" lvl="1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○"/>
            </a:pPr>
            <a:r>
              <a:rPr lang="en-US"/>
              <a:t>Non-standard header information</a:t>
            </a:r>
            <a:endParaRPr/>
          </a:p>
          <a:p>
            <a:pPr marL="6858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●"/>
            </a:pPr>
            <a:r>
              <a:rPr lang="en-US"/>
              <a:t>To: Evi Nemeth &lt;evi@anchor.cs.colorado.edu&gt;</a:t>
            </a:r>
            <a:endParaRPr/>
          </a:p>
          <a:p>
            <a:pPr marL="6858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●"/>
            </a:pPr>
            <a:r>
              <a:rPr lang="en-US"/>
              <a:t>Subject: Re: hi</a:t>
            </a:r>
            <a:endParaRPr/>
          </a:p>
          <a:p>
            <a:pPr marL="6858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●"/>
            </a:pPr>
            <a:r>
              <a:rPr lang="en-US"/>
              <a:t>Date: Fri, 1 Oct 1999 06:04:02 -800</a:t>
            </a:r>
            <a:endParaRPr/>
          </a:p>
          <a:p>
            <a:pPr marL="685800" lvl="0" indent="-266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</a:pPr>
            <a:endParaRPr/>
          </a:p>
          <a:p>
            <a:pPr marL="685800" lvl="0" indent="-266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</a:pPr>
            <a:endParaRPr/>
          </a:p>
          <a:p>
            <a:pPr marL="685800" lvl="0" indent="-266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0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sp>
        <p:nvSpPr>
          <p:cNvPr id="337" name="Google Shape;337;p30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Font typeface="Source Sans Pro"/>
              <a:buNone/>
            </a:pPr>
            <a:r>
              <a:rPr lang="en-US"/>
              <a:t>Mail System Architecture</a:t>
            </a:r>
            <a:endParaRPr/>
          </a:p>
        </p:txBody>
      </p:sp>
      <p:sp>
        <p:nvSpPr>
          <p:cNvPr id="338" name="Google Shape;338;p30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8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6858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●"/>
            </a:pPr>
            <a:r>
              <a:rPr lang="en-US"/>
              <a:t>Simplest architecture</a:t>
            </a:r>
            <a:endParaRPr/>
          </a:p>
          <a:p>
            <a:pPr marL="1143000" lvl="1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○"/>
            </a:pPr>
            <a:r>
              <a:rPr lang="en-US"/>
              <a:t>Only one machine</a:t>
            </a:r>
            <a:endParaRPr/>
          </a:p>
          <a:p>
            <a:pPr marL="1600200" lvl="2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■"/>
            </a:pPr>
            <a:r>
              <a:rPr lang="en-US"/>
              <a:t>Has MTA to let you send and receive mail</a:t>
            </a:r>
            <a:endParaRPr/>
          </a:p>
          <a:p>
            <a:pPr marL="1600200" lvl="2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■"/>
            </a:pPr>
            <a:r>
              <a:rPr lang="en-US"/>
              <a:t>Provides storage for mailboxes</a:t>
            </a:r>
            <a:endParaRPr/>
          </a:p>
          <a:p>
            <a:pPr marL="1600200" lvl="2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■"/>
            </a:pPr>
            <a:r>
              <a:rPr lang="en-US"/>
              <a:t>Provides IMAP or POP3 to let you download mail from PC</a:t>
            </a:r>
            <a:endParaRPr/>
          </a:p>
          <a:p>
            <a:pPr marL="1143000" lvl="1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endParaRPr/>
          </a:p>
          <a:p>
            <a:pPr marL="6858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●"/>
            </a:pPr>
            <a:r>
              <a:rPr lang="en-US"/>
              <a:t>Components in a mail system architecture</a:t>
            </a:r>
            <a:endParaRPr/>
          </a:p>
          <a:p>
            <a:pPr marL="1143000" lvl="1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○"/>
            </a:pPr>
            <a:r>
              <a:rPr lang="en-US"/>
              <a:t>Mail servers for incoming and/or outgoing mails</a:t>
            </a:r>
            <a:endParaRPr/>
          </a:p>
          <a:p>
            <a:pPr marL="1143000" lvl="1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○"/>
            </a:pPr>
            <a:r>
              <a:rPr lang="en-US"/>
              <a:t>Storage for mailboxes</a:t>
            </a:r>
            <a:endParaRPr/>
          </a:p>
          <a:p>
            <a:pPr marL="1143000" lvl="1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○"/>
            </a:pPr>
            <a:r>
              <a:rPr lang="en-US"/>
              <a:t>IMAP or POP3 to integrate PC and remote clients</a:t>
            </a:r>
            <a:endParaRPr/>
          </a:p>
          <a:p>
            <a:pPr marL="1600200" lvl="2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■"/>
            </a:pPr>
            <a:r>
              <a:rPr lang="en-US"/>
              <a:t>The issue of file locking</a:t>
            </a:r>
            <a:endParaRPr/>
          </a:p>
          <a:p>
            <a:pPr marL="685800" lvl="0" indent="-266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sp>
        <p:nvSpPr>
          <p:cNvPr id="344" name="Google Shape;344;p31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Font typeface="Source Sans Pro"/>
              <a:buNone/>
            </a:pPr>
            <a:r>
              <a:rPr lang="en-US" sz="4400"/>
              <a:t>Mail System Architecture </a:t>
            </a:r>
            <a:r>
              <a:rPr lang="en-US" sz="4400">
                <a:latin typeface="Verdana"/>
                <a:ea typeface="Verdana"/>
                <a:cs typeface="Verdana"/>
                <a:sym typeface="Verdana"/>
              </a:rPr>
              <a:t>–</a:t>
            </a:r>
            <a:br>
              <a:rPr lang="en-US" sz="4400"/>
            </a:br>
            <a:r>
              <a:rPr lang="en-US" sz="4400"/>
              <a:t>	</a:t>
            </a:r>
            <a:r>
              <a:rPr lang="en-US" sz="4000"/>
              <a:t>Scalable architecture for</a:t>
            </a:r>
            <a:r>
              <a:rPr lang="en-US" sz="4400"/>
              <a:t> </a:t>
            </a:r>
            <a:r>
              <a:rPr lang="en-US" sz="4000"/>
              <a:t>medium sites</a:t>
            </a:r>
            <a:endParaRPr sz="4000"/>
          </a:p>
        </p:txBody>
      </p:sp>
      <p:sp>
        <p:nvSpPr>
          <p:cNvPr id="345" name="Google Shape;345;p31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3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6858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●"/>
            </a:pPr>
            <a:r>
              <a:rPr lang="en-US" sz="2800"/>
              <a:t>Centralize </a:t>
            </a:r>
            <a:endParaRPr/>
          </a:p>
          <a:p>
            <a:pPr marL="1143000" lvl="1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○"/>
            </a:pPr>
            <a:r>
              <a:rPr lang="en-US" sz="2400"/>
              <a:t>At least one machine for incoming message and </a:t>
            </a:r>
            <a:endParaRPr/>
          </a:p>
          <a:p>
            <a:pPr marL="1600200" lvl="2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■"/>
            </a:pPr>
            <a:r>
              <a:rPr lang="en-US" sz="2400"/>
              <a:t>Mail home can be the same host or another one</a:t>
            </a:r>
            <a:endParaRPr/>
          </a:p>
          <a:p>
            <a:pPr marL="1143000" lvl="1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○"/>
            </a:pPr>
            <a:r>
              <a:rPr lang="en-US" sz="2400"/>
              <a:t>At least one machine for outgoing message</a:t>
            </a:r>
            <a:endParaRPr/>
          </a:p>
          <a:p>
            <a:pPr marL="1600200" lvl="2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■"/>
            </a:pPr>
            <a:r>
              <a:rPr lang="en-US" sz="2400"/>
              <a:t>Each host run MSA and forward mail to the same mail-out server or send the mail directly</a:t>
            </a:r>
            <a:endParaRPr/>
          </a:p>
          <a:p>
            <a:pPr marL="685800" lvl="0" indent="-266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</a:pPr>
            <a:endParaRPr sz="2800"/>
          </a:p>
        </p:txBody>
      </p:sp>
      <p:pic>
        <p:nvPicPr>
          <p:cNvPr id="346" name="Google Shape;346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15794" y="4152711"/>
            <a:ext cx="6611930" cy="31727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sp>
        <p:nvSpPr>
          <p:cNvPr id="352" name="Google Shape;352;p32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Font typeface="Source Sans Pro"/>
              <a:buNone/>
            </a:pPr>
            <a:r>
              <a:rPr lang="en-US"/>
              <a:t>To, CC, and BCC</a:t>
            </a:r>
            <a:endParaRPr/>
          </a:p>
        </p:txBody>
      </p:sp>
      <p:sp>
        <p:nvSpPr>
          <p:cNvPr id="353" name="Google Shape;353;p32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60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6858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●"/>
            </a:pPr>
            <a:r>
              <a:rPr lang="en-US"/>
              <a:t>You should always make sure you mail the right people</a:t>
            </a:r>
            <a:endParaRPr/>
          </a:p>
          <a:p>
            <a:pPr marL="1143000" lvl="1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○"/>
            </a:pPr>
            <a:r>
              <a:rPr lang="en-US"/>
              <a:t>The </a:t>
            </a:r>
            <a:r>
              <a:rPr lang="en-US" b="1"/>
              <a:t>To field </a:t>
            </a:r>
            <a:r>
              <a:rPr lang="en-US"/>
              <a:t>is for people that the message directly affects, and that you require actions from.</a:t>
            </a:r>
            <a:endParaRPr/>
          </a:p>
          <a:p>
            <a:pPr marL="1143000" lvl="1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○"/>
            </a:pPr>
            <a:r>
              <a:rPr lang="en-US"/>
              <a:t>The </a:t>
            </a:r>
            <a:r>
              <a:rPr lang="en-US" b="1"/>
              <a:t>CC (or carbon copy) field</a:t>
            </a:r>
            <a:r>
              <a:rPr lang="en-US"/>
              <a:t> is for people you want to know about the message, but are not directly involved.</a:t>
            </a:r>
            <a:endParaRPr/>
          </a:p>
          <a:p>
            <a:pPr marL="1143000" lvl="1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○"/>
            </a:pPr>
            <a:r>
              <a:rPr lang="en-US"/>
              <a:t>The </a:t>
            </a:r>
            <a:r>
              <a:rPr lang="en-US" b="1"/>
              <a:t>BCC field (Blind Carbon Copy</a:t>
            </a:r>
            <a:r>
              <a:rPr lang="en-US"/>
              <a:t>) is used when you want other people to receive the message, but you don't want the other recipients to know they got it.</a:t>
            </a:r>
            <a:endParaRPr/>
          </a:p>
          <a:p>
            <a:pPr marL="6858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●"/>
            </a:pPr>
            <a:r>
              <a:rPr lang="en-US"/>
              <a:t>There are "To" and "CC," but not "BCC" in the email headers.</a:t>
            </a:r>
            <a:endParaRPr/>
          </a:p>
          <a:p>
            <a:pPr marL="1143000" lvl="1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○"/>
            </a:pPr>
            <a:r>
              <a:rPr lang="en-US">
                <a:solidFill>
                  <a:srgbClr val="FF0000"/>
                </a:solidFill>
              </a:rPr>
              <a:t>Why </a:t>
            </a:r>
            <a:r>
              <a:rPr lang="en-US"/>
              <a:t>"No checking consistent 'To' in envelope and header"</a:t>
            </a:r>
            <a:endParaRPr/>
          </a:p>
          <a:p>
            <a:pPr marL="685800" lvl="0" indent="-266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</a:pPr>
            <a:endParaRPr/>
          </a:p>
          <a:p>
            <a:pPr marL="685800" lvl="0" indent="-266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sp>
        <p:nvSpPr>
          <p:cNvPr id="359" name="Google Shape;359;p33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Font typeface="Source Sans Pro"/>
              <a:buNone/>
            </a:pPr>
            <a:r>
              <a:rPr lang="en-US"/>
              <a:t>vacation</a:t>
            </a:r>
            <a:endParaRPr/>
          </a:p>
        </p:txBody>
      </p:sp>
      <p:sp>
        <p:nvSpPr>
          <p:cNvPr id="360" name="Google Shape;360;p33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8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●"/>
            </a:pPr>
            <a:r>
              <a:rPr lang="en-US" sz="2800" u="sng">
                <a:solidFill>
                  <a:schemeClr val="hlink"/>
                </a:solidFill>
                <a:hlinkClick r:id="rId3"/>
              </a:rPr>
              <a:t>vacation(1)</a:t>
            </a:r>
            <a:r>
              <a:rPr lang="en-US" sz="2800"/>
              <a:t>: E-mail auto-responder</a:t>
            </a:r>
            <a:endParaRPr/>
          </a:p>
          <a:p>
            <a:pPr marL="914400" lvl="1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○"/>
            </a:pPr>
            <a:r>
              <a:rPr lang="en-US" sz="2600"/>
              <a:t>returns  a message, ~/.vacation.msg by default</a:t>
            </a:r>
            <a:endParaRPr/>
          </a:p>
          <a:p>
            <a:pPr marL="914400" lvl="1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○"/>
            </a:pPr>
            <a:r>
              <a:rPr lang="en-US" sz="2600"/>
              <a:t>~/.vacation.db</a:t>
            </a:r>
            <a:endParaRPr sz="2600"/>
          </a:p>
          <a:p>
            <a:pPr marL="1371600" lvl="2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■"/>
            </a:pPr>
            <a:r>
              <a:rPr lang="en-US" sz="2400"/>
              <a:t>default database file for db(3)</a:t>
            </a:r>
            <a:endParaRPr/>
          </a:p>
          <a:p>
            <a:pPr marL="914400" lvl="1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○"/>
            </a:pPr>
            <a:r>
              <a:rPr lang="en-US" sz="2600"/>
              <a:t>~/.vacation.{dir,pag}</a:t>
            </a:r>
            <a:endParaRPr/>
          </a:p>
          <a:p>
            <a:pPr marL="1371600" lvl="2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■"/>
            </a:pPr>
            <a:r>
              <a:rPr lang="en-US" sz="2400"/>
              <a:t>default database file for dbm(3)</a:t>
            </a:r>
            <a:endParaRPr/>
          </a:p>
          <a:p>
            <a:pPr marL="914400" lvl="1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○"/>
            </a:pPr>
            <a:r>
              <a:rPr lang="en-US" sz="2600"/>
              <a:t>~/.vacation.msg</a:t>
            </a:r>
            <a:endParaRPr/>
          </a:p>
          <a:p>
            <a:pPr marL="1371600" lvl="2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■"/>
            </a:pPr>
            <a:r>
              <a:rPr lang="en-US" sz="2400"/>
              <a:t>default message to send</a:t>
            </a:r>
            <a:endParaRPr/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●"/>
            </a:pPr>
            <a:r>
              <a:rPr lang="en-US" sz="2800"/>
              <a:t>Use with </a:t>
            </a:r>
            <a:r>
              <a:rPr lang="en-US" sz="2800" u="sng">
                <a:solidFill>
                  <a:schemeClr val="hlink"/>
                </a:solidFill>
                <a:hlinkClick r:id="rId4"/>
              </a:rPr>
              <a:t>forward(5)</a:t>
            </a:r>
            <a:endParaRPr/>
          </a:p>
          <a:p>
            <a:pPr marL="914400" lvl="1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○"/>
            </a:pPr>
            <a:r>
              <a:rPr lang="en-US" sz="2600"/>
              <a:t>\lctseng, |/usr/bin/vacation</a:t>
            </a:r>
            <a:endParaRPr/>
          </a:p>
        </p:txBody>
      </p:sp>
      <p:sp>
        <p:nvSpPr>
          <p:cNvPr id="361" name="Google Shape;361;p33"/>
          <p:cNvSpPr/>
          <p:nvPr/>
        </p:nvSpPr>
        <p:spPr>
          <a:xfrm>
            <a:off x="5942700" y="2764075"/>
            <a:ext cx="456000" cy="17829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3"/>
          <p:cNvSpPr txBox="1"/>
          <p:nvPr/>
        </p:nvSpPr>
        <p:spPr>
          <a:xfrm>
            <a:off x="6633700" y="3358325"/>
            <a:ext cx="42567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Stores messages people sent to you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4"/>
          <p:cNvGrpSpPr/>
          <p:nvPr/>
        </p:nvGrpSpPr>
        <p:grpSpPr>
          <a:xfrm>
            <a:off x="4290615" y="4444075"/>
            <a:ext cx="720000" cy="2783400"/>
            <a:chOff x="4290615" y="4444075"/>
            <a:chExt cx="720000" cy="2783400"/>
          </a:xfrm>
        </p:grpSpPr>
        <p:sp>
          <p:nvSpPr>
            <p:cNvPr id="67" name="Google Shape;67;p4"/>
            <p:cNvSpPr/>
            <p:nvPr/>
          </p:nvSpPr>
          <p:spPr>
            <a:xfrm>
              <a:off x="4290615" y="4444075"/>
              <a:ext cx="720000" cy="27834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8" name="Google Shape;68;p4"/>
            <p:cNvSpPr txBox="1"/>
            <p:nvPr/>
          </p:nvSpPr>
          <p:spPr>
            <a:xfrm rot="-5400000" flipH="1">
              <a:off x="4173750" y="6405200"/>
              <a:ext cx="9489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Internet</a:t>
              </a:r>
              <a:endPara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69" name="Google Shape;69;p4"/>
          <p:cNvSpPr/>
          <p:nvPr/>
        </p:nvSpPr>
        <p:spPr>
          <a:xfrm>
            <a:off x="1470825" y="4444075"/>
            <a:ext cx="2819700" cy="2783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HostA - sender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71" name="Google Shape;71;p4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Mail System</a:t>
            </a:r>
            <a:endParaRPr/>
          </a:p>
        </p:txBody>
      </p:sp>
      <p:sp>
        <p:nvSpPr>
          <p:cNvPr id="72" name="Google Shape;72;p4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5426700" cy="26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Major components</a:t>
            </a:r>
            <a:endParaRPr sz="2400"/>
          </a:p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>
                <a:solidFill>
                  <a:srgbClr val="38761D"/>
                </a:solidFill>
              </a:rPr>
              <a:t>Mail User Agent</a:t>
            </a:r>
            <a:r>
              <a:rPr lang="en-US" sz="2200"/>
              <a:t> (MUA)</a:t>
            </a:r>
            <a:endParaRPr sz="2200"/>
          </a:p>
          <a:p>
            <a:pPr marL="1371600" lvl="2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 sz="2000"/>
              <a:t>Help user read and compose mails</a:t>
            </a:r>
            <a:endParaRPr sz="2000"/>
          </a:p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>
                <a:solidFill>
                  <a:srgbClr val="0000FF"/>
                </a:solidFill>
              </a:rPr>
              <a:t>Submission Agent</a:t>
            </a:r>
            <a:r>
              <a:rPr lang="en-US" sz="2200"/>
              <a:t> (SA)</a:t>
            </a:r>
            <a:endParaRPr sz="2200"/>
          </a:p>
          <a:p>
            <a:pPr marL="1371600" lvl="2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 sz="2000"/>
              <a:t>Route mails to local MTA</a:t>
            </a:r>
            <a:endParaRPr sz="2000"/>
          </a:p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>
                <a:solidFill>
                  <a:srgbClr val="38761D"/>
                </a:solidFill>
              </a:rPr>
              <a:t>Mail Transport Agent</a:t>
            </a:r>
            <a:r>
              <a:rPr lang="en-US" sz="2200"/>
              <a:t> (MTA)</a:t>
            </a:r>
            <a:endParaRPr sz="2200"/>
          </a:p>
          <a:p>
            <a:pPr marL="1371600" lvl="2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 sz="2000"/>
              <a:t>Route mails among machines</a:t>
            </a:r>
            <a:endParaRPr sz="2000"/>
          </a:p>
        </p:txBody>
      </p:sp>
      <p:sp>
        <p:nvSpPr>
          <p:cNvPr id="73" name="Google Shape;73;p4"/>
          <p:cNvSpPr txBox="1">
            <a:spLocks noGrp="1"/>
          </p:cNvSpPr>
          <p:nvPr>
            <p:ph type="body" idx="1"/>
          </p:nvPr>
        </p:nvSpPr>
        <p:spPr>
          <a:xfrm>
            <a:off x="5644750" y="1563425"/>
            <a:ext cx="5426700" cy="22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>
                <a:solidFill>
                  <a:srgbClr val="38761D"/>
                </a:solidFill>
              </a:rPr>
              <a:t>Delivery Agent</a:t>
            </a:r>
            <a:r>
              <a:rPr lang="en-US" sz="2200"/>
              <a:t> (DA)</a:t>
            </a:r>
            <a:endParaRPr sz="2200"/>
          </a:p>
          <a:p>
            <a:pPr marL="1371600" lvl="2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Place mails in users' </a:t>
            </a:r>
            <a:r>
              <a:rPr lang="en-US" sz="2200"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mail</a:t>
            </a:r>
            <a:r>
              <a:rPr lang="en-US" sz="2200"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"/>
                  </a:ext>
                </a:extLst>
              </a:rPr>
              <a:t> </a:t>
            </a:r>
            <a:r>
              <a:rPr lang="en-US" sz="2200"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2"/>
                  </a:ext>
                </a:extLst>
              </a:rPr>
              <a:t>boxes </a:t>
            </a:r>
            <a:endParaRPr sz="2200"/>
          </a:p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>
                <a:solidFill>
                  <a:srgbClr val="0000FF"/>
                </a:solidFill>
              </a:rPr>
              <a:t>Access Agent</a:t>
            </a:r>
            <a:r>
              <a:rPr lang="en-US" sz="2200"/>
              <a:t> (AA)</a:t>
            </a:r>
            <a:endParaRPr sz="2200"/>
          </a:p>
          <a:p>
            <a:pPr marL="1371600" lvl="2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Connects the user agent to the mail box using POP3 or IMAP protocols</a:t>
            </a:r>
            <a:endParaRPr sz="2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 sz="2200"/>
          </a:p>
        </p:txBody>
      </p:sp>
      <p:sp>
        <p:nvSpPr>
          <p:cNvPr id="74" name="Google Shape;74;p4"/>
          <p:cNvSpPr/>
          <p:nvPr/>
        </p:nvSpPr>
        <p:spPr>
          <a:xfrm>
            <a:off x="1667775" y="4885450"/>
            <a:ext cx="917400" cy="57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UA</a:t>
            </a:r>
            <a:b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Eudora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4"/>
          <p:cNvSpPr/>
          <p:nvPr/>
        </p:nvSpPr>
        <p:spPr>
          <a:xfrm>
            <a:off x="1667775" y="5719875"/>
            <a:ext cx="917400" cy="57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UA</a:t>
            </a:r>
            <a:b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mail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4"/>
          <p:cNvSpPr/>
          <p:nvPr/>
        </p:nvSpPr>
        <p:spPr>
          <a:xfrm>
            <a:off x="1667775" y="6554300"/>
            <a:ext cx="917400" cy="57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UA</a:t>
            </a:r>
            <a:b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pine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4"/>
          <p:cNvSpPr/>
          <p:nvPr/>
        </p:nvSpPr>
        <p:spPr>
          <a:xfrm>
            <a:off x="3069600" y="5290900"/>
            <a:ext cx="1042500" cy="57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</a:t>
            </a:r>
            <a:b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sendmail </a:t>
            </a:r>
            <a:r>
              <a:rPr lang="en-US" sz="1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(port 25)</a:t>
            </a:r>
            <a:endParaRPr sz="1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4"/>
          <p:cNvSpPr/>
          <p:nvPr/>
        </p:nvSpPr>
        <p:spPr>
          <a:xfrm>
            <a:off x="3069600" y="6139175"/>
            <a:ext cx="1042500" cy="57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</a:t>
            </a:r>
            <a:b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sendmail </a:t>
            </a:r>
            <a:r>
              <a:rPr lang="en-US" sz="1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(port 587)</a:t>
            </a:r>
            <a:endParaRPr sz="1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9" name="Google Shape;79;p4"/>
          <p:cNvCxnSpPr>
            <a:stCxn id="74" idx="3"/>
            <a:endCxn id="77" idx="1"/>
          </p:cNvCxnSpPr>
          <p:nvPr/>
        </p:nvCxnSpPr>
        <p:spPr>
          <a:xfrm>
            <a:off x="2585175" y="5174800"/>
            <a:ext cx="484500" cy="405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0" name="Google Shape;80;p4"/>
          <p:cNvCxnSpPr>
            <a:stCxn id="75" idx="3"/>
            <a:endCxn id="78" idx="1"/>
          </p:cNvCxnSpPr>
          <p:nvPr/>
        </p:nvCxnSpPr>
        <p:spPr>
          <a:xfrm>
            <a:off x="2585175" y="6009225"/>
            <a:ext cx="484500" cy="419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1" name="Google Shape;81;p4"/>
          <p:cNvCxnSpPr>
            <a:stCxn id="76" idx="3"/>
            <a:endCxn id="78" idx="1"/>
          </p:cNvCxnSpPr>
          <p:nvPr/>
        </p:nvCxnSpPr>
        <p:spPr>
          <a:xfrm rot="10800000" flipH="1">
            <a:off x="2585175" y="6428450"/>
            <a:ext cx="484500" cy="415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2" name="Google Shape;82;p4"/>
          <p:cNvCxnSpPr>
            <a:stCxn id="78" idx="0"/>
            <a:endCxn id="77" idx="2"/>
          </p:cNvCxnSpPr>
          <p:nvPr/>
        </p:nvCxnSpPr>
        <p:spPr>
          <a:xfrm rot="10800000">
            <a:off x="3590850" y="5869475"/>
            <a:ext cx="0" cy="269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3" name="Google Shape;83;p4"/>
          <p:cNvSpPr/>
          <p:nvPr/>
        </p:nvSpPr>
        <p:spPr>
          <a:xfrm>
            <a:off x="5293800" y="5290900"/>
            <a:ext cx="1042500" cy="57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</a:t>
            </a:r>
            <a:b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sendmail</a:t>
            </a:r>
            <a:endParaRPr sz="1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4"/>
          <p:cNvSpPr/>
          <p:nvPr/>
        </p:nvSpPr>
        <p:spPr>
          <a:xfrm>
            <a:off x="6869575" y="4885450"/>
            <a:ext cx="1042500" cy="57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</a:t>
            </a:r>
            <a:b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sendmail</a:t>
            </a:r>
            <a:endParaRPr sz="1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4"/>
          <p:cNvSpPr/>
          <p:nvPr/>
        </p:nvSpPr>
        <p:spPr>
          <a:xfrm>
            <a:off x="6869575" y="5719875"/>
            <a:ext cx="1042500" cy="57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</a:t>
            </a:r>
            <a:b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procmail</a:t>
            </a:r>
            <a:endParaRPr sz="1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4"/>
          <p:cNvSpPr/>
          <p:nvPr/>
        </p:nvSpPr>
        <p:spPr>
          <a:xfrm>
            <a:off x="8292300" y="5290900"/>
            <a:ext cx="854100" cy="578700"/>
          </a:xfrm>
          <a:prstGeom prst="can">
            <a:avLst>
              <a:gd name="adj" fmla="val 14234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Message</a:t>
            </a:r>
            <a:b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store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4"/>
          <p:cNvSpPr/>
          <p:nvPr/>
        </p:nvSpPr>
        <p:spPr>
          <a:xfrm>
            <a:off x="8198100" y="6554300"/>
            <a:ext cx="1042500" cy="57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AA</a:t>
            </a:r>
            <a:b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procmail</a:t>
            </a:r>
            <a:endParaRPr sz="1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8" name="Google Shape;88;p4"/>
          <p:cNvCxnSpPr>
            <a:stCxn id="77" idx="3"/>
            <a:endCxn id="83" idx="1"/>
          </p:cNvCxnSpPr>
          <p:nvPr/>
        </p:nvCxnSpPr>
        <p:spPr>
          <a:xfrm>
            <a:off x="4112100" y="5580250"/>
            <a:ext cx="1181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9" name="Google Shape;89;p4"/>
          <p:cNvCxnSpPr>
            <a:stCxn id="83" idx="3"/>
            <a:endCxn id="84" idx="1"/>
          </p:cNvCxnSpPr>
          <p:nvPr/>
        </p:nvCxnSpPr>
        <p:spPr>
          <a:xfrm rot="10800000" flipH="1">
            <a:off x="6336300" y="5174650"/>
            <a:ext cx="533400" cy="405600"/>
          </a:xfrm>
          <a:prstGeom prst="bentConnector3">
            <a:avLst>
              <a:gd name="adj1" fmla="val 49988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0" name="Google Shape;90;p4"/>
          <p:cNvCxnSpPr>
            <a:stCxn id="83" idx="2"/>
            <a:endCxn id="85" idx="1"/>
          </p:cNvCxnSpPr>
          <p:nvPr/>
        </p:nvCxnSpPr>
        <p:spPr>
          <a:xfrm rot="-5400000" flipH="1">
            <a:off x="6272550" y="5412100"/>
            <a:ext cx="139500" cy="1054500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1" name="Google Shape;91;p4"/>
          <p:cNvCxnSpPr>
            <a:stCxn id="84" idx="3"/>
            <a:endCxn id="86" idx="2"/>
          </p:cNvCxnSpPr>
          <p:nvPr/>
        </p:nvCxnSpPr>
        <p:spPr>
          <a:xfrm>
            <a:off x="7912075" y="5174800"/>
            <a:ext cx="380100" cy="405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2" name="Google Shape;92;p4"/>
          <p:cNvCxnSpPr>
            <a:stCxn id="85" idx="3"/>
            <a:endCxn id="86" idx="2"/>
          </p:cNvCxnSpPr>
          <p:nvPr/>
        </p:nvCxnSpPr>
        <p:spPr>
          <a:xfrm rot="10800000" flipH="1">
            <a:off x="7912075" y="5580225"/>
            <a:ext cx="380100" cy="429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3" name="Google Shape;93;p4"/>
          <p:cNvCxnSpPr/>
          <p:nvPr/>
        </p:nvCxnSpPr>
        <p:spPr>
          <a:xfrm>
            <a:off x="8719350" y="5876625"/>
            <a:ext cx="0" cy="684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4" name="Google Shape;94;p4"/>
          <p:cNvSpPr txBox="1"/>
          <p:nvPr/>
        </p:nvSpPr>
        <p:spPr>
          <a:xfrm>
            <a:off x="6668325" y="6535850"/>
            <a:ext cx="1042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local user agents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5" name="Google Shape;95;p4"/>
          <p:cNvCxnSpPr>
            <a:stCxn id="87" idx="1"/>
            <a:endCxn id="94" idx="3"/>
          </p:cNvCxnSpPr>
          <p:nvPr/>
        </p:nvCxnSpPr>
        <p:spPr>
          <a:xfrm rot="10800000">
            <a:off x="7710900" y="6843650"/>
            <a:ext cx="487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6" name="Google Shape;96;p4"/>
          <p:cNvSpPr/>
          <p:nvPr/>
        </p:nvSpPr>
        <p:spPr>
          <a:xfrm>
            <a:off x="9663100" y="5308300"/>
            <a:ext cx="2008500" cy="1262100"/>
          </a:xfrm>
          <a:prstGeom prst="roundRect">
            <a:avLst>
              <a:gd name="adj" fmla="val 894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UA = User agent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 = Submission agent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 = Transport agent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 = Delivery agent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AA = Access agent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4"/>
          <p:cNvSpPr/>
          <p:nvPr/>
        </p:nvSpPr>
        <p:spPr>
          <a:xfrm>
            <a:off x="5005875" y="4444075"/>
            <a:ext cx="4451700" cy="2783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HostB - receiver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03" name="Google Shape;103;p5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Mail System – The User Agent (1)</a:t>
            </a:r>
            <a:endParaRPr/>
          </a:p>
        </p:txBody>
      </p:sp>
      <p:sp>
        <p:nvSpPr>
          <p:cNvPr id="104" name="Google Shape;104;p5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39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Help user read and compose mails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UA must know mail format</a:t>
            </a:r>
            <a:endParaRPr/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Originally: Text only </a:t>
            </a:r>
            <a:endParaRPr/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Now: MIME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※ MIME (Multipurpose Internet Mail Extensions)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Include several types of content that can be encoded in the mail</a:t>
            </a:r>
            <a:endParaRPr/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i</a:t>
            </a:r>
            <a:r>
              <a:rPr lang="en-US"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3"/>
                  </a:ext>
                </a:extLst>
              </a:rPr>
              <a:t>mage</a:t>
            </a:r>
            <a:r>
              <a:rPr lang="en-US"/>
              <a:t>, video, </a:t>
            </a:r>
            <a:r>
              <a:rPr lang="en-US">
                <a:solidFill>
                  <a:srgbClr val="FF0000"/>
                </a:solidFill>
              </a:rPr>
              <a:t>virus</a:t>
            </a:r>
            <a:r>
              <a:rPr lang="en-US"/>
              <a:t>, …</a:t>
            </a:r>
            <a:endParaRPr/>
          </a:p>
        </p:txBody>
      </p:sp>
      <p:pic>
        <p:nvPicPr>
          <p:cNvPr id="105" name="Google Shape;105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0050" y="5468525"/>
            <a:ext cx="4242450" cy="152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5"/>
          <p:cNvSpPr/>
          <p:nvPr/>
        </p:nvSpPr>
        <p:spPr>
          <a:xfrm>
            <a:off x="7654925" y="5652475"/>
            <a:ext cx="720000" cy="1395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07" name="Google Shape;107;p5"/>
          <p:cNvSpPr/>
          <p:nvPr/>
        </p:nvSpPr>
        <p:spPr>
          <a:xfrm>
            <a:off x="10415350" y="6580625"/>
            <a:ext cx="558000" cy="343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13" name="Google Shape;113;p6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Mail System – The User Agent (2)</a:t>
            </a:r>
            <a:endParaRPr/>
          </a:p>
        </p:txBody>
      </p:sp>
      <p:sp>
        <p:nvSpPr>
          <p:cNvPr id="114" name="Google Shape;114;p6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Popular Mail User Agents</a:t>
            </a:r>
            <a:endParaRPr/>
          </a:p>
        </p:txBody>
      </p:sp>
      <p:graphicFrame>
        <p:nvGraphicFramePr>
          <p:cNvPr id="115" name="Google Shape;115;p6"/>
          <p:cNvGraphicFramePr/>
          <p:nvPr/>
        </p:nvGraphicFramePr>
        <p:xfrm>
          <a:off x="1186538" y="2237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{4BAF01D8-87DC-4E45-9FF3-3F5A4B93633A}</a:tableStyleId>
              </a:tblPr>
              <a:tblGrid>
                <a:gridCol w="178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5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5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3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3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3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1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 Agent</a:t>
                      </a: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System </a:t>
                      </a:r>
                      <a:r>
                        <a:rPr lang="en-US" sz="20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Config.</a:t>
                      </a: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 </a:t>
                      </a:r>
                      <a:r>
                        <a:rPr lang="en-US" sz="20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Config.</a:t>
                      </a: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MIME</a:t>
                      </a: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POP</a:t>
                      </a: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IMAP</a:t>
                      </a: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SMTP</a:t>
                      </a: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mail</a:t>
                      </a: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mail.rc</a:t>
                      </a: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.mailrc</a:t>
                      </a: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mutt</a:t>
                      </a: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/etc/muttrc</a:t>
                      </a: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.muttrc</a:t>
                      </a: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solidFill>
                            <a:schemeClr val="accent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endParaRPr sz="1400" u="none" strike="noStrike" cap="none">
                        <a:solidFill>
                          <a:schemeClr val="accent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solidFill>
                            <a:schemeClr val="accent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endParaRPr sz="1400" u="none" strike="noStrike" cap="none">
                        <a:solidFill>
                          <a:schemeClr val="accent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solidFill>
                            <a:schemeClr val="accent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endParaRPr sz="1400" u="none" strike="noStrike" cap="none">
                        <a:solidFill>
                          <a:schemeClr val="accent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solidFill>
                            <a:schemeClr val="accent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endParaRPr sz="1400" u="none" strike="noStrike" cap="none">
                        <a:solidFill>
                          <a:schemeClr val="accent3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Netscape</a:t>
                      </a: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solidFill>
                            <a:schemeClr val="accent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endParaRPr sz="1400" u="none" strike="noStrike" cap="none">
                        <a:solidFill>
                          <a:schemeClr val="accent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solidFill>
                            <a:schemeClr val="accent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endParaRPr sz="1400" u="none" strike="noStrike" cap="none">
                        <a:solidFill>
                          <a:schemeClr val="accent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solidFill>
                            <a:schemeClr val="accent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endParaRPr sz="1400" u="none" strike="noStrike" cap="none">
                        <a:solidFill>
                          <a:schemeClr val="accent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solidFill>
                            <a:schemeClr val="accent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endParaRPr sz="1400" u="none" strike="noStrike" cap="none">
                        <a:solidFill>
                          <a:schemeClr val="accent3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Outlook Ep.</a:t>
                      </a: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solidFill>
                            <a:schemeClr val="accent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endParaRPr sz="1400" u="none" strike="noStrike" cap="none">
                        <a:solidFill>
                          <a:schemeClr val="accent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solidFill>
                            <a:schemeClr val="accent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endParaRPr sz="1400" u="none" strike="noStrike" cap="none">
                        <a:solidFill>
                          <a:schemeClr val="accent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solidFill>
                            <a:schemeClr val="accent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endParaRPr sz="1400" u="none" strike="noStrike" cap="none">
                        <a:solidFill>
                          <a:schemeClr val="accent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solidFill>
                            <a:schemeClr val="accent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endParaRPr sz="1400" u="none" strike="noStrike" cap="none">
                        <a:solidFill>
                          <a:schemeClr val="accent3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MS Outlook</a:t>
                      </a: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solidFill>
                            <a:schemeClr val="accent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endParaRPr sz="1400" u="none" strike="noStrike" cap="none">
                        <a:solidFill>
                          <a:schemeClr val="accent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solidFill>
                            <a:schemeClr val="accent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endParaRPr sz="1400" u="none" strike="noStrike" cap="none">
                        <a:solidFill>
                          <a:schemeClr val="accent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solidFill>
                            <a:schemeClr val="accent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endParaRPr sz="1400" u="none" strike="noStrike" cap="none">
                        <a:solidFill>
                          <a:schemeClr val="accent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solidFill>
                            <a:schemeClr val="accent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endParaRPr sz="1400" u="none" strike="noStrike" cap="none">
                        <a:solidFill>
                          <a:schemeClr val="accent3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Thunderbird</a:t>
                      </a: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solidFill>
                            <a:schemeClr val="accent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endParaRPr sz="1400" u="none" strike="noStrike" cap="none">
                        <a:solidFill>
                          <a:schemeClr val="accent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solidFill>
                            <a:schemeClr val="accent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endParaRPr sz="1400" u="none" strike="noStrike" cap="none">
                        <a:solidFill>
                          <a:schemeClr val="accent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solidFill>
                            <a:schemeClr val="accent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endParaRPr sz="1400" u="none" strike="noStrike" cap="none">
                        <a:solidFill>
                          <a:schemeClr val="accent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solidFill>
                            <a:schemeClr val="accent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endParaRPr sz="1400" u="none" strike="noStrike" cap="none">
                        <a:solidFill>
                          <a:schemeClr val="accent3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 Smartphones</a:t>
                      </a: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solidFill>
                            <a:schemeClr val="accent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endParaRPr sz="1400" u="none" strike="noStrike" cap="none">
                        <a:solidFill>
                          <a:schemeClr val="accent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solidFill>
                            <a:schemeClr val="accent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endParaRPr sz="1400" u="none" strike="noStrike" cap="none">
                        <a:solidFill>
                          <a:schemeClr val="accent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solidFill>
                            <a:schemeClr val="accent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endParaRPr sz="1400" u="none" strike="noStrike" cap="none">
                        <a:solidFill>
                          <a:schemeClr val="accent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solidFill>
                            <a:schemeClr val="accent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endParaRPr sz="1400" u="none" strike="noStrike" cap="none">
                        <a:solidFill>
                          <a:schemeClr val="accent3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 sz="4500"/>
              <a:t>Mail System – The Submission Agent</a:t>
            </a:r>
            <a:endParaRPr sz="4500"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7472100" cy="55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Route mails to local MTA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Typical works that a MTA must do:</a:t>
            </a:r>
            <a:endParaRPr/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Ensuring that all hostname are fully qualified</a:t>
            </a:r>
            <a:endParaRPr/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Modifying headers</a:t>
            </a:r>
            <a:endParaRPr/>
          </a:p>
          <a:p>
            <a:pPr marL="182880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MessageID</a:t>
            </a:r>
            <a:endParaRPr/>
          </a:p>
          <a:p>
            <a:pPr marL="182880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Date</a:t>
            </a:r>
            <a:endParaRPr/>
          </a:p>
          <a:p>
            <a:pPr marL="182880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DomainKeys/DKIM</a:t>
            </a:r>
            <a:endParaRPr/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Logging errors</a:t>
            </a:r>
            <a:endParaRPr/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…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RFC2476 introduces the idea of splitting MTA</a:t>
            </a:r>
            <a:endParaRPr/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Let SA to share the load</a:t>
            </a:r>
            <a:endParaRPr/>
          </a:p>
        </p:txBody>
      </p:sp>
      <p:pic>
        <p:nvPicPr>
          <p:cNvPr id="123" name="Google Shape;123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6250" y="5460225"/>
            <a:ext cx="4242450" cy="152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7"/>
          <p:cNvSpPr/>
          <p:nvPr/>
        </p:nvSpPr>
        <p:spPr>
          <a:xfrm>
            <a:off x="8415125" y="6309125"/>
            <a:ext cx="720000" cy="490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30" name="Google Shape;130;p8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 sz="4500"/>
              <a:t>Mail System – The Transport Agent (1)</a:t>
            </a:r>
            <a:endParaRPr sz="4500"/>
          </a:p>
        </p:txBody>
      </p:sp>
      <p:sp>
        <p:nvSpPr>
          <p:cNvPr id="131" name="Google Shape;131;p8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Route mails among machines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Accept mail from UA, examine the recipients' addresses, and delivery the mail to the correct host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Protocols</a:t>
            </a:r>
            <a:endParaRPr/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SMTP (Simple Mail Transport Protocol)</a:t>
            </a:r>
            <a:endParaRPr/>
          </a:p>
          <a:p>
            <a:pPr marL="182880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RFC 821</a:t>
            </a:r>
            <a:endParaRPr/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ESMTP (Extended SMTP)</a:t>
            </a:r>
            <a:endParaRPr/>
          </a:p>
          <a:p>
            <a:pPr marL="182880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RFC 2821 =&gt; … =&gt; 5321 (2008)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Popular transport agents</a:t>
            </a:r>
            <a:endParaRPr/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sendmail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http://www.sendmail.org/</a:t>
            </a:r>
            <a:r>
              <a:rPr lang="en-US"/>
              <a:t> </a:t>
            </a:r>
            <a:endParaRPr/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>
                <a:solidFill>
                  <a:srgbClr val="0000FF"/>
                </a:solidFill>
              </a:rPr>
              <a:t>Postfix</a:t>
            </a:r>
            <a:r>
              <a:rPr lang="en-US"/>
              <a:t>   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http://www.postfix.org/</a:t>
            </a:r>
            <a:r>
              <a:rPr lang="en-US"/>
              <a:t> </a:t>
            </a:r>
            <a:endParaRPr/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exim, qmail, …</a:t>
            </a:r>
            <a:endParaRPr/>
          </a:p>
        </p:txBody>
      </p:sp>
      <p:pic>
        <p:nvPicPr>
          <p:cNvPr id="132" name="Google Shape;132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08600" y="5460225"/>
            <a:ext cx="4242450" cy="152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8"/>
          <p:cNvSpPr/>
          <p:nvPr/>
        </p:nvSpPr>
        <p:spPr>
          <a:xfrm>
            <a:off x="8387400" y="5771825"/>
            <a:ext cx="1825800" cy="578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39" name="Google Shape;139;p9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Mail System – The Transport Agent (2)</a:t>
            </a:r>
            <a:endParaRPr/>
          </a:p>
        </p:txBody>
      </p:sp>
      <p:sp>
        <p:nvSpPr>
          <p:cNvPr id="140" name="Google Shape;140;p9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9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Conversation between MTAs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Threat of eavesdropping</a:t>
            </a:r>
            <a:endParaRPr/>
          </a:p>
        </p:txBody>
      </p:sp>
      <p:grpSp>
        <p:nvGrpSpPr>
          <p:cNvPr id="141" name="Google Shape;141;p9"/>
          <p:cNvGrpSpPr/>
          <p:nvPr/>
        </p:nvGrpSpPr>
        <p:grpSpPr>
          <a:xfrm>
            <a:off x="1873115" y="3023775"/>
            <a:ext cx="7814626" cy="3226567"/>
            <a:chOff x="706950" y="3342149"/>
            <a:chExt cx="6838140" cy="2823387"/>
          </a:xfrm>
        </p:grpSpPr>
        <p:sp>
          <p:nvSpPr>
            <p:cNvPr id="142" name="Google Shape;142;p9"/>
            <p:cNvSpPr/>
            <p:nvPr/>
          </p:nvSpPr>
          <p:spPr>
            <a:xfrm>
              <a:off x="4886190" y="3342149"/>
              <a:ext cx="2658900" cy="28233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Remote Sendmail Says:</a:t>
              </a:r>
              <a:endParaRPr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3" name="Google Shape;143;p9"/>
            <p:cNvSpPr/>
            <p:nvPr/>
          </p:nvSpPr>
          <p:spPr>
            <a:xfrm>
              <a:off x="1138793" y="3342236"/>
              <a:ext cx="2658900" cy="28233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Local Sendmail Says:</a:t>
              </a:r>
              <a:endParaRPr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4" name="Google Shape;144;p9"/>
            <p:cNvSpPr txBox="1"/>
            <p:nvPr/>
          </p:nvSpPr>
          <p:spPr>
            <a:xfrm>
              <a:off x="2645850" y="3635850"/>
              <a:ext cx="7200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hello</a:t>
              </a:r>
              <a:endPara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5" name="Google Shape;145;p9"/>
            <p:cNvSpPr txBox="1"/>
            <p:nvPr/>
          </p:nvSpPr>
          <p:spPr>
            <a:xfrm>
              <a:off x="1421850" y="4097550"/>
              <a:ext cx="19440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mail from sender</a:t>
              </a:r>
              <a:endPara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6" name="Google Shape;146;p9"/>
            <p:cNvSpPr txBox="1"/>
            <p:nvPr/>
          </p:nvSpPr>
          <p:spPr>
            <a:xfrm>
              <a:off x="935850" y="4559250"/>
              <a:ext cx="24300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mail to </a:t>
              </a:r>
              <a:r>
                <a:rPr lang="en-US" sz="1800" b="0" i="0" u="sng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friend@remote</a:t>
              </a:r>
              <a:endParaRPr sz="1800" b="0" i="0" u="sng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7" name="Google Shape;147;p9"/>
            <p:cNvSpPr txBox="1"/>
            <p:nvPr/>
          </p:nvSpPr>
          <p:spPr>
            <a:xfrm>
              <a:off x="706950" y="5020950"/>
              <a:ext cx="26589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Here comes the message</a:t>
              </a:r>
              <a:endPara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8" name="Google Shape;148;p9"/>
            <p:cNvSpPr txBox="1"/>
            <p:nvPr/>
          </p:nvSpPr>
          <p:spPr>
            <a:xfrm>
              <a:off x="5246250" y="3868950"/>
              <a:ext cx="7200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hello</a:t>
              </a:r>
              <a:endPara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9" name="Google Shape;149;p9"/>
            <p:cNvSpPr txBox="1"/>
            <p:nvPr/>
          </p:nvSpPr>
          <p:spPr>
            <a:xfrm>
              <a:off x="5246250" y="4330650"/>
              <a:ext cx="7200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OK</a:t>
              </a:r>
              <a:endPara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0" name="Google Shape;150;p9"/>
            <p:cNvSpPr txBox="1"/>
            <p:nvPr/>
          </p:nvSpPr>
          <p:spPr>
            <a:xfrm>
              <a:off x="5246250" y="4792350"/>
              <a:ext cx="7200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OK</a:t>
              </a:r>
              <a:endPara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1" name="Google Shape;151;p9"/>
            <p:cNvSpPr txBox="1"/>
            <p:nvPr/>
          </p:nvSpPr>
          <p:spPr>
            <a:xfrm>
              <a:off x="5246250" y="5254050"/>
              <a:ext cx="7200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OK</a:t>
              </a:r>
              <a:endPara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2" name="Google Shape;152;p9"/>
            <p:cNvSpPr txBox="1"/>
            <p:nvPr/>
          </p:nvSpPr>
          <p:spPr>
            <a:xfrm>
              <a:off x="5246250" y="5715750"/>
              <a:ext cx="7200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OK</a:t>
              </a:r>
              <a:endPara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53" name="Google Shape;153;p9"/>
            <p:cNvCxnSpPr>
              <a:stCxn id="144" idx="3"/>
              <a:endCxn id="148" idx="1"/>
            </p:cNvCxnSpPr>
            <p:nvPr/>
          </p:nvCxnSpPr>
          <p:spPr>
            <a:xfrm>
              <a:off x="3365850" y="3837900"/>
              <a:ext cx="1880400" cy="233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54" name="Google Shape;154;p9"/>
            <p:cNvCxnSpPr>
              <a:endCxn id="145" idx="3"/>
            </p:cNvCxnSpPr>
            <p:nvPr/>
          </p:nvCxnSpPr>
          <p:spPr>
            <a:xfrm flipH="1">
              <a:off x="3365850" y="4071000"/>
              <a:ext cx="1880400" cy="228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55" name="Google Shape;155;p9"/>
            <p:cNvCxnSpPr>
              <a:stCxn id="145" idx="3"/>
              <a:endCxn id="149" idx="1"/>
            </p:cNvCxnSpPr>
            <p:nvPr/>
          </p:nvCxnSpPr>
          <p:spPr>
            <a:xfrm>
              <a:off x="3365850" y="4299600"/>
              <a:ext cx="1880400" cy="233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56" name="Google Shape;156;p9"/>
            <p:cNvCxnSpPr>
              <a:stCxn id="149" idx="1"/>
              <a:endCxn id="146" idx="3"/>
            </p:cNvCxnSpPr>
            <p:nvPr/>
          </p:nvCxnSpPr>
          <p:spPr>
            <a:xfrm flipH="1">
              <a:off x="3365850" y="4532700"/>
              <a:ext cx="1880400" cy="228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57" name="Google Shape;157;p9"/>
            <p:cNvCxnSpPr>
              <a:stCxn id="146" idx="3"/>
              <a:endCxn id="150" idx="1"/>
            </p:cNvCxnSpPr>
            <p:nvPr/>
          </p:nvCxnSpPr>
          <p:spPr>
            <a:xfrm>
              <a:off x="3365850" y="4761300"/>
              <a:ext cx="1880400" cy="233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58" name="Google Shape;158;p9"/>
            <p:cNvCxnSpPr>
              <a:stCxn id="150" idx="1"/>
              <a:endCxn id="147" idx="3"/>
            </p:cNvCxnSpPr>
            <p:nvPr/>
          </p:nvCxnSpPr>
          <p:spPr>
            <a:xfrm flipH="1">
              <a:off x="3365850" y="4994400"/>
              <a:ext cx="1880400" cy="228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59" name="Google Shape;159;p9"/>
            <p:cNvSpPr txBox="1"/>
            <p:nvPr/>
          </p:nvSpPr>
          <p:spPr>
            <a:xfrm>
              <a:off x="2645850" y="5444200"/>
              <a:ext cx="7200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Done</a:t>
              </a:r>
              <a:endPara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60" name="Google Shape;160;p9"/>
            <p:cNvCxnSpPr>
              <a:stCxn id="147" idx="3"/>
              <a:endCxn id="151" idx="1"/>
            </p:cNvCxnSpPr>
            <p:nvPr/>
          </p:nvCxnSpPr>
          <p:spPr>
            <a:xfrm>
              <a:off x="3365850" y="5223000"/>
              <a:ext cx="1880400" cy="233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61" name="Google Shape;161;p9"/>
            <p:cNvCxnSpPr>
              <a:stCxn id="151" idx="1"/>
              <a:endCxn id="159" idx="3"/>
            </p:cNvCxnSpPr>
            <p:nvPr/>
          </p:nvCxnSpPr>
          <p:spPr>
            <a:xfrm flipH="1">
              <a:off x="3365850" y="5456100"/>
              <a:ext cx="1880400" cy="190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62" name="Google Shape;162;p9"/>
            <p:cNvCxnSpPr>
              <a:endCxn id="152" idx="1"/>
            </p:cNvCxnSpPr>
            <p:nvPr/>
          </p:nvCxnSpPr>
          <p:spPr>
            <a:xfrm>
              <a:off x="3365850" y="5646300"/>
              <a:ext cx="1880400" cy="271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CSCC NASA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3183</Words>
  <Application>Microsoft Office PowerPoint</Application>
  <PresentationFormat>Custom</PresentationFormat>
  <Paragraphs>512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Source Sans Pro</vt:lpstr>
      <vt:lpstr>Verdana</vt:lpstr>
      <vt:lpstr>Arial</vt:lpstr>
      <vt:lpstr>Courier New</vt:lpstr>
      <vt:lpstr>Times New Roman</vt:lpstr>
      <vt:lpstr>Noto Sans Symbols</vt:lpstr>
      <vt:lpstr>CSCC NASA</vt:lpstr>
      <vt:lpstr>E-Mail System</vt:lpstr>
      <vt:lpstr>Components of an E-Mail (1)</vt:lpstr>
      <vt:lpstr>Components of an E-Mail (2)</vt:lpstr>
      <vt:lpstr>Mail System</vt:lpstr>
      <vt:lpstr>Mail System – The User Agent (1)</vt:lpstr>
      <vt:lpstr>Mail System – The User Agent (2)</vt:lpstr>
      <vt:lpstr>Mail System – The Submission Agent</vt:lpstr>
      <vt:lpstr>Mail System – The Transport Agent (1)</vt:lpstr>
      <vt:lpstr>Mail System – The Transport Agent (2)</vt:lpstr>
      <vt:lpstr>Mail System – The Transport Agent (3)</vt:lpstr>
      <vt:lpstr>Mail System – The Delivery Agent</vt:lpstr>
      <vt:lpstr>Mail Storage</vt:lpstr>
      <vt:lpstr>Mail System – The Access Agent</vt:lpstr>
      <vt:lpstr>Mail Addressing – Domain (1)</vt:lpstr>
      <vt:lpstr>Mail Addressing – Domain (2)</vt:lpstr>
      <vt:lpstr>Mail Addressing – Domain (3)</vt:lpstr>
      <vt:lpstr>Mail Addressing – Alias</vt:lpstr>
      <vt:lpstr>Mail Alias – Traditional aliasing mechanism (1)</vt:lpstr>
      <vt:lpstr>Mail Alias – Traditional aliasing mechanism (2)</vt:lpstr>
      <vt:lpstr>Mail Alias – Traditional aliasing mechanism (3)</vt:lpstr>
      <vt:lpstr>Mail Alias – Traditional aliasing mechanism (4)</vt:lpstr>
      <vt:lpstr>Mail Alias – Traditional aliasing mechanism (5)</vt:lpstr>
      <vt:lpstr>Mail Alias – Traditional aliasing mechanism (6)</vt:lpstr>
      <vt:lpstr>Mail Transport Example</vt:lpstr>
      <vt:lpstr>Mail Headers (1)</vt:lpstr>
      <vt:lpstr>Mail Headers (2)</vt:lpstr>
      <vt:lpstr>Mail Headers (3)</vt:lpstr>
      <vt:lpstr>Mail Headers (4)</vt:lpstr>
      <vt:lpstr>Mail Headers (5)</vt:lpstr>
      <vt:lpstr>Mail Headers (6)</vt:lpstr>
      <vt:lpstr>Mail System Architecture</vt:lpstr>
      <vt:lpstr>Mail System Architecture –  Scalable architecture for medium sites</vt:lpstr>
      <vt:lpstr>To, CC, and BCC</vt:lpstr>
      <vt:lpstr>vacation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E-Mail System</dc:title>
  <dc:creator>Johnson Yuan</dc:creator>
  <cp:lastModifiedBy>Johnson Yuan</cp:lastModifiedBy>
  <cp:revision>2</cp:revision>
  <dcterms:modified xsi:type="dcterms:W3CDTF">2021-04-16T01:24:22Z</dcterms:modified>
</cp:coreProperties>
</file>