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Source Sans Pro Light"/>
      <p:regular r:id="rId25"/>
      <p:bold r:id="rId26"/>
      <p:italic r:id="rId27"/>
      <p:boldItalic r:id="rId28"/>
    </p:embeddedFont>
    <p:embeddedFont>
      <p:font typeface="Ubuntu Mono"/>
      <p:regular r:id="rId29"/>
      <p:bold r:id="rId30"/>
      <p:italic r:id="rId31"/>
      <p:boldItalic r:id="rId32"/>
    </p:embeddedFont>
    <p:embeddedFont>
      <p:font typeface="Source Sans Pr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SourceSansProLight-bold.fntdata"/><Relationship Id="rId25" Type="http://schemas.openxmlformats.org/officeDocument/2006/relationships/font" Target="fonts/SourceSansProLight-regular.fntdata"/><Relationship Id="rId28" Type="http://schemas.openxmlformats.org/officeDocument/2006/relationships/font" Target="fonts/SourceSansProLight-boldItalic.fntdata"/><Relationship Id="rId27" Type="http://schemas.openxmlformats.org/officeDocument/2006/relationships/font" Target="fonts/SourceSansProLigh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UbuntuMon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UbuntuMono-italic.fntdata"/><Relationship Id="rId30" Type="http://schemas.openxmlformats.org/officeDocument/2006/relationships/font" Target="fonts/UbuntuMono-bold.fntdata"/><Relationship Id="rId11" Type="http://schemas.openxmlformats.org/officeDocument/2006/relationships/slide" Target="slides/slide5.xml"/><Relationship Id="rId33" Type="http://schemas.openxmlformats.org/officeDocument/2006/relationships/font" Target="fonts/SourceSansPro-regular.fntdata"/><Relationship Id="rId10" Type="http://schemas.openxmlformats.org/officeDocument/2006/relationships/slide" Target="slides/slide4.xml"/><Relationship Id="rId32" Type="http://schemas.openxmlformats.org/officeDocument/2006/relationships/font" Target="fonts/UbuntuMono-boldItalic.fntdata"/><Relationship Id="rId13" Type="http://schemas.openxmlformats.org/officeDocument/2006/relationships/slide" Target="slides/slide7.xml"/><Relationship Id="rId35" Type="http://schemas.openxmlformats.org/officeDocument/2006/relationships/font" Target="fonts/SourceSansPro-italic.fntdata"/><Relationship Id="rId12" Type="http://schemas.openxmlformats.org/officeDocument/2006/relationships/slide" Target="slides/slide6.xml"/><Relationship Id="rId34" Type="http://schemas.openxmlformats.org/officeDocument/2006/relationships/font" Target="fonts/SourceSansPr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SourceSansPr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6304431e5_0_127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a6304431e5_0_127:notes"/>
          <p:cNvSpPr/>
          <p:nvPr>
            <p:ph idx="2" type="sldImg"/>
          </p:nvPr>
        </p:nvSpPr>
        <p:spPr>
          <a:xfrm>
            <a:off x="868641" y="685791"/>
            <a:ext cx="512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194874dbb_0_171:notes"/>
          <p:cNvSpPr/>
          <p:nvPr>
            <p:ph idx="2" type="sldImg"/>
          </p:nvPr>
        </p:nvSpPr>
        <p:spPr>
          <a:xfrm>
            <a:off x="868641" y="685791"/>
            <a:ext cx="512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194874dbb_0_17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194874dbb_0_202:notes"/>
          <p:cNvSpPr/>
          <p:nvPr>
            <p:ph idx="2" type="sldImg"/>
          </p:nvPr>
        </p:nvSpPr>
        <p:spPr>
          <a:xfrm>
            <a:off x="868641" y="685791"/>
            <a:ext cx="512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194874dbb_0_202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194874dbb_0_211:notes"/>
          <p:cNvSpPr/>
          <p:nvPr>
            <p:ph idx="2" type="sldImg"/>
          </p:nvPr>
        </p:nvSpPr>
        <p:spPr>
          <a:xfrm>
            <a:off x="868641" y="685791"/>
            <a:ext cx="512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194874dbb_0_21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194874dbb_0_196:notes"/>
          <p:cNvSpPr/>
          <p:nvPr>
            <p:ph idx="2" type="sldImg"/>
          </p:nvPr>
        </p:nvSpPr>
        <p:spPr>
          <a:xfrm>
            <a:off x="868641" y="685791"/>
            <a:ext cx="512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194874dbb_0_19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2a35419f0_0_0:notes"/>
          <p:cNvSpPr/>
          <p:nvPr>
            <p:ph idx="2" type="sldImg"/>
          </p:nvPr>
        </p:nvSpPr>
        <p:spPr>
          <a:xfrm>
            <a:off x="868641" y="685791"/>
            <a:ext cx="512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2a35419f0_0_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194874dbb_0_224:notes"/>
          <p:cNvSpPr/>
          <p:nvPr>
            <p:ph idx="2" type="sldImg"/>
          </p:nvPr>
        </p:nvSpPr>
        <p:spPr>
          <a:xfrm>
            <a:off x="868641" y="685791"/>
            <a:ext cx="512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194874dbb_0_224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194874dbb_0_110:notes"/>
          <p:cNvSpPr/>
          <p:nvPr>
            <p:ph idx="2" type="sldImg"/>
          </p:nvPr>
        </p:nvSpPr>
        <p:spPr>
          <a:xfrm>
            <a:off x="868641" y="685791"/>
            <a:ext cx="512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194874dbb_0_11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194874dbb_0_116:notes"/>
          <p:cNvSpPr/>
          <p:nvPr>
            <p:ph idx="2" type="sldImg"/>
          </p:nvPr>
        </p:nvSpPr>
        <p:spPr>
          <a:xfrm>
            <a:off x="868641" y="685791"/>
            <a:ext cx="512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194874dbb_0_11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194874dbb_0_122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c194874dbb_0_122:notes"/>
          <p:cNvSpPr/>
          <p:nvPr>
            <p:ph idx="2" type="sldImg"/>
          </p:nvPr>
        </p:nvSpPr>
        <p:spPr>
          <a:xfrm>
            <a:off x="868641" y="685791"/>
            <a:ext cx="512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c6e97cc3c_0_8:notes"/>
          <p:cNvSpPr/>
          <p:nvPr>
            <p:ph idx="2" type="sldImg"/>
          </p:nvPr>
        </p:nvSpPr>
        <p:spPr>
          <a:xfrm>
            <a:off x="868641" y="685791"/>
            <a:ext cx="512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c6e97cc3c_0_8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194874dbb_0_1:notes"/>
          <p:cNvSpPr/>
          <p:nvPr>
            <p:ph idx="2" type="sldImg"/>
          </p:nvPr>
        </p:nvSpPr>
        <p:spPr>
          <a:xfrm>
            <a:off x="868641" y="685791"/>
            <a:ext cx="512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194874dbb_0_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2b55fbe55_1_0:notes"/>
          <p:cNvSpPr/>
          <p:nvPr>
            <p:ph idx="2" type="sldImg"/>
          </p:nvPr>
        </p:nvSpPr>
        <p:spPr>
          <a:xfrm>
            <a:off x="868641" y="685791"/>
            <a:ext cx="512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2b55fbe55_1_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194874dbb_0_30:notes"/>
          <p:cNvSpPr/>
          <p:nvPr>
            <p:ph idx="2" type="sldImg"/>
          </p:nvPr>
        </p:nvSpPr>
        <p:spPr>
          <a:xfrm>
            <a:off x="868641" y="685791"/>
            <a:ext cx="512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194874dbb_0_3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194874dbb_0_47:notes"/>
          <p:cNvSpPr/>
          <p:nvPr>
            <p:ph idx="2" type="sldImg"/>
          </p:nvPr>
        </p:nvSpPr>
        <p:spPr>
          <a:xfrm>
            <a:off x="868641" y="685791"/>
            <a:ext cx="512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194874dbb_0_47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194874dbb_0_65:notes"/>
          <p:cNvSpPr/>
          <p:nvPr>
            <p:ph idx="2" type="sldImg"/>
          </p:nvPr>
        </p:nvSpPr>
        <p:spPr>
          <a:xfrm>
            <a:off x="868641" y="685791"/>
            <a:ext cx="512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194874dbb_0_6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194874dbb_0_236:notes"/>
          <p:cNvSpPr/>
          <p:nvPr>
            <p:ph idx="2" type="sldImg"/>
          </p:nvPr>
        </p:nvSpPr>
        <p:spPr>
          <a:xfrm>
            <a:off x="868641" y="685791"/>
            <a:ext cx="512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194874dbb_0_23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194874dbb_0_94:notes"/>
          <p:cNvSpPr/>
          <p:nvPr>
            <p:ph idx="2" type="sldImg"/>
          </p:nvPr>
        </p:nvSpPr>
        <p:spPr>
          <a:xfrm>
            <a:off x="868641" y="685791"/>
            <a:ext cx="512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194874dbb_0_94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大標題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457170" y="2320097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  <a:defRPr sz="44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lvl="0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6" name="Google Shape;56;p14"/>
          <p:cNvSpPr txBox="1"/>
          <p:nvPr/>
        </p:nvSpPr>
        <p:spPr>
          <a:xfrm>
            <a:off x="4017882" y="4344743"/>
            <a:ext cx="4668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國立陽明</a:t>
            </a:r>
            <a:r>
              <a:rPr lang="zh-TW" sz="2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交通大學資工系資訊中心</a:t>
            </a:r>
            <a:endParaRPr sz="22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Computer Center of Department of Computer Science, N</a:t>
            </a:r>
            <a:r>
              <a:rPr lang="zh-TW" sz="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YC</a:t>
            </a:r>
            <a:r>
              <a:rPr lang="zh-TW" sz="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</a:t>
            </a:r>
            <a:endParaRPr sz="8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33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 amt="90000"/>
          </a:blip>
          <a:srcRect b="0" l="0" r="0" t="0"/>
          <a:stretch/>
        </p:blipFill>
        <p:spPr>
          <a:xfrm>
            <a:off x="7908835" y="164806"/>
            <a:ext cx="577140" cy="57714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57169" y="3632736"/>
            <a:ext cx="7824900" cy="9399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600"/>
              <a:buFont typeface="Source Sans Pro"/>
              <a:buNone/>
              <a:defRPr sz="2600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一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Source Sans Pro"/>
              <a:buNone/>
              <a:defRPr sz="37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None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None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lvl="0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63" name="Google Shape;63;p15"/>
          <p:cNvPicPr preferRelativeResize="0"/>
          <p:nvPr/>
        </p:nvPicPr>
        <p:blipFill rotWithShape="1">
          <a:blip r:embed="rId3">
            <a:alphaModFix amt="90000"/>
          </a:blip>
          <a:srcRect b="0" l="0" r="0" t="0"/>
          <a:stretch/>
        </p:blipFill>
        <p:spPr>
          <a:xfrm>
            <a:off x="7908835" y="3980328"/>
            <a:ext cx="577140" cy="577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Source Sans Pro"/>
              <a:buNone/>
              <a:defRPr sz="37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None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None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lvl="0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68" name="Google Shape;68;p16"/>
          <p:cNvPicPr preferRelativeResize="0"/>
          <p:nvPr/>
        </p:nvPicPr>
        <p:blipFill rotWithShape="1">
          <a:blip r:embed="rId3">
            <a:alphaModFix amt="90000"/>
          </a:blip>
          <a:srcRect b="0" l="0" r="0" t="0"/>
          <a:stretch/>
        </p:blipFill>
        <p:spPr>
          <a:xfrm>
            <a:off x="7908835" y="3980328"/>
            <a:ext cx="577140" cy="57714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/>
          <p:nvPr>
            <p:ph idx="2" type="body"/>
          </p:nvPr>
        </p:nvSpPr>
        <p:spPr>
          <a:xfrm>
            <a:off x="468886" y="2825968"/>
            <a:ext cx="8229600" cy="11772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●"/>
              <a:defRPr sz="1600">
                <a:latin typeface="Ubuntu Mono"/>
                <a:ea typeface="Ubuntu Mono"/>
                <a:cs typeface="Ubuntu Mono"/>
                <a:sym typeface="Ubuntu Mono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○"/>
              <a:defRPr sz="1600">
                <a:latin typeface="Ubuntu Mono"/>
                <a:ea typeface="Ubuntu Mono"/>
                <a:cs typeface="Ubuntu Mono"/>
                <a:sym typeface="Ubuntu Mono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■"/>
              <a:defRPr sz="1600">
                <a:latin typeface="Ubuntu Mono"/>
                <a:ea typeface="Ubuntu Mono"/>
                <a:cs typeface="Ubuntu Mono"/>
                <a:sym typeface="Ubuntu Mono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●"/>
              <a:defRPr sz="1600">
                <a:latin typeface="Ubuntu Mono"/>
                <a:ea typeface="Ubuntu Mono"/>
                <a:cs typeface="Ubuntu Mono"/>
                <a:sym typeface="Ubuntu Mono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○"/>
              <a:defRPr sz="1600">
                <a:latin typeface="Ubuntu Mono"/>
                <a:ea typeface="Ubuntu Mono"/>
                <a:cs typeface="Ubuntu Mono"/>
                <a:sym typeface="Ubuntu Mono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■"/>
              <a:defRPr sz="1600">
                <a:latin typeface="Ubuntu Mono"/>
                <a:ea typeface="Ubuntu Mono"/>
                <a:cs typeface="Ubuntu Mono"/>
                <a:sym typeface="Ubuntu Mono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●"/>
              <a:defRPr sz="1600">
                <a:latin typeface="Ubuntu Mono"/>
                <a:ea typeface="Ubuntu Mono"/>
                <a:cs typeface="Ubuntu Mono"/>
                <a:sym typeface="Ubuntu Mono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○"/>
              <a:defRPr sz="1600">
                <a:latin typeface="Ubuntu Mono"/>
                <a:ea typeface="Ubuntu Mono"/>
                <a:cs typeface="Ubuntu Mono"/>
                <a:sym typeface="Ubuntu Mono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■"/>
              <a:defRPr sz="1600">
                <a:latin typeface="Ubuntu Mono"/>
                <a:ea typeface="Ubuntu Mono"/>
                <a:cs typeface="Ubuntu Mono"/>
                <a:sym typeface="Ubuntu Mon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二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/>
          <p:cNvPicPr preferRelativeResize="0"/>
          <p:nvPr/>
        </p:nvPicPr>
        <p:blipFill rotWithShape="1">
          <a:blip r:embed="rId3">
            <a:alphaModFix amt="90000"/>
          </a:blip>
          <a:srcRect b="0" l="0" r="0" t="0"/>
          <a:stretch/>
        </p:blipFill>
        <p:spPr>
          <a:xfrm>
            <a:off x="7908835" y="3980328"/>
            <a:ext cx="577140" cy="57714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lvl="0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Font typeface="Source Sans Pro"/>
              <a:buNone/>
              <a:defRPr sz="3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None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None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 amt="90000"/>
          </a:blip>
          <a:srcRect b="0" l="0" r="0" t="0"/>
          <a:stretch/>
        </p:blipFill>
        <p:spPr>
          <a:xfrm>
            <a:off x="7908835" y="3980328"/>
            <a:ext cx="577140" cy="57714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lvl="0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8" name="Google Shape;78;p18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Font typeface="Source Sans Pro"/>
              <a:buNone/>
              <a:defRPr sz="3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None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None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468886" y="2825968"/>
            <a:ext cx="8229600" cy="11772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●"/>
              <a:defRPr sz="1600">
                <a:latin typeface="Ubuntu Mono"/>
                <a:ea typeface="Ubuntu Mono"/>
                <a:cs typeface="Ubuntu Mono"/>
                <a:sym typeface="Ubuntu Mono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○"/>
              <a:defRPr sz="1600">
                <a:latin typeface="Ubuntu Mono"/>
                <a:ea typeface="Ubuntu Mono"/>
                <a:cs typeface="Ubuntu Mono"/>
                <a:sym typeface="Ubuntu Mono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■"/>
              <a:defRPr sz="1600">
                <a:latin typeface="Ubuntu Mono"/>
                <a:ea typeface="Ubuntu Mono"/>
                <a:cs typeface="Ubuntu Mono"/>
                <a:sym typeface="Ubuntu Mono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●"/>
              <a:defRPr sz="1600">
                <a:latin typeface="Ubuntu Mono"/>
                <a:ea typeface="Ubuntu Mono"/>
                <a:cs typeface="Ubuntu Mono"/>
                <a:sym typeface="Ubuntu Mono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○"/>
              <a:defRPr sz="1600">
                <a:latin typeface="Ubuntu Mono"/>
                <a:ea typeface="Ubuntu Mono"/>
                <a:cs typeface="Ubuntu Mono"/>
                <a:sym typeface="Ubuntu Mono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■"/>
              <a:defRPr sz="1600">
                <a:latin typeface="Ubuntu Mono"/>
                <a:ea typeface="Ubuntu Mono"/>
                <a:cs typeface="Ubuntu Mono"/>
                <a:sym typeface="Ubuntu Mono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●"/>
              <a:defRPr sz="1600">
                <a:latin typeface="Ubuntu Mono"/>
                <a:ea typeface="Ubuntu Mono"/>
                <a:cs typeface="Ubuntu Mono"/>
                <a:sym typeface="Ubuntu Mono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○"/>
              <a:defRPr sz="1600">
                <a:latin typeface="Ubuntu Mono"/>
                <a:ea typeface="Ubuntu Mono"/>
                <a:cs typeface="Ubuntu Mono"/>
                <a:sym typeface="Ubuntu Mono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■"/>
              <a:defRPr sz="1600">
                <a:latin typeface="Ubuntu Mono"/>
                <a:ea typeface="Ubuntu Mono"/>
                <a:cs typeface="Ubuntu Mono"/>
                <a:sym typeface="Ubuntu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170" y="2320097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  <a:defRPr sz="44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lvl="0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nasa.nycucs.org/profil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roups.google.com/g/nctunasa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asa.nycucs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file/d/1S_v3F3AkwPGVEkKxcpyBF4E1VrNkD09_/view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/>
        </p:nvSpPr>
        <p:spPr>
          <a:xfrm>
            <a:off x="418122" y="205014"/>
            <a:ext cx="8229600" cy="30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5900" strike="noStrike">
              <a:solidFill>
                <a:srgbClr val="04617B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86" name="Google Shape;86;p19"/>
          <p:cNvSpPr txBox="1"/>
          <p:nvPr/>
        </p:nvSpPr>
        <p:spPr>
          <a:xfrm>
            <a:off x="421414" y="3549168"/>
            <a:ext cx="8223000" cy="10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 strike="noStrik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457170" y="2320097"/>
            <a:ext cx="8229600" cy="85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TW"/>
              <a:t>Homework 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Network </a:t>
            </a:r>
            <a:r>
              <a:rPr lang="zh-TW"/>
              <a:t>Environment Setting</a:t>
            </a:r>
            <a:endParaRPr/>
          </a:p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457169" y="3632736"/>
            <a:ext cx="7824900" cy="9399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changhoy, kuochw, yiyuchang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Hints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431850" y="1359950"/>
            <a:ext cx="8595300" cy="290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30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How to check Internet is connected?</a:t>
            </a:r>
            <a:endParaRPr/>
          </a:p>
          <a:p>
            <a:pPr indent="-298450" lvl="1" marL="6731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Ping </a:t>
            </a:r>
            <a:r>
              <a:rPr lang="zh-TW" u="sng"/>
              <a:t>8.8.8.8</a:t>
            </a:r>
            <a:r>
              <a:rPr lang="zh-TW"/>
              <a:t> from different VMs.</a:t>
            </a:r>
            <a:endParaRPr/>
          </a:p>
          <a:p>
            <a:pPr indent="-298450" lvl="1" marL="6731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Ping </a:t>
            </a:r>
            <a:r>
              <a:rPr lang="zh-TW" u="sng"/>
              <a:t>www.google.com</a:t>
            </a:r>
            <a:r>
              <a:rPr lang="zh-TW"/>
              <a:t> from different VMs.</a:t>
            </a:r>
            <a:endParaRPr/>
          </a:p>
          <a:p>
            <a:pPr indent="-304800" lvl="0" marL="330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How to check WireGuard is connected?</a:t>
            </a:r>
            <a:br>
              <a:rPr lang="zh-TW"/>
            </a:br>
            <a:r>
              <a:rPr lang="zh-TW"/>
              <a:t>(Please make sure your private key is correct.)</a:t>
            </a:r>
            <a:endParaRPr/>
          </a:p>
          <a:p>
            <a:pPr indent="-298450" lvl="1" marL="6731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Ping </a:t>
            </a:r>
            <a:r>
              <a:rPr lang="zh-TW" u="sng"/>
              <a:t>nasa.nycucs.org</a:t>
            </a:r>
            <a:r>
              <a:rPr lang="zh-TW"/>
              <a:t> (VPN server).</a:t>
            </a:r>
            <a:endParaRPr/>
          </a:p>
          <a:p>
            <a:pPr indent="-298450" lvl="1" marL="6731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Ping </a:t>
            </a:r>
            <a:r>
              <a:rPr lang="zh-TW" u="sng"/>
              <a:t>10.113.0.254</a:t>
            </a:r>
            <a:r>
              <a:rPr lang="zh-TW"/>
              <a:t> (intranet gateway).</a:t>
            </a:r>
            <a:endParaRPr/>
          </a:p>
          <a:p>
            <a:pPr indent="-298450" lvl="1" marL="6731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Ping from/to your test IP (</a:t>
            </a:r>
            <a:r>
              <a:rPr lang="zh-TW" u="sng"/>
              <a:t>10.113.254.{ID}</a:t>
            </a:r>
            <a:r>
              <a:rPr lang="zh-TW"/>
              <a:t>).</a:t>
            </a:r>
            <a:endParaRPr/>
          </a:p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Appendi</a:t>
            </a:r>
            <a:r>
              <a:rPr lang="zh-TW"/>
              <a:t>x: </a:t>
            </a:r>
            <a:r>
              <a:rPr lang="zh-TW">
                <a:solidFill>
                  <a:schemeClr val="lt1"/>
                </a:solidFill>
              </a:rPr>
              <a:t>About </a:t>
            </a:r>
            <a:r>
              <a:rPr lang="zh-TW"/>
              <a:t>VPN (1/2)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431850" y="1359942"/>
            <a:ext cx="8254200" cy="339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30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Install WireGuard</a:t>
            </a:r>
            <a:endParaRPr/>
          </a:p>
          <a:p>
            <a:pPr indent="-298450" lvl="1" marL="6731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Server Address:</a:t>
            </a:r>
            <a:endParaRPr/>
          </a:p>
          <a:p>
            <a:pPr indent="-285750" lvl="2" marL="10033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nasa.nycucs.org:51821</a:t>
            </a:r>
            <a:endParaRPr/>
          </a:p>
          <a:p>
            <a:pPr indent="-298450" lvl="1" marL="6731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Using information on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OJ profile</a:t>
            </a:r>
            <a:r>
              <a:rPr lang="zh-TW"/>
              <a:t> to connect WireGuard Server:</a:t>
            </a:r>
            <a:endParaRPr/>
          </a:p>
          <a:p>
            <a:pPr indent="-285750" lvl="2" marL="10033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ID (Your IP in WireGuard is </a:t>
            </a:r>
            <a:r>
              <a:rPr lang="zh-TW" u="sng"/>
              <a:t>10.113.0.{ID}</a:t>
            </a:r>
            <a:r>
              <a:rPr lang="zh-TW"/>
              <a:t>.)</a:t>
            </a:r>
            <a:endParaRPr/>
          </a:p>
          <a:p>
            <a:pPr indent="-285750" lvl="2" marL="10033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WG_PRIVATE_KEY</a:t>
            </a:r>
            <a:endParaRPr>
              <a:solidFill>
                <a:schemeClr val="dk1"/>
              </a:solidFill>
            </a:endParaRPr>
          </a:p>
          <a:p>
            <a:pPr indent="-285750" lvl="2" marL="1003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zh-TW">
                <a:solidFill>
                  <a:schemeClr val="dk1"/>
                </a:solidFill>
              </a:rPr>
              <a:t>WG_PRIVATE_TEST_KEY (Test IP is </a:t>
            </a:r>
            <a:r>
              <a:rPr lang="zh-TW" u="sng">
                <a:solidFill>
                  <a:schemeClr val="dk1"/>
                </a:solidFill>
              </a:rPr>
              <a:t>10.113.254.{ID}</a:t>
            </a:r>
            <a:r>
              <a:rPr lang="zh-TW">
                <a:solidFill>
                  <a:schemeClr val="dk1"/>
                </a:solidFill>
              </a:rPr>
              <a:t>.)</a:t>
            </a:r>
            <a:endParaRPr/>
          </a:p>
          <a:p>
            <a:pPr indent="-285750" lvl="2" marL="10033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WG_PUBLIC_KEY</a:t>
            </a:r>
            <a:endParaRPr/>
          </a:p>
        </p:txBody>
      </p:sp>
      <p:sp>
        <p:nvSpPr>
          <p:cNvPr id="159" name="Google Shape;159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Appendi</a:t>
            </a:r>
            <a:r>
              <a:rPr lang="zh-TW"/>
              <a:t>x: </a:t>
            </a:r>
            <a:r>
              <a:rPr lang="zh-TW">
                <a:solidFill>
                  <a:schemeClr val="lt1"/>
                </a:solidFill>
              </a:rPr>
              <a:t>About </a:t>
            </a:r>
            <a:r>
              <a:rPr lang="zh-TW"/>
              <a:t>VPN (2/2)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431850" y="1359942"/>
            <a:ext cx="8254200" cy="339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30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WireGuard config example</a:t>
            </a:r>
            <a:endParaRPr/>
          </a:p>
        </p:txBody>
      </p:sp>
      <p:sp>
        <p:nvSpPr>
          <p:cNvPr id="166" name="Google Shape;16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67" name="Google Shape;167;p30"/>
          <p:cNvSpPr txBox="1"/>
          <p:nvPr/>
        </p:nvSpPr>
        <p:spPr>
          <a:xfrm>
            <a:off x="763950" y="1755925"/>
            <a:ext cx="7101900" cy="26844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999999"/>
                </a:solidFill>
                <a:latin typeface="Ubuntu Mono"/>
                <a:ea typeface="Ubuntu Mono"/>
                <a:cs typeface="Ubuntu Mono"/>
                <a:sym typeface="Ubuntu Mono"/>
              </a:rPr>
              <a:t># wg0.conf</a:t>
            </a:r>
            <a:endParaRPr sz="1600">
              <a:solidFill>
                <a:srgbClr val="999999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Ubuntu Mono"/>
                <a:ea typeface="Ubuntu Mono"/>
                <a:cs typeface="Ubuntu Mono"/>
                <a:sym typeface="Ubuntu Mono"/>
              </a:rPr>
              <a:t>[Interface]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Ubuntu Mono"/>
                <a:ea typeface="Ubuntu Mono"/>
                <a:cs typeface="Ubuntu Mono"/>
                <a:sym typeface="Ubuntu Mono"/>
              </a:rPr>
              <a:t>Address = 10.113.0.{ID}/32		</a:t>
            </a:r>
            <a:r>
              <a:rPr lang="zh-TW" sz="1600">
                <a:solidFill>
                  <a:srgbClr val="999999"/>
                </a:solidFill>
                <a:latin typeface="Ubuntu Mono"/>
                <a:ea typeface="Ubuntu Mono"/>
                <a:cs typeface="Ubuntu Mono"/>
                <a:sym typeface="Ubuntu Mono"/>
              </a:rPr>
              <a:t># Test IP: 10.113.254.{ID}/32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Ubuntu Mono"/>
                <a:ea typeface="Ubuntu Mono"/>
                <a:cs typeface="Ubuntu Mono"/>
                <a:sym typeface="Ubuntu Mono"/>
              </a:rPr>
              <a:t>PrivateKey = {WG_PRIVATE_KEY}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Ubuntu Mono"/>
                <a:ea typeface="Ubuntu Mono"/>
                <a:cs typeface="Ubuntu Mono"/>
                <a:sym typeface="Ubuntu Mono"/>
              </a:rPr>
              <a:t>[Peer]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Ubuntu Mono"/>
                <a:ea typeface="Ubuntu Mono"/>
                <a:cs typeface="Ubuntu Mono"/>
                <a:sym typeface="Ubuntu Mono"/>
              </a:rPr>
              <a:t>PublicKey = {WG_PUBLIC_KEY}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Ubuntu Mono"/>
                <a:ea typeface="Ubuntu Mono"/>
                <a:cs typeface="Ubuntu Mono"/>
                <a:sym typeface="Ubuntu Mono"/>
              </a:rPr>
              <a:t>AllowedIPs = 10.113.0.0/16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Ubuntu Mono"/>
                <a:ea typeface="Ubuntu Mono"/>
                <a:cs typeface="Ubuntu Mono"/>
                <a:sym typeface="Ubuntu Mono"/>
              </a:rPr>
              <a:t>Endpoint = nasa.nycucs.org:51821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Ubuntu Mono"/>
                <a:ea typeface="Ubuntu Mono"/>
                <a:cs typeface="Ubuntu Mono"/>
                <a:sym typeface="Ubuntu Mono"/>
              </a:rPr>
              <a:t>PersistentKeepalive = 25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Appendix: </a:t>
            </a:r>
            <a:r>
              <a:rPr lang="zh-TW">
                <a:solidFill>
                  <a:schemeClr val="lt1"/>
                </a:solidFill>
              </a:rPr>
              <a:t>About </a:t>
            </a:r>
            <a:r>
              <a:rPr lang="zh-TW"/>
              <a:t>VM Network (1/2)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431850" y="1359942"/>
            <a:ext cx="8254200" cy="339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30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We assume that you use Virtualbox. You can choose other VM engines. However, the network structure should satisfy the requirements.</a:t>
            </a:r>
            <a:endParaRPr/>
          </a:p>
          <a:p>
            <a:pPr indent="-304800" lvl="0" marL="330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About the network interfaces type (take Virtualbox as an example):</a:t>
            </a:r>
            <a:endParaRPr/>
          </a:p>
          <a:p>
            <a:pPr indent="-298450" lvl="1" marL="6731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You can use “</a:t>
            </a:r>
            <a:r>
              <a:rPr lang="zh-TW">
                <a:solidFill>
                  <a:srgbClr val="FF0000"/>
                </a:solidFill>
              </a:rPr>
              <a:t>NAT</a:t>
            </a:r>
            <a:r>
              <a:rPr lang="zh-TW"/>
              <a:t>” for the public interface of “Router”; “</a:t>
            </a:r>
            <a:r>
              <a:rPr lang="zh-TW">
                <a:solidFill>
                  <a:srgbClr val="FF0000"/>
                </a:solidFill>
              </a:rPr>
              <a:t>Internal Network</a:t>
            </a:r>
            <a:r>
              <a:rPr lang="zh-TW"/>
              <a:t>” for the private interface of “Router”.</a:t>
            </a:r>
            <a:endParaRPr/>
          </a:p>
          <a:p>
            <a:pPr indent="-298450" lvl="1" marL="6731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For other VMs, you should only assign an interface with the type of “</a:t>
            </a:r>
            <a:r>
              <a:rPr lang="zh-TW">
                <a:solidFill>
                  <a:srgbClr val="FF0000"/>
                </a:solidFill>
              </a:rPr>
              <a:t>Internal Network</a:t>
            </a:r>
            <a:r>
              <a:rPr lang="zh-TW"/>
              <a:t>”. That is, all the network traffics from these VMs should go through the private interface of “Router”.</a:t>
            </a:r>
            <a:endParaRPr/>
          </a:p>
        </p:txBody>
      </p:sp>
      <p:sp>
        <p:nvSpPr>
          <p:cNvPr id="174" name="Google Shape;174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Appendix: </a:t>
            </a:r>
            <a:r>
              <a:rPr lang="zh-TW">
                <a:solidFill>
                  <a:schemeClr val="lt1"/>
                </a:solidFill>
              </a:rPr>
              <a:t>About </a:t>
            </a:r>
            <a:r>
              <a:rPr lang="zh-TW"/>
              <a:t>VM Network (2/2)</a:t>
            </a:r>
            <a:endParaRPr/>
          </a:p>
        </p:txBody>
      </p:sp>
      <p:sp>
        <p:nvSpPr>
          <p:cNvPr id="180" name="Google Shape;18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 rotWithShape="1">
          <a:blip r:embed="rId3">
            <a:alphaModFix/>
          </a:blip>
          <a:srcRect b="0" l="0" r="0" t="1312"/>
          <a:stretch/>
        </p:blipFill>
        <p:spPr>
          <a:xfrm>
            <a:off x="584538" y="1734150"/>
            <a:ext cx="3961442" cy="31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/>
          <p:cNvPicPr preferRelativeResize="0"/>
          <p:nvPr/>
        </p:nvPicPr>
        <p:blipFill rotWithShape="1">
          <a:blip r:embed="rId4">
            <a:alphaModFix/>
          </a:blip>
          <a:srcRect b="0" l="0" r="0" t="1312"/>
          <a:stretch/>
        </p:blipFill>
        <p:spPr>
          <a:xfrm>
            <a:off x="4598020" y="1734150"/>
            <a:ext cx="3961442" cy="31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431850" y="1359944"/>
            <a:ext cx="8254200" cy="7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VirtualBox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Appendix: </a:t>
            </a:r>
            <a:r>
              <a:rPr lang="zh-TW">
                <a:solidFill>
                  <a:schemeClr val="lt1"/>
                </a:solidFill>
              </a:rPr>
              <a:t>About </a:t>
            </a:r>
            <a:r>
              <a:rPr lang="zh-TW"/>
              <a:t>OS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431850" y="1359942"/>
            <a:ext cx="8254200" cy="339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30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A</a:t>
            </a:r>
            <a:r>
              <a:rPr lang="zh-TW"/>
              <a:t>ny Unix-like OS is acceptable. However, those services required by homeworks should be provided by the OS you choose.</a:t>
            </a:r>
            <a:endParaRPr/>
          </a:p>
          <a:p>
            <a:pPr indent="-298450" lvl="1" marL="6731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CentOS, Ubuntu or FreeBSD should be fine.</a:t>
            </a:r>
            <a:endParaRPr/>
          </a:p>
          <a:p>
            <a:pPr indent="-298450" lvl="1" marL="6731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The OS of each VM doesn’t need to be the same.</a:t>
            </a:r>
            <a:endParaRPr/>
          </a:p>
        </p:txBody>
      </p:sp>
      <p:sp>
        <p:nvSpPr>
          <p:cNvPr id="190" name="Google Shape;190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Attention</a:t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431850" y="1359950"/>
            <a:ext cx="8229600" cy="290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30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TW"/>
              <a:t>Your work will be tested by Online Judge system.</a:t>
            </a:r>
            <a:endParaRPr/>
          </a:p>
          <a:p>
            <a:pPr indent="-298450" lvl="1" marL="6731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>
                <a:solidFill>
                  <a:schemeClr val="dk1"/>
                </a:solidFill>
              </a:rPr>
              <a:t>You can submit multiple</a:t>
            </a:r>
            <a:r>
              <a:rPr lang="zh-TW"/>
              <a:t> judge requests. However, OJ will </a:t>
            </a:r>
            <a:r>
              <a:rPr b="1" lang="zh-TW"/>
              <a:t>cool down for </a:t>
            </a:r>
            <a:r>
              <a:rPr b="1" lang="zh-TW"/>
              <a:t>3</a:t>
            </a:r>
            <a:r>
              <a:rPr b="1" lang="zh-TW"/>
              <a:t>0 minutes</a:t>
            </a:r>
            <a:r>
              <a:rPr lang="zh-TW"/>
              <a:t> after each judge.</a:t>
            </a:r>
            <a:endParaRPr/>
          </a:p>
          <a:p>
            <a:pPr indent="-298450" lvl="1" marL="6731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>
                <a:solidFill>
                  <a:srgbClr val="FF0000"/>
                </a:solidFill>
              </a:rPr>
              <a:t>We will take the last submitted score</a:t>
            </a:r>
            <a:r>
              <a:rPr lang="zh-TW"/>
              <a:t> instead of the highest score.</a:t>
            </a:r>
            <a:endParaRPr/>
          </a:p>
          <a:p>
            <a:pPr indent="-298450" lvl="1" marL="6731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Late submissions will not be accepted.</a:t>
            </a:r>
            <a:endParaRPr/>
          </a:p>
          <a:p>
            <a:pPr indent="-304800" lvl="0" marL="330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TW"/>
              <a:t>Make sure everything is fine after reboot.</a:t>
            </a:r>
            <a:endParaRPr/>
          </a:p>
          <a:p>
            <a:pPr indent="-304800" lvl="0" marL="330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Backup your </a:t>
            </a:r>
            <a:r>
              <a:rPr lang="zh-TW"/>
              <a:t>VM</a:t>
            </a:r>
            <a:r>
              <a:rPr lang="zh-TW"/>
              <a:t> before judge every time.</a:t>
            </a:r>
            <a:endParaRPr/>
          </a:p>
          <a:p>
            <a:pPr indent="-298450" lvl="1" marL="6731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We may do something bad when judging.</a:t>
            </a:r>
            <a:endParaRPr/>
          </a:p>
          <a:p>
            <a:pPr indent="-304800" lvl="0" marL="330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TW"/>
              <a:t>Due date: </a:t>
            </a:r>
            <a:r>
              <a:rPr lang="zh-TW">
                <a:solidFill>
                  <a:srgbClr val="FF0000"/>
                </a:solidFill>
              </a:rPr>
              <a:t>23:59 March 31st (Wed. ) 2021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Help Me!</a:t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431850" y="1359950"/>
            <a:ext cx="8591400" cy="290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30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TW"/>
              <a:t>TA office hours: W78 (</a:t>
            </a:r>
            <a:r>
              <a:rPr lang="zh-TW">
                <a:solidFill>
                  <a:srgbClr val="FF0000"/>
                </a:solidFill>
              </a:rPr>
              <a:t>15:30~17:20 Wed.</a:t>
            </a:r>
            <a:r>
              <a:rPr lang="zh-TW"/>
              <a:t>) at </a:t>
            </a:r>
            <a:r>
              <a:rPr lang="zh-TW">
                <a:solidFill>
                  <a:srgbClr val="FF0000"/>
                </a:solidFill>
              </a:rPr>
              <a:t>EC 324</a:t>
            </a:r>
            <a:r>
              <a:rPr lang="zh-TW"/>
              <a:t> (PC Lab).</a:t>
            </a:r>
            <a:endParaRPr/>
          </a:p>
          <a:p>
            <a:pPr indent="-298450" lvl="1" marL="6731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W</a:t>
            </a:r>
            <a:r>
              <a:rPr lang="zh-TW"/>
              <a:t>e do not allow w</a:t>
            </a:r>
            <a:r>
              <a:rPr lang="zh-TW"/>
              <a:t>alk-ins except</a:t>
            </a:r>
            <a:r>
              <a:rPr lang="zh-TW"/>
              <a:t> </a:t>
            </a:r>
            <a:r>
              <a:rPr lang="zh-TW"/>
              <a:t>TA office hours or e-mail appointments.</a:t>
            </a:r>
            <a:endParaRPr/>
          </a:p>
          <a:p>
            <a:pPr indent="-304800" lvl="0" marL="330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TW"/>
              <a:t>Questions about this homework.</a:t>
            </a:r>
            <a:endParaRPr/>
          </a:p>
          <a:p>
            <a:pPr indent="-363749" lvl="0" marL="737999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zh-TW" sz="2100"/>
              <a:t>Make sure you have studied through lecture slides and the HW spec.</a:t>
            </a:r>
            <a:endParaRPr sz="2100"/>
          </a:p>
          <a:p>
            <a:pPr indent="-363749" lvl="0" marL="737999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zh-TW" sz="2100"/>
              <a:t>Clarify your problems and google it to find out solutions.</a:t>
            </a:r>
            <a:endParaRPr sz="2100"/>
          </a:p>
          <a:p>
            <a:pPr indent="-363749" lvl="0" marL="737999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zh-TW" sz="2100"/>
              <a:t>Ask them on </a:t>
            </a:r>
            <a:r>
              <a:rPr lang="zh-TW" sz="2100" u="sng">
                <a:solidFill>
                  <a:schemeClr val="hlink"/>
                </a:solidFill>
                <a:hlinkClick r:id="rId3"/>
              </a:rPr>
              <a:t>https://groups.google.com/g/nctunasa</a:t>
            </a:r>
            <a:r>
              <a:rPr lang="zh-TW"/>
              <a:t> .</a:t>
            </a:r>
            <a:endParaRPr/>
          </a:p>
          <a:p>
            <a:pPr indent="-363750" lvl="1" marL="10692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zh-TW"/>
              <a:t>Be sure to include all information you think others would need.</a:t>
            </a:r>
            <a:endParaRPr sz="2100"/>
          </a:p>
          <a:p>
            <a:pPr indent="-304800" lvl="0" marL="330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We </a:t>
            </a:r>
            <a:r>
              <a:rPr lang="zh-TW" u="sng"/>
              <a:t>MIGHT</a:t>
            </a:r>
            <a:r>
              <a:rPr lang="zh-TW"/>
              <a:t> give out hints on google group.</a:t>
            </a:r>
            <a:endParaRPr/>
          </a:p>
          <a:p>
            <a:pPr indent="-298450" lvl="1" marL="6731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>
                <a:solidFill>
                  <a:srgbClr val="FF0000"/>
                </a:solidFill>
              </a:rPr>
              <a:t>Be sure to join the group!</a:t>
            </a:r>
            <a:endParaRPr>
              <a:solidFill>
                <a:srgbClr val="FF0000"/>
              </a:solidFill>
            </a:endParaRPr>
          </a:p>
          <a:p>
            <a:pPr indent="-304800" lvl="0" marL="330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Do not mail us unless it’s personal or you’re making an appointment.</a:t>
            </a:r>
            <a:endParaRPr/>
          </a:p>
        </p:txBody>
      </p:sp>
      <p:sp>
        <p:nvSpPr>
          <p:cNvPr id="204" name="Google Shape;204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/>
        </p:nvSpPr>
        <p:spPr>
          <a:xfrm>
            <a:off x="418122" y="205014"/>
            <a:ext cx="8229600" cy="30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5900" strike="noStrike">
              <a:solidFill>
                <a:srgbClr val="04617B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10" name="Google Shape;210;p36"/>
          <p:cNvSpPr txBox="1"/>
          <p:nvPr/>
        </p:nvSpPr>
        <p:spPr>
          <a:xfrm>
            <a:off x="421414" y="3549168"/>
            <a:ext cx="8223000" cy="10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 strike="noStrik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1" name="Google Shape;211;p36"/>
          <p:cNvSpPr txBox="1"/>
          <p:nvPr>
            <p:ph type="title"/>
          </p:nvPr>
        </p:nvSpPr>
        <p:spPr>
          <a:xfrm>
            <a:off x="457170" y="2320097"/>
            <a:ext cx="8229600" cy="85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Good Luck!</a:t>
            </a:r>
            <a:endParaRPr sz="2900"/>
          </a:p>
        </p:txBody>
      </p:sp>
      <p:sp>
        <p:nvSpPr>
          <p:cNvPr id="212" name="Google Shape;212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Purpose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431850" y="1359942"/>
            <a:ext cx="8254200" cy="339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30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The goal is to build an intranet provides several services, which may include DHCP, NAT, VPN, DNS, Mail, LDAP, WWW, etc.</a:t>
            </a:r>
            <a:endParaRPr/>
          </a:p>
          <a:p>
            <a:pPr indent="-304800" lvl="0" marL="330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Know what you should know about configuring and managing of these services.</a:t>
            </a:r>
            <a:endParaRPr/>
          </a:p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</a:t>
            </a:r>
            <a:r>
              <a:rPr lang="zh-TW"/>
              <a:t>verview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431850" y="1359950"/>
            <a:ext cx="8484900" cy="339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30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Create an intranet which contains several VMs:</a:t>
            </a:r>
            <a:endParaRPr/>
          </a:p>
          <a:p>
            <a:pPr indent="-298450" lvl="1" marL="6731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“</a:t>
            </a:r>
            <a:r>
              <a:rPr lang="zh-TW">
                <a:solidFill>
                  <a:srgbClr val="FF0000"/>
                </a:solidFill>
              </a:rPr>
              <a:t>Router</a:t>
            </a:r>
            <a:r>
              <a:rPr lang="zh-TW"/>
              <a:t>”</a:t>
            </a:r>
            <a:endParaRPr/>
          </a:p>
          <a:p>
            <a:pPr indent="-285750" lvl="2" marL="10033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The only VM which directly connect to outside world (Internet).</a:t>
            </a:r>
            <a:endParaRPr/>
          </a:p>
          <a:p>
            <a:pPr indent="-285750" lvl="2" marL="10033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Provides NAT and DHCPd.</a:t>
            </a:r>
            <a:endParaRPr/>
          </a:p>
          <a:p>
            <a:pPr indent="-285750" lvl="2" marL="10033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Can connects to all VMs inside your intranet.</a:t>
            </a:r>
            <a:endParaRPr/>
          </a:p>
          <a:p>
            <a:pPr indent="-285750" lvl="2" marL="10033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Can connects to VPN server and the whole 10.113.0.0/16 intranet.</a:t>
            </a:r>
            <a:endParaRPr/>
          </a:p>
          <a:p>
            <a:pPr indent="-298450" lvl="1" marL="6731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“</a:t>
            </a:r>
            <a:r>
              <a:rPr lang="zh-TW">
                <a:solidFill>
                  <a:srgbClr val="FF0000"/>
                </a:solidFill>
              </a:rPr>
              <a:t>Agent</a:t>
            </a:r>
            <a:r>
              <a:rPr lang="zh-TW"/>
              <a:t>”</a:t>
            </a:r>
            <a:endParaRPr/>
          </a:p>
          <a:p>
            <a:pPr indent="-285750" lvl="2" marL="10033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Simulates a simple VM inside your subnet to help TAs and OJ verify results.</a:t>
            </a:r>
            <a:endParaRPr/>
          </a:p>
          <a:p>
            <a:pPr indent="-298450" lvl="1" marL="6731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“Client” (Optional)</a:t>
            </a:r>
            <a:endParaRPr/>
          </a:p>
          <a:p>
            <a:pPr indent="-285750" lvl="2" marL="10033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Simulates a simple VM inside your subnet to help you verify results.</a:t>
            </a:r>
            <a:endParaRPr/>
          </a:p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Intranet Schematic Diagram</a:t>
            </a:r>
            <a:endParaRPr/>
          </a:p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125" y="1063625"/>
            <a:ext cx="4966392" cy="39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Definitions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431850" y="1359942"/>
            <a:ext cx="8254200" cy="339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79400" lvl="0" marL="330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Internet</a:t>
            </a:r>
            <a:endParaRPr sz="1800"/>
          </a:p>
          <a:p>
            <a:pPr indent="-273050" lvl="1" marL="6731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The IP addresses that is not in our intranet.</a:t>
            </a:r>
            <a:endParaRPr sz="1700"/>
          </a:p>
          <a:p>
            <a:pPr indent="-279400" lvl="0" marL="330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Intranet</a:t>
            </a:r>
            <a:endParaRPr sz="1800"/>
          </a:p>
          <a:p>
            <a:pPr indent="-273050" lvl="1" marL="6731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10.113.0.0/16, a private network for you to do your homeworks.</a:t>
            </a:r>
            <a:endParaRPr sz="1700"/>
          </a:p>
          <a:p>
            <a:pPr indent="-279400" lvl="0" marL="330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OJ</a:t>
            </a:r>
            <a:endParaRPr sz="1800"/>
          </a:p>
          <a:p>
            <a:pPr indent="-273050" lvl="1" marL="6731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Online Judge system, </a:t>
            </a:r>
            <a:r>
              <a:rPr lang="zh-TW" sz="1700" u="sng">
                <a:solidFill>
                  <a:schemeClr val="hlink"/>
                </a:solidFill>
                <a:hlinkClick r:id="rId3"/>
              </a:rPr>
              <a:t>https://nasa.nycucs.org/</a:t>
            </a:r>
            <a:r>
              <a:rPr lang="zh-TW" sz="1700"/>
              <a:t> .</a:t>
            </a:r>
            <a:endParaRPr sz="1700"/>
          </a:p>
          <a:p>
            <a:pPr indent="-279400" lvl="0" marL="330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ID</a:t>
            </a:r>
            <a:endParaRPr sz="1800"/>
          </a:p>
          <a:p>
            <a:pPr indent="-273050" lvl="1" marL="6731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See the profile page on OJ.</a:t>
            </a:r>
            <a:endParaRPr sz="1700"/>
          </a:p>
          <a:p>
            <a:pPr indent="-279400" lvl="0" marL="330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Your subnet</a:t>
            </a:r>
            <a:endParaRPr sz="1800"/>
          </a:p>
          <a:p>
            <a:pPr indent="-273050" lvl="1" marL="6731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10.113.{ID}.0/24, a subnet of intranet controlled by yourself.</a:t>
            </a:r>
            <a:endParaRPr sz="1700"/>
          </a:p>
          <a:p>
            <a:pPr indent="-279400" lvl="0" marL="330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VPN server</a:t>
            </a:r>
            <a:endParaRPr sz="1800"/>
          </a:p>
          <a:p>
            <a:pPr indent="-273050" lvl="1" marL="6731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A WireGuard server which connects subnets together.</a:t>
            </a:r>
            <a:endParaRPr sz="1700"/>
          </a:p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 (1/4)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431850" y="1359950"/>
            <a:ext cx="8712300" cy="339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79400" lvl="0" marL="330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“</a:t>
            </a:r>
            <a:r>
              <a:rPr lang="zh-TW" sz="1800">
                <a:solidFill>
                  <a:srgbClr val="FF0000"/>
                </a:solidFill>
              </a:rPr>
              <a:t>Router</a:t>
            </a:r>
            <a:r>
              <a:rPr lang="zh-TW" sz="1800"/>
              <a:t>”</a:t>
            </a:r>
            <a:endParaRPr sz="1800"/>
          </a:p>
          <a:p>
            <a:pPr indent="-273050" lvl="1" marL="6731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Any Unix-like OS is acceptable. </a:t>
            </a:r>
            <a:r>
              <a:rPr b="1" lang="zh-TW" sz="1700"/>
              <a:t>Please set the hostname to “nasa-router”</a:t>
            </a:r>
            <a:r>
              <a:rPr lang="zh-TW" sz="1700"/>
              <a:t>.</a:t>
            </a:r>
            <a:endParaRPr sz="1700"/>
          </a:p>
          <a:p>
            <a:pPr indent="-273050" lvl="1" marL="6731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This VM MUST</a:t>
            </a:r>
            <a:r>
              <a:rPr lang="zh-TW" sz="1700"/>
              <a:t> have these network interfaces:</a:t>
            </a:r>
            <a:endParaRPr sz="1700"/>
          </a:p>
          <a:p>
            <a:pPr indent="-266700" lvl="2" marL="10033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zh-TW" sz="1600">
                <a:solidFill>
                  <a:srgbClr val="FF0000"/>
                </a:solidFill>
              </a:rPr>
              <a:t>Public(WAN)</a:t>
            </a:r>
            <a:r>
              <a:rPr lang="zh-TW" sz="1600"/>
              <a:t>: </a:t>
            </a:r>
            <a:r>
              <a:rPr lang="zh-TW" sz="1600"/>
              <a:t>Internet facing</a:t>
            </a:r>
            <a:endParaRPr sz="1600"/>
          </a:p>
          <a:p>
            <a:pPr indent="-254000" lvl="3" marL="1346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Provide NAT on this interface. Packets from your subnet can go to Internet through this interface.</a:t>
            </a:r>
            <a:endParaRPr sz="1400"/>
          </a:p>
          <a:p>
            <a:pPr indent="-254000" lvl="3" marL="1346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IP: No limitation.</a:t>
            </a:r>
            <a:endParaRPr sz="1400"/>
          </a:p>
          <a:p>
            <a:pPr indent="-266700" lvl="2" marL="10033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zh-TW" sz="1600">
                <a:solidFill>
                  <a:srgbClr val="FF0000"/>
                </a:solidFill>
              </a:rPr>
              <a:t>Private(LAN)</a:t>
            </a:r>
            <a:r>
              <a:rPr lang="zh-TW" sz="1600"/>
              <a:t>: </a:t>
            </a:r>
            <a:r>
              <a:rPr lang="zh-TW" sz="1600"/>
              <a:t>To</a:t>
            </a:r>
            <a:r>
              <a:rPr lang="zh-TW" sz="1600"/>
              <a:t> your subnet (10.113.{ID}.0/24)</a:t>
            </a:r>
            <a:endParaRPr sz="1600"/>
          </a:p>
          <a:p>
            <a:pPr indent="-254000" lvl="3" marL="1346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Provide DHCP on this interface. IP offered by DHCP should be </a:t>
            </a:r>
            <a:r>
              <a:rPr lang="zh-TW" sz="1400">
                <a:solidFill>
                  <a:srgbClr val="FF0000"/>
                </a:solidFill>
              </a:rPr>
              <a:t>between 10.113.{ID}.111 and 10.113.{ID}.</a:t>
            </a:r>
            <a:r>
              <a:rPr lang="zh-TW" sz="1400">
                <a:solidFill>
                  <a:srgbClr val="FF0000"/>
                </a:solidFill>
              </a:rPr>
              <a:t>222</a:t>
            </a:r>
            <a:r>
              <a:rPr lang="zh-TW" sz="1400"/>
              <a:t>.</a:t>
            </a:r>
            <a:endParaRPr sz="1400"/>
          </a:p>
          <a:p>
            <a:pPr indent="-254000" lvl="3" marL="1346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IP: 10.113.{ID}.254.</a:t>
            </a:r>
            <a:endParaRPr sz="1400"/>
          </a:p>
          <a:p>
            <a:pPr indent="-266700" lvl="2" marL="10033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zh-TW" sz="1600">
                <a:solidFill>
                  <a:srgbClr val="FF0000"/>
                </a:solidFill>
              </a:rPr>
              <a:t>WireGuard</a:t>
            </a:r>
            <a:r>
              <a:rPr lang="zh-TW" sz="1600"/>
              <a:t>: To VPN server and intranet (10.113.0.0/16)</a:t>
            </a:r>
            <a:endParaRPr sz="1600"/>
          </a:p>
          <a:p>
            <a:pPr indent="-254000" lvl="3" marL="1346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Connect to VPN server. </a:t>
            </a:r>
            <a:r>
              <a:rPr lang="zh-TW" sz="1400"/>
              <a:t>Everyone in intranet can access your public services </a:t>
            </a:r>
            <a:r>
              <a:rPr lang="zh-TW" sz="1400">
                <a:solidFill>
                  <a:schemeClr val="dk1"/>
                </a:solidFill>
              </a:rPr>
              <a:t>through</a:t>
            </a:r>
            <a:r>
              <a:rPr lang="zh-TW" sz="1400"/>
              <a:t> this interface.</a:t>
            </a:r>
            <a:endParaRPr sz="1400"/>
          </a:p>
          <a:p>
            <a:pPr indent="-254000" lvl="3" marL="1346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IP: 10.113.0.{ID}.</a:t>
            </a:r>
            <a:endParaRPr sz="1400"/>
          </a:p>
          <a:p>
            <a:pPr indent="-273050" lvl="1" marL="6731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Enable </a:t>
            </a:r>
            <a:r>
              <a:rPr b="1" lang="zh-TW" sz="1700"/>
              <a:t>sshd</a:t>
            </a:r>
            <a:r>
              <a:rPr lang="zh-TW" sz="1700"/>
              <a:t> service.</a:t>
            </a:r>
            <a:endParaRPr sz="1700"/>
          </a:p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</a:t>
            </a:r>
            <a:r>
              <a:rPr lang="zh-TW"/>
              <a:t> (2/4)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431850" y="1359950"/>
            <a:ext cx="8390400" cy="339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79400" lvl="0" marL="330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“</a:t>
            </a:r>
            <a:r>
              <a:rPr lang="zh-TW" sz="1800">
                <a:solidFill>
                  <a:srgbClr val="FF0000"/>
                </a:solidFill>
              </a:rPr>
              <a:t>Agent</a:t>
            </a:r>
            <a:r>
              <a:rPr lang="zh-TW" sz="1800"/>
              <a:t>”</a:t>
            </a:r>
            <a:endParaRPr sz="1800"/>
          </a:p>
          <a:p>
            <a:pPr indent="-273050" lvl="1" marL="6731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zh-TW" sz="1700"/>
              <a:t>There is this VM OVA file below, don’t install this VM by yourself.</a:t>
            </a:r>
            <a:endParaRPr b="1" sz="1700"/>
          </a:p>
          <a:p>
            <a:pPr indent="-273050" lvl="2" marL="10033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zh-TW" sz="1700" u="sng">
                <a:solidFill>
                  <a:schemeClr val="hlink"/>
                </a:solidFill>
                <a:hlinkClick r:id="rId3"/>
              </a:rPr>
              <a:t>NA_2021_HW1_Agent_OVA</a:t>
            </a:r>
            <a:endParaRPr sz="1700"/>
          </a:p>
          <a:p>
            <a:pPr indent="-273050" lvl="1" marL="6731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This VM will get IP </a:t>
            </a:r>
            <a:r>
              <a:rPr lang="zh-TW" sz="1700">
                <a:solidFill>
                  <a:srgbClr val="FF0000"/>
                </a:solidFill>
              </a:rPr>
              <a:t>10.113.{ID}.</a:t>
            </a:r>
            <a:r>
              <a:rPr lang="zh-TW" sz="1700">
                <a:solidFill>
                  <a:srgbClr val="FF0000"/>
                </a:solidFill>
              </a:rPr>
              <a:t>123</a:t>
            </a:r>
            <a:r>
              <a:rPr lang="zh-TW" sz="1700"/>
              <a:t> by DHCP.</a:t>
            </a:r>
            <a:endParaRPr sz="1700"/>
          </a:p>
          <a:p>
            <a:pPr indent="-273050" lvl="1" marL="6731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OJ will login </a:t>
            </a:r>
            <a:r>
              <a:rPr lang="zh-TW" sz="1700"/>
              <a:t>“Agent”</a:t>
            </a:r>
            <a:r>
              <a:rPr lang="zh-TW" sz="1700"/>
              <a:t> to judge your </a:t>
            </a:r>
            <a:r>
              <a:rPr lang="zh-TW" sz="1700"/>
              <a:t>VMs’ settings.</a:t>
            </a:r>
            <a:endParaRPr sz="1700"/>
          </a:p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 (3/4)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431850" y="1359950"/>
            <a:ext cx="8304600" cy="339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79400" lvl="0" marL="330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Routing</a:t>
            </a:r>
            <a:endParaRPr sz="1800"/>
          </a:p>
          <a:p>
            <a:pPr indent="-273050" lvl="1" marL="6731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All traffic from and to your subnet should go through “Router”.</a:t>
            </a:r>
            <a:endParaRPr sz="1700"/>
          </a:p>
          <a:p>
            <a:pPr indent="-273050" lvl="1" marL="6731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Traffic to the Internet go through the public interface of “Router” and should be NAT wrapped.</a:t>
            </a:r>
            <a:endParaRPr sz="1700"/>
          </a:p>
          <a:p>
            <a:pPr indent="-273050" lvl="1" marL="6731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Traffic to </a:t>
            </a:r>
            <a:r>
              <a:rPr lang="zh-TW" sz="1700">
                <a:solidFill>
                  <a:schemeClr val="dk1"/>
                </a:solidFill>
              </a:rPr>
              <a:t>the </a:t>
            </a:r>
            <a:r>
              <a:rPr lang="zh-TW" sz="1700"/>
              <a:t>i</a:t>
            </a:r>
            <a:r>
              <a:rPr lang="zh-TW" sz="1700"/>
              <a:t>ntranet go through the VPN interface of “Router” and </a:t>
            </a:r>
            <a:r>
              <a:rPr lang="zh-TW" sz="1700">
                <a:solidFill>
                  <a:srgbClr val="FF0000"/>
                </a:solidFill>
              </a:rPr>
              <a:t>should not be NAT wrapped</a:t>
            </a:r>
            <a:r>
              <a:rPr lang="zh-TW" sz="1700"/>
              <a:t>.</a:t>
            </a:r>
            <a:endParaRPr sz="1700"/>
          </a:p>
          <a:p>
            <a:pPr indent="-273050" lvl="1" marL="6731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Traffic to your subnet go through the private interface of “Router” and then go to its destination.</a:t>
            </a:r>
            <a:endParaRPr sz="1700"/>
          </a:p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 (4/4)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431850" y="1359942"/>
            <a:ext cx="8254200" cy="339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79400" lvl="0" marL="330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Firewall</a:t>
            </a:r>
            <a:endParaRPr sz="1800"/>
          </a:p>
          <a:p>
            <a:pPr indent="-273050" lvl="1" marL="6731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Consider you are providing services to the Internet, so several firewall configurations must be taken for security.</a:t>
            </a:r>
            <a:endParaRPr sz="1700"/>
          </a:p>
          <a:p>
            <a:pPr indent="-273050" lvl="1" marL="6731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We suggest you to configure firewall rules on “</a:t>
            </a:r>
            <a:r>
              <a:rPr lang="zh-TW" sz="1700">
                <a:solidFill>
                  <a:srgbClr val="FF0000"/>
                </a:solidFill>
              </a:rPr>
              <a:t>Router</a:t>
            </a:r>
            <a:r>
              <a:rPr lang="zh-TW" sz="1700"/>
              <a:t>”.</a:t>
            </a:r>
            <a:endParaRPr sz="1700"/>
          </a:p>
          <a:p>
            <a:pPr indent="-273050" lvl="1" marL="6731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Rules:</a:t>
            </a:r>
            <a:endParaRPr sz="1700"/>
          </a:p>
          <a:p>
            <a:pPr indent="-260350" lvl="2" marL="10033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zh-TW" sz="1500"/>
              <a:t>By default, all connections from outside (include Intranet) to your subnet should be rejected.</a:t>
            </a:r>
            <a:endParaRPr sz="1500"/>
          </a:p>
          <a:p>
            <a:pPr indent="-260350" lvl="2" marL="10033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zh-TW" sz="1500"/>
              <a:t>By default, all services only trust the connections from your subnet.</a:t>
            </a:r>
            <a:endParaRPr sz="1500"/>
          </a:p>
          <a:p>
            <a:pPr indent="-260350" lvl="2" marL="10033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zh-TW" sz="1500"/>
              <a:t>SSH connections from anywhere to “</a:t>
            </a:r>
            <a:r>
              <a:rPr lang="zh-TW" sz="1500">
                <a:solidFill>
                  <a:srgbClr val="FF0000"/>
                </a:solidFill>
              </a:rPr>
              <a:t>Agent</a:t>
            </a:r>
            <a:r>
              <a:rPr lang="zh-TW" sz="1500"/>
              <a:t>” are allowed.</a:t>
            </a:r>
            <a:endParaRPr sz="1500"/>
          </a:p>
          <a:p>
            <a:pPr indent="-260350" lvl="2" marL="10033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zh-TW" sz="1500"/>
              <a:t>ICMP connections from anywhere to anywhere are allowed.</a:t>
            </a:r>
            <a:endParaRPr sz="1500"/>
          </a:p>
        </p:txBody>
      </p:sp>
      <p:sp>
        <p:nvSpPr>
          <p:cNvPr id="145" name="Google Shape;145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