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Ubuntu Mono"/>
      <p:regular r:id="rId26"/>
      <p:bold r:id="rId27"/>
      <p:italic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Li-Wen Hsu"/>
  <p:cmAuthor clrIdx="1" id="1" initials="" lastIdx="1" name="Liang-Chi Tseng"/>
  <p:cmAuthor clrIdx="2" id="2" initials="" lastIdx="1" name="介偉郭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UbuntuMono-regular.fntdata"/><Relationship Id="rId25" Type="http://schemas.openxmlformats.org/officeDocument/2006/relationships/slide" Target="slides/slide19.xml"/><Relationship Id="rId28" Type="http://schemas.openxmlformats.org/officeDocument/2006/relationships/font" Target="fonts/UbuntuMono-italic.fntdata"/><Relationship Id="rId27" Type="http://schemas.openxmlformats.org/officeDocument/2006/relationships/font" Target="fonts/Ubuntu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Ubuntu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4-01T04:08:19.945">
    <p:pos x="280" y="742"/>
    <p:text>這邊好像倒因為果了? slave 是看 serial number 不一樣了才去 sync, 所以應該是說 mast 的修改會在 slave 馬上生效? (這部份看要求, 但應該是預設?)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1-03-25T04:54:14.258">
    <p:pos x="279" y="670"/>
    <p:text>這邊具體而言要實做什麼？整個測試網路（助教agent）不也在intranet嗎？那要怎麼測試非intranet的情況？</p:text>
  </p:cm>
  <p:cm authorId="2" idx="1" dt="2021-03-25T04:54:14.258">
    <p:pos x="279" y="670"/>
    <p:text>internal network 範圍已註明在 P.4 架構圖, 測試 internal 外的情況我們會用 intranet 內的機器測試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4-01T04:48:25.859">
    <p:pos x="206" y="670"/>
    <p:text>上面的 rules 沒有只有說 deny inbound by default, 這樣這個 outbound 其實沒有需要特別開? 要加 deny from all to all 嗎?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a5f4391d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a5f4391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a5f4391d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a5f4391d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a5f4391d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a5f4391d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a5f4391d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a5f4391d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a5f4391d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a5f4391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a5f4391d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a5f4391d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a5f4391d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a5f4391d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a5f4391d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a5f4391d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a5f4391d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a5f4391d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a5f4391d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a5f4391d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ca5f43905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ca5f43905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a5f43905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a5f43905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a5f43905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a5f43905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a5f4390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a5f4390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a5f4391d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a5f4391d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a5f4391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a5f4391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a5f4391d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a5f4391d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a5f4391d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a5f4391d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sz="44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017882" y="4344743"/>
            <a:ext cx="4668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國立陽明</a:t>
            </a:r>
            <a:r>
              <a:rPr lang="zh-TW"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交通大學資工系資訊中心</a:t>
            </a:r>
            <a:endParaRPr sz="2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Computer Center of Department of Computer Science, N</a:t>
            </a:r>
            <a:r>
              <a:rPr lang="zh-TW" sz="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YC</a:t>
            </a:r>
            <a:r>
              <a:rPr lang="zh-TW" sz="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</a:t>
            </a:r>
            <a:endParaRPr sz="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3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90000"/>
          </a:blip>
          <a:srcRect b="0" l="0" r="0" t="0"/>
          <a:stretch/>
        </p:blipFill>
        <p:spPr>
          <a:xfrm>
            <a:off x="7908835" y="164806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600"/>
              <a:buFont typeface="Source Sans Pro"/>
              <a:buNone/>
              <a:defRPr sz="2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Source Sans Pro"/>
              <a:buNone/>
              <a:defRPr sz="3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Source Sans Pro"/>
              <a:buNone/>
              <a:defRPr sz="3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68886" y="2825968"/>
            <a:ext cx="8229600" cy="1177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886" y="2825968"/>
            <a:ext cx="8229600" cy="1177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sz="44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asa.nycucs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file/d/130FN4cBDRCG5MTE9-Ypgjgsn3SkAy2sc/view?usp=sharing" TargetMode="External"/><Relationship Id="rId4" Type="http://schemas.openxmlformats.org/officeDocument/2006/relationships/hyperlink" Target="https://developer.mozilla.org/zh-TW/docs/Web/HTTP/Headers/X-Forwarded-Fo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3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roups.google.com/g/nctunasa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570375" y="1824850"/>
            <a:ext cx="8301600" cy="154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                          </a:t>
            </a:r>
            <a:r>
              <a:rPr lang="zh-TW" sz="4400"/>
              <a:t>Homework 2</a:t>
            </a:r>
            <a:endParaRPr sz="4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200"/>
              <a:t>Network Administration</a:t>
            </a:r>
            <a:endParaRPr/>
          </a:p>
        </p:txBody>
      </p:sp>
      <p:sp>
        <p:nvSpPr>
          <p:cNvPr id="45" name="Google Shape;45;p8"/>
          <p:cNvSpPr txBox="1"/>
          <p:nvPr/>
        </p:nvSpPr>
        <p:spPr>
          <a:xfrm>
            <a:off x="340500" y="3509175"/>
            <a:ext cx="798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kuochw、yiyuchang、zongwei</a:t>
            </a:r>
            <a:endParaRPr sz="2600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Requirements (5/6)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44225" y="1063625"/>
            <a:ext cx="8254200" cy="396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❑"/>
            </a:pPr>
            <a:r>
              <a:rPr lang="zh-TW"/>
              <a:t>Allow </a:t>
            </a:r>
            <a:r>
              <a:rPr lang="zh-TW">
                <a:solidFill>
                  <a:srgbClr val="FF0000"/>
                </a:solidFill>
              </a:rPr>
              <a:t>reverse lookup</a:t>
            </a:r>
            <a:r>
              <a:rPr lang="zh-TW"/>
              <a:t> from the intranet.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zh-TW" sz="2000"/>
              <a:t>The answers should be </a:t>
            </a:r>
            <a:r>
              <a:rPr lang="zh-TW" sz="2000">
                <a:solidFill>
                  <a:srgbClr val="FF0000"/>
                </a:solidFill>
              </a:rPr>
              <a:t>forward-confirmed</a:t>
            </a:r>
            <a:r>
              <a:rPr lang="zh-TW" sz="2000"/>
              <a:t>.</a:t>
            </a:r>
            <a:endParaRPr sz="20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zh-TW" sz="2000"/>
              <a:t>Return NXDOMAIN if there is no corresponding A record.</a:t>
            </a:r>
            <a:endParaRPr sz="20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❑"/>
            </a:pPr>
            <a:r>
              <a:rPr lang="zh-TW"/>
              <a:t>Add </a:t>
            </a:r>
            <a:r>
              <a:rPr lang="zh-TW">
                <a:solidFill>
                  <a:srgbClr val="FF0000"/>
                </a:solidFill>
              </a:rPr>
              <a:t>SSHFP</a:t>
            </a:r>
            <a:r>
              <a:rPr lang="zh-TW"/>
              <a:t> </a:t>
            </a:r>
            <a:r>
              <a:rPr lang="zh-TW"/>
              <a:t>record</a:t>
            </a:r>
            <a:r>
              <a:rPr lang="zh-TW"/>
              <a:t>s</a:t>
            </a:r>
            <a:r>
              <a:rPr lang="zh-TW"/>
              <a:t> of your machines’ ssh key </a:t>
            </a:r>
            <a:r>
              <a:rPr lang="zh-TW"/>
              <a:t>fingerprint</a:t>
            </a:r>
            <a:r>
              <a:rPr lang="zh-TW"/>
              <a:t>s</a:t>
            </a:r>
            <a:r>
              <a:rPr lang="zh-TW"/>
              <a:t>.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zh-TW" sz="2000"/>
              <a:t>For the following machines</a:t>
            </a:r>
            <a:endParaRPr sz="2000"/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⮚"/>
            </a:pPr>
            <a:r>
              <a:rPr lang="zh-TW" sz="1800"/>
              <a:t>router</a:t>
            </a:r>
            <a:endParaRPr sz="1800"/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⮚"/>
            </a:pPr>
            <a:r>
              <a:rPr lang="zh-TW" sz="1800"/>
              <a:t>ns1 (DNS Master)</a:t>
            </a:r>
            <a:endParaRPr sz="1800"/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⮚"/>
            </a:pPr>
            <a:r>
              <a:rPr lang="zh-TW" sz="1800"/>
              <a:t>ns2 (DNS Slave)</a:t>
            </a:r>
            <a:endParaRPr sz="1800"/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⮚"/>
            </a:pPr>
            <a:r>
              <a:rPr lang="zh-TW" sz="1800"/>
              <a:t>agent (agent)</a:t>
            </a:r>
            <a:endParaRPr sz="18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zh-TW" sz="2000"/>
              <a:t>The algorithm </a:t>
            </a:r>
            <a:r>
              <a:rPr lang="zh-TW" sz="2000">
                <a:solidFill>
                  <a:srgbClr val="FF0000"/>
                </a:solidFill>
              </a:rPr>
              <a:t>RSA</a:t>
            </a:r>
            <a:r>
              <a:rPr lang="zh-TW" sz="2000"/>
              <a:t> and </a:t>
            </a:r>
            <a:r>
              <a:rPr lang="zh-TW" sz="2000">
                <a:solidFill>
                  <a:srgbClr val="FF0000"/>
                </a:solidFill>
              </a:rPr>
              <a:t>ECDSA </a:t>
            </a:r>
            <a:r>
              <a:rPr lang="zh-TW" sz="2000"/>
              <a:t>and </a:t>
            </a:r>
            <a:r>
              <a:rPr lang="zh-TW" sz="2000">
                <a:solidFill>
                  <a:srgbClr val="FF0000"/>
                </a:solidFill>
              </a:rPr>
              <a:t>ED25519 </a:t>
            </a:r>
            <a:r>
              <a:rPr lang="zh-TW" sz="2000"/>
              <a:t>should be </a:t>
            </a:r>
            <a:r>
              <a:rPr lang="zh-TW" sz="2000"/>
              <a:t>implement</a:t>
            </a:r>
            <a:r>
              <a:rPr lang="zh-TW" sz="2000"/>
              <a:t>ed</a:t>
            </a:r>
            <a:r>
              <a:rPr lang="zh-TW" sz="2000"/>
              <a:t>.</a:t>
            </a:r>
            <a:endParaRPr sz="20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zh-TW" sz="2000"/>
              <a:t>The hash type </a:t>
            </a:r>
            <a:r>
              <a:rPr lang="zh-TW" sz="2000">
                <a:solidFill>
                  <a:srgbClr val="FF0000"/>
                </a:solidFill>
              </a:rPr>
              <a:t>SHA-256</a:t>
            </a:r>
            <a:r>
              <a:rPr lang="zh-TW" sz="2000"/>
              <a:t> should be </a:t>
            </a:r>
            <a:r>
              <a:rPr lang="zh-TW" sz="2000"/>
              <a:t>implement</a:t>
            </a:r>
            <a:r>
              <a:rPr lang="zh-TW" sz="2000"/>
              <a:t>ed</a:t>
            </a:r>
            <a:r>
              <a:rPr lang="zh-TW" sz="2000"/>
              <a:t>.</a:t>
            </a:r>
            <a:endParaRPr sz="2700"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Requirements (6/6)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44225" y="1231625"/>
            <a:ext cx="8254200" cy="36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❑"/>
            </a:pPr>
            <a:r>
              <a:rPr lang="zh-TW"/>
              <a:t>DNSSEC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zh-TW" sz="2000">
                <a:solidFill>
                  <a:srgbClr val="FF0000"/>
                </a:solidFill>
              </a:rPr>
              <a:t>nasa.</a:t>
            </a:r>
            <a:r>
              <a:rPr lang="zh-TW" sz="2000"/>
              <a:t> → </a:t>
            </a:r>
            <a:r>
              <a:rPr lang="zh-TW" sz="2000">
                <a:solidFill>
                  <a:srgbClr val="FF0000"/>
                </a:solidFill>
              </a:rPr>
              <a:t>{ID}.nasa. </a:t>
            </a:r>
            <a:endParaRPr sz="2000">
              <a:solidFill>
                <a:srgbClr val="FF0000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⮚"/>
            </a:pPr>
            <a:r>
              <a:rPr lang="zh-TW" sz="1800"/>
              <a:t>In this scenario we are serving a private TLD which is not delegated from root DNS server, thus the trust chain from root will be broken.</a:t>
            </a:r>
            <a:endParaRPr sz="18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zh-TW" sz="2000"/>
              <a:t>You need to manage the DS record on </a:t>
            </a:r>
            <a:r>
              <a:rPr lang="zh-TW" sz="20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https://nasa.nycucs.org/</a:t>
            </a:r>
            <a:r>
              <a:rPr lang="zh-TW" sz="2000"/>
              <a:t> for the DNSSEC.</a:t>
            </a:r>
            <a:endParaRPr sz="2000"/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⮚"/>
            </a:pPr>
            <a:r>
              <a:rPr lang="zh-TW" sz="1800"/>
              <a:t>It has a 1-day cooldown on the OJ.</a:t>
            </a:r>
            <a:endParaRPr sz="18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zh-TW" sz="2000"/>
              <a:t>You must use </a:t>
            </a:r>
            <a:r>
              <a:rPr lang="zh-TW" sz="2000">
                <a:solidFill>
                  <a:srgbClr val="FF0000"/>
                </a:solidFill>
              </a:rPr>
              <a:t>NSEC3</a:t>
            </a:r>
            <a:r>
              <a:rPr lang="zh-TW" sz="2000"/>
              <a:t> to implement it.</a:t>
            </a:r>
            <a:endParaRPr sz="2300"/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175" y="2313525"/>
            <a:ext cx="8229600" cy="86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Server Load Balancer</a:t>
            </a:r>
            <a:endParaRPr/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Purpose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56550" y="1180600"/>
            <a:ext cx="8254200" cy="373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zh-TW"/>
              <a:t>Knowing the basic usage of a load balancer.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zh-TW"/>
              <a:t>Knowing the basic concept of the reverse proxy.</a:t>
            </a:r>
            <a:endParaRPr/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- </a:t>
            </a:r>
            <a:r>
              <a:rPr lang="zh-TW"/>
              <a:t>Server Load Balancer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❑"/>
            </a:pPr>
            <a:r>
              <a:rPr lang="zh-TW"/>
              <a:t>You may have several service on one machine.</a:t>
            </a:r>
            <a:endParaRPr sz="2600"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800" y="1492469"/>
            <a:ext cx="3685499" cy="342264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Requirements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44890" y="1121508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❑"/>
            </a:pPr>
            <a:r>
              <a:rPr lang="zh-TW"/>
              <a:t>You have to re-deploy your “</a:t>
            </a:r>
            <a:r>
              <a:rPr lang="zh-TW">
                <a:solidFill>
                  <a:srgbClr val="FF0000"/>
                </a:solidFill>
              </a:rPr>
              <a:t>Agent</a:t>
            </a:r>
            <a:r>
              <a:rPr lang="zh-TW"/>
              <a:t>” by downloading the new file from OJ (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 here</a:t>
            </a:r>
            <a:r>
              <a:rPr lang="zh-TW"/>
              <a:t> ).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❑"/>
            </a:pPr>
            <a:r>
              <a:rPr lang="zh-TW"/>
              <a:t>Reverse proxy</a:t>
            </a:r>
            <a:endParaRPr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•"/>
            </a:pPr>
            <a:r>
              <a:rPr lang="zh-TW" sz="1800"/>
              <a:t>Make a reverse proxy under http://</a:t>
            </a:r>
            <a:r>
              <a:rPr lang="zh-TW" sz="1800">
                <a:solidFill>
                  <a:srgbClr val="FF0000"/>
                </a:solidFill>
              </a:rPr>
              <a:t>$yourdomain</a:t>
            </a:r>
            <a:r>
              <a:rPr lang="zh-TW" sz="1800"/>
              <a:t>/reverse/</a:t>
            </a:r>
            <a:endParaRPr sz="18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⮚"/>
            </a:pPr>
            <a:r>
              <a:rPr lang="zh-TW" sz="1600"/>
              <a:t>Round-robin</a:t>
            </a:r>
            <a:endParaRPr sz="1600"/>
          </a:p>
          <a:p>
            <a:pPr indent="-3492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–"/>
            </a:pPr>
            <a:r>
              <a:rPr lang="zh-TW" sz="1500">
                <a:solidFill>
                  <a:srgbClr val="FF0000"/>
                </a:solidFill>
              </a:rPr>
              <a:t>10.113.ID.123:8001</a:t>
            </a:r>
            <a:endParaRPr sz="1500">
              <a:solidFill>
                <a:srgbClr val="FF0000"/>
              </a:solidFill>
            </a:endParaRPr>
          </a:p>
          <a:p>
            <a:pPr indent="-3492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Times New Roman"/>
              <a:buChar char="–"/>
            </a:pPr>
            <a:r>
              <a:rPr lang="zh-TW" sz="1500">
                <a:solidFill>
                  <a:srgbClr val="FF0000"/>
                </a:solidFill>
              </a:rPr>
              <a:t>10.113.ID.123:8002</a:t>
            </a:r>
            <a:endParaRPr sz="1500">
              <a:solidFill>
                <a:srgbClr val="FF0000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•"/>
            </a:pPr>
            <a:r>
              <a:rPr lang="zh-TW" sz="1800"/>
              <a:t>Make a reverse proxy under http://</a:t>
            </a:r>
            <a:r>
              <a:rPr lang="zh-TW" sz="1800">
                <a:solidFill>
                  <a:srgbClr val="FF0000"/>
                </a:solidFill>
              </a:rPr>
              <a:t>$yourdomain</a:t>
            </a:r>
            <a:r>
              <a:rPr lang="zh-TW" sz="1800"/>
              <a:t>/ip/</a:t>
            </a:r>
            <a:endParaRPr sz="18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⮚"/>
            </a:pPr>
            <a:r>
              <a:rPr lang="zh-TW" sz="1600">
                <a:solidFill>
                  <a:srgbClr val="FF0000"/>
                </a:solidFill>
              </a:rPr>
              <a:t>1</a:t>
            </a:r>
            <a:r>
              <a:rPr lang="zh-TW" sz="1600">
                <a:solidFill>
                  <a:srgbClr val="FF0000"/>
                </a:solidFill>
              </a:rPr>
              <a:t>0.113.ID.123:8003</a:t>
            </a:r>
            <a:endParaRPr sz="1600">
              <a:solidFill>
                <a:srgbClr val="FF0000"/>
              </a:solidFill>
            </a:endParaRPr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⮚"/>
            </a:pPr>
            <a:r>
              <a:rPr lang="zh-TW" sz="1600"/>
              <a:t>Pass non-standard HTTP headers to the backend.</a:t>
            </a:r>
            <a:endParaRPr sz="1600"/>
          </a:p>
          <a:p>
            <a:pPr indent="-3492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–"/>
            </a:pPr>
            <a:r>
              <a:rPr lang="zh-TW" sz="1500"/>
              <a:t>“</a:t>
            </a:r>
            <a:r>
              <a:rPr lang="zh-TW" sz="1500" u="sng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X-Forwarded-For</a:t>
            </a:r>
            <a:r>
              <a:rPr lang="zh-TW" sz="1500"/>
              <a:t>”</a:t>
            </a:r>
            <a:endParaRPr sz="1500"/>
          </a:p>
          <a:p>
            <a:pPr indent="-3492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–"/>
            </a:pPr>
            <a:r>
              <a:rPr lang="zh-TW" sz="1500"/>
              <a:t>“X-Real-IP”: The real client IP.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/>
              <a:t>Necessary Condition of Firewall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27900" y="1063625"/>
            <a:ext cx="8488200" cy="384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❑"/>
            </a:pPr>
            <a:r>
              <a:rPr lang="zh-TW" sz="2000"/>
              <a:t>You have to properly adjust your firewall rules to let the new services in this homework run correctly.</a:t>
            </a:r>
            <a:endParaRPr sz="20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zh-TW" sz="1800"/>
              <a:t>Recall the rules.</a:t>
            </a:r>
            <a:endParaRPr sz="18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⮚"/>
            </a:pPr>
            <a:r>
              <a:rPr lang="zh-TW" sz="1600"/>
              <a:t>By default, all connections from outside (include Intranet) to your subnet should be rejected.</a:t>
            </a:r>
            <a:endParaRPr sz="16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⮚"/>
            </a:pPr>
            <a:r>
              <a:rPr lang="zh-TW" sz="1600"/>
              <a:t>By default, all services only allow the connections from your subnet.</a:t>
            </a:r>
            <a:endParaRPr sz="16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⮚"/>
            </a:pPr>
            <a:r>
              <a:rPr lang="zh-TW" sz="1600"/>
              <a:t>SSH connections from anywhere to “</a:t>
            </a:r>
            <a:r>
              <a:rPr lang="zh-TW" sz="1600">
                <a:solidFill>
                  <a:srgbClr val="FF0000"/>
                </a:solidFill>
              </a:rPr>
              <a:t>Agent</a:t>
            </a:r>
            <a:r>
              <a:rPr lang="zh-TW" sz="1600"/>
              <a:t>” are allowed.</a:t>
            </a:r>
            <a:endParaRPr sz="1600"/>
          </a:p>
          <a:p>
            <a: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⮚"/>
            </a:pPr>
            <a:r>
              <a:rPr lang="zh-TW" sz="1600"/>
              <a:t>ICMP connections from anywhere to anywhere are allowed.</a:t>
            </a:r>
            <a:endParaRPr sz="16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zh-TW" sz="1800"/>
              <a:t>New rules.</a:t>
            </a:r>
            <a:endParaRPr sz="1800"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⮚"/>
            </a:pPr>
            <a:r>
              <a:rPr lang="zh-TW" sz="1600"/>
              <a:t>SSH connections from “</a:t>
            </a:r>
            <a:r>
              <a:rPr lang="zh-TW" sz="1600">
                <a:solidFill>
                  <a:srgbClr val="FF0000"/>
                </a:solidFill>
              </a:rPr>
              <a:t>Agent</a:t>
            </a:r>
            <a:r>
              <a:rPr lang="zh-TW" sz="1600"/>
              <a:t>” to </a:t>
            </a:r>
            <a:r>
              <a:rPr lang="zh-TW" sz="1600">
                <a:solidFill>
                  <a:srgbClr val="FF0000"/>
                </a:solidFill>
              </a:rPr>
              <a:t>10.113.13.123</a:t>
            </a:r>
            <a:r>
              <a:rPr lang="zh-TW" sz="1600"/>
              <a:t> and </a:t>
            </a:r>
            <a:r>
              <a:rPr lang="zh-TW" sz="1600">
                <a:solidFill>
                  <a:srgbClr val="FF0000"/>
                </a:solidFill>
              </a:rPr>
              <a:t>10.113.14.123</a:t>
            </a:r>
            <a:r>
              <a:rPr lang="zh-TW" sz="1600"/>
              <a:t> are allowed.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⮚"/>
            </a:pPr>
            <a:r>
              <a:rPr lang="zh-TW" sz="1600"/>
              <a:t>All connections from “</a:t>
            </a:r>
            <a:r>
              <a:rPr lang="zh-TW" sz="1600">
                <a:solidFill>
                  <a:srgbClr val="FF0000"/>
                </a:solidFill>
              </a:rPr>
              <a:t>Router</a:t>
            </a:r>
            <a:r>
              <a:rPr lang="zh-TW" sz="1600"/>
              <a:t>” to your proxy server is allowed.</a:t>
            </a:r>
            <a:endParaRPr sz="16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zh-TW" sz="1800"/>
              <a:t>You won’t get any points for this part, but you will lose some points for incorrect firewall settings.</a:t>
            </a:r>
            <a:endParaRPr sz="1900"/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Submission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44900" y="1146275"/>
            <a:ext cx="8254200" cy="365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❑"/>
            </a:pPr>
            <a:r>
              <a:rPr lang="zh-TW" sz="2000"/>
              <a:t>Your work will be tested by our online judge system</a:t>
            </a:r>
            <a:endParaRPr sz="2000"/>
          </a:p>
          <a:p>
            <a:pPr indent="-3111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•"/>
            </a:pPr>
            <a:r>
              <a:rPr lang="zh-TW" sz="1800"/>
              <a:t>Submit a judge request when you are ready.</a:t>
            </a:r>
            <a:endParaRPr sz="1800"/>
          </a:p>
          <a:p>
            <a:pPr indent="-3111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zh-TW" sz="1800"/>
              <a:t>You can submit request multiple times. However,</a:t>
            </a:r>
            <a:r>
              <a:rPr b="1" lang="zh-TW" sz="1800"/>
              <a:t> </a:t>
            </a:r>
            <a:r>
              <a:rPr b="1" lang="zh-TW" sz="1800">
                <a:solidFill>
                  <a:srgbClr val="FF0000"/>
                </a:solidFill>
              </a:rPr>
              <a:t>the score of the last submission instead of the submission with the highest score</a:t>
            </a:r>
            <a:r>
              <a:rPr lang="zh-TW" sz="1800">
                <a:solidFill>
                  <a:schemeClr val="dk1"/>
                </a:solidFill>
              </a:rPr>
              <a:t>,</a:t>
            </a:r>
            <a:r>
              <a:rPr b="1" lang="zh-TW" sz="1800"/>
              <a:t> </a:t>
            </a:r>
            <a:r>
              <a:rPr lang="zh-TW" sz="1800"/>
              <a:t>will be taken.</a:t>
            </a:r>
            <a:endParaRPr sz="1800"/>
          </a:p>
          <a:p>
            <a:pPr indent="-3111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lang="zh-TW" sz="1800"/>
              <a:t>Late submissions are not accepted</a:t>
            </a:r>
            <a:r>
              <a:rPr lang="zh-TW" sz="1800"/>
              <a:t>.</a:t>
            </a:r>
            <a:endParaRPr sz="1800"/>
          </a:p>
          <a:p>
            <a:pPr indent="-3111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•"/>
            </a:pPr>
            <a:r>
              <a:rPr lang="zh-TW" sz="1800"/>
              <a:t>Please check your score at OJ after judge completed.</a:t>
            </a:r>
            <a:endParaRPr sz="1800"/>
          </a:p>
          <a:p>
            <a:pPr indent="-3556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❑"/>
            </a:pPr>
            <a:r>
              <a:rPr lang="zh-TW" sz="2000"/>
              <a:t>Scoring start at : 2020/4/02 00:00</a:t>
            </a:r>
            <a:endParaRPr sz="2000"/>
          </a:p>
          <a:p>
            <a:pPr indent="-3111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zh-TW" sz="1800"/>
              <a:t>You can test your works once the judge is prepared. However, </a:t>
            </a:r>
            <a:r>
              <a:rPr b="1" lang="zh-TW" sz="1800"/>
              <a:t>make sure to submit at least once after this time</a:t>
            </a:r>
            <a:r>
              <a:rPr lang="zh-TW" sz="1800"/>
              <a:t>, otherwise no score will be counted.</a:t>
            </a:r>
            <a:endParaRPr sz="1800"/>
          </a:p>
          <a:p>
            <a:pPr indent="-3556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❑"/>
            </a:pPr>
            <a:r>
              <a:rPr lang="zh-TW" sz="2000"/>
              <a:t>Deadline: 2020/4/16 00:00</a:t>
            </a:r>
            <a:endParaRPr sz="2400"/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Help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444225" y="1346951"/>
            <a:ext cx="8254200" cy="340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❑"/>
            </a:pPr>
            <a:r>
              <a:rPr lang="zh-TW">
                <a:solidFill>
                  <a:schemeClr val="dk1"/>
                </a:solidFill>
              </a:rPr>
              <a:t>TA</a:t>
            </a:r>
            <a:r>
              <a:rPr lang="zh-TW">
                <a:solidFill>
                  <a:schemeClr val="dk1"/>
                </a:solidFill>
              </a:rPr>
              <a:t> office hours: W78 (</a:t>
            </a:r>
            <a:r>
              <a:rPr lang="zh-TW">
                <a:solidFill>
                  <a:srgbClr val="FF0000"/>
                </a:solidFill>
              </a:rPr>
              <a:t>15:30~17:20 Wed.</a:t>
            </a:r>
            <a:r>
              <a:rPr lang="zh-TW">
                <a:solidFill>
                  <a:schemeClr val="dk1"/>
                </a:solidFill>
              </a:rPr>
              <a:t>) at </a:t>
            </a:r>
            <a:r>
              <a:rPr lang="zh-TW">
                <a:solidFill>
                  <a:srgbClr val="FF0000"/>
                </a:solidFill>
              </a:rPr>
              <a:t>EC 324</a:t>
            </a:r>
            <a:r>
              <a:rPr lang="zh-TW">
                <a:solidFill>
                  <a:schemeClr val="dk1"/>
                </a:solidFill>
              </a:rPr>
              <a:t> (PC Lab).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zh-TW" sz="2000">
                <a:solidFill>
                  <a:schemeClr val="dk1"/>
                </a:solidFill>
              </a:rPr>
              <a:t>We do not allow walk-ins except TA office hours or e-mail appointments.</a:t>
            </a:r>
            <a:endParaRPr sz="20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❑"/>
            </a:pPr>
            <a:r>
              <a:rPr lang="zh-TW">
                <a:solidFill>
                  <a:schemeClr val="dk1"/>
                </a:solidFill>
              </a:rPr>
              <a:t>Q</a:t>
            </a:r>
            <a:r>
              <a:rPr lang="zh-TW">
                <a:solidFill>
                  <a:schemeClr val="dk1"/>
                </a:solidFill>
              </a:rPr>
              <a:t>uestions about this homework.</a:t>
            </a:r>
            <a:endParaRPr>
              <a:solidFill>
                <a:schemeClr val="dk1"/>
              </a:solidFill>
            </a:endParaRPr>
          </a:p>
          <a:p>
            <a:pPr indent="-357399" lvl="0" marL="737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Make sure you have studied through lecture slides and the HW spec.</a:t>
            </a:r>
            <a:endParaRPr sz="2000">
              <a:solidFill>
                <a:schemeClr val="dk1"/>
              </a:solidFill>
            </a:endParaRPr>
          </a:p>
          <a:p>
            <a:pPr indent="-357399" lvl="0" marL="737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Clarify your problems and search it to find out solutions first</a:t>
            </a:r>
            <a:r>
              <a:rPr lang="zh-TW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63749" lvl="0" marL="737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Ask them on </a:t>
            </a:r>
            <a:r>
              <a:rPr lang="zh-TW" sz="2000" u="sng">
                <a:solidFill>
                  <a:schemeClr val="hlink"/>
                </a:solidFill>
                <a:hlinkClick r:id="rId3"/>
              </a:rPr>
              <a:t>https://groups.google.com/g/nctunasa</a:t>
            </a:r>
            <a:r>
              <a:rPr lang="zh-TW" sz="2100">
                <a:solidFill>
                  <a:schemeClr val="dk1"/>
                </a:solidFill>
              </a:rPr>
              <a:t> .</a:t>
            </a:r>
            <a:endParaRPr sz="2100">
              <a:solidFill>
                <a:schemeClr val="dk1"/>
              </a:solidFill>
            </a:endParaRPr>
          </a:p>
          <a:p>
            <a:pPr indent="-344700" lvl="1" marL="1069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Be sure to include all the </a:t>
            </a:r>
            <a:r>
              <a:rPr lang="zh-TW" sz="1800">
                <a:solidFill>
                  <a:schemeClr val="dk1"/>
                </a:solidFill>
              </a:rPr>
              <a:t>information</a:t>
            </a:r>
            <a:r>
              <a:rPr lang="zh-TW" sz="1800">
                <a:solidFill>
                  <a:schemeClr val="dk1"/>
                </a:solidFill>
              </a:rPr>
              <a:t> you think others would need.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57175" y="2313525"/>
            <a:ext cx="8229600" cy="86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Good Luck!</a:t>
            </a:r>
            <a:endParaRPr/>
          </a:p>
        </p:txBody>
      </p:sp>
      <p:sp>
        <p:nvSpPr>
          <p:cNvPr id="173" name="Google Shape;173;p26"/>
          <p:cNvSpPr txBox="1"/>
          <p:nvPr>
            <p:ph idx="1" type="subTitle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57175" y="2313525"/>
            <a:ext cx="8229600" cy="86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DNS</a:t>
            </a:r>
            <a:endParaRPr/>
          </a:p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Purpose</a:t>
            </a:r>
            <a:endParaRPr/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456550" y="1180600"/>
            <a:ext cx="8254200" cy="373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zh-TW"/>
              <a:t>Knowing the basic usage of DNS.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❏"/>
            </a:pPr>
            <a:r>
              <a:rPr lang="zh-TW"/>
              <a:t>Knowing the basic configuration of BIND.</a:t>
            </a:r>
            <a:endParaRPr/>
          </a:p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- DNS</a:t>
            </a:r>
            <a:endParaRPr/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053" y="1020413"/>
            <a:ext cx="5896935" cy="40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Overview (Cont.)</a:t>
            </a:r>
            <a:endParaRPr/>
          </a:p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444900" y="1212326"/>
            <a:ext cx="8254200" cy="335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❑"/>
            </a:pPr>
            <a:r>
              <a:rPr lang="zh-TW"/>
              <a:t>Use “{</a:t>
            </a:r>
            <a:r>
              <a:rPr lang="zh-TW">
                <a:solidFill>
                  <a:srgbClr val="FF0000"/>
                </a:solidFill>
              </a:rPr>
              <a:t>ID</a:t>
            </a:r>
            <a:r>
              <a:rPr lang="zh-TW"/>
              <a:t>}.nasa.” as your domain name.</a:t>
            </a:r>
            <a:endParaRPr/>
          </a:p>
          <a:p>
            <a:pPr indent="-304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❑"/>
            </a:pPr>
            <a:r>
              <a:rPr lang="zh-TW"/>
              <a:t>ns1.{ID}.nasa.</a:t>
            </a:r>
            <a:endParaRPr/>
          </a:p>
          <a:p>
            <a:pPr indent="-2603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zh-TW" sz="2000"/>
              <a:t>IP: </a:t>
            </a:r>
            <a:r>
              <a:rPr lang="zh-TW" sz="2000">
                <a:solidFill>
                  <a:srgbClr val="FF0000"/>
                </a:solidFill>
              </a:rPr>
              <a:t>10.113.ID.1</a:t>
            </a:r>
            <a:endParaRPr sz="2000">
              <a:solidFill>
                <a:srgbClr val="FF0000"/>
              </a:solidFill>
            </a:endParaRPr>
          </a:p>
          <a:p>
            <a:pPr indent="-2603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zh-TW" sz="2000"/>
              <a:t>Master zone</a:t>
            </a:r>
            <a:endParaRPr sz="2000"/>
          </a:p>
          <a:p>
            <a:pPr indent="-22225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⮚"/>
            </a:pPr>
            <a:r>
              <a:rPr lang="zh-TW">
                <a:solidFill>
                  <a:srgbClr val="595959"/>
                </a:solidFill>
              </a:rPr>
              <a:t>{ID}.nasa.</a:t>
            </a:r>
            <a:endParaRPr>
              <a:solidFill>
                <a:srgbClr val="595959"/>
              </a:solidFill>
            </a:endParaRPr>
          </a:p>
          <a:p>
            <a:pPr indent="-2794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❑"/>
            </a:pPr>
            <a:r>
              <a:rPr lang="zh-TW"/>
              <a:t>ns2.{ID}.nasa.</a:t>
            </a:r>
            <a:endParaRPr/>
          </a:p>
          <a:p>
            <a:pPr indent="-2603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zh-TW" sz="2000"/>
              <a:t>IP: </a:t>
            </a:r>
            <a:r>
              <a:rPr lang="zh-TW" sz="2000">
                <a:solidFill>
                  <a:srgbClr val="FF0000"/>
                </a:solidFill>
              </a:rPr>
              <a:t>10.113.ID.2</a:t>
            </a:r>
            <a:endParaRPr sz="2000">
              <a:solidFill>
                <a:srgbClr val="FF0000"/>
              </a:solidFill>
            </a:endParaRPr>
          </a:p>
          <a:p>
            <a:pPr indent="-2603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zh-TW" sz="2000"/>
              <a:t>Slave zone</a:t>
            </a:r>
            <a:endParaRPr sz="2000"/>
          </a:p>
          <a:p>
            <a:pPr indent="-22225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900"/>
              <a:buFont typeface="Times New Roman"/>
              <a:buChar char="⮚"/>
            </a:pPr>
            <a:r>
              <a:rPr lang="zh-TW">
                <a:solidFill>
                  <a:srgbClr val="595959"/>
                </a:solidFill>
              </a:rPr>
              <a:t>{ID}.nasa.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Requirements (1/6)</a:t>
            </a:r>
            <a:endParaRPr/>
          </a:p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444890" y="1179308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❑"/>
            </a:pPr>
            <a:r>
              <a:rPr lang="zh-TW">
                <a:solidFill>
                  <a:schemeClr val="dk1"/>
                </a:solidFill>
              </a:rPr>
              <a:t>Setup a DNS servers with BIND.</a:t>
            </a:r>
            <a:endParaRPr>
              <a:solidFill>
                <a:schemeClr val="dk1"/>
              </a:solidFill>
            </a:endParaRPr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zh-TW" sz="2000">
                <a:solidFill>
                  <a:srgbClr val="FF0000"/>
                </a:solidFill>
              </a:rPr>
              <a:t>ns1.{ID}.nasa.</a:t>
            </a:r>
            <a:endParaRPr sz="2000">
              <a:solidFill>
                <a:srgbClr val="FF0000"/>
              </a:solidFill>
            </a:endParaRPr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zh-TW" sz="2000">
                <a:solidFill>
                  <a:schemeClr val="dk1"/>
                </a:solidFill>
              </a:rPr>
              <a:t>Serve your own domain.</a:t>
            </a:r>
            <a:endParaRPr sz="2000">
              <a:solidFill>
                <a:schemeClr val="dk1"/>
              </a:solidFill>
            </a:endParaRPr>
          </a:p>
          <a:p>
            <a:pPr indent="-2667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⮚"/>
            </a:pPr>
            <a:r>
              <a:rPr lang="zh-TW" sz="2000">
                <a:solidFill>
                  <a:srgbClr val="FF0000"/>
                </a:solidFill>
              </a:rPr>
              <a:t>{ID}.nasa.</a:t>
            </a:r>
            <a:endParaRPr sz="2000">
              <a:solidFill>
                <a:srgbClr val="FF0000"/>
              </a:solidFill>
            </a:endParaRPr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zh-TW" sz="2000">
                <a:solidFill>
                  <a:schemeClr val="dk1"/>
                </a:solidFill>
              </a:rPr>
              <a:t>Be able to query from the intranet. (</a:t>
            </a:r>
            <a:r>
              <a:rPr lang="zh-TW" sz="2000">
                <a:solidFill>
                  <a:srgbClr val="FF0000"/>
                </a:solidFill>
              </a:rPr>
              <a:t>10.113.0.0/16</a:t>
            </a:r>
            <a:r>
              <a:rPr lang="zh-TW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❑"/>
            </a:pPr>
            <a:r>
              <a:rPr lang="zh-TW">
                <a:solidFill>
                  <a:schemeClr val="dk1"/>
                </a:solidFill>
              </a:rPr>
              <a:t>Setup another DNS server with BIND</a:t>
            </a:r>
            <a:endParaRPr>
              <a:solidFill>
                <a:schemeClr val="dk1"/>
              </a:solidFill>
            </a:endParaRPr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zh-TW" sz="2000">
                <a:solidFill>
                  <a:srgbClr val="FF0000"/>
                </a:solidFill>
              </a:rPr>
              <a:t>ns2.{ID}.nasa.</a:t>
            </a:r>
            <a:endParaRPr sz="2000">
              <a:solidFill>
                <a:srgbClr val="FF0000"/>
              </a:solidFill>
            </a:endParaRPr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zh-TW" sz="2000">
                <a:solidFill>
                  <a:schemeClr val="dk1"/>
                </a:solidFill>
              </a:rPr>
              <a:t>Slave zone for “</a:t>
            </a:r>
            <a:r>
              <a:rPr lang="zh-TW" sz="2000">
                <a:solidFill>
                  <a:srgbClr val="FF0000"/>
                </a:solidFill>
              </a:rPr>
              <a:t>{ID}.nasa.</a:t>
            </a:r>
            <a:r>
              <a:rPr lang="zh-TW" sz="2000">
                <a:solidFill>
                  <a:schemeClr val="dk1"/>
                </a:solidFill>
              </a:rPr>
              <a:t>” synchronized from ns1.</a:t>
            </a:r>
            <a:endParaRPr sz="2000">
              <a:solidFill>
                <a:schemeClr val="dk1"/>
              </a:solidFill>
            </a:endParaRPr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zh-TW" sz="2000"/>
              <a:t>Updates should be synchronized</a:t>
            </a:r>
            <a:endParaRPr sz="2000"/>
          </a:p>
          <a:p>
            <a:pPr indent="-2540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⮚"/>
            </a:pPr>
            <a:r>
              <a:rPr lang="zh-TW" sz="1800"/>
              <a:t>SOA must have same Serial number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Requirements (2/6)</a:t>
            </a:r>
            <a:endParaRPr/>
          </a:p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444890" y="1179308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❑"/>
            </a:pPr>
            <a:r>
              <a:rPr lang="zh-TW"/>
              <a:t>DHCP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zh-TW" sz="2000"/>
              <a:t>You have to configure the DHCP server to suggest the clients to use your internal DNS as the primary DNS.</a:t>
            </a:r>
            <a:endParaRPr sz="20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zh-TW" sz="2000"/>
              <a:t>Set nameserver to your internal DNS.</a:t>
            </a:r>
            <a:endParaRPr sz="20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zh-TW" sz="2000"/>
              <a:t>Set search domain to your domain.</a:t>
            </a:r>
            <a:endParaRPr sz="20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❑"/>
            </a:pPr>
            <a:r>
              <a:rPr lang="zh-TW"/>
              <a:t>Properly query for “</a:t>
            </a:r>
            <a:r>
              <a:rPr lang="zh-TW">
                <a:solidFill>
                  <a:srgbClr val="FF0000"/>
                </a:solidFill>
              </a:rPr>
              <a:t>{ID}.nasa.</a:t>
            </a:r>
            <a:r>
              <a:rPr lang="zh-TW"/>
              <a:t>”.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❑"/>
            </a:pPr>
            <a:r>
              <a:rPr lang="zh-TW"/>
              <a:t>Security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zh-TW" sz="2000"/>
              <a:t>Only allow zone transfer from </a:t>
            </a:r>
            <a:r>
              <a:rPr lang="zh-TW" sz="2000">
                <a:solidFill>
                  <a:srgbClr val="FF0000"/>
                </a:solidFill>
              </a:rPr>
              <a:t>Slave </a:t>
            </a:r>
            <a:r>
              <a:rPr lang="zh-TW" sz="2000"/>
              <a:t>and </a:t>
            </a:r>
            <a:r>
              <a:rPr lang="zh-TW" sz="2000">
                <a:solidFill>
                  <a:srgbClr val="FF0000"/>
                </a:solidFill>
              </a:rPr>
              <a:t>Agent</a:t>
            </a:r>
            <a:r>
              <a:rPr lang="zh-TW" sz="2000"/>
              <a:t>.</a:t>
            </a:r>
            <a:endParaRPr sz="20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zh-TW" sz="2000"/>
              <a:t>Only allow recursion from </a:t>
            </a:r>
            <a:r>
              <a:rPr lang="zh-TW" sz="2000">
                <a:solidFill>
                  <a:srgbClr val="FF0000"/>
                </a:solidFill>
              </a:rPr>
              <a:t>Agent</a:t>
            </a:r>
            <a:r>
              <a:rPr lang="zh-TW" sz="2000"/>
              <a:t>.</a:t>
            </a:r>
            <a:endParaRPr sz="2700"/>
          </a:p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Requirements (3/6)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444225" y="1063625"/>
            <a:ext cx="8254200" cy="404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❑"/>
            </a:pPr>
            <a:r>
              <a:rPr lang="zh-TW"/>
              <a:t>Add A records for the machines.</a:t>
            </a:r>
            <a:endParaRPr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•"/>
            </a:pPr>
            <a:r>
              <a:rPr lang="zh-TW" sz="1500"/>
              <a:t>router</a:t>
            </a:r>
            <a:endParaRPr sz="15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•"/>
            </a:pPr>
            <a:r>
              <a:rPr lang="zh-TW" sz="1500"/>
              <a:t>ns1 (DNS Master)</a:t>
            </a:r>
            <a:endParaRPr sz="15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•"/>
            </a:pPr>
            <a:r>
              <a:rPr lang="zh-TW" sz="1500"/>
              <a:t>ns2 (DNS Slave)</a:t>
            </a:r>
            <a:endParaRPr sz="15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•"/>
            </a:pPr>
            <a:r>
              <a:rPr lang="zh-TW" sz="1500"/>
              <a:t>agent (Agent)</a:t>
            </a:r>
            <a:endParaRPr sz="15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❑"/>
            </a:pPr>
            <a:r>
              <a:rPr lang="zh-TW"/>
              <a:t>Add CNAME records</a:t>
            </a:r>
            <a:endParaRPr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•"/>
            </a:pPr>
            <a:r>
              <a:rPr lang="zh-TW" sz="1500"/>
              <a:t>nasa =&gt; nasa.cs.nctu.edu.tw.</a:t>
            </a:r>
            <a:endParaRPr sz="15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•"/>
            </a:pPr>
            <a:r>
              <a:rPr lang="zh-TW" sz="1500"/>
              <a:t>web =&gt; agent</a:t>
            </a:r>
            <a:endParaRPr sz="15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❑"/>
            </a:pPr>
            <a:r>
              <a:rPr lang="zh-TW"/>
              <a:t>Confuse your BIND version number.</a:t>
            </a:r>
            <a:endParaRPr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•"/>
            </a:pPr>
            <a:r>
              <a:rPr lang="zh-TW" sz="1500"/>
              <a:t>$ dig version.bind txt chaos @server</a:t>
            </a:r>
            <a:endParaRPr sz="15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•"/>
            </a:pPr>
            <a:r>
              <a:rPr lang="zh-TW" sz="1500"/>
              <a:t>For ns1, use “</a:t>
            </a:r>
            <a:r>
              <a:rPr lang="zh-TW" sz="1500">
                <a:solidFill>
                  <a:srgbClr val="FF0000"/>
                </a:solidFill>
              </a:rPr>
              <a:t>Name Server 1</a:t>
            </a:r>
            <a:r>
              <a:rPr lang="zh-TW" sz="1500"/>
              <a:t>”.</a:t>
            </a:r>
            <a:endParaRPr sz="15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•"/>
            </a:pPr>
            <a:r>
              <a:rPr lang="zh-TW" sz="1500"/>
              <a:t>For ns2, use “</a:t>
            </a:r>
            <a:r>
              <a:rPr lang="zh-TW" sz="1500">
                <a:solidFill>
                  <a:srgbClr val="FF0000"/>
                </a:solidFill>
              </a:rPr>
              <a:t>Name Server 2</a:t>
            </a:r>
            <a:r>
              <a:rPr lang="zh-TW" sz="1500"/>
              <a:t>”.</a:t>
            </a:r>
            <a:endParaRPr sz="1500"/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•"/>
            </a:pPr>
            <a:r>
              <a:rPr lang="zh-TW" sz="1500"/>
              <a:t>Only allow queries from your internal network.</a:t>
            </a:r>
            <a:endParaRPr sz="2200"/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Requirements (4/6)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444225" y="1063625"/>
            <a:ext cx="8254200" cy="366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❑"/>
            </a:pPr>
            <a:r>
              <a:rPr lang="zh-TW"/>
              <a:t>VIEW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zh-TW" sz="2000"/>
              <a:t>Add A record for view.{your_domain}.</a:t>
            </a:r>
            <a:endParaRPr sz="2000"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⮚"/>
            </a:pPr>
            <a:r>
              <a:rPr lang="zh-TW" sz="2000"/>
              <a:t>For queries from </a:t>
            </a:r>
            <a:r>
              <a:rPr lang="zh-TW" sz="2000">
                <a:solidFill>
                  <a:srgbClr val="FF0000"/>
                </a:solidFill>
              </a:rPr>
              <a:t>10.113.13.x/24</a:t>
            </a:r>
            <a:endParaRPr sz="2000">
              <a:solidFill>
                <a:srgbClr val="FF0000"/>
              </a:solidFill>
            </a:endParaRPr>
          </a:p>
          <a:p>
            <a: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</a:pPr>
            <a:r>
              <a:rPr lang="zh-TW" sz="2000"/>
              <a:t>Answer 140.113.235.131</a:t>
            </a:r>
            <a:endParaRPr sz="2000"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⮚"/>
            </a:pPr>
            <a:r>
              <a:rPr lang="zh-TW" sz="2000"/>
              <a:t>For queries from </a:t>
            </a:r>
            <a:r>
              <a:rPr lang="zh-TW" sz="2000">
                <a:solidFill>
                  <a:srgbClr val="FF0000"/>
                </a:solidFill>
              </a:rPr>
              <a:t>10.113.ID.x/24</a:t>
            </a:r>
            <a:endParaRPr sz="2000">
              <a:solidFill>
                <a:srgbClr val="FF0000"/>
              </a:solidFill>
            </a:endParaRPr>
          </a:p>
          <a:p>
            <a: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</a:pPr>
            <a:r>
              <a:rPr lang="zh-TW" sz="2000"/>
              <a:t>Answer 140.113.235.151</a:t>
            </a:r>
            <a:endParaRPr sz="2000"/>
          </a:p>
          <a:p>
            <a: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⮚"/>
            </a:pPr>
            <a:r>
              <a:rPr lang="zh-TW" sz="2000"/>
              <a:t>For other queries</a:t>
            </a:r>
            <a:endParaRPr sz="2000"/>
          </a:p>
          <a:p>
            <a: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</a:pPr>
            <a:r>
              <a:rPr lang="zh-TW" sz="2000"/>
              <a:t>Answer 10.113.ID.87</a:t>
            </a:r>
            <a:endParaRPr sz="20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zh-TW" sz="2000"/>
              <a:t>You have to set up VIEW for both the master and the slave </a:t>
            </a:r>
            <a:r>
              <a:rPr lang="zh-TW" sz="2000"/>
              <a:t>server</a:t>
            </a:r>
            <a:r>
              <a:rPr lang="zh-TW" sz="2000"/>
              <a:t>s</a:t>
            </a:r>
            <a:r>
              <a:rPr lang="zh-TW" sz="2000"/>
              <a:t>.</a:t>
            </a:r>
            <a:endParaRPr sz="2500"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