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Ubuntu Mono"/>
      <p:regular r:id="rId22"/>
      <p:bold r:id="rId23"/>
      <p:italic r:id="rId24"/>
      <p:boldItalic r:id="rId25"/>
    </p:embeddedFont>
    <p:embeddedFont>
      <p:font typeface="Source Sans Pr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UbuntuMono-regular.fntdata"/><Relationship Id="rId21" Type="http://schemas.openxmlformats.org/officeDocument/2006/relationships/slide" Target="slides/slide16.xml"/><Relationship Id="rId24" Type="http://schemas.openxmlformats.org/officeDocument/2006/relationships/font" Target="fonts/UbuntuMono-italic.fntdata"/><Relationship Id="rId23" Type="http://schemas.openxmlformats.org/officeDocument/2006/relationships/font" Target="fonts/Ubuntu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regular.fntdata"/><Relationship Id="rId25" Type="http://schemas.openxmlformats.org/officeDocument/2006/relationships/font" Target="fonts/UbuntuMono-boldItalic.fntdata"/><Relationship Id="rId28" Type="http://schemas.openxmlformats.org/officeDocument/2006/relationships/font" Target="fonts/SourceSansPro-italic.fntdata"/><Relationship Id="rId27" Type="http://schemas.openxmlformats.org/officeDocument/2006/relationships/font" Target="fonts/SourceSans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80256497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80256497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80256497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80256497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80256497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80256497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0256497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80256497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0256497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0256497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0256497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0256497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80256497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80256497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c80256497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c80256497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80256497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80256497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8025649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8025649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2bc27c3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2bc27c3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025649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025649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0256497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0256497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0256497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0256497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0256497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0256497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</a:t>
            </a:r>
            <a:r>
              <a:rPr lang="zh-TW" sz="22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交通大學資工系資訊中心</a:t>
            </a:r>
            <a:endParaRPr sz="22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YC</a:t>
            </a:r>
            <a:r>
              <a:rPr lang="zh-TW" sz="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</a:t>
            </a:r>
            <a:endParaRPr sz="8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3300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●"/>
              <a:defRPr sz="1600"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○"/>
              <a:defRPr sz="1600"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Ubuntu Mono"/>
              <a:buChar char="■"/>
              <a:defRPr sz="1600"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eicar.org/download/eicar.com" TargetMode="External"/><Relationship Id="rId4" Type="http://schemas.openxmlformats.org/officeDocument/2006/relationships/hyperlink" Target="https://github.com/apache/spamassassin/blob/trunk/sample-spam.txt" TargetMode="External"/><Relationship Id="rId5" Type="http://schemas.openxmlformats.org/officeDocument/2006/relationships/hyperlink" Target="https://github.com/apache/spamassassin/blob/trunk/sample-spam.tx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iki.dovecot.org/TestInstallation" TargetMode="External"/><Relationship Id="rId4" Type="http://schemas.openxmlformats.org/officeDocument/2006/relationships/hyperlink" Target="http://www.postfix.org/INSTALL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oups.google.com/g/nctunas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502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4400"/>
              <a:t>Homework 3</a:t>
            </a:r>
            <a:endParaRPr sz="4400"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      Network Administration</a:t>
            </a:r>
            <a:endParaRPr/>
          </a:p>
        </p:txBody>
      </p:sp>
      <p:sp>
        <p:nvSpPr>
          <p:cNvPr id="45" name="Google Shape;45;p8"/>
          <p:cNvSpPr txBox="1"/>
          <p:nvPr/>
        </p:nvSpPr>
        <p:spPr>
          <a:xfrm>
            <a:off x="368800" y="3565775"/>
            <a:ext cx="7987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tcyuan, </a:t>
            </a:r>
            <a:r>
              <a:rPr lang="zh-TW" sz="2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zongwei</a:t>
            </a:r>
            <a:endParaRPr sz="2600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(5/8)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Greylisting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For incoming mail from new mail server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Greylist for 30 seconds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(6/8)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56550" y="1063725"/>
            <a:ext cx="8254200" cy="40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Specific user TA, cool-TA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Set passwords to your </a:t>
            </a:r>
            <a:r>
              <a:rPr lang="zh-TW">
                <a:solidFill>
                  <a:srgbClr val="FF0000"/>
                </a:solidFill>
              </a:rPr>
              <a:t>VPN private key (WG_PRIVATE_KEY)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Retrieve the key from Online Judge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Keep all mails that TA and </a:t>
            </a:r>
            <a:r>
              <a:rPr lang="zh-TW" sz="2200">
                <a:solidFill>
                  <a:schemeClr val="dk1"/>
                </a:solidFill>
              </a:rPr>
              <a:t>cool-TA</a:t>
            </a:r>
            <a:r>
              <a:rPr lang="zh-TW"/>
              <a:t> received on your server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Virtual alias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for any mail to </a:t>
            </a:r>
            <a:r>
              <a:rPr lang="zh-TW">
                <a:solidFill>
                  <a:srgbClr val="FF0000"/>
                </a:solidFill>
              </a:rPr>
              <a:t>NASATA@</a:t>
            </a:r>
            <a:r>
              <a:rPr lang="zh-TW"/>
              <a:t> alias to </a:t>
            </a:r>
            <a:r>
              <a:rPr lang="zh-TW">
                <a:solidFill>
                  <a:srgbClr val="FF0000"/>
                </a:solidFill>
              </a:rPr>
              <a:t>TA@</a:t>
            </a:r>
            <a:endParaRPr>
              <a:solidFill>
                <a:srgbClr val="FF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for any mail to </a:t>
            </a:r>
            <a:r>
              <a:rPr lang="zh-TW">
                <a:solidFill>
                  <a:srgbClr val="FF0000"/>
                </a:solidFill>
              </a:rPr>
              <a:t>&lt;sth&gt;|&lt;user&gt;@ </a:t>
            </a:r>
            <a:r>
              <a:rPr lang="zh-TW"/>
              <a:t>alias to </a:t>
            </a:r>
            <a:r>
              <a:rPr lang="zh-TW">
                <a:solidFill>
                  <a:srgbClr val="FF0000"/>
                </a:solidFill>
              </a:rPr>
              <a:t>&lt;user&gt;@</a:t>
            </a:r>
            <a:endParaRPr>
              <a:solidFill>
                <a:srgbClr val="FF0000"/>
              </a:solidFill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e.g. i-am-a|</a:t>
            </a:r>
            <a:r>
              <a:rPr lang="zh-TW">
                <a:solidFill>
                  <a:srgbClr val="FF0000"/>
                </a:solidFill>
              </a:rPr>
              <a:t>TA@</a:t>
            </a:r>
            <a:r>
              <a:rPr lang="zh-TW"/>
              <a:t> send to </a:t>
            </a:r>
            <a:r>
              <a:rPr lang="zh-TW">
                <a:solidFill>
                  <a:srgbClr val="FF0000"/>
                </a:solidFill>
              </a:rPr>
              <a:t>TA@</a:t>
            </a:r>
            <a:endParaRPr>
              <a:solidFill>
                <a:srgbClr val="FF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 Sender rewrite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Rewrite @mail.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 to @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Rewrite cool-TA@ to notcool-TA@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(7/8)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Ingoing mail filter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Prepend "*** SPAM ***" in front of the subject if the mail contains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virus or spam message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 can use amavisd-new / SpamAssassin / rspamd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Test cases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http://www.eicar.org/download/eicar.com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https://github.com/apache/spamassassin/blob/trunk/sample-spam.tx</a:t>
            </a:r>
            <a:r>
              <a:rPr lang="zh-TW" u="sng">
                <a:solidFill>
                  <a:schemeClr val="hlink"/>
                </a:solidFill>
                <a:hlinkClick r:id="rId5"/>
              </a:rPr>
              <a:t>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(8/8)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Outgoing mail filter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Reject mails whose subject contains keyword 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"NCTU" or "</a:t>
            </a:r>
            <a:r>
              <a:rPr lang="zh-TW">
                <a:solidFill>
                  <a:schemeClr val="dk1"/>
                </a:solidFill>
              </a:rPr>
              <a:t>陽交</a:t>
            </a:r>
            <a:r>
              <a:rPr lang="zh-TW"/>
              <a:t>"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 your email services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IMAP (143)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https://wiki.dovecot.org/TestInstallation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openssl s_client -connect mail.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.nasa:143 -starttls imap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SMTP (25) Testing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http://www.postfix.org/INSTALL.html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openssl s_client -connect mail.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.nasa:25 -starttls smtp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 Or just install a GUI / TUI mail client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Microsoft Outlook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Mozilla Thunderbird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mutt, etc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Submission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44900" y="1146275"/>
            <a:ext cx="8254200" cy="36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Your work will be tested by our online judge system</a:t>
            </a:r>
            <a:endParaRPr sz="20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zh-TW" sz="1800"/>
              <a:t>Submit a judge request when you are ready.</a:t>
            </a:r>
            <a:endParaRPr sz="18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zh-TW" sz="1800"/>
              <a:t>You can submit request multiple times. However,</a:t>
            </a:r>
            <a:r>
              <a:rPr b="1" lang="zh-TW" sz="1800"/>
              <a:t> </a:t>
            </a:r>
            <a:r>
              <a:rPr b="1" lang="zh-TW" sz="1800">
                <a:solidFill>
                  <a:srgbClr val="FF0000"/>
                </a:solidFill>
              </a:rPr>
              <a:t>the score of the last submission instead of the submission with the highest score</a:t>
            </a:r>
            <a:r>
              <a:rPr lang="zh-TW" sz="1800">
                <a:solidFill>
                  <a:schemeClr val="dk1"/>
                </a:solidFill>
              </a:rPr>
              <a:t>,</a:t>
            </a:r>
            <a:r>
              <a:rPr b="1" lang="zh-TW" sz="1800"/>
              <a:t> </a:t>
            </a:r>
            <a:r>
              <a:rPr lang="zh-TW" sz="1800"/>
              <a:t>will be taken.</a:t>
            </a:r>
            <a:endParaRPr sz="18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1" lang="zh-TW" sz="1800"/>
              <a:t>Late submissions are not accepted</a:t>
            </a:r>
            <a:r>
              <a:rPr lang="zh-TW" sz="1800"/>
              <a:t>.</a:t>
            </a:r>
            <a:endParaRPr sz="1800"/>
          </a:p>
          <a:p>
            <a:pPr indent="-3111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•"/>
            </a:pPr>
            <a:r>
              <a:rPr lang="zh-TW" sz="1800"/>
              <a:t>Please check your score at OJ after judge completed.</a:t>
            </a:r>
            <a:endParaRPr sz="1800"/>
          </a:p>
          <a:p>
            <a:pPr indent="-3556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Scoring start at : 2021/4/23 00:00</a:t>
            </a:r>
            <a:endParaRPr sz="2000"/>
          </a:p>
          <a:p>
            <a:pPr indent="-3111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lang="zh-TW" sz="1800"/>
              <a:t>The cool-down time is 30 Minutes</a:t>
            </a:r>
            <a:endParaRPr sz="1800"/>
          </a:p>
          <a:p>
            <a:pPr indent="-3556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❑"/>
            </a:pPr>
            <a:r>
              <a:rPr lang="zh-TW" sz="2000"/>
              <a:t>Deadline: 2021/5/6 23:59</a:t>
            </a:r>
            <a:endParaRPr sz="2400"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Help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44225" y="1346951"/>
            <a:ext cx="8254200" cy="340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TA office hours: W78 (</a:t>
            </a:r>
            <a:r>
              <a:rPr lang="zh-TW">
                <a:solidFill>
                  <a:srgbClr val="FF0000"/>
                </a:solidFill>
              </a:rPr>
              <a:t>15:30~17:20 Wed.</a:t>
            </a:r>
            <a:r>
              <a:rPr lang="zh-TW">
                <a:solidFill>
                  <a:schemeClr val="dk1"/>
                </a:solidFill>
              </a:rPr>
              <a:t>) at </a:t>
            </a:r>
            <a:r>
              <a:rPr lang="zh-TW">
                <a:solidFill>
                  <a:srgbClr val="FF0000"/>
                </a:solidFill>
              </a:rPr>
              <a:t>EC 324</a:t>
            </a:r>
            <a:r>
              <a:rPr lang="zh-TW">
                <a:solidFill>
                  <a:schemeClr val="dk1"/>
                </a:solidFill>
              </a:rPr>
              <a:t> (PC Lab).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zh-TW" sz="2000">
                <a:solidFill>
                  <a:schemeClr val="dk1"/>
                </a:solidFill>
              </a:rPr>
              <a:t>We do not allow walk-ins except TA office hours or e-mail appointments.</a:t>
            </a:r>
            <a:endParaRPr sz="20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❑"/>
            </a:pPr>
            <a:r>
              <a:rPr lang="zh-TW">
                <a:solidFill>
                  <a:schemeClr val="dk1"/>
                </a:solidFill>
              </a:rPr>
              <a:t>Questions about this homework.</a:t>
            </a:r>
            <a:endParaRPr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Make sure you have studied through lecture slides and the HW spec.</a:t>
            </a:r>
            <a:endParaRPr sz="2000">
              <a:solidFill>
                <a:schemeClr val="dk1"/>
              </a:solidFill>
            </a:endParaRPr>
          </a:p>
          <a:p>
            <a:pPr indent="-35739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Clarify your problems and search it to find out solutions first.</a:t>
            </a:r>
            <a:endParaRPr sz="2000">
              <a:solidFill>
                <a:schemeClr val="dk1"/>
              </a:solidFill>
            </a:endParaRPr>
          </a:p>
          <a:p>
            <a:pPr indent="-363749" lvl="0" marL="737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Ask them on </a:t>
            </a:r>
            <a:r>
              <a:rPr lang="zh-TW" sz="20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 sz="2100">
                <a:solidFill>
                  <a:schemeClr val="dk1"/>
                </a:solidFill>
              </a:rPr>
              <a:t> .</a:t>
            </a:r>
            <a:endParaRPr sz="2100">
              <a:solidFill>
                <a:schemeClr val="dk1"/>
              </a:solidFill>
            </a:endParaRPr>
          </a:p>
          <a:p>
            <a:pPr indent="-344700" lvl="1" marL="106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Be sure to include all the information you think others would need.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Purposes</a:t>
            </a:r>
            <a:endParaRPr/>
          </a:p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Build a basic mail service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Understand how to maintain Postfix service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Understand how to maintain Dovecot service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Understand how to protect your mail service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</a:t>
            </a:r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200" y="1203350"/>
            <a:ext cx="4460599" cy="3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Overview (cont.) </a:t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 simple </a:t>
            </a:r>
            <a:r>
              <a:rPr lang="zh-TW"/>
              <a:t>Mail Server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Providing IMAP service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Providing SMTP service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Scanning virus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Detecting spam mails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DNS Server Setting</a:t>
            </a:r>
            <a:r>
              <a:rPr lang="zh-TW"/>
              <a:t> </a:t>
            </a:r>
            <a:endParaRPr/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DNS server: </a:t>
            </a:r>
            <a:r>
              <a:rPr lang="zh-TW">
                <a:solidFill>
                  <a:srgbClr val="FF0000"/>
                </a:solidFill>
              </a:rPr>
              <a:t>10.113.0.254</a:t>
            </a:r>
            <a:endParaRPr>
              <a:solidFill>
                <a:srgbClr val="FF0000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These RRs are on the server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$GENERATE 1-200 $ IN NS ns1.$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$GENERATE 1-200 $ IN NS ns2.$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$GENERATE 1-200 ns1.$ IN A 10.113.$.1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$GENERATE 1-200 ns2.$ IN A 10.113.$.2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 are </a:t>
            </a:r>
            <a:r>
              <a:rPr lang="zh-TW">
                <a:solidFill>
                  <a:srgbClr val="FF0000"/>
                </a:solidFill>
              </a:rPr>
              <a:t>required </a:t>
            </a:r>
            <a:r>
              <a:rPr lang="zh-TW"/>
              <a:t>to redirect any DNS query within .nasa to this DNS server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Failed to do so will lead to failed Judge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lt1"/>
                </a:solidFill>
              </a:rPr>
              <a:t>Requirements (1/8)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Mail Server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IP: 10.113.</a:t>
            </a:r>
            <a:r>
              <a:rPr lang="zh-TW">
                <a:solidFill>
                  <a:srgbClr val="FF0000"/>
                </a:solidFill>
              </a:rPr>
              <a:t>ID</a:t>
            </a:r>
            <a:r>
              <a:rPr lang="zh-TW"/>
              <a:t>.y/24 with static DHCP, where y is arbitary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Hostname: mail.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.nasa.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Mail domain:</a:t>
            </a:r>
            <a:endParaRPr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@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.nasa.</a:t>
            </a:r>
            <a:endParaRPr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@mail.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.nasa.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STARTTLS on IMAP/SMTP</a:t>
            </a:r>
            <a:endParaRPr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Use self-signed certificate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User Authentication on IMAP/SMTP</a:t>
            </a:r>
            <a:endParaRPr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Only send emails with authenticated username@</a:t>
            </a:r>
            <a:endParaRPr/>
          </a:p>
          <a:p>
            <a:pPr indent="-3492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Avoid to fake other users on envelop from</a:t>
            </a:r>
            <a:endParaRPr/>
          </a:p>
          <a:p>
            <a:pPr indent="-3619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No Open Relay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(2/8)</a:t>
            </a:r>
            <a:endParaRPr/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MX record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Set MX record on your domain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900"/>
              <a:t>Sending mail to @</a:t>
            </a:r>
            <a:r>
              <a:rPr lang="zh-TW" sz="1900">
                <a:solidFill>
                  <a:srgbClr val="FF0000"/>
                </a:solidFill>
              </a:rPr>
              <a:t>{ID}</a:t>
            </a:r>
            <a:r>
              <a:rPr lang="zh-TW" sz="1900"/>
              <a:t>.nasa will go to </a:t>
            </a:r>
            <a:r>
              <a:rPr lang="zh-TW" sz="2000"/>
              <a:t>mail.</a:t>
            </a:r>
            <a:r>
              <a:rPr lang="zh-TW" sz="2000">
                <a:solidFill>
                  <a:srgbClr val="FF0000"/>
                </a:solidFill>
              </a:rPr>
              <a:t>{ID}</a:t>
            </a:r>
            <a:r>
              <a:rPr lang="zh-TW" sz="2000"/>
              <a:t>.nasa</a:t>
            </a:r>
            <a:endParaRPr sz="20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 SPF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DNS SPF record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Allow only your server to send mails using your domain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Deny other servers from pretending you, and drop these invalid mail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Do SPF policy check on </a:t>
            </a:r>
            <a:r>
              <a:rPr lang="zh-TW" u="sng"/>
              <a:t>incoming email</a:t>
            </a:r>
            <a:endParaRPr u="sng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.nasa. [TTL] IN TXT &lt;SPF-rules&gt;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(3/8)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DKIM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Signing your outgoing email with your private key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A DNS TXT record for DKIM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DKIM policy check on the incoming email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 &lt;selector&gt;._domainkey.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.nasa. IN TXT &lt;DKIM-Information&gt;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Requirements (4/8)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DMARC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A DNS TXT record for DMARC</a:t>
            </a:r>
            <a:endParaRPr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Let others drop mails that does not pass DMARC policy check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Do DMARC policy check to the incoming email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_dmarc.</a:t>
            </a:r>
            <a:r>
              <a:rPr lang="zh-TW">
                <a:solidFill>
                  <a:srgbClr val="FF0000"/>
                </a:solidFill>
              </a:rPr>
              <a:t>{ID}</a:t>
            </a:r>
            <a:r>
              <a:rPr lang="zh-TW"/>
              <a:t>.nasa. IN TXT &lt;DMARC-Rules&gt;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