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29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38" r:id="rId62"/>
    <p:sldId id="339" r:id="rId63"/>
    <p:sldId id="340" r:id="rId64"/>
    <p:sldId id="307" r:id="rId65"/>
    <p:sldId id="308" r:id="rId66"/>
    <p:sldId id="309" r:id="rId67"/>
    <p:sldId id="341" r:id="rId68"/>
    <p:sldId id="342" r:id="rId69"/>
    <p:sldId id="343" r:id="rId70"/>
    <p:sldId id="344" r:id="rId71"/>
    <p:sldId id="345" r:id="rId72"/>
    <p:sldId id="310" r:id="rId73"/>
    <p:sldId id="311" r:id="rId74"/>
    <p:sldId id="312" r:id="rId75"/>
    <p:sldId id="313" r:id="rId76"/>
    <p:sldId id="314" r:id="rId77"/>
    <p:sldId id="315" r:id="rId78"/>
    <p:sldId id="316" r:id="rId79"/>
    <p:sldId id="317" r:id="rId80"/>
    <p:sldId id="318" r:id="rId81"/>
    <p:sldId id="319" r:id="rId82"/>
    <p:sldId id="320" r:id="rId83"/>
    <p:sldId id="321" r:id="rId84"/>
    <p:sldId id="322" r:id="rId85"/>
    <p:sldId id="323" r:id="rId86"/>
    <p:sldId id="324" r:id="rId87"/>
    <p:sldId id="325" r:id="rId88"/>
    <p:sldId id="326" r:id="rId89"/>
    <p:sldId id="327" r:id="rId90"/>
    <p:sldId id="328" r:id="rId91"/>
    <p:sldId id="346" r:id="rId92"/>
    <p:sldId id="347" r:id="rId93"/>
    <p:sldId id="348" r:id="rId94"/>
    <p:sldId id="349" r:id="rId95"/>
    <p:sldId id="350" r:id="rId96"/>
    <p:sldId id="351" r:id="rId97"/>
  </p:sldIdLst>
  <p:sldSz cx="11998325" cy="7559675"/>
  <p:notesSz cx="7559675" cy="10691813"/>
  <p:embeddedFontLst>
    <p:embeddedFont>
      <p:font typeface="Source Sans Pro" panose="020B0503030403020204" pitchFamily="34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B050C6-A0F9-4558-BA35-79F59B9C9E0B}">
  <a:tblStyle styleId="{84B050C6-A0F9-4558-BA35-79F59B9C9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da6aa7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da6aa73be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da6aa73b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da6aa73be_0_2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da6aa73b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da6aa73be_0_2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da6aa73b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da6aa73be_0_28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a6aa73be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da6aa73be_0_2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df63ea5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df63ea5f7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df63ea5f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df63ea5f7_0_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f63ea5f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f63ea5f7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df63ea5f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df63ea5f7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ddb811f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ddb811ffa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ddb811ff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ddb811ffa_0_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da6aa73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bda6aa73be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ddb811ff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ddb811ffa_0_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ddb811ff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ddb811ffa_0_10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ddb811f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ddb811ffa_0_10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ddb811ff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ddb811ffa_0_1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ddb811ff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ddb811ffa_0_1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ddb811ff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ddb811ffa_0_1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ddb811ff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ddb811ffa_0_2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ddb811ff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ddb811ffa_0_2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ddb811ff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ddb811ffa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ddb811ff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ddb811ffa_0_2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da6aa73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bda6aa73be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ddb811ffa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ddb811ffa_0_2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ddb811ff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ddb811ffa_0_3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ddb811ff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ddb811ffa_0_3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ddb811ffa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ddb811ffa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ddb811ff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ddb811ffa_0_4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ddb811ffa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ddb811ffa_0_4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ddb811ff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ddb811ffa_0_5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ddb811ffa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ddb811ffa_0_5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ddb811ffa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bddb811ffa_0_6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ddb811ff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ddb811ffa_0_6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a6aa73b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a6aa73be_0_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ddb811ffa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ddb811ffa_0_66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ddb811ffa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ddb811ffa_0_6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be9283ea6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be9283ea66_0_1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267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be9283ea6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be9283ea66_0_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1431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be9283ea6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be9283ea66_0_1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669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be9283ea6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be9283ea66_0_1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420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be9283ea6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be9283ea66_0_18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519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be9283ea6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be9283ea66_0_2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27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be9283ea6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be9283ea66_0_2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347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be9283ea6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be9283ea66_0_2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7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a6aa73b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a6aa73be_0_1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be9283ea6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be9283ea66_0_2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662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ddb811ffa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ddb811ffa_0_6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ddb811ffa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bddb811ffa_0_7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e9e717c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e9e717c9f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e9e717c9f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e9e717c9f_1_1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be9e717c9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be9e717c9f_1_18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e9e717c9f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e9e717c9f_1_1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be9e717c9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be9e717c9f_1_20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be9e717c9f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be9e717c9f_1_26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be9e717c9f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be9e717c9f_1_2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a6aa73b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a6aa73be_0_1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be9e717c9f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be9e717c9f_1_29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be9283ea66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be9283ea66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1874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be9283ea6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be9283ea66_0_3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92855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be9283ea66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be9283ea66_0_3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644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be9e717c9f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be9e717c9f_1_3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be9e717c9f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be9e717c9f_1_3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be9e717c9f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be9e717c9f_1_3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be9283ea66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be9283ea66_0_3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4779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be9283ea6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be9283ea66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0783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be9283ea66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be9283ea66_0_4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8694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a6aa73b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a6aa73be_0_20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be9283ea66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be9283ea66_0_4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28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e9283ea6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e9283ea66_0_4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016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be9e717c9f_1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be9e717c9f_1_4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e9e717c9f_1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e9e717c9f_1_4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be9e717c9f_1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be9e717c9f_1_50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be9e717c9f_1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be9e717c9f_1_50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be9e717c9f_1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be9e717c9f_1_5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be9e717c9f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be9e717c9f_1_5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be9e717c9f_1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be9e717c9f_1_5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be9e717c9f_1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be9e717c9f_1_5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a6aa73b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a6aa73be_0_2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be9e717c9f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be9e717c9f_1_6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be9e717c9f_1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be9e717c9f_1_6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be9e717c9f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be9e717c9f_1_70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e9e717c9f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e9e717c9f_1_7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be9e717c9f_1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be9e717c9f_1_80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be9e717c9f_1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be9e717c9f_1_8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be9e717c9f_1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be9e717c9f_1_86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be9e717c9f_1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be9e717c9f_1_8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be9283e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be9283ea66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be9283ea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be9283ea66_0_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a6aa73be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a6aa73be_0_2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be9283ea6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be9283ea66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be9283ea66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be9283ea66_0_5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e9283ea66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e9283ea66_0_5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e9283ea66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e9283ea66_0_6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be9283ea6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be9283ea66_0_6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be9283ea66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be9283ea66_0_6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be9283ea6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be9283ea66_0_6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inventiontourblog.wordpress.com/2015/03/31/internet-advanced-research-project-agency-arpa-develops-the-first-computer-network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Introduction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wangth</a:t>
            </a:r>
            <a:r>
              <a:rPr lang="en-US" dirty="0"/>
              <a:t> (2018-2021, CC BY-SA)</a:t>
            </a:r>
          </a:p>
          <a:p>
            <a:pPr lvl="0"/>
            <a:r>
              <a:rPr lang="en-US" dirty="0"/>
              <a:t>? (2009-2017)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Introduction of Link Layer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Purpose of the link layer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Send and receive IP datagram for IP module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ARP request and reply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RARP request and reply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support various link layers, depending on the type of hardware used: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Ethernet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Teach in this class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Token Ring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FDDI (Fiber Distributed Data Interface)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Serial 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Ethernet 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Features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Predominant form of local LAN technology used today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CSMA/CD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Carrier Sense, Multiple Access with Collision Detection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48-bit MAC address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Operate at 10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Fast Ethernet at 100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Gigabit Ethernet at 1000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10 Gigabit Ethernet at 10,000 Mbps (10Gbps)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Ethernet frame format is defined in RFC 894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This is the actually used format in reality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Ethernet Frame Format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3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48-bit hardware address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 both destination and source address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16-bit type is used to specify the type of following data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0800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IP datagram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0806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ARP,  8035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RARP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9"/>
          <p:cNvSpPr/>
          <p:nvPr/>
        </p:nvSpPr>
        <p:spPr>
          <a:xfrm>
            <a:off x="1175175" y="4437575"/>
            <a:ext cx="1280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destination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2455575" y="4437575"/>
            <a:ext cx="1280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735975" y="443757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4384875" y="4437575"/>
            <a:ext cx="6086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0471275" y="443757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16398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0114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9258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884175" y="4821090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735975" y="519361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384875" y="5193615"/>
            <a:ext cx="6086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 datagram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925875" y="557713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6884175" y="5577131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3735975" y="5949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384875" y="5949656"/>
            <a:ext cx="20523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ARP request/reply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925875" y="633317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178525" y="6333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437175" y="5949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6550125" y="6333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3735975" y="6711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0835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384875" y="6711656"/>
            <a:ext cx="20523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RARP request/reply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3925875" y="709517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178525" y="7095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6437175" y="6711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550125" y="7095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561050" y="40867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Ethernet Encapsulation(RFC 894)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19"/>
          <p:cNvCxnSpPr>
            <a:stCxn id="219" idx="3"/>
            <a:endCxn id="221" idx="1"/>
          </p:cNvCxnSpPr>
          <p:nvPr/>
        </p:nvCxnSpPr>
        <p:spPr>
          <a:xfrm rot="10800000" flipH="1">
            <a:off x="4384950" y="4277575"/>
            <a:ext cx="6086400" cy="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2" name="Google Shape;222;p19"/>
          <p:cNvCxnSpPr>
            <a:stCxn id="223" idx="0"/>
            <a:endCxn id="224" idx="2"/>
          </p:cNvCxnSpPr>
          <p:nvPr/>
        </p:nvCxnSpPr>
        <p:spPr>
          <a:xfrm rot="10800000">
            <a:off x="4388075" y="398467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9"/>
          <p:cNvCxnSpPr/>
          <p:nvPr/>
        </p:nvCxnSpPr>
        <p:spPr>
          <a:xfrm rot="10800000">
            <a:off x="10484075" y="398467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26" name="Google Shape;226;p19"/>
          <p:cNvSpPr txBox="1"/>
          <p:nvPr/>
        </p:nvSpPr>
        <p:spPr>
          <a:xfrm>
            <a:off x="6807975" y="3906700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 byte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Loopback Interface 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Pseudo NIC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Allow client and server on the same host to communicate with each other using TCP/IP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127.0.0.1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Hostname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localhost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0"/>
          <p:cNvGrpSpPr/>
          <p:nvPr/>
        </p:nvGrpSpPr>
        <p:grpSpPr>
          <a:xfrm>
            <a:off x="4453425" y="2771125"/>
            <a:ext cx="6310950" cy="4622500"/>
            <a:chOff x="4453425" y="2771125"/>
            <a:chExt cx="6310950" cy="4622500"/>
          </a:xfrm>
        </p:grpSpPr>
        <p:sp>
          <p:nvSpPr>
            <p:cNvPr id="235" name="Google Shape;235;p20"/>
            <p:cNvSpPr/>
            <p:nvPr/>
          </p:nvSpPr>
          <p:spPr>
            <a:xfrm>
              <a:off x="5713675" y="3089225"/>
              <a:ext cx="4035900" cy="77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508000" y="4157375"/>
              <a:ext cx="1248900" cy="705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6288450" y="4008075"/>
              <a:ext cx="4349400" cy="2883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803675" y="324182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IP output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555650" y="324182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output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623675" y="427317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place on IP</a:t>
              </a:r>
              <a:b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input queue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860450" y="415747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place on 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input queue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748475" y="4157375"/>
              <a:ext cx="2035200" cy="705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 IP address equal broadcast address or multicast address?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697025" y="5225525"/>
              <a:ext cx="21381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 IP address equal interface IP address?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351650" y="6140525"/>
              <a:ext cx="20352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demultiplex based on Ethernet frame type 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7257275" y="614052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6" name="Google Shape;246;p20"/>
            <p:cNvCxnSpPr>
              <a:stCxn id="238" idx="2"/>
              <a:endCxn id="240" idx="0"/>
            </p:cNvCxnSpPr>
            <p:nvPr/>
          </p:nvCxnSpPr>
          <p:spPr>
            <a:xfrm flipH="1">
              <a:off x="5132575" y="3715525"/>
              <a:ext cx="1179900" cy="55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20"/>
            <p:cNvCxnSpPr>
              <a:stCxn id="238" idx="2"/>
              <a:endCxn id="242" idx="0"/>
            </p:cNvCxnSpPr>
            <p:nvPr/>
          </p:nvCxnSpPr>
          <p:spPr>
            <a:xfrm>
              <a:off x="6312475" y="3715525"/>
              <a:ext cx="1453500" cy="44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20"/>
            <p:cNvCxnSpPr>
              <a:stCxn id="240" idx="0"/>
              <a:endCxn id="239" idx="2"/>
            </p:cNvCxnSpPr>
            <p:nvPr/>
          </p:nvCxnSpPr>
          <p:spPr>
            <a:xfrm rot="10800000" flipH="1">
              <a:off x="5132475" y="3715475"/>
              <a:ext cx="3932100" cy="55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Google Shape;249;p20"/>
            <p:cNvCxnSpPr>
              <a:stCxn id="241" idx="0"/>
              <a:endCxn id="239" idx="2"/>
            </p:cNvCxnSpPr>
            <p:nvPr/>
          </p:nvCxnSpPr>
          <p:spPr>
            <a:xfrm rot="10800000">
              <a:off x="9064450" y="3715575"/>
              <a:ext cx="304800" cy="44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" name="Google Shape;250;p20"/>
            <p:cNvCxnSpPr>
              <a:stCxn id="242" idx="1"/>
              <a:endCxn id="240" idx="3"/>
            </p:cNvCxnSpPr>
            <p:nvPr/>
          </p:nvCxnSpPr>
          <p:spPr>
            <a:xfrm rot="10800000">
              <a:off x="5641175" y="4510025"/>
              <a:ext cx="1107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" name="Google Shape;251;p20"/>
            <p:cNvCxnSpPr>
              <a:stCxn id="243" idx="1"/>
              <a:endCxn id="240" idx="3"/>
            </p:cNvCxnSpPr>
            <p:nvPr/>
          </p:nvCxnSpPr>
          <p:spPr>
            <a:xfrm rot="10800000">
              <a:off x="5641325" y="4509875"/>
              <a:ext cx="1055700" cy="100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" name="Google Shape;252;p20"/>
            <p:cNvCxnSpPr>
              <a:stCxn id="242" idx="2"/>
              <a:endCxn id="243" idx="0"/>
            </p:cNvCxnSpPr>
            <p:nvPr/>
          </p:nvCxnSpPr>
          <p:spPr>
            <a:xfrm>
              <a:off x="7766075" y="4862675"/>
              <a:ext cx="0" cy="36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3" idx="2"/>
              <a:endCxn id="245" idx="0"/>
            </p:cNvCxnSpPr>
            <p:nvPr/>
          </p:nvCxnSpPr>
          <p:spPr>
            <a:xfrm>
              <a:off x="7766075" y="5804225"/>
              <a:ext cx="0" cy="336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4" idx="0"/>
              <a:endCxn id="241" idx="2"/>
            </p:cNvCxnSpPr>
            <p:nvPr/>
          </p:nvCxnSpPr>
          <p:spPr>
            <a:xfrm rot="10800000">
              <a:off x="9369250" y="4631225"/>
              <a:ext cx="0" cy="1509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5004675" y="7076825"/>
              <a:ext cx="575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0"/>
            <p:cNvCxnSpPr>
              <a:stCxn id="245" idx="2"/>
              <a:endCxn id="257" idx="0"/>
            </p:cNvCxnSpPr>
            <p:nvPr/>
          </p:nvCxnSpPr>
          <p:spPr>
            <a:xfrm>
              <a:off x="7766075" y="6614225"/>
              <a:ext cx="0" cy="462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8" name="Google Shape;258;p20"/>
            <p:cNvCxnSpPr>
              <a:stCxn id="259" idx="0"/>
              <a:endCxn id="244" idx="2"/>
            </p:cNvCxnSpPr>
            <p:nvPr/>
          </p:nvCxnSpPr>
          <p:spPr>
            <a:xfrm rot="10800000">
              <a:off x="9369250" y="6614225"/>
              <a:ext cx="0" cy="41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6022675" y="4510025"/>
              <a:ext cx="0" cy="25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1" name="Google Shape;261;p20"/>
            <p:cNvSpPr txBox="1"/>
            <p:nvPr/>
          </p:nvSpPr>
          <p:spPr>
            <a:xfrm>
              <a:off x="4453425" y="47468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loopback driver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5899175" y="42096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5756900" y="52115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6987538" y="47961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7257275" y="65223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send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9028750" y="65223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receive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7990525" y="70243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8" name="Google Shape;268;p20"/>
            <p:cNvCxnSpPr>
              <a:stCxn id="269" idx="2"/>
              <a:endCxn id="238" idx="0"/>
            </p:cNvCxnSpPr>
            <p:nvPr/>
          </p:nvCxnSpPr>
          <p:spPr>
            <a:xfrm>
              <a:off x="6312475" y="2771125"/>
              <a:ext cx="0" cy="47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0" name="Google Shape;270;p20"/>
            <p:cNvCxnSpPr>
              <a:stCxn id="271" idx="2"/>
              <a:endCxn id="239" idx="0"/>
            </p:cNvCxnSpPr>
            <p:nvPr/>
          </p:nvCxnSpPr>
          <p:spPr>
            <a:xfrm>
              <a:off x="9064450" y="2771125"/>
              <a:ext cx="0" cy="47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Network Layer – Introduction to Network Layer</a:t>
            </a:r>
            <a:endParaRPr sz="4300"/>
          </a:p>
        </p:txBody>
      </p:sp>
      <p:sp>
        <p:nvSpPr>
          <p:cNvPr id="285" name="Google Shape;285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Unreliable and connectionless datagram delivery service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Routing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provides best effort service (unreliable)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datagram can be delivered out of order (connectionless)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Protocols using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TCP, UDP, ICMP, IGMP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Header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20 bytes in total length, except options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1221400" y="1972950"/>
            <a:ext cx="10388475" cy="4879381"/>
            <a:chOff x="1221400" y="1972950"/>
            <a:chExt cx="10388475" cy="4879381"/>
          </a:xfrm>
        </p:grpSpPr>
        <p:grpSp>
          <p:nvGrpSpPr>
            <p:cNvPr id="294" name="Google Shape;294;p23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09" name="Google Shape;309;p23"/>
            <p:cNvSpPr txBox="1"/>
            <p:nvPr/>
          </p:nvSpPr>
          <p:spPr>
            <a:xfrm>
              <a:off x="1221400" y="1972950"/>
              <a:ext cx="25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5638300" y="197295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23"/>
            <p:cNvSpPr txBox="1"/>
            <p:nvPr/>
          </p:nvSpPr>
          <p:spPr>
            <a:xfrm>
              <a:off x="10413825" y="1972950"/>
              <a:ext cx="46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2" name="Google Shape;312;p23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3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3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15" name="Google Shape;315;p23"/>
            <p:cNvSpPr txBox="1"/>
            <p:nvPr/>
          </p:nvSpPr>
          <p:spPr>
            <a:xfrm>
              <a:off x="10736875" y="3735075"/>
              <a:ext cx="873000" cy="43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Network Layer – IP Address</a:t>
            </a:r>
            <a:endParaRPr/>
          </a:p>
        </p:txBody>
      </p:sp>
      <p:sp>
        <p:nvSpPr>
          <p:cNvPr id="322" name="Google Shape;322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6277800" cy="273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32-bit long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part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a logical network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Host part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a machine on certain network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IP address category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23" name="Google Shape;323;p24"/>
          <p:cNvSpPr txBox="1"/>
          <p:nvPr/>
        </p:nvSpPr>
        <p:spPr>
          <a:xfrm>
            <a:off x="5914800" y="1563425"/>
            <a:ext cx="5931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E.g.,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NCTU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Class B address: 140.113.0.0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Network ID: 140.113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Number of hosts: 256*256 = 65536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4" name="Google Shape;324;p24"/>
          <p:cNvGraphicFramePr/>
          <p:nvPr/>
        </p:nvGraphicFramePr>
        <p:xfrm>
          <a:off x="1679200" y="4297913"/>
          <a:ext cx="8639900" cy="292590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1st byte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1-126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N.H.H.H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early networks, or reserved for DOD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128-191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N.N.H.H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sites, usually subnetted, were to get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192-223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N.N.N.H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to get, often obtained in sets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224-239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Multicast addresses, not permanently assigned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240-254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Experimental addresses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(1)</a:t>
            </a:r>
            <a:endParaRPr sz="3900"/>
          </a:p>
        </p:txBody>
      </p:sp>
      <p:sp>
        <p:nvSpPr>
          <p:cNvPr id="331" name="Google Shape;331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Problems of Class A or B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Number of hosts is enormous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Hard to maintain and management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Solution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dirty="0"/>
              <a:t> </a:t>
            </a:r>
            <a:r>
              <a:rPr lang="en-US" dirty="0" err="1"/>
              <a:t>Subnetting</a:t>
            </a:r>
            <a:r>
              <a:rPr lang="en-US" dirty="0"/>
              <a:t>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Problems of Class C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255*255*255 number of Class C network make the size of Internet routes huge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Solution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dirty="0"/>
              <a:t>Classless Inter-Domain Routing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TCP/IP and the Internet</a:t>
            </a:r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1969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ARPA funded and created the “</a:t>
            </a:r>
            <a:r>
              <a:rPr lang="en-US" sz="2000" dirty="0" err="1"/>
              <a:t>ARPANet</a:t>
            </a:r>
            <a:r>
              <a:rPr lang="en-US" sz="2000" dirty="0"/>
              <a:t>” network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altLang="en-US" sz="1800" dirty="0"/>
              <a:t>美國</a:t>
            </a:r>
            <a:r>
              <a:rPr lang="en-US" sz="1800" dirty="0" err="1"/>
              <a:t>高等研究計劃署</a:t>
            </a:r>
            <a:r>
              <a:rPr lang="en-US" sz="1800" dirty="0"/>
              <a:t> (ARPA: Advanced Research Project Agency)</a:t>
            </a:r>
            <a:endParaRPr sz="18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/>
              <a:t>NCP – Network Control Protocol</a:t>
            </a:r>
            <a:endParaRPr sz="1800" dirty="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Allow an exchange of information between separated computers</a:t>
            </a:r>
            <a:endParaRPr sz="16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1973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How to connect </a:t>
            </a:r>
            <a:r>
              <a:rPr lang="en-US" sz="2000" dirty="0" err="1"/>
              <a:t>ARPANet</a:t>
            </a:r>
            <a:r>
              <a:rPr lang="en-US" sz="2000" dirty="0"/>
              <a:t> with </a:t>
            </a:r>
            <a:r>
              <a:rPr lang="en-US" sz="2000" dirty="0" err="1"/>
              <a:t>SATNet</a:t>
            </a:r>
            <a:r>
              <a:rPr lang="en-US" sz="2000" dirty="0"/>
              <a:t> and </a:t>
            </a:r>
            <a:r>
              <a:rPr lang="en-US" sz="2000" dirty="0" err="1"/>
              <a:t>ALOHANet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TCP/IP begun to be developed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1983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TCP/IP protocols replaced NCP as the </a:t>
            </a:r>
            <a:r>
              <a:rPr lang="en-US" sz="2000" dirty="0" err="1"/>
              <a:t>ARPANet’s</a:t>
            </a:r>
            <a:r>
              <a:rPr lang="en-US" sz="2000" dirty="0"/>
              <a:t> principal protocol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err="1"/>
              <a:t>ARPANet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/>
              <a:t>MILNet</a:t>
            </a:r>
            <a:r>
              <a:rPr lang="en-US" sz="2000" dirty="0"/>
              <a:t> + </a:t>
            </a:r>
            <a:r>
              <a:rPr lang="en-US" sz="2000" dirty="0" err="1"/>
              <a:t>ARPANet</a:t>
            </a:r>
            <a:r>
              <a:rPr lang="en-US" sz="2000" dirty="0"/>
              <a:t> = Internet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1985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The NSF created the </a:t>
            </a:r>
            <a:r>
              <a:rPr lang="en-US" sz="2000" dirty="0" err="1"/>
              <a:t>NSFNet</a:t>
            </a:r>
            <a:r>
              <a:rPr lang="en-US" sz="2000" dirty="0"/>
              <a:t> to connect to Internet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1990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err="1"/>
              <a:t>ARPANet</a:t>
            </a:r>
            <a:r>
              <a:rPr lang="en-US" sz="2000" dirty="0"/>
              <a:t> passed out of existence, and in 1995, the </a:t>
            </a:r>
            <a:r>
              <a:rPr lang="en-US" sz="2000" dirty="0" err="1"/>
              <a:t>NSFNet</a:t>
            </a:r>
            <a:r>
              <a:rPr lang="en-US" sz="2000" dirty="0"/>
              <a:t> became the primary Internet backbone network</a:t>
            </a:r>
            <a:endParaRPr sz="2000" dirty="0"/>
          </a:p>
        </p:txBody>
      </p:sp>
      <p:sp>
        <p:nvSpPr>
          <p:cNvPr id="45" name="Google Shape;45;p8"/>
          <p:cNvSpPr txBox="1"/>
          <p:nvPr/>
        </p:nvSpPr>
        <p:spPr>
          <a:xfrm>
            <a:off x="7998272" y="5811604"/>
            <a:ext cx="3399268" cy="3692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NSF: National Science Foundation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(2)</a:t>
            </a:r>
            <a:endParaRPr sz="4700"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Subnetting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Borrow some bits from network ID to extends hosts ID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E.g.,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Class B address : 140.113.0.0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= 256 Class C-like IP addresses</a:t>
            </a:r>
            <a:endParaRPr sz="26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 N.N.N.H subnetting method</a:t>
            </a:r>
            <a:endParaRPr sz="260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140.113.209.0 subnet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Benefits of subnetting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Reduce the routing table size of Internet routers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All external routers have only one entry for 140.113 Class B network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(3)</a:t>
            </a:r>
            <a:endParaRPr sz="4700"/>
          </a:p>
        </p:txBody>
      </p:sp>
      <p:sp>
        <p:nvSpPr>
          <p:cNvPr id="345" name="Google Shape;345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Netmask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Specify how many bits of network-ID are used for network-ID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Continuous 1 bits form the network part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E.g.: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255.255.255.0 in NCTU-CS example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256 hosts available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255.255.255.248 in ADSL example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Only 8 hosts available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Shorthand notation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Address/prefix-length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Ex: 140.113.209.8/24</a:t>
            </a:r>
            <a:endParaRPr sz="2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(4)</a:t>
            </a:r>
            <a:endParaRPr sz="3900"/>
          </a:p>
        </p:txBody>
      </p:sp>
      <p:sp>
        <p:nvSpPr>
          <p:cNvPr id="352" name="Google Shape;352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dirty="0"/>
              <a:t>How to determine your network ID?</a:t>
            </a:r>
            <a:endParaRPr sz="29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Bitwise-AND IP and </a:t>
            </a:r>
            <a:r>
              <a:rPr lang="en-US" sz="2700" dirty="0" err="1"/>
              <a:t>netmask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E.g.,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140.113.214.37 &amp; 255.255.255.0 </a:t>
            </a:r>
            <a:r>
              <a:rPr lang="en-US" altLang="zh-TW" sz="2700" dirty="0"/>
              <a:t>=&gt;</a:t>
            </a:r>
            <a:r>
              <a:rPr lang="en-US" sz="2700" dirty="0"/>
              <a:t> 140.113.214.0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140.113.209.37 &amp; 255.255.255.0</a:t>
            </a:r>
            <a:r>
              <a:rPr lang="zh-TW" altLang="en-US" sz="2700" dirty="0"/>
              <a:t> </a:t>
            </a:r>
            <a:r>
              <a:rPr lang="en-US" altLang="zh-TW" sz="2700" dirty="0"/>
              <a:t>=&gt;</a:t>
            </a:r>
            <a:r>
              <a:rPr lang="en-US" sz="2700" dirty="0"/>
              <a:t> 140.113.209.0</a:t>
            </a:r>
            <a:br>
              <a:rPr lang="en-US" sz="2700" dirty="0"/>
            </a:b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140.113.214.37 &amp; 255.255.0.0</a:t>
            </a:r>
            <a:r>
              <a:rPr lang="zh-TW" altLang="en-US" sz="2700" dirty="0"/>
              <a:t> </a:t>
            </a:r>
            <a:r>
              <a:rPr lang="en-US" altLang="zh-TW" sz="2700" dirty="0"/>
              <a:t>=&gt;</a:t>
            </a:r>
            <a:r>
              <a:rPr lang="en-US" sz="2700" dirty="0"/>
              <a:t> 140.113.0.0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140.113.209.37 &amp; 255.255.0.0 =&gt; 140.113.0.0</a:t>
            </a:r>
            <a:br>
              <a:rPr lang="en-US" sz="2700" dirty="0"/>
            </a:b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211.23.188.78 &amp; 255.255.255.248 =&gt; 211.23.188.72</a:t>
            </a:r>
            <a:endParaRPr sz="2700" dirty="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78 = 01001110</a:t>
            </a:r>
            <a:endParaRPr sz="2500" dirty="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78 &amp; 248 = 01001110 &amp; 11111000 = 72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(5)</a:t>
            </a:r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body" idx="1"/>
          </p:nvPr>
        </p:nvSpPr>
        <p:spPr>
          <a:xfrm>
            <a:off x="599050" y="173037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a subnet, not all IP are available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first one IP 🡺 network ID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last one IP </a:t>
            </a:r>
            <a:r>
              <a:rPr lang="en-US">
                <a:solidFill>
                  <a:schemeClr val="dk1"/>
                </a:solidFill>
              </a:rPr>
              <a:t>🡺 </a:t>
            </a:r>
            <a:r>
              <a:rPr lang="en-US"/>
              <a:t>broadcast address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E.g.,</a:t>
            </a:r>
            <a:endParaRPr/>
          </a:p>
        </p:txBody>
      </p:sp>
      <p:sp>
        <p:nvSpPr>
          <p:cNvPr id="360" name="Google Shape;360;p29"/>
          <p:cNvSpPr txBox="1"/>
          <p:nvPr/>
        </p:nvSpPr>
        <p:spPr>
          <a:xfrm>
            <a:off x="242700" y="3993375"/>
            <a:ext cx="5756400" cy="231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Netmask 255.255.255.0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140.113.209.32/24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140.113.209.0   =&gt; network ID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140.113.209.255 =&gt; broadcast address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 ~ 254, total 254 IPs are usable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6153900" y="3993375"/>
            <a:ext cx="5677200" cy="231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Netmask 255.255.255.252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211.23.188.78/29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211.23.188.72 =&gt; network ID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211.23.188.79 =&gt; broadcast address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73 ~ 78, total 6 IPs are usable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(6)</a:t>
            </a:r>
            <a:endParaRPr sz="3900"/>
          </a:p>
        </p:txBody>
      </p:sp>
      <p:sp>
        <p:nvSpPr>
          <p:cNvPr id="368" name="Google Shape;368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 smallest subnetting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Network portion : 30 bits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Host portion : 2 bits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=&gt;</a:t>
            </a:r>
            <a:r>
              <a:rPr lang="en-US" sz="2600"/>
              <a:t> 4 hosts, but only 2 IPs are available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ipcalc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$ pkg install ipcalc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/usr/ports/net-mgmt/ipcalc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69" name="Google Shape;369;p30"/>
          <p:cNvSpPr txBox="1"/>
          <p:nvPr/>
        </p:nvSpPr>
        <p:spPr>
          <a:xfrm>
            <a:off x="1501440" y="4699669"/>
            <a:ext cx="8993700" cy="269214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ipcalc 140.113.235.100/28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Address: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140.113.235.100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10001100.01110001.11101011.0110 0100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Netmask: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255.255.255.240 = 28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11111111.11111111.11111111.1111 0000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Wildcard: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0.0.0.15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00000000.00000000.00000000.0000 1111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Network: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140.113.235.96/28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001100.01110001.11101011.0110 0000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HostMin: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140.113.235.97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10001100.01110001.11101011.0110 0001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HostMax: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140.113.235.110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10001100.01110001.11101011.0110 1110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Broadcast: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140.113.235.111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10001100.01110001.11101011.0110 1111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Hosts/Net: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Class B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(7)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Network configuration for various lengths of netmask</a:t>
            </a:r>
            <a:endParaRPr/>
          </a:p>
        </p:txBody>
      </p:sp>
      <p:graphicFrame>
        <p:nvGraphicFramePr>
          <p:cNvPr id="377" name="Google Shape;377;p31"/>
          <p:cNvGraphicFramePr/>
          <p:nvPr>
            <p:extLst>
              <p:ext uri="{D42A27DB-BD31-4B8C-83A1-F6EECF244321}">
                <p14:modId xmlns:p14="http://schemas.microsoft.com/office/powerpoint/2010/main" val="537122286"/>
              </p:ext>
            </p:extLst>
          </p:nvPr>
        </p:nvGraphicFramePr>
        <p:xfrm>
          <a:off x="951600" y="2252311"/>
          <a:ext cx="10093375" cy="512028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0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 bits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Hosts/net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Dec. netmask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 netmask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255.255.240.0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2046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255.255.248.0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0xFFFFF800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255.255.252.0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0xFFFFFC00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255.255.254.0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0xFFFFFE00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255.255.255.128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0xFFFFFF80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255.255.255.192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0xFFFFFFC0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0xFFFFFFE0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255.255.255.240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255.255.255.248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0xFFFFFFFC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(8)</a:t>
            </a:r>
            <a:endParaRPr/>
          </a:p>
        </p:txBody>
      </p:sp>
      <p:sp>
        <p:nvSpPr>
          <p:cNvPr id="384" name="Google Shape;384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CIDR (Classless Inter-Domain Routing)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Use address mask instead of old address classes to determine the destination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CIDR requires modifications to routers and routing protocols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Need to transmit both destination address and mask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Ex: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We can merge two Class C network:</a:t>
            </a:r>
            <a:br>
              <a:rPr lang="en-US" dirty="0"/>
            </a:br>
            <a:r>
              <a:rPr lang="en-US" dirty="0"/>
              <a:t>203.19.68.0/24, 203.19.69.0/24 =&gt; 203.19.68.0/23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Benefit of CIDR	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We can allocate continuous Class C network to organization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Reflect physical network topology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Reduce the size of routing table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(1)</a:t>
            </a:r>
            <a:endParaRPr/>
          </a:p>
        </p:txBody>
      </p:sp>
      <p:sp>
        <p:nvSpPr>
          <p:cNvPr id="391" name="Google Shape;391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Difference between Host and Router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Router forwards datagram from one of its interface to another, while host does not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Almost every Unix system can be configured to act as a router or both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net.inet.ip.forwarding=1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Router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IP layer has a routing table, which is used to store the information for forwarding datagram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When router receiving a datagram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If Dst. IP = my IP, demultiplex to other protocol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Other, forward the IP based on routing table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(2)</a:t>
            </a:r>
            <a:endParaRPr/>
          </a:p>
        </p:txBody>
      </p:sp>
      <p:sp>
        <p:nvSpPr>
          <p:cNvPr id="398" name="Google Shape;398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Routing table information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Destination IP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IP address of next-hop router or IP address of a directly connected network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Flags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Next interface</a:t>
            </a:r>
            <a:endParaRPr sz="21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IP routing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Done on a hop-by-hop basis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It assumes that the next-hop router is closer to the destination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Steps:</a:t>
            </a:r>
            <a:endParaRPr sz="21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complete matched IP address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next-hop router or to the directly connected NIC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matched network ID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next-hop router or to the directly connected NIC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default route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this default next-hop router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host or network unreachable</a:t>
            </a:r>
            <a:endParaRPr sz="19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(3)</a:t>
            </a:r>
            <a:endParaRPr/>
          </a:p>
        </p:txBody>
      </p:sp>
      <p:sp>
        <p:nvSpPr>
          <p:cNvPr id="405" name="Google Shape;405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Ex1: routing in the same network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bsdi: 	140.252.13.35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sun:  	140.252.13.33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"/>
          <p:cNvSpPr txBox="1"/>
          <p:nvPr/>
        </p:nvSpPr>
        <p:spPr>
          <a:xfrm>
            <a:off x="1190475" y="6515825"/>
            <a:ext cx="9964500" cy="70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 Routing table: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140.252.13.33	00:d0:59:83:d9:16		UHLW	fxp1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7" name="Google Shape;407;p35"/>
          <p:cNvGrpSpPr/>
          <p:nvPr/>
        </p:nvGrpSpPr>
        <p:grpSpPr>
          <a:xfrm>
            <a:off x="3243750" y="3178400"/>
            <a:ext cx="7911275" cy="3288075"/>
            <a:chOff x="3243750" y="3178400"/>
            <a:chExt cx="7911275" cy="3288075"/>
          </a:xfrm>
        </p:grpSpPr>
        <p:sp>
          <p:nvSpPr>
            <p:cNvPr id="408" name="Google Shape;408;p35"/>
            <p:cNvSpPr/>
            <p:nvPr/>
          </p:nvSpPr>
          <p:spPr>
            <a:xfrm>
              <a:off x="5389125" y="3178400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0149575" y="3204138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6282500" y="4880825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 hdr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195400" y="4880825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 hdr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8108300" y="4880825"/>
              <a:ext cx="18258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3" name="Google Shape;413;p35"/>
            <p:cNvCxnSpPr/>
            <p:nvPr/>
          </p:nvCxnSpPr>
          <p:spPr>
            <a:xfrm>
              <a:off x="5114525" y="4165025"/>
              <a:ext cx="6040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5"/>
            <p:cNvCxnSpPr/>
            <p:nvPr/>
          </p:nvCxnSpPr>
          <p:spPr>
            <a:xfrm rot="10800000">
              <a:off x="5616975" y="38725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35"/>
            <p:cNvCxnSpPr>
              <a:stCxn id="408" idx="2"/>
              <a:endCxn id="410" idx="1"/>
            </p:cNvCxnSpPr>
            <p:nvPr/>
          </p:nvCxnSpPr>
          <p:spPr>
            <a:xfrm rot="-5400000" flipH="1">
              <a:off x="5386275" y="4331900"/>
              <a:ext cx="1355400" cy="4368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35"/>
            <p:cNvCxnSpPr>
              <a:stCxn id="412" idx="3"/>
              <a:endCxn id="409" idx="2"/>
            </p:cNvCxnSpPr>
            <p:nvPr/>
          </p:nvCxnSpPr>
          <p:spPr>
            <a:xfrm rot="10800000" flipH="1">
              <a:off x="9934100" y="3898325"/>
              <a:ext cx="672000" cy="1329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35"/>
            <p:cNvSpPr txBox="1"/>
            <p:nvPr/>
          </p:nvSpPr>
          <p:spPr>
            <a:xfrm>
              <a:off x="3243750" y="3186950"/>
              <a:ext cx="1991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destination network = 140.252.13.0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35"/>
            <p:cNvSpPr txBox="1"/>
            <p:nvPr/>
          </p:nvSpPr>
          <p:spPr>
            <a:xfrm>
              <a:off x="4820775" y="380322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.13.35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35"/>
            <p:cNvSpPr txBox="1"/>
            <p:nvPr/>
          </p:nvSpPr>
          <p:spPr>
            <a:xfrm>
              <a:off x="9657500" y="380322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35"/>
            <p:cNvSpPr txBox="1"/>
            <p:nvPr/>
          </p:nvSpPr>
          <p:spPr>
            <a:xfrm>
              <a:off x="6974388" y="4072175"/>
              <a:ext cx="199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Ethernet, 140.252.13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35"/>
            <p:cNvSpPr txBox="1"/>
            <p:nvPr/>
          </p:nvSpPr>
          <p:spPr>
            <a:xfrm>
              <a:off x="8108300" y="5627750"/>
              <a:ext cx="217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IP = 140.252.13.33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35"/>
            <p:cNvSpPr txBox="1"/>
            <p:nvPr/>
          </p:nvSpPr>
          <p:spPr>
            <a:xfrm>
              <a:off x="7195400" y="6035375"/>
              <a:ext cx="3638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Enet = Enet of 140.252.13.33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3" name="Google Shape;423;p35"/>
            <p:cNvCxnSpPr>
              <a:stCxn id="411" idx="2"/>
              <a:endCxn id="421" idx="1"/>
            </p:cNvCxnSpPr>
            <p:nvPr/>
          </p:nvCxnSpPr>
          <p:spPr>
            <a:xfrm rot="-5400000" flipH="1">
              <a:off x="7746050" y="5480825"/>
              <a:ext cx="268200" cy="456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24" name="Google Shape;424;p35"/>
            <p:cNvCxnSpPr>
              <a:stCxn id="410" idx="2"/>
              <a:endCxn id="422" idx="1"/>
            </p:cNvCxnSpPr>
            <p:nvPr/>
          </p:nvCxnSpPr>
          <p:spPr>
            <a:xfrm rot="-5400000" flipH="1">
              <a:off x="6629300" y="5684675"/>
              <a:ext cx="675900" cy="456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25" name="Google Shape;425;p35"/>
            <p:cNvCxnSpPr/>
            <p:nvPr/>
          </p:nvCxnSpPr>
          <p:spPr>
            <a:xfrm rot="10800000">
              <a:off x="10377500" y="389337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– </a:t>
            </a:r>
            <a:r>
              <a:rPr lang="en-US" dirty="0" err="1"/>
              <a:t>ARPANet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50" y="2322450"/>
            <a:ext cx="5377300" cy="35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5365450" y="5839200"/>
            <a:ext cx="6064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https://inventiontourblog.wordpress.com/2015/03/31/internet-advanced-research-project-agency-arpa-develops-the-first-computer-network/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" name="Google Shape;55;p9"/>
          <p:cNvGrpSpPr/>
          <p:nvPr/>
        </p:nvGrpSpPr>
        <p:grpSpPr>
          <a:xfrm>
            <a:off x="721814" y="2616272"/>
            <a:ext cx="4888014" cy="2929102"/>
            <a:chOff x="4409922" y="2743200"/>
            <a:chExt cx="4180648" cy="2182639"/>
          </a:xfrm>
        </p:grpSpPr>
        <p:pic>
          <p:nvPicPr>
            <p:cNvPr id="56" name="Google Shape;56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15512" y="2743200"/>
              <a:ext cx="3014846" cy="2130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9"/>
            <p:cNvSpPr txBox="1"/>
            <p:nvPr/>
          </p:nvSpPr>
          <p:spPr>
            <a:xfrm>
              <a:off x="4409922" y="3665212"/>
              <a:ext cx="242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Stanford Research Institute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9"/>
            <p:cNvSpPr txBox="1"/>
            <p:nvPr/>
          </p:nvSpPr>
          <p:spPr>
            <a:xfrm>
              <a:off x="4929091" y="4587139"/>
              <a:ext cx="167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UC Santa Barbara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9"/>
            <p:cNvSpPr txBox="1"/>
            <p:nvPr/>
          </p:nvSpPr>
          <p:spPr>
            <a:xfrm>
              <a:off x="6863771" y="3665212"/>
              <a:ext cx="17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University of Utah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9"/>
            <p:cNvSpPr txBox="1"/>
            <p:nvPr/>
          </p:nvSpPr>
          <p:spPr>
            <a:xfrm>
              <a:off x="7172385" y="4587139"/>
              <a:ext cx="74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UCLA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(4)</a:t>
            </a:r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622850" y="1563425"/>
            <a:ext cx="10830900" cy="9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Ex2: 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routing across multi-network</a:t>
            </a:r>
            <a:endParaRPr sz="2600"/>
          </a:p>
        </p:txBody>
      </p:sp>
      <p:grpSp>
        <p:nvGrpSpPr>
          <p:cNvPr id="433" name="Google Shape;433;p36"/>
          <p:cNvGrpSpPr/>
          <p:nvPr/>
        </p:nvGrpSpPr>
        <p:grpSpPr>
          <a:xfrm>
            <a:off x="2983619" y="2007950"/>
            <a:ext cx="8472791" cy="5419722"/>
            <a:chOff x="2374019" y="2236550"/>
            <a:chExt cx="8472791" cy="5419722"/>
          </a:xfrm>
        </p:grpSpPr>
        <p:sp>
          <p:nvSpPr>
            <p:cNvPr id="434" name="Google Shape;434;p36"/>
            <p:cNvSpPr/>
            <p:nvPr/>
          </p:nvSpPr>
          <p:spPr>
            <a:xfrm>
              <a:off x="7566650" y="5682175"/>
              <a:ext cx="1032300" cy="633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4011250" y="2789875"/>
              <a:ext cx="912900" cy="523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5631175" y="3265575"/>
              <a:ext cx="1285800" cy="354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631175" y="6261150"/>
              <a:ext cx="1285800" cy="354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36"/>
            <p:cNvGrpSpPr/>
            <p:nvPr/>
          </p:nvGrpSpPr>
          <p:grpSpPr>
            <a:xfrm>
              <a:off x="2374019" y="2236550"/>
              <a:ext cx="6718390" cy="1629928"/>
              <a:chOff x="2655306" y="2693750"/>
              <a:chExt cx="6718390" cy="1629928"/>
            </a:xfrm>
          </p:grpSpPr>
          <p:grpSp>
            <p:nvGrpSpPr>
              <p:cNvPr id="439" name="Google Shape;439;p36"/>
              <p:cNvGrpSpPr/>
              <p:nvPr/>
            </p:nvGrpSpPr>
            <p:grpSpPr>
              <a:xfrm>
                <a:off x="2655306" y="2693750"/>
                <a:ext cx="6718390" cy="1629928"/>
                <a:chOff x="3030230" y="2004405"/>
                <a:chExt cx="8729717" cy="3172300"/>
              </a:xfrm>
            </p:grpSpPr>
            <p:sp>
              <p:nvSpPr>
                <p:cNvPr id="440" name="Google Shape;440;p36"/>
                <p:cNvSpPr/>
                <p:nvPr/>
              </p:nvSpPr>
              <p:spPr>
                <a:xfrm>
                  <a:off x="5223471" y="3178403"/>
                  <a:ext cx="10785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gateway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1" name="Google Shape;441;p36"/>
                <p:cNvSpPr/>
                <p:nvPr/>
              </p:nvSpPr>
              <p:spPr>
                <a:xfrm>
                  <a:off x="10145255" y="448250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netb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2" name="Google Shape;442;p36"/>
                <p:cNvSpPr/>
                <p:nvPr/>
              </p:nvSpPr>
              <p:spPr>
                <a:xfrm>
                  <a:off x="7202036" y="3178412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link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3" name="Google Shape;443;p36"/>
                <p:cNvSpPr/>
                <p:nvPr/>
              </p:nvSpPr>
              <p:spPr>
                <a:xfrm>
                  <a:off x="8114936" y="3178412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IP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4" name="Google Shape;444;p36"/>
                <p:cNvSpPr/>
                <p:nvPr/>
              </p:nvSpPr>
              <p:spPr>
                <a:xfrm>
                  <a:off x="9027836" y="3178412"/>
                  <a:ext cx="18258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45" name="Google Shape;445;p36"/>
                <p:cNvCxnSpPr/>
                <p:nvPr/>
              </p:nvCxnSpPr>
              <p:spPr>
                <a:xfrm>
                  <a:off x="5114525" y="4165025"/>
                  <a:ext cx="6040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36"/>
                <p:cNvCxnSpPr/>
                <p:nvPr/>
              </p:nvCxnSpPr>
              <p:spPr>
                <a:xfrm rot="10800000">
                  <a:off x="5616975" y="3872525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47" name="Google Shape;447;p36"/>
                <p:cNvSpPr txBox="1"/>
                <p:nvPr/>
              </p:nvSpPr>
              <p:spPr>
                <a:xfrm>
                  <a:off x="3030230" y="3016261"/>
                  <a:ext cx="1991100" cy="101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 hop = 140.252.104.2 (default)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8" name="Google Shape;448;p36"/>
                <p:cNvSpPr txBox="1"/>
                <p:nvPr/>
              </p:nvSpPr>
              <p:spPr>
                <a:xfrm>
                  <a:off x="4919787" y="365491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.1.4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9" name="Google Shape;449;p36"/>
                <p:cNvSpPr txBox="1"/>
                <p:nvPr/>
              </p:nvSpPr>
              <p:spPr>
                <a:xfrm>
                  <a:off x="9657500" y="399169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0" name="Google Shape;450;p36"/>
                <p:cNvSpPr txBox="1"/>
                <p:nvPr/>
              </p:nvSpPr>
              <p:spPr>
                <a:xfrm>
                  <a:off x="6974388" y="4072175"/>
                  <a:ext cx="19911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Ethernet, 140.252.1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1" name="Google Shape;451;p36"/>
                <p:cNvSpPr txBox="1"/>
                <p:nvPr/>
              </p:nvSpPr>
              <p:spPr>
                <a:xfrm>
                  <a:off x="9027966" y="2419108"/>
                  <a:ext cx="21726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IP = 192.48.96.9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2" name="Google Shape;452;p36"/>
                <p:cNvSpPr txBox="1"/>
                <p:nvPr/>
              </p:nvSpPr>
              <p:spPr>
                <a:xfrm>
                  <a:off x="8121547" y="2004405"/>
                  <a:ext cx="36384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Enet = Enet of 140.252.13.33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53" name="Google Shape;453;p36"/>
                <p:cNvCxnSpPr>
                  <a:stCxn id="443" idx="0"/>
                  <a:endCxn id="451" idx="1"/>
                </p:cNvCxnSpPr>
                <p:nvPr/>
              </p:nvCxnSpPr>
              <p:spPr>
                <a:xfrm rot="-5400000">
                  <a:off x="8592236" y="2742662"/>
                  <a:ext cx="414900" cy="4566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4" name="Google Shape;454;p36"/>
                <p:cNvCxnSpPr>
                  <a:stCxn id="442" idx="0"/>
                  <a:endCxn id="452" idx="1"/>
                </p:cNvCxnSpPr>
                <p:nvPr/>
              </p:nvCxnSpPr>
              <p:spPr>
                <a:xfrm rot="-5400000">
                  <a:off x="7475336" y="2532062"/>
                  <a:ext cx="829500" cy="4632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5" name="Google Shape;455;p36"/>
                <p:cNvCxnSpPr/>
                <p:nvPr/>
              </p:nvCxnSpPr>
              <p:spPr>
                <a:xfrm rot="10800000">
                  <a:off x="10377500" y="4189988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56" name="Google Shape;456;p36"/>
              <p:cNvCxnSpPr>
                <a:stCxn id="442" idx="1"/>
                <a:endCxn id="440" idx="3"/>
              </p:cNvCxnSpPr>
              <p:nvPr/>
            </p:nvCxnSpPr>
            <p:spPr>
              <a:xfrm rot="10800000">
                <a:off x="5173228" y="3475294"/>
                <a:ext cx="6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57" name="Google Shape;457;p36"/>
            <p:cNvGrpSpPr/>
            <p:nvPr/>
          </p:nvGrpSpPr>
          <p:grpSpPr>
            <a:xfrm>
              <a:off x="2658869" y="5744204"/>
              <a:ext cx="7426575" cy="1912068"/>
              <a:chOff x="2897606" y="5454004"/>
              <a:chExt cx="7426575" cy="1912068"/>
            </a:xfrm>
          </p:grpSpPr>
          <p:grpSp>
            <p:nvGrpSpPr>
              <p:cNvPr id="458" name="Google Shape;458;p36"/>
              <p:cNvGrpSpPr/>
              <p:nvPr/>
            </p:nvGrpSpPr>
            <p:grpSpPr>
              <a:xfrm>
                <a:off x="2897606" y="5460779"/>
                <a:ext cx="5970367" cy="1905293"/>
                <a:chOff x="3397271" y="3016237"/>
                <a:chExt cx="7757754" cy="3708238"/>
              </a:xfrm>
            </p:grpSpPr>
            <p:sp>
              <p:nvSpPr>
                <p:cNvPr id="459" name="Google Shape;459;p36"/>
                <p:cNvSpPr/>
                <p:nvPr/>
              </p:nvSpPr>
              <p:spPr>
                <a:xfrm>
                  <a:off x="5389125" y="3178400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bsdi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0" name="Google Shape;460;p36"/>
                <p:cNvSpPr/>
                <p:nvPr/>
              </p:nvSpPr>
              <p:spPr>
                <a:xfrm>
                  <a:off x="10149575" y="3204138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sun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1" name="Google Shape;461;p36"/>
                <p:cNvSpPr/>
                <p:nvPr/>
              </p:nvSpPr>
              <p:spPr>
                <a:xfrm>
                  <a:off x="6282500" y="488082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link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2" name="Google Shape;462;p36"/>
                <p:cNvSpPr/>
                <p:nvPr/>
              </p:nvSpPr>
              <p:spPr>
                <a:xfrm>
                  <a:off x="7195400" y="488082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IP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3" name="Google Shape;463;p36"/>
                <p:cNvSpPr/>
                <p:nvPr/>
              </p:nvSpPr>
              <p:spPr>
                <a:xfrm>
                  <a:off x="8108300" y="4880825"/>
                  <a:ext cx="18258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64" name="Google Shape;464;p36"/>
                <p:cNvCxnSpPr/>
                <p:nvPr/>
              </p:nvCxnSpPr>
              <p:spPr>
                <a:xfrm>
                  <a:off x="5114525" y="4165025"/>
                  <a:ext cx="6040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5" name="Google Shape;465;p36"/>
                <p:cNvCxnSpPr/>
                <p:nvPr/>
              </p:nvCxnSpPr>
              <p:spPr>
                <a:xfrm rot="10800000">
                  <a:off x="5616975" y="3872525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6" name="Google Shape;466;p36"/>
                <p:cNvCxnSpPr>
                  <a:stCxn id="459" idx="2"/>
                  <a:endCxn id="461" idx="1"/>
                </p:cNvCxnSpPr>
                <p:nvPr/>
              </p:nvCxnSpPr>
              <p:spPr>
                <a:xfrm rot="-5400000" flipH="1">
                  <a:off x="5386275" y="4331900"/>
                  <a:ext cx="1355400" cy="4368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7" name="Google Shape;467;p36"/>
                <p:cNvCxnSpPr>
                  <a:stCxn id="463" idx="3"/>
                  <a:endCxn id="460" idx="2"/>
                </p:cNvCxnSpPr>
                <p:nvPr/>
              </p:nvCxnSpPr>
              <p:spPr>
                <a:xfrm rot="10800000" flipH="1">
                  <a:off x="9934100" y="3898325"/>
                  <a:ext cx="672000" cy="13296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68" name="Google Shape;468;p36"/>
                <p:cNvSpPr txBox="1"/>
                <p:nvPr/>
              </p:nvSpPr>
              <p:spPr>
                <a:xfrm>
                  <a:off x="3397271" y="3016237"/>
                  <a:ext cx="1991100" cy="101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 hop = 140.252.13.33 (default)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9" name="Google Shape;469;p36"/>
                <p:cNvSpPr txBox="1"/>
                <p:nvPr/>
              </p:nvSpPr>
              <p:spPr>
                <a:xfrm>
                  <a:off x="4919787" y="365491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.13.35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0" name="Google Shape;470;p36"/>
                <p:cNvSpPr txBox="1"/>
                <p:nvPr/>
              </p:nvSpPr>
              <p:spPr>
                <a:xfrm>
                  <a:off x="9657500" y="365491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1" name="Google Shape;471;p36"/>
                <p:cNvSpPr txBox="1"/>
                <p:nvPr/>
              </p:nvSpPr>
              <p:spPr>
                <a:xfrm>
                  <a:off x="6974388" y="4072175"/>
                  <a:ext cx="19911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Ethernet, 140.252.13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2" name="Google Shape;472;p36"/>
                <p:cNvSpPr txBox="1"/>
                <p:nvPr/>
              </p:nvSpPr>
              <p:spPr>
                <a:xfrm>
                  <a:off x="8108300" y="5627750"/>
                  <a:ext cx="21726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IP = 192.48.96.9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3" name="Google Shape;473;p36"/>
                <p:cNvSpPr txBox="1"/>
                <p:nvPr/>
              </p:nvSpPr>
              <p:spPr>
                <a:xfrm>
                  <a:off x="7195400" y="6035375"/>
                  <a:ext cx="36384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Enet = Enet of 140.252.13.33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74" name="Google Shape;474;p36"/>
                <p:cNvCxnSpPr>
                  <a:stCxn id="462" idx="2"/>
                  <a:endCxn id="472" idx="1"/>
                </p:cNvCxnSpPr>
                <p:nvPr/>
              </p:nvCxnSpPr>
              <p:spPr>
                <a:xfrm rot="-5400000" flipH="1">
                  <a:off x="7681400" y="5545475"/>
                  <a:ext cx="397200" cy="4563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5" name="Google Shape;475;p36"/>
                <p:cNvCxnSpPr>
                  <a:stCxn id="461" idx="2"/>
                  <a:endCxn id="473" idx="1"/>
                </p:cNvCxnSpPr>
                <p:nvPr/>
              </p:nvCxnSpPr>
              <p:spPr>
                <a:xfrm rot="-5400000" flipH="1">
                  <a:off x="6564800" y="5749175"/>
                  <a:ext cx="804900" cy="4566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6" name="Google Shape;476;p36"/>
                <p:cNvCxnSpPr/>
                <p:nvPr/>
              </p:nvCxnSpPr>
              <p:spPr>
                <a:xfrm rot="10800000">
                  <a:off x="10377500" y="3893375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77" name="Google Shape;477;p36"/>
              <p:cNvSpPr txBox="1"/>
              <p:nvPr/>
            </p:nvSpPr>
            <p:spPr>
              <a:xfrm>
                <a:off x="8791781" y="5454004"/>
                <a:ext cx="15324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 hop = 140.252.1.183 (default)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78" name="Google Shape;478;p36"/>
            <p:cNvSpPr/>
            <p:nvPr/>
          </p:nvSpPr>
          <p:spPr>
            <a:xfrm>
              <a:off x="7849766" y="5235097"/>
              <a:ext cx="702600" cy="356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849766" y="4121272"/>
              <a:ext cx="702600" cy="356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80" name="Google Shape;480;p36"/>
            <p:cNvGrpSpPr/>
            <p:nvPr/>
          </p:nvGrpSpPr>
          <p:grpSpPr>
            <a:xfrm>
              <a:off x="8472208" y="4625379"/>
              <a:ext cx="2374601" cy="737830"/>
              <a:chOff x="7195400" y="4880825"/>
              <a:chExt cx="3085500" cy="1436025"/>
            </a:xfrm>
          </p:grpSpPr>
          <p:sp>
            <p:nvSpPr>
              <p:cNvPr id="481" name="Google Shape;481;p36"/>
              <p:cNvSpPr/>
              <p:nvPr/>
            </p:nvSpPr>
            <p:spPr>
              <a:xfrm>
                <a:off x="7195400" y="4880825"/>
                <a:ext cx="912900" cy="694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hdr</a:t>
                </a:r>
                <a:endParaRPr sz="13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8108300" y="4880825"/>
                <a:ext cx="1825800" cy="694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3" name="Google Shape;483;p36"/>
              <p:cNvSpPr txBox="1"/>
              <p:nvPr/>
            </p:nvSpPr>
            <p:spPr>
              <a:xfrm>
                <a:off x="8108300" y="5627750"/>
                <a:ext cx="2172600" cy="6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dest IP = 192.48.96.9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84" name="Google Shape;484;p36"/>
              <p:cNvCxnSpPr>
                <a:stCxn id="481" idx="2"/>
                <a:endCxn id="483" idx="1"/>
              </p:cNvCxnSpPr>
              <p:nvPr/>
            </p:nvCxnSpPr>
            <p:spPr>
              <a:xfrm rot="-5400000" flipH="1">
                <a:off x="7681400" y="5545475"/>
                <a:ext cx="397200" cy="4563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485" name="Google Shape;485;p36"/>
            <p:cNvCxnSpPr/>
            <p:nvPr/>
          </p:nvCxnSpPr>
          <p:spPr>
            <a:xfrm>
              <a:off x="8429666" y="4477972"/>
              <a:ext cx="0" cy="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triangle" w="med" len="med"/>
              <a:tailEnd type="none" w="med" len="med"/>
            </a:ln>
          </p:spPr>
        </p:cxnSp>
        <p:sp>
          <p:nvSpPr>
            <p:cNvPr id="486" name="Google Shape;486;p36"/>
            <p:cNvSpPr txBox="1"/>
            <p:nvPr/>
          </p:nvSpPr>
          <p:spPr>
            <a:xfrm>
              <a:off x="7646966" y="4679546"/>
              <a:ext cx="554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7" name="Google Shape;487;p36"/>
            <p:cNvCxnSpPr/>
            <p:nvPr/>
          </p:nvCxnSpPr>
          <p:spPr>
            <a:xfrm rot="10800000">
              <a:off x="8429666" y="3866572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88" name="Google Shape;488;p36"/>
            <p:cNvCxnSpPr>
              <a:stCxn id="479" idx="0"/>
              <a:endCxn id="441" idx="2"/>
            </p:cNvCxnSpPr>
            <p:nvPr/>
          </p:nvCxnSpPr>
          <p:spPr>
            <a:xfrm rot="10800000">
              <a:off x="8201066" y="3866572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89" name="Google Shape;489;p36"/>
            <p:cNvSpPr txBox="1"/>
            <p:nvPr/>
          </p:nvSpPr>
          <p:spPr>
            <a:xfrm>
              <a:off x="8552369" y="3412604"/>
              <a:ext cx="1532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next hop = </a:t>
              </a:r>
              <a:b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140.252.1.4 (default)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0" name="Google Shape;490;p36"/>
            <p:cNvCxnSpPr/>
            <p:nvPr/>
          </p:nvCxnSpPr>
          <p:spPr>
            <a:xfrm rot="10800000">
              <a:off x="8429625" y="5591922"/>
              <a:ext cx="5700" cy="25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91" name="Google Shape;491;p36"/>
            <p:cNvSpPr txBox="1"/>
            <p:nvPr/>
          </p:nvSpPr>
          <p:spPr>
            <a:xfrm>
              <a:off x="7652666" y="5591734"/>
              <a:ext cx="554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.1.29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2" name="Google Shape;492;p36"/>
            <p:cNvCxnSpPr>
              <a:stCxn id="478" idx="0"/>
              <a:endCxn id="479" idx="2"/>
            </p:cNvCxnSpPr>
            <p:nvPr/>
          </p:nvCxnSpPr>
          <p:spPr>
            <a:xfrm rot="10800000">
              <a:off x="8201066" y="4477897"/>
              <a:ext cx="0" cy="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36"/>
            <p:cNvCxnSpPr>
              <a:endCxn id="478" idx="2"/>
            </p:cNvCxnSpPr>
            <p:nvPr/>
          </p:nvCxnSpPr>
          <p:spPr>
            <a:xfrm rot="10800000">
              <a:off x="8201066" y="5591797"/>
              <a:ext cx="5700" cy="25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</a:t>
            </a:r>
            <a:endParaRPr/>
          </a:p>
        </p:txBody>
      </p:sp>
      <p:sp>
        <p:nvSpPr>
          <p:cNvPr id="499" name="Google Shape;499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500" name="Google Shape;500;p3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Something between MAC (link layer) And IP (network layer)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</a:t>
            </a: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1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ARP	– Address Resolution Protocol and </a:t>
            </a:r>
            <a:br>
              <a:rPr lang="en-US"/>
            </a:br>
            <a:r>
              <a:rPr lang="en-US"/>
              <a:t>RARP	– Reverse ARP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Mapping between IP and Ethernet address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When an Ethernet frame is sent on LAN from one host to another,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It is the 48-bit Ethernet address that determines for which interface the frame is destined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8"/>
          <p:cNvSpPr txBox="1"/>
          <p:nvPr/>
        </p:nvSpPr>
        <p:spPr>
          <a:xfrm>
            <a:off x="3496975" y="4988350"/>
            <a:ext cx="2854200" cy="5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32-bit Internet address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3496975" y="5978950"/>
            <a:ext cx="2854200" cy="5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48-bit Ethernet address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0" name="Google Shape;510;p38"/>
          <p:cNvCxnSpPr/>
          <p:nvPr/>
        </p:nvCxnSpPr>
        <p:spPr>
          <a:xfrm>
            <a:off x="4162075" y="5511550"/>
            <a:ext cx="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8"/>
          <p:cNvCxnSpPr/>
          <p:nvPr/>
        </p:nvCxnSpPr>
        <p:spPr>
          <a:xfrm rot="10800000">
            <a:off x="5609875" y="5511550"/>
            <a:ext cx="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38"/>
          <p:cNvSpPr txBox="1"/>
          <p:nvPr/>
        </p:nvSpPr>
        <p:spPr>
          <a:xfrm>
            <a:off x="5672850" y="5514400"/>
            <a:ext cx="90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RARP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442075" y="5514400"/>
            <a:ext cx="72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ARP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19" name="Google Shape;519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ARP and RARP – ARP Example</a:t>
            </a:r>
            <a:endParaRPr sz="4400"/>
          </a:p>
        </p:txBody>
      </p:sp>
      <p:sp>
        <p:nvSpPr>
          <p:cNvPr id="520" name="Google Shape;520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Example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% ftp bsd1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(4) next-hop or direct host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(5) Search ARP cache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(6) Broadcast ARP request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(7) bsd1 response ARP reply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(9) Send original IP datagram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3024975" y="689950"/>
            <a:ext cx="8810400" cy="6679059"/>
            <a:chOff x="2110575" y="308950"/>
            <a:chExt cx="8810400" cy="6679059"/>
          </a:xfrm>
        </p:grpSpPr>
        <p:sp>
          <p:nvSpPr>
            <p:cNvPr id="522" name="Google Shape;522;p39"/>
            <p:cNvSpPr/>
            <p:nvPr/>
          </p:nvSpPr>
          <p:spPr>
            <a:xfrm>
              <a:off x="8623950" y="91405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8623950" y="1833534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8614125" y="2753705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7303200" y="3619525"/>
              <a:ext cx="22719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6" name="Google Shape;526;p39"/>
            <p:cNvCxnSpPr>
              <a:stCxn id="523" idx="0"/>
              <a:endCxn id="522" idx="2"/>
            </p:cNvCxnSpPr>
            <p:nvPr/>
          </p:nvCxnSpPr>
          <p:spPr>
            <a:xfrm rot="10800000">
              <a:off x="9099450" y="1371834"/>
              <a:ext cx="0" cy="4617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27" name="Google Shape;527;p39"/>
            <p:cNvCxnSpPr>
              <a:stCxn id="524" idx="0"/>
              <a:endCxn id="523" idx="2"/>
            </p:cNvCxnSpPr>
            <p:nvPr/>
          </p:nvCxnSpPr>
          <p:spPr>
            <a:xfrm rot="10800000" flipH="1">
              <a:off x="9089625" y="2291405"/>
              <a:ext cx="9900" cy="462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528" name="Google Shape;528;p39"/>
            <p:cNvSpPr/>
            <p:nvPr/>
          </p:nvSpPr>
          <p:spPr>
            <a:xfrm>
              <a:off x="6836000" y="91405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resolver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9" name="Google Shape;529;p39"/>
            <p:cNvCxnSpPr/>
            <p:nvPr/>
          </p:nvCxnSpPr>
          <p:spPr>
            <a:xfrm>
              <a:off x="7787000" y="1066750"/>
              <a:ext cx="837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39"/>
            <p:cNvCxnSpPr/>
            <p:nvPr/>
          </p:nvCxnSpPr>
          <p:spPr>
            <a:xfrm rot="10800000">
              <a:off x="7786950" y="1219150"/>
              <a:ext cx="837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39"/>
            <p:cNvSpPr txBox="1"/>
            <p:nvPr/>
          </p:nvSpPr>
          <p:spPr>
            <a:xfrm>
              <a:off x="7700300" y="725950"/>
              <a:ext cx="10104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hostname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39"/>
            <p:cNvSpPr txBox="1"/>
            <p:nvPr/>
          </p:nvSpPr>
          <p:spPr>
            <a:xfrm>
              <a:off x="7700300" y="1106950"/>
              <a:ext cx="10104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39"/>
            <p:cNvSpPr txBox="1"/>
            <p:nvPr/>
          </p:nvSpPr>
          <p:spPr>
            <a:xfrm>
              <a:off x="8589300" y="308950"/>
              <a:ext cx="101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hostname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4" name="Google Shape;534;p39"/>
            <p:cNvCxnSpPr>
              <a:stCxn id="533" idx="2"/>
              <a:endCxn id="522" idx="0"/>
            </p:cNvCxnSpPr>
            <p:nvPr/>
          </p:nvCxnSpPr>
          <p:spPr>
            <a:xfrm>
              <a:off x="9094500" y="649450"/>
              <a:ext cx="5100" cy="2646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5" name="Google Shape;535;p39"/>
            <p:cNvSpPr/>
            <p:nvPr/>
          </p:nvSpPr>
          <p:spPr>
            <a:xfrm>
              <a:off x="7303200" y="3000605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460325" y="5018275"/>
              <a:ext cx="21402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063175" y="5010950"/>
              <a:ext cx="21402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460325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063175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7252350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7242525" y="6530209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2" name="Google Shape;542;p39"/>
            <p:cNvCxnSpPr/>
            <p:nvPr/>
          </p:nvCxnSpPr>
          <p:spPr>
            <a:xfrm>
              <a:off x="2110575" y="4567180"/>
              <a:ext cx="80511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39"/>
            <p:cNvCxnSpPr>
              <a:stCxn id="536" idx="0"/>
            </p:cNvCxnSpPr>
            <p:nvPr/>
          </p:nvCxnSpPr>
          <p:spPr>
            <a:xfrm rot="10800000">
              <a:off x="3530425" y="4567075"/>
              <a:ext cx="0" cy="451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9"/>
            <p:cNvCxnSpPr/>
            <p:nvPr/>
          </p:nvCxnSpPr>
          <p:spPr>
            <a:xfrm rot="10800000">
              <a:off x="7111825" y="4567075"/>
              <a:ext cx="0" cy="451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9"/>
            <p:cNvCxnSpPr/>
            <p:nvPr/>
          </p:nvCxnSpPr>
          <p:spPr>
            <a:xfrm>
              <a:off x="2110575" y="4295055"/>
              <a:ext cx="6771600" cy="15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546" name="Google Shape;546;p39"/>
            <p:cNvCxnSpPr/>
            <p:nvPr/>
          </p:nvCxnSpPr>
          <p:spPr>
            <a:xfrm>
              <a:off x="2631025" y="4310355"/>
              <a:ext cx="0" cy="1519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47" name="Google Shape;547;p39"/>
            <p:cNvCxnSpPr/>
            <p:nvPr/>
          </p:nvCxnSpPr>
          <p:spPr>
            <a:xfrm>
              <a:off x="6212425" y="4310355"/>
              <a:ext cx="0" cy="1519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48" name="Google Shape;548;p39"/>
            <p:cNvCxnSpPr>
              <a:stCxn id="539" idx="0"/>
            </p:cNvCxnSpPr>
            <p:nvPr/>
          </p:nvCxnSpPr>
          <p:spPr>
            <a:xfrm rot="10800000">
              <a:off x="6538675" y="4796030"/>
              <a:ext cx="0" cy="103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" name="Google Shape;549;p39"/>
            <p:cNvCxnSpPr/>
            <p:nvPr/>
          </p:nvCxnSpPr>
          <p:spPr>
            <a:xfrm rot="10800000" flipH="1">
              <a:off x="6538675" y="4792780"/>
              <a:ext cx="409800" cy="3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39"/>
            <p:cNvCxnSpPr/>
            <p:nvPr/>
          </p:nvCxnSpPr>
          <p:spPr>
            <a:xfrm rot="10800000" flipH="1">
              <a:off x="7222500" y="4792780"/>
              <a:ext cx="556200" cy="3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1" name="Google Shape;551;p39"/>
            <p:cNvCxnSpPr>
              <a:stCxn id="524" idx="1"/>
              <a:endCxn id="535" idx="3"/>
            </p:cNvCxnSpPr>
            <p:nvPr/>
          </p:nvCxnSpPr>
          <p:spPr>
            <a:xfrm flipH="1">
              <a:off x="8254125" y="2982605"/>
              <a:ext cx="360000" cy="2469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9"/>
            <p:cNvCxnSpPr/>
            <p:nvPr/>
          </p:nvCxnSpPr>
          <p:spPr>
            <a:xfrm>
              <a:off x="7473900" y="3458405"/>
              <a:ext cx="0" cy="852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53" name="Google Shape;553;p39"/>
            <p:cNvCxnSpPr>
              <a:stCxn id="525" idx="2"/>
            </p:cNvCxnSpPr>
            <p:nvPr/>
          </p:nvCxnSpPr>
          <p:spPr>
            <a:xfrm flipH="1">
              <a:off x="8434050" y="4195225"/>
              <a:ext cx="5100" cy="372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39"/>
            <p:cNvCxnSpPr/>
            <p:nvPr/>
          </p:nvCxnSpPr>
          <p:spPr>
            <a:xfrm>
              <a:off x="8083500" y="3458405"/>
              <a:ext cx="0" cy="30717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5" name="Google Shape;555;p39"/>
            <p:cNvCxnSpPr/>
            <p:nvPr/>
          </p:nvCxnSpPr>
          <p:spPr>
            <a:xfrm rot="10800000">
              <a:off x="7778700" y="4367380"/>
              <a:ext cx="0" cy="4287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39"/>
            <p:cNvCxnSpPr>
              <a:endCxn id="535" idx="2"/>
            </p:cNvCxnSpPr>
            <p:nvPr/>
          </p:nvCxnSpPr>
          <p:spPr>
            <a:xfrm rot="10800000">
              <a:off x="7778700" y="3458405"/>
              <a:ext cx="0" cy="7779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7" name="Google Shape;557;p39"/>
            <p:cNvSpPr txBox="1"/>
            <p:nvPr/>
          </p:nvSpPr>
          <p:spPr>
            <a:xfrm>
              <a:off x="2835775" y="4045800"/>
              <a:ext cx="3171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 request (Ethernet broadcast)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39"/>
            <p:cNvSpPr txBox="1"/>
            <p:nvPr/>
          </p:nvSpPr>
          <p:spPr>
            <a:xfrm>
              <a:off x="9146775" y="1470388"/>
              <a:ext cx="17742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establish connection with IP address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39"/>
            <p:cNvSpPr txBox="1"/>
            <p:nvPr/>
          </p:nvSpPr>
          <p:spPr>
            <a:xfrm>
              <a:off x="9146775" y="2390200"/>
              <a:ext cx="17742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 IP datagram to IP address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39"/>
            <p:cNvSpPr txBox="1"/>
            <p:nvPr/>
          </p:nvSpPr>
          <p:spPr>
            <a:xfrm>
              <a:off x="8589300" y="110917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(1)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39"/>
            <p:cNvSpPr txBox="1"/>
            <p:nvPr/>
          </p:nvSpPr>
          <p:spPr>
            <a:xfrm>
              <a:off x="8767875" y="143777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(2)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39"/>
            <p:cNvSpPr txBox="1"/>
            <p:nvPr/>
          </p:nvSpPr>
          <p:spPr>
            <a:xfrm>
              <a:off x="8767875" y="2363388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(3)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39"/>
            <p:cNvSpPr txBox="1"/>
            <p:nvPr/>
          </p:nvSpPr>
          <p:spPr>
            <a:xfrm>
              <a:off x="8589300" y="29469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(4)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39"/>
            <p:cNvSpPr txBox="1"/>
            <p:nvPr/>
          </p:nvSpPr>
          <p:spPr>
            <a:xfrm>
              <a:off x="7252350" y="31938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(5)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Google Shape;565;p39"/>
            <p:cNvSpPr txBox="1"/>
            <p:nvPr/>
          </p:nvSpPr>
          <p:spPr>
            <a:xfrm>
              <a:off x="7180725" y="339205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(6)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39"/>
            <p:cNvSpPr txBox="1"/>
            <p:nvPr/>
          </p:nvSpPr>
          <p:spPr>
            <a:xfrm>
              <a:off x="6022975" y="57703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(7)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39"/>
            <p:cNvSpPr txBox="1"/>
            <p:nvPr/>
          </p:nvSpPr>
          <p:spPr>
            <a:xfrm>
              <a:off x="7700300" y="3392038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(8)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39"/>
            <p:cNvSpPr txBox="1"/>
            <p:nvPr/>
          </p:nvSpPr>
          <p:spPr>
            <a:xfrm>
              <a:off x="7997775" y="339202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(9)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ARP and RARP – ARP Cache</a:t>
            </a:r>
            <a:endParaRPr sz="4400"/>
          </a:p>
        </p:txBody>
      </p:sp>
      <p:sp>
        <p:nvSpPr>
          <p:cNvPr id="575" name="Google Shape;575;p4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Maintain recent ARP results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Come from both ARP request and reply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Expiration time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Complete entry = 20 minutes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Incomplete entry = 3 minutes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 arp command to see the cache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E.g.: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-a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-da 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-S 140.113.235.132 00:0e:a6:94:24:6e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576" name="Google Shape;576;p40"/>
          <p:cNvSpPr txBox="1"/>
          <p:nvPr/>
        </p:nvSpPr>
        <p:spPr>
          <a:xfrm>
            <a:off x="732850" y="5803875"/>
            <a:ext cx="10530900" cy="1262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arp -a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crypto23.csie.nctu.edu.tw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140.113.208.143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00:16:e6:5b:fa:e9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fxp1 [ethernet]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e3rtn-208.csie.nctu.edu.tw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140.113.208.254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00:0e:38:a4:c2:00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fxp1 [ethernet]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e3rtn-210.csie.nctu.edu.tw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140.113.210.254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00:0e:38:a4:c2:00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fxp2 [ethernet]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ARP and RARP – ARP/RARP Packet Format</a:t>
            </a:r>
            <a:endParaRPr sz="4800"/>
          </a:p>
        </p:txBody>
      </p:sp>
      <p:sp>
        <p:nvSpPr>
          <p:cNvPr id="583" name="Google Shape;583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Ethernet destination addr: all 1’s (broadcast)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Known value for IP &lt;-&gt; Ethernet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Frame type: 0x0806 for ARP, 0x8035 for RARP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Hardware type: type of hardware address	(1 for Ethernet)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 type: type of upper layer address (0x0800 for IP)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Hard size: size in bytes of hardware address (6 for Ethernet)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 size: size in bytes of upper layer address (4 for IP)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Op: 1, 2, 3, 4 for ARP request, reply, RARP request, reply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41"/>
          <p:cNvGrpSpPr/>
          <p:nvPr/>
        </p:nvGrpSpPr>
        <p:grpSpPr>
          <a:xfrm>
            <a:off x="599049" y="5514250"/>
            <a:ext cx="10535112" cy="1770900"/>
            <a:chOff x="599049" y="1834750"/>
            <a:chExt cx="10535112" cy="1770900"/>
          </a:xfrm>
        </p:grpSpPr>
        <p:sp>
          <p:nvSpPr>
            <p:cNvPr id="585" name="Google Shape;585;p41"/>
            <p:cNvSpPr/>
            <p:nvPr/>
          </p:nvSpPr>
          <p:spPr>
            <a:xfrm>
              <a:off x="5113988" y="2504200"/>
              <a:ext cx="2508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5364830" y="2504200"/>
              <a:ext cx="2508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615671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op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6117354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sender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7622404" y="2504200"/>
              <a:ext cx="10032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sender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8625770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target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0130820" y="2504200"/>
              <a:ext cx="10032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target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4612305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prot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4110684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hard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3608937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frame</a:t>
              </a:r>
              <a:b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104208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599049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7" name="Google Shape;597;p41"/>
            <p:cNvSpPr txBox="1"/>
            <p:nvPr/>
          </p:nvSpPr>
          <p:spPr>
            <a:xfrm>
              <a:off x="110092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2605588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36089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0" name="Google Shape;600;p41"/>
            <p:cNvSpPr txBox="1"/>
            <p:nvPr/>
          </p:nvSpPr>
          <p:spPr>
            <a:xfrm>
              <a:off x="41107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1" name="Google Shape;601;p41"/>
            <p:cNvSpPr txBox="1"/>
            <p:nvPr/>
          </p:nvSpPr>
          <p:spPr>
            <a:xfrm>
              <a:off x="46123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2" name="Google Shape;602;p41"/>
            <p:cNvSpPr txBox="1"/>
            <p:nvPr/>
          </p:nvSpPr>
          <p:spPr>
            <a:xfrm>
              <a:off x="49884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3" name="Google Shape;603;p41"/>
            <p:cNvSpPr txBox="1"/>
            <p:nvPr/>
          </p:nvSpPr>
          <p:spPr>
            <a:xfrm>
              <a:off x="523927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4" name="Google Shape;604;p41"/>
            <p:cNvSpPr txBox="1"/>
            <p:nvPr/>
          </p:nvSpPr>
          <p:spPr>
            <a:xfrm>
              <a:off x="561567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661902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606" name="Google Shape;606;p41"/>
            <p:cNvSpPr txBox="1"/>
            <p:nvPr/>
          </p:nvSpPr>
          <p:spPr>
            <a:xfrm>
              <a:off x="78731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07" name="Google Shape;607;p41"/>
            <p:cNvSpPr txBox="1"/>
            <p:nvPr/>
          </p:nvSpPr>
          <p:spPr>
            <a:xfrm>
              <a:off x="91272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608" name="Google Shape;608;p41"/>
            <p:cNvSpPr txBox="1"/>
            <p:nvPr/>
          </p:nvSpPr>
          <p:spPr>
            <a:xfrm>
              <a:off x="103816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09" name="Google Shape;609;p41"/>
            <p:cNvSpPr txBox="1"/>
            <p:nvPr/>
          </p:nvSpPr>
          <p:spPr>
            <a:xfrm>
              <a:off x="5593425" y="1834750"/>
              <a:ext cx="107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hard size</a:t>
              </a:r>
              <a:endParaRPr sz="1600"/>
            </a:p>
          </p:txBody>
        </p:sp>
        <p:sp>
          <p:nvSpPr>
            <p:cNvPr id="610" name="Google Shape;610;p41"/>
            <p:cNvSpPr txBox="1"/>
            <p:nvPr/>
          </p:nvSpPr>
          <p:spPr>
            <a:xfrm>
              <a:off x="5844275" y="2065163"/>
              <a:ext cx="107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prot size</a:t>
              </a:r>
              <a:endParaRPr sz="1600"/>
            </a:p>
          </p:txBody>
        </p:sp>
        <p:cxnSp>
          <p:nvCxnSpPr>
            <p:cNvPr id="611" name="Google Shape;611;p41"/>
            <p:cNvCxnSpPr>
              <a:stCxn id="585" idx="0"/>
              <a:endCxn id="609" idx="1"/>
            </p:cNvCxnSpPr>
            <p:nvPr/>
          </p:nvCxnSpPr>
          <p:spPr>
            <a:xfrm rot="-5400000">
              <a:off x="5189438" y="2100250"/>
              <a:ext cx="453900" cy="354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2" name="Google Shape;612;p41"/>
            <p:cNvCxnSpPr>
              <a:stCxn id="586" idx="0"/>
              <a:endCxn id="610" idx="1"/>
            </p:cNvCxnSpPr>
            <p:nvPr/>
          </p:nvCxnSpPr>
          <p:spPr>
            <a:xfrm rot="-5400000">
              <a:off x="5555480" y="2215450"/>
              <a:ext cx="223500" cy="354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13" name="Google Shape;613;p41"/>
            <p:cNvGrpSpPr/>
            <p:nvPr/>
          </p:nvGrpSpPr>
          <p:grpSpPr>
            <a:xfrm>
              <a:off x="599137" y="3187750"/>
              <a:ext cx="10535025" cy="409650"/>
              <a:chOff x="599137" y="3035350"/>
              <a:chExt cx="10535025" cy="409650"/>
            </a:xfrm>
          </p:grpSpPr>
          <p:cxnSp>
            <p:nvCxnSpPr>
              <p:cNvPr id="614" name="Google Shape;614;p41"/>
              <p:cNvCxnSpPr/>
              <p:nvPr/>
            </p:nvCxnSpPr>
            <p:spPr>
              <a:xfrm>
                <a:off x="599162" y="304330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41"/>
              <p:cNvCxnSpPr/>
              <p:nvPr/>
            </p:nvCxnSpPr>
            <p:spPr>
              <a:xfrm rot="10800000">
                <a:off x="4110812" y="303535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41"/>
              <p:cNvCxnSpPr/>
              <p:nvPr/>
            </p:nvCxnSpPr>
            <p:spPr>
              <a:xfrm rot="10800000">
                <a:off x="11134037" y="304330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41"/>
              <p:cNvCxnSpPr/>
              <p:nvPr/>
            </p:nvCxnSpPr>
            <p:spPr>
              <a:xfrm>
                <a:off x="599137" y="3244150"/>
                <a:ext cx="351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618" name="Google Shape;618;p41"/>
              <p:cNvCxnSpPr/>
              <p:nvPr/>
            </p:nvCxnSpPr>
            <p:spPr>
              <a:xfrm>
                <a:off x="4110862" y="3244150"/>
                <a:ext cx="7023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  <p:sp>
          <p:nvSpPr>
            <p:cNvPr id="619" name="Google Shape;619;p41"/>
            <p:cNvSpPr txBox="1"/>
            <p:nvPr/>
          </p:nvSpPr>
          <p:spPr>
            <a:xfrm>
              <a:off x="1689100" y="3192475"/>
              <a:ext cx="14184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Ethernet header</a:t>
              </a:r>
              <a:endParaRPr/>
            </a:p>
          </p:txBody>
        </p:sp>
        <p:sp>
          <p:nvSpPr>
            <p:cNvPr id="620" name="Google Shape;620;p41"/>
            <p:cNvSpPr txBox="1"/>
            <p:nvPr/>
          </p:nvSpPr>
          <p:spPr>
            <a:xfrm>
              <a:off x="6428950" y="3205450"/>
              <a:ext cx="2136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 byte ARP request/reply</a:t>
              </a:r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626" name="Google Shape;626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ARP and RARP – Use tcpdump to see ARP</a:t>
            </a:r>
            <a:endParaRPr sz="4800"/>
          </a:p>
        </p:txBody>
      </p:sp>
      <p:sp>
        <p:nvSpPr>
          <p:cNvPr id="627" name="Google Shape;627;p4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Host 140.113.17.212 =&gt; 140.113.17.215</a:t>
            </a:r>
            <a:endParaRPr sz="24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Clear ARP cache of 140.113.17.212</a:t>
            </a:r>
            <a:endParaRPr sz="22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arp</a:t>
            </a:r>
            <a:r>
              <a:rPr lang="en-US" sz="2000" dirty="0"/>
              <a:t> -d 140.113.17.215</a:t>
            </a:r>
            <a:endParaRPr sz="2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Run </a:t>
            </a:r>
            <a:r>
              <a:rPr lang="en-US" sz="2200" dirty="0" err="1"/>
              <a:t>tcpdump</a:t>
            </a:r>
            <a:r>
              <a:rPr lang="en-US" sz="2200" dirty="0"/>
              <a:t> on 140.113.17.215	(00:11:d8:06:1e:81)</a:t>
            </a:r>
            <a:endParaRPr sz="22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sk0 -n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sk0 -n -t 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On 140.113.17.212, </a:t>
            </a:r>
            <a:r>
              <a:rPr lang="en-US" sz="2200" dirty="0" err="1"/>
              <a:t>ssh</a:t>
            </a:r>
            <a:r>
              <a:rPr lang="en-US" sz="2200" dirty="0"/>
              <a:t> to 140.113.17.215</a:t>
            </a:r>
            <a:endParaRPr sz="2200" dirty="0"/>
          </a:p>
        </p:txBody>
      </p:sp>
      <p:sp>
        <p:nvSpPr>
          <p:cNvPr id="628" name="Google Shape;628;p42"/>
          <p:cNvSpPr txBox="1">
            <a:spLocks noGrp="1"/>
          </p:cNvSpPr>
          <p:nvPr>
            <p:ph type="body" idx="2"/>
          </p:nvPr>
        </p:nvSpPr>
        <p:spPr>
          <a:xfrm>
            <a:off x="1589696" y="4580575"/>
            <a:ext cx="88629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15:18:54.899779 00:90:96:23:8f:7d &gt; Broadcast,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nabsd tell chbsd.csie.nctu.edu.tw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15:18:54.899792 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nabsd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629" name="Google Shape;629;p42"/>
          <p:cNvSpPr txBox="1">
            <a:spLocks noGrp="1"/>
          </p:cNvSpPr>
          <p:nvPr>
            <p:ph type="body" idx="2"/>
          </p:nvPr>
        </p:nvSpPr>
        <p:spPr>
          <a:xfrm>
            <a:off x="1576400" y="5558600"/>
            <a:ext cx="88629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15:26:13.847417 00:90:96:23:8f:7d &gt; ff:ff:ff:ff:ff:ff,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140.113.17.215 tell 140.113.17.212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15:26:13.847434 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140.113.17.215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630" name="Google Shape;630;p42"/>
          <p:cNvSpPr txBox="1">
            <a:spLocks noGrp="1"/>
          </p:cNvSpPr>
          <p:nvPr>
            <p:ph type="body" idx="2"/>
          </p:nvPr>
        </p:nvSpPr>
        <p:spPr>
          <a:xfrm>
            <a:off x="1576400" y="6484425"/>
            <a:ext cx="88629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00:90:96:23:8f:7d &gt; ff:ff:ff:ff:ff:ff,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140.113.17.215 tell 140.113.17.212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140.113.17.215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636" name="Google Shape;636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– Proxy ARP</a:t>
            </a:r>
            <a:endParaRPr/>
          </a:p>
        </p:txBody>
      </p:sp>
      <p:sp>
        <p:nvSpPr>
          <p:cNvPr id="637" name="Google Shape;637;p4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0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Let router answer ARP request on one of its networks for a host on another of its network</a:t>
            </a:r>
            <a:endParaRPr/>
          </a:p>
        </p:txBody>
      </p:sp>
      <p:grpSp>
        <p:nvGrpSpPr>
          <p:cNvPr id="638" name="Google Shape;638;p43"/>
          <p:cNvGrpSpPr/>
          <p:nvPr/>
        </p:nvGrpSpPr>
        <p:grpSpPr>
          <a:xfrm>
            <a:off x="1951625" y="2687162"/>
            <a:ext cx="8534875" cy="4520163"/>
            <a:chOff x="1951625" y="2687162"/>
            <a:chExt cx="8534875" cy="4520163"/>
          </a:xfrm>
        </p:grpSpPr>
        <p:sp>
          <p:nvSpPr>
            <p:cNvPr id="639" name="Google Shape;639;p43"/>
            <p:cNvSpPr/>
            <p:nvPr/>
          </p:nvSpPr>
          <p:spPr>
            <a:xfrm>
              <a:off x="4720600" y="6202174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6814050" y="621758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1" name="Google Shape;641;p43"/>
            <p:cNvCxnSpPr/>
            <p:nvPr/>
          </p:nvCxnSpPr>
          <p:spPr>
            <a:xfrm>
              <a:off x="4446000" y="6899975"/>
              <a:ext cx="6040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3"/>
            <p:cNvCxnSpPr/>
            <p:nvPr/>
          </p:nvCxnSpPr>
          <p:spPr>
            <a:xfrm rot="10800000">
              <a:off x="5177050" y="660747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3" name="Google Shape;643;p43"/>
            <p:cNvSpPr txBox="1"/>
            <p:nvPr/>
          </p:nvSpPr>
          <p:spPr>
            <a:xfrm>
              <a:off x="5142850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43"/>
            <p:cNvSpPr txBox="1"/>
            <p:nvPr/>
          </p:nvSpPr>
          <p:spPr>
            <a:xfrm>
              <a:off x="7236375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43"/>
            <p:cNvSpPr txBox="1"/>
            <p:nvPr/>
          </p:nvSpPr>
          <p:spPr>
            <a:xfrm>
              <a:off x="6305863" y="6807125"/>
              <a:ext cx="199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140.252.13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6" name="Google Shape;646;p43"/>
            <p:cNvCxnSpPr/>
            <p:nvPr/>
          </p:nvCxnSpPr>
          <p:spPr>
            <a:xfrm rot="10800000">
              <a:off x="7270575" y="66283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7" name="Google Shape;647;p43"/>
            <p:cNvSpPr/>
            <p:nvPr/>
          </p:nvSpPr>
          <p:spPr>
            <a:xfrm>
              <a:off x="9252450" y="621758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8" name="Google Shape;648;p43"/>
            <p:cNvCxnSpPr/>
            <p:nvPr/>
          </p:nvCxnSpPr>
          <p:spPr>
            <a:xfrm rot="10800000">
              <a:off x="9708975" y="66283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49" name="Google Shape;649;p43"/>
            <p:cNvSpPr txBox="1"/>
            <p:nvPr/>
          </p:nvSpPr>
          <p:spPr>
            <a:xfrm>
              <a:off x="9674775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536850" y="6202174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1" name="Google Shape;651;p43"/>
            <p:cNvCxnSpPr>
              <a:stCxn id="650" idx="3"/>
              <a:endCxn id="639" idx="1"/>
            </p:cNvCxnSpPr>
            <p:nvPr/>
          </p:nvCxnSpPr>
          <p:spPr>
            <a:xfrm>
              <a:off x="3449750" y="6410074"/>
              <a:ext cx="1270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2" name="Google Shape;652;p43"/>
            <p:cNvSpPr txBox="1"/>
            <p:nvPr/>
          </p:nvSpPr>
          <p:spPr>
            <a:xfrm>
              <a:off x="3725175" y="6043525"/>
              <a:ext cx="72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43"/>
            <p:cNvSpPr txBox="1"/>
            <p:nvPr/>
          </p:nvSpPr>
          <p:spPr>
            <a:xfrm>
              <a:off x="3373550" y="6291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43"/>
            <p:cNvSpPr txBox="1"/>
            <p:nvPr/>
          </p:nvSpPr>
          <p:spPr>
            <a:xfrm>
              <a:off x="4364150" y="6291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6865575" y="5548050"/>
              <a:ext cx="810000" cy="29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6865500" y="4543025"/>
              <a:ext cx="810000" cy="29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6814050" y="385183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netb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8" name="Google Shape;658;p43"/>
            <p:cNvCxnSpPr>
              <a:stCxn id="640" idx="0"/>
              <a:endCxn id="655" idx="2"/>
            </p:cNvCxnSpPr>
            <p:nvPr/>
          </p:nvCxnSpPr>
          <p:spPr>
            <a:xfrm rot="10800000">
              <a:off x="7270500" y="5840487"/>
              <a:ext cx="0" cy="37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3"/>
            <p:cNvCxnSpPr>
              <a:stCxn id="655" idx="0"/>
              <a:endCxn id="656" idx="2"/>
            </p:cNvCxnSpPr>
            <p:nvPr/>
          </p:nvCxnSpPr>
          <p:spPr>
            <a:xfrm rot="10800000">
              <a:off x="7270575" y="4835550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3"/>
            <p:cNvCxnSpPr>
              <a:stCxn id="656" idx="0"/>
              <a:endCxn id="657" idx="2"/>
            </p:cNvCxnSpPr>
            <p:nvPr/>
          </p:nvCxnSpPr>
          <p:spPr>
            <a:xfrm rot="10800000">
              <a:off x="7270500" y="4267625"/>
              <a:ext cx="0" cy="27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3"/>
            <p:cNvCxnSpPr/>
            <p:nvPr/>
          </p:nvCxnSpPr>
          <p:spPr>
            <a:xfrm>
              <a:off x="2327257" y="3616325"/>
              <a:ext cx="6826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2" name="Google Shape;662;p43"/>
            <p:cNvSpPr txBox="1"/>
            <p:nvPr/>
          </p:nvSpPr>
          <p:spPr>
            <a:xfrm>
              <a:off x="1951625" y="3523475"/>
              <a:ext cx="289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 140.252.1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3" name="Google Shape;663;p43"/>
            <p:cNvCxnSpPr>
              <a:stCxn id="664" idx="2"/>
              <a:endCxn id="657" idx="0"/>
            </p:cNvCxnSpPr>
            <p:nvPr/>
          </p:nvCxnSpPr>
          <p:spPr>
            <a:xfrm>
              <a:off x="7270500" y="3616337"/>
              <a:ext cx="0" cy="235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3"/>
            <p:cNvCxnSpPr>
              <a:stCxn id="666" idx="3"/>
              <a:endCxn id="667" idx="1"/>
            </p:cNvCxnSpPr>
            <p:nvPr/>
          </p:nvCxnSpPr>
          <p:spPr>
            <a:xfrm>
              <a:off x="4286450" y="3408437"/>
              <a:ext cx="4621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668" name="Google Shape;668;p43"/>
            <p:cNvSpPr/>
            <p:nvPr/>
          </p:nvSpPr>
          <p:spPr>
            <a:xfrm>
              <a:off x="4894675" y="2687162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gemini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43"/>
            <p:cNvSpPr txBox="1"/>
            <p:nvPr/>
          </p:nvSpPr>
          <p:spPr>
            <a:xfrm>
              <a:off x="6257250" y="3083425"/>
              <a:ext cx="289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 request for 140.252.1.29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0" name="Google Shape;670;p43"/>
            <p:cNvCxnSpPr>
              <a:stCxn id="671" idx="2"/>
              <a:endCxn id="672" idx="0"/>
            </p:cNvCxnSpPr>
            <p:nvPr/>
          </p:nvCxnSpPr>
          <p:spPr>
            <a:xfrm>
              <a:off x="6973725" y="3415074"/>
              <a:ext cx="0" cy="42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673" name="Google Shape;673;p43"/>
            <p:cNvCxnSpPr/>
            <p:nvPr/>
          </p:nvCxnSpPr>
          <p:spPr>
            <a:xfrm>
              <a:off x="5579725" y="3102962"/>
              <a:ext cx="0" cy="30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3"/>
            <p:cNvCxnSpPr>
              <a:stCxn id="668" idx="2"/>
              <a:endCxn id="675" idx="0"/>
            </p:cNvCxnSpPr>
            <p:nvPr/>
          </p:nvCxnSpPr>
          <p:spPr>
            <a:xfrm>
              <a:off x="5351125" y="3102962"/>
              <a:ext cx="0" cy="51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3"/>
            <p:cNvCxnSpPr>
              <a:stCxn id="657" idx="1"/>
              <a:endCxn id="677" idx="0"/>
            </p:cNvCxnSpPr>
            <p:nvPr/>
          </p:nvCxnSpPr>
          <p:spPr>
            <a:xfrm rot="10800000">
              <a:off x="5050950" y="4059737"/>
              <a:ext cx="176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8" name="Google Shape;678;p43"/>
            <p:cNvCxnSpPr>
              <a:stCxn id="677" idx="0"/>
              <a:endCxn id="679" idx="2"/>
            </p:cNvCxnSpPr>
            <p:nvPr/>
          </p:nvCxnSpPr>
          <p:spPr>
            <a:xfrm rot="10800000">
              <a:off x="5051050" y="3103037"/>
              <a:ext cx="0" cy="95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0" name="Google Shape;680;p43"/>
            <p:cNvSpPr txBox="1"/>
            <p:nvPr/>
          </p:nvSpPr>
          <p:spPr>
            <a:xfrm>
              <a:off x="5232325" y="3749025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ARP reply</a:t>
              </a:r>
              <a:endParaRPr/>
            </a:p>
          </p:txBody>
        </p:sp>
        <p:sp>
          <p:nvSpPr>
            <p:cNvPr id="681" name="Google Shape;681;p43"/>
            <p:cNvSpPr txBox="1"/>
            <p:nvPr/>
          </p:nvSpPr>
          <p:spPr>
            <a:xfrm>
              <a:off x="7207800" y="3533963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140.252.1.183</a:t>
              </a:r>
              <a:endParaRPr/>
            </a:p>
          </p:txBody>
        </p:sp>
        <p:sp>
          <p:nvSpPr>
            <p:cNvPr id="682" name="Google Shape;682;p43"/>
            <p:cNvSpPr txBox="1"/>
            <p:nvPr/>
          </p:nvSpPr>
          <p:spPr>
            <a:xfrm>
              <a:off x="7726950" y="3681350"/>
              <a:ext cx="230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Telebit NetBlazer</a:t>
              </a:r>
              <a:b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router configured to act as </a:t>
              </a:r>
              <a:b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proxy ARP agent for sun</a:t>
              </a:r>
              <a:endParaRPr sz="1200"/>
            </a:p>
          </p:txBody>
        </p:sp>
        <p:sp>
          <p:nvSpPr>
            <p:cNvPr id="683" name="Google Shape;683;p43"/>
            <p:cNvSpPr txBox="1"/>
            <p:nvPr/>
          </p:nvSpPr>
          <p:spPr>
            <a:xfrm>
              <a:off x="7270500" y="5843000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140.252.1.29</a:t>
              </a:r>
              <a:endParaRPr/>
            </a:p>
          </p:txBody>
        </p:sp>
        <p:sp>
          <p:nvSpPr>
            <p:cNvPr id="684" name="Google Shape;684;p43"/>
            <p:cNvSpPr txBox="1"/>
            <p:nvPr/>
          </p:nvSpPr>
          <p:spPr>
            <a:xfrm>
              <a:off x="6814050" y="5007150"/>
              <a:ext cx="114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   (dualup)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– Gratuitous ARP</a:t>
            </a:r>
            <a:endParaRPr/>
          </a:p>
        </p:txBody>
      </p:sp>
      <p:sp>
        <p:nvSpPr>
          <p:cNvPr id="691" name="Google Shape;691;p4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Gratuitous ARP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host sends an ARP request looking for its own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Provide two features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determine whether there is another host configured with the same IP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cause any other host to update ARP cache when changing hardware address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97" name="Google Shape;697;p4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– RARP</a:t>
            </a:r>
            <a:endParaRPr/>
          </a:p>
        </p:txBody>
      </p:sp>
      <p:sp>
        <p:nvSpPr>
          <p:cNvPr id="698" name="Google Shape;698;p4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Principle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for the diskless system to read its hardware address from the NIC and send an RARP request to gain its IP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RARP Server Design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RARP server must maintain the map from hardware address to an IP address for many host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Link-layer broadcast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This prevent most routers from forwarding an RARP 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Why TCP/IP ?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gap between applications and Network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Network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802.3 Ethernet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802.4 Token bus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802.5 Token Ring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802.11 Wireless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802.16 WiMAX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Application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Reliable 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Performance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grpSp>
        <p:nvGrpSpPr>
          <p:cNvPr id="68" name="Google Shape;68;p10"/>
          <p:cNvGrpSpPr/>
          <p:nvPr/>
        </p:nvGrpSpPr>
        <p:grpSpPr>
          <a:xfrm>
            <a:off x="6224883" y="2118681"/>
            <a:ext cx="5004781" cy="4165047"/>
            <a:chOff x="6709000" y="1657059"/>
            <a:chExt cx="4870833" cy="4845895"/>
          </a:xfrm>
        </p:grpSpPr>
        <p:grpSp>
          <p:nvGrpSpPr>
            <p:cNvPr id="69" name="Google Shape;69;p10"/>
            <p:cNvGrpSpPr/>
            <p:nvPr/>
          </p:nvGrpSpPr>
          <p:grpSpPr>
            <a:xfrm>
              <a:off x="7007170" y="1657059"/>
              <a:ext cx="4131557" cy="1058145"/>
              <a:chOff x="6987375" y="1657000"/>
              <a:chExt cx="3713425" cy="1262100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6987375" y="1657000"/>
                <a:ext cx="3713400" cy="126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Applications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>
                <a:off x="7865800" y="2340400"/>
                <a:ext cx="2835000" cy="5787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Libraries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2" name="Google Shape;72;p10"/>
            <p:cNvGrpSpPr/>
            <p:nvPr/>
          </p:nvGrpSpPr>
          <p:grpSpPr>
            <a:xfrm>
              <a:off x="6709000" y="2896900"/>
              <a:ext cx="4870833" cy="2781646"/>
              <a:chOff x="6348618" y="2896766"/>
              <a:chExt cx="5230144" cy="2781646"/>
            </a:xfrm>
          </p:grpSpPr>
          <p:grpSp>
            <p:nvGrpSpPr>
              <p:cNvPr id="73" name="Google Shape;73;p10"/>
              <p:cNvGrpSpPr/>
              <p:nvPr/>
            </p:nvGrpSpPr>
            <p:grpSpPr>
              <a:xfrm>
                <a:off x="6348618" y="2896766"/>
                <a:ext cx="5230144" cy="2781646"/>
                <a:chOff x="6528209" y="2896751"/>
                <a:chExt cx="4192500" cy="2267400"/>
              </a:xfrm>
            </p:grpSpPr>
            <p:sp>
              <p:nvSpPr>
                <p:cNvPr id="74" name="Google Shape;74;p10"/>
                <p:cNvSpPr/>
                <p:nvPr/>
              </p:nvSpPr>
              <p:spPr>
                <a:xfrm>
                  <a:off x="6528209" y="2896751"/>
                  <a:ext cx="4192500" cy="22674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1F497D"/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Linux kernel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5" name="Google Shape;75;p10"/>
                <p:cNvGrpSpPr/>
                <p:nvPr/>
              </p:nvGrpSpPr>
              <p:grpSpPr>
                <a:xfrm>
                  <a:off x="6753797" y="3562300"/>
                  <a:ext cx="3686162" cy="1340400"/>
                  <a:chOff x="7905913" y="3562300"/>
                  <a:chExt cx="2615413" cy="1340400"/>
                </a:xfrm>
              </p:grpSpPr>
              <p:sp>
                <p:nvSpPr>
                  <p:cNvPr id="76" name="Google Shape;76;p10"/>
                  <p:cNvSpPr/>
                  <p:nvPr/>
                </p:nvSpPr>
                <p:spPr>
                  <a:xfrm>
                    <a:off x="7905925" y="3562300"/>
                    <a:ext cx="2615400" cy="6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F49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High-level abstractions</a:t>
                    </a:r>
                    <a:endParaRPr sz="2000"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7" name="Google Shape;77;p10"/>
                  <p:cNvSpPr/>
                  <p:nvPr/>
                </p:nvSpPr>
                <p:spPr>
                  <a:xfrm>
                    <a:off x="7905913" y="4232500"/>
                    <a:ext cx="2615400" cy="6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F49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Low-level interfaces</a:t>
                    </a:r>
                    <a:endParaRPr sz="2000"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78" name="Google Shape;78;p10"/>
              <p:cNvGrpSpPr/>
              <p:nvPr/>
            </p:nvGrpSpPr>
            <p:grpSpPr>
              <a:xfrm>
                <a:off x="8030400" y="4209940"/>
                <a:ext cx="3197400" cy="707400"/>
                <a:chOff x="6009250" y="6516402"/>
                <a:chExt cx="3197400" cy="707400"/>
              </a:xfrm>
            </p:grpSpPr>
            <p:sp>
              <p:nvSpPr>
                <p:cNvPr id="79" name="Google Shape;79;p10"/>
                <p:cNvSpPr/>
                <p:nvPr/>
              </p:nvSpPr>
              <p:spPr>
                <a:xfrm>
                  <a:off x="6009250" y="6516402"/>
                  <a:ext cx="1597200" cy="7074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File-systems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" name="Google Shape;80;p10"/>
                <p:cNvSpPr/>
                <p:nvPr/>
              </p:nvSpPr>
              <p:spPr>
                <a:xfrm>
                  <a:off x="7609450" y="6516402"/>
                  <a:ext cx="1597200" cy="7074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Network protocols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81" name="Google Shape;81;p10"/>
            <p:cNvSpPr/>
            <p:nvPr/>
          </p:nvSpPr>
          <p:spPr>
            <a:xfrm>
              <a:off x="7007175" y="5924253"/>
              <a:ext cx="4131600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Hardware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2" name="Google Shape;82;p10"/>
          <p:cNvSpPr txBox="1"/>
          <p:nvPr/>
        </p:nvSpPr>
        <p:spPr>
          <a:xfrm>
            <a:off x="1069925" y="6423425"/>
            <a:ext cx="6296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something to do the translating work!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r>
              <a:rPr lang="en-US" sz="2000" b="1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is!!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 rot="3430637">
            <a:off x="3507846" y="5700470"/>
            <a:ext cx="720056" cy="4737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</a:t>
            </a: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705" name="Google Shape;705;p4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Control Message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711" name="Google Shape;711;p4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Introduction</a:t>
            </a:r>
            <a:endParaRPr/>
          </a:p>
        </p:txBody>
      </p:sp>
      <p:sp>
        <p:nvSpPr>
          <p:cNvPr id="712" name="Google Shape;712;p4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Part of the IP layer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ICMP messages are transmitted within IP datagram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ICMP communicates error messages and other conditions that require attention for other protocols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ICMP message format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713" name="Google Shape;713;p47"/>
          <p:cNvGrpSpPr/>
          <p:nvPr/>
        </p:nvGrpSpPr>
        <p:grpSpPr>
          <a:xfrm>
            <a:off x="2198475" y="4005150"/>
            <a:ext cx="5335489" cy="1345900"/>
            <a:chOff x="2198475" y="4005150"/>
            <a:chExt cx="5335489" cy="1345900"/>
          </a:xfrm>
        </p:grpSpPr>
        <p:cxnSp>
          <p:nvCxnSpPr>
            <p:cNvPr id="714" name="Google Shape;714;p47"/>
            <p:cNvCxnSpPr/>
            <p:nvPr/>
          </p:nvCxnSpPr>
          <p:spPr>
            <a:xfrm>
              <a:off x="2202648" y="4220700"/>
              <a:ext cx="533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715" name="Google Shape;715;p47"/>
            <p:cNvGrpSpPr/>
            <p:nvPr/>
          </p:nvGrpSpPr>
          <p:grpSpPr>
            <a:xfrm>
              <a:off x="2198475" y="4005150"/>
              <a:ext cx="5335489" cy="1345900"/>
              <a:chOff x="2198475" y="4005150"/>
              <a:chExt cx="5335489" cy="1345900"/>
            </a:xfrm>
          </p:grpSpPr>
          <p:sp>
            <p:nvSpPr>
              <p:cNvPr id="716" name="Google Shape;716;p47"/>
              <p:cNvSpPr/>
              <p:nvPr/>
            </p:nvSpPr>
            <p:spPr>
              <a:xfrm>
                <a:off x="2198475" y="4448350"/>
                <a:ext cx="11610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header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3359464" y="4448350"/>
                <a:ext cx="41745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47"/>
              <p:cNvSpPr txBox="1"/>
              <p:nvPr/>
            </p:nvSpPr>
            <p:spPr>
              <a:xfrm>
                <a:off x="2403701" y="4950850"/>
                <a:ext cx="874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20 bytes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19" name="Google Shape;719;p47"/>
              <p:cNvCxnSpPr/>
              <p:nvPr/>
            </p:nvCxnSpPr>
            <p:spPr>
              <a:xfrm>
                <a:off x="2202648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47"/>
              <p:cNvCxnSpPr/>
              <p:nvPr/>
            </p:nvCxnSpPr>
            <p:spPr>
              <a:xfrm>
                <a:off x="7533882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1" name="Google Shape;721;p47"/>
              <p:cNvSpPr txBox="1"/>
              <p:nvPr/>
            </p:nvSpPr>
            <p:spPr>
              <a:xfrm>
                <a:off x="4184340" y="4005150"/>
                <a:ext cx="13677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722" name="Google Shape;722;p47"/>
          <p:cNvGrpSpPr/>
          <p:nvPr/>
        </p:nvGrpSpPr>
        <p:grpSpPr>
          <a:xfrm>
            <a:off x="2016151" y="5261050"/>
            <a:ext cx="6600150" cy="1784350"/>
            <a:chOff x="2016151" y="5261050"/>
            <a:chExt cx="6600150" cy="1784350"/>
          </a:xfrm>
        </p:grpSpPr>
        <p:sp>
          <p:nvSpPr>
            <p:cNvPr id="723" name="Google Shape;723;p47"/>
            <p:cNvSpPr/>
            <p:nvPr/>
          </p:nvSpPr>
          <p:spPr>
            <a:xfrm>
              <a:off x="2198475" y="55907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8-bit type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758157" y="55907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8-bit code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14561" y="55907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2198475" y="61694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(content depends on type and code)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47"/>
            <p:cNvSpPr txBox="1"/>
            <p:nvPr/>
          </p:nvSpPr>
          <p:spPr>
            <a:xfrm>
              <a:off x="2016151" y="52610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47"/>
            <p:cNvSpPr txBox="1"/>
            <p:nvPr/>
          </p:nvSpPr>
          <p:spPr>
            <a:xfrm>
              <a:off x="3535575" y="52610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47"/>
            <p:cNvSpPr txBox="1"/>
            <p:nvPr/>
          </p:nvSpPr>
          <p:spPr>
            <a:xfrm>
              <a:off x="5014575" y="52610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47"/>
            <p:cNvSpPr txBox="1"/>
            <p:nvPr/>
          </p:nvSpPr>
          <p:spPr>
            <a:xfrm>
              <a:off x="8241001" y="52610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8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1587" name="Google Shape;1587;p8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ICMP – Message Type (1)</a:t>
            </a:r>
            <a:endParaRPr sz="3900"/>
          </a:p>
        </p:txBody>
      </p:sp>
      <p:graphicFrame>
        <p:nvGraphicFramePr>
          <p:cNvPr id="1588" name="Google Shape;1588;p80"/>
          <p:cNvGraphicFramePr/>
          <p:nvPr>
            <p:extLst>
              <p:ext uri="{D42A27DB-BD31-4B8C-83A1-F6EECF244321}">
                <p14:modId xmlns:p14="http://schemas.microsoft.com/office/powerpoint/2010/main" val="3377022567"/>
              </p:ext>
            </p:extLst>
          </p:nvPr>
        </p:nvGraphicFramePr>
        <p:xfrm>
          <a:off x="124263" y="1563425"/>
          <a:ext cx="5698325" cy="572982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reply (Ping reply)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 rowSpan="1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 unreachable: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network unreachable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protocol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port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fragmentation needed but don’t fragment bit 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source route failed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network unknown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host unknown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source host isolated (obsolete)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network administratively prohibited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host administratively prohibited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89" name="Google Shape;1589;p80"/>
          <p:cNvGraphicFramePr/>
          <p:nvPr>
            <p:extLst>
              <p:ext uri="{D42A27DB-BD31-4B8C-83A1-F6EECF244321}">
                <p14:modId xmlns:p14="http://schemas.microsoft.com/office/powerpoint/2010/main" val="1597584096"/>
              </p:ext>
            </p:extLst>
          </p:nvPr>
        </p:nvGraphicFramePr>
        <p:xfrm>
          <a:off x="5890413" y="1563430"/>
          <a:ext cx="5981175" cy="248394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50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network unreachable for TOS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unreachable for TOS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communication administratively prohibited by filtering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precedence violation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precedence cutoff effect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000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8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1595" name="Google Shape;1595;p8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ICMP – Message Type (2)</a:t>
            </a:r>
            <a:endParaRPr sz="3900"/>
          </a:p>
        </p:txBody>
      </p:sp>
      <p:graphicFrame>
        <p:nvGraphicFramePr>
          <p:cNvPr id="1596" name="Google Shape;1596;p81"/>
          <p:cNvGraphicFramePr/>
          <p:nvPr>
            <p:extLst>
              <p:ext uri="{D42A27DB-BD31-4B8C-83A1-F6EECF244321}">
                <p14:modId xmlns:p14="http://schemas.microsoft.com/office/powerpoint/2010/main" val="1966764309"/>
              </p:ext>
            </p:extLst>
          </p:nvPr>
        </p:nvGraphicFramePr>
        <p:xfrm>
          <a:off x="406188" y="1502950"/>
          <a:ext cx="5415475" cy="515073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quench (elementary flow control)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75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redirect: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network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host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type-of-service and network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type-of-service and host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request (Ping request)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 advertisement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 solicitation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exceeded: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time-to-live equals 0 during transit (Traceroute)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time-to-live equals 0 during reassembly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597" name="Google Shape;1597;p81"/>
          <p:cNvGraphicFramePr/>
          <p:nvPr>
            <p:extLst>
              <p:ext uri="{D42A27DB-BD31-4B8C-83A1-F6EECF244321}">
                <p14:modId xmlns:p14="http://schemas.microsoft.com/office/powerpoint/2010/main" val="624107684"/>
              </p:ext>
            </p:extLst>
          </p:nvPr>
        </p:nvGraphicFramePr>
        <p:xfrm>
          <a:off x="6075938" y="1502950"/>
          <a:ext cx="5415475" cy="380970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 problem: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IP header bad (catchall error)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required option missing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 request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 reply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request (obsolete)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reply (obsolete)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 mask request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 mask reply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851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8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603" name="Google Shape;1603;p8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Address Mask Request/Reply (1)</a:t>
            </a:r>
            <a:endParaRPr sz="4000"/>
          </a:p>
        </p:txBody>
      </p:sp>
      <p:sp>
        <p:nvSpPr>
          <p:cNvPr id="1604" name="Google Shape;1604;p8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Mask Request and Reply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Used for diskless system to obtain its subnet mask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Identifier and sequence number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Can be set to anything for sender to match reply with request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The receiver will response an ICMP reply with the subnet mask of the receiving NIC</a:t>
            </a:r>
            <a:endParaRPr sz="2500"/>
          </a:p>
        </p:txBody>
      </p:sp>
      <p:grpSp>
        <p:nvGrpSpPr>
          <p:cNvPr id="1605" name="Google Shape;1605;p82"/>
          <p:cNvGrpSpPr/>
          <p:nvPr/>
        </p:nvGrpSpPr>
        <p:grpSpPr>
          <a:xfrm>
            <a:off x="2698226" y="4354825"/>
            <a:ext cx="6600150" cy="2065750"/>
            <a:chOff x="2016151" y="4727650"/>
            <a:chExt cx="6600150" cy="2065750"/>
          </a:xfrm>
        </p:grpSpPr>
        <p:sp>
          <p:nvSpPr>
            <p:cNvPr id="1606" name="Google Shape;1606;p82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(17 or 18)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7" name="Google Shape;1607;p82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8" name="Google Shape;1608;p82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9" name="Google Shape;1609;p82"/>
            <p:cNvSpPr/>
            <p:nvPr/>
          </p:nvSpPr>
          <p:spPr>
            <a:xfrm>
              <a:off x="2198475" y="62147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 mask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0" name="Google Shape;1610;p82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1" name="Google Shape;1611;p82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2" name="Google Shape;1612;p82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3" name="Google Shape;1613;p82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4" name="Google Shape;1614;p82"/>
            <p:cNvSpPr/>
            <p:nvPr/>
          </p:nvSpPr>
          <p:spPr>
            <a:xfrm>
              <a:off x="2198486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5" name="Google Shape;1615;p82"/>
            <p:cNvSpPr/>
            <p:nvPr/>
          </p:nvSpPr>
          <p:spPr>
            <a:xfrm>
              <a:off x="5314550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630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621" name="Google Shape;1621;p8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Address Mask Request/Reply (2)</a:t>
            </a:r>
            <a:endParaRPr sz="4000"/>
          </a:p>
        </p:txBody>
      </p:sp>
      <p:sp>
        <p:nvSpPr>
          <p:cNvPr id="1622" name="Google Shape;1622;p8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623" name="Google Shape;1623;p83"/>
          <p:cNvSpPr txBox="1">
            <a:spLocks noGrp="1"/>
          </p:cNvSpPr>
          <p:nvPr>
            <p:ph type="body" idx="2"/>
          </p:nvPr>
        </p:nvSpPr>
        <p:spPr>
          <a:xfrm>
            <a:off x="615250" y="2234475"/>
            <a:ext cx="10798500" cy="3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$ </a:t>
            </a:r>
            <a:r>
              <a:rPr lang="en-US" sz="1600" b="1" dirty="0">
                <a:solidFill>
                  <a:srgbClr val="FF0000"/>
                </a:solidFill>
              </a:rPr>
              <a:t>ping -M </a:t>
            </a:r>
            <a:r>
              <a:rPr lang="en-US" sz="1600" b="1" dirty="0" err="1">
                <a:solidFill>
                  <a:srgbClr val="FF0000"/>
                </a:solidFill>
              </a:rPr>
              <a:t>m</a:t>
            </a:r>
            <a:r>
              <a:rPr lang="en-US" sz="1600" b="1" dirty="0">
                <a:solidFill>
                  <a:srgbClr val="FF0000"/>
                </a:solidFill>
              </a:rPr>
              <a:t> sun1.cs.nctu.edu.tw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</a:rPr>
              <a:t>ICMP_MASKREQ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PING sun1.cs.nctu.edu.tw (140.113.235.171): 56 data bytes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=0 </a:t>
            </a:r>
            <a:r>
              <a:rPr lang="en-US" sz="1600" b="1" dirty="0" err="1"/>
              <a:t>ttl</a:t>
            </a:r>
            <a:r>
              <a:rPr lang="en-US" sz="1600" b="1" dirty="0"/>
              <a:t>=251 time=0.663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=1 </a:t>
            </a:r>
            <a:r>
              <a:rPr lang="en-US" sz="1600" b="1" dirty="0" err="1"/>
              <a:t>ttl</a:t>
            </a:r>
            <a:r>
              <a:rPr lang="en-US" sz="1600" b="1" dirty="0"/>
              <a:t>=251 time=1.018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=2 </a:t>
            </a:r>
            <a:r>
              <a:rPr lang="en-US" sz="1600" b="1" dirty="0" err="1"/>
              <a:t>ttl</a:t>
            </a:r>
            <a:r>
              <a:rPr lang="en-US" sz="1600" b="1" dirty="0"/>
              <a:t>=251 time=1.028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=3 </a:t>
            </a:r>
            <a:r>
              <a:rPr lang="en-US" sz="1600" b="1" dirty="0" err="1"/>
              <a:t>ttl</a:t>
            </a:r>
            <a:r>
              <a:rPr lang="en-US" sz="1600" b="1" dirty="0"/>
              <a:t>=251 time=1.026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^C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--- sun1.cs.nctu.edu.tw ping statistics ---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4 packets transmitted, 4 packets received, 0% packet loss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round-trip min/</a:t>
            </a:r>
            <a:r>
              <a:rPr lang="en-US" sz="1600" b="1" dirty="0" err="1"/>
              <a:t>avg</a:t>
            </a:r>
            <a:r>
              <a:rPr lang="en-US" sz="1600" b="1" dirty="0"/>
              <a:t>/max/</a:t>
            </a:r>
            <a:r>
              <a:rPr lang="en-US" sz="1600" b="1" dirty="0" err="1"/>
              <a:t>stddev</a:t>
            </a:r>
            <a:r>
              <a:rPr lang="en-US" sz="1600" b="1" dirty="0"/>
              <a:t> = 0.663/0.934/1.028/0.156 </a:t>
            </a:r>
            <a:r>
              <a:rPr lang="en-US" sz="1600" b="1" dirty="0" err="1"/>
              <a:t>ms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$ </a:t>
            </a:r>
            <a:r>
              <a:rPr lang="en-US" sz="1600" b="1" dirty="0" err="1">
                <a:solidFill>
                  <a:srgbClr val="FF0000"/>
                </a:solidFill>
              </a:rPr>
              <a:t>icmpquery</a:t>
            </a:r>
            <a:r>
              <a:rPr lang="en-US" sz="1600" b="1" dirty="0">
                <a:solidFill>
                  <a:srgbClr val="FF0000"/>
                </a:solidFill>
              </a:rPr>
              <a:t> -m sun1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sun1                                    :  </a:t>
            </a:r>
            <a:r>
              <a:rPr lang="en-US" sz="1600" b="1" dirty="0">
                <a:solidFill>
                  <a:srgbClr val="0000FF"/>
                </a:solidFill>
              </a:rPr>
              <a:t>0xFFFFFF00</a:t>
            </a:r>
            <a:endParaRPr sz="1600" b="1" dirty="0">
              <a:solidFill>
                <a:srgbClr val="0000FF"/>
              </a:solidFill>
            </a:endParaRPr>
          </a:p>
        </p:txBody>
      </p:sp>
      <p:sp>
        <p:nvSpPr>
          <p:cNvPr id="1624" name="Google Shape;1624;p83"/>
          <p:cNvSpPr txBox="1"/>
          <p:nvPr/>
        </p:nvSpPr>
        <p:spPr>
          <a:xfrm>
            <a:off x="599040" y="6093025"/>
            <a:ext cx="60141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※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icmpquery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found in /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/ports/net-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mgmt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icmpquery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5353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8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630" name="Google Shape;1630;p8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ICMP – Query Message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– Timestamp Request/Reply (1)</a:t>
            </a:r>
            <a:endParaRPr sz="4000" dirty="0"/>
          </a:p>
        </p:txBody>
      </p:sp>
      <p:sp>
        <p:nvSpPr>
          <p:cNvPr id="1631" name="Google Shape;1631;p8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Timestamp request and reply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Allow a system to query another for the current time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Milliseconds resolution, since midnight UTC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Requestor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Fill in the originate timestamp and send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Reply system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Fill in the receive timestamp when it receives the request and the transmit time when it sends the reply</a:t>
            </a:r>
            <a:endParaRPr sz="2200"/>
          </a:p>
        </p:txBody>
      </p:sp>
      <p:grpSp>
        <p:nvGrpSpPr>
          <p:cNvPr id="1632" name="Google Shape;1632;p84"/>
          <p:cNvGrpSpPr/>
          <p:nvPr/>
        </p:nvGrpSpPr>
        <p:grpSpPr>
          <a:xfrm>
            <a:off x="2698225" y="4964599"/>
            <a:ext cx="6600150" cy="2280508"/>
            <a:chOff x="2698225" y="4812199"/>
            <a:chExt cx="6600150" cy="2280508"/>
          </a:xfrm>
        </p:grpSpPr>
        <p:sp>
          <p:nvSpPr>
            <p:cNvPr id="1633" name="Google Shape;1633;p84"/>
            <p:cNvSpPr/>
            <p:nvPr/>
          </p:nvSpPr>
          <p:spPr>
            <a:xfrm>
              <a:off x="2880550" y="5110275"/>
              <a:ext cx="15597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(13 or 14)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4" name="Google Shape;1634;p84"/>
            <p:cNvSpPr/>
            <p:nvPr/>
          </p:nvSpPr>
          <p:spPr>
            <a:xfrm>
              <a:off x="4440232" y="5110275"/>
              <a:ext cx="15597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5" name="Google Shape;1635;p84"/>
            <p:cNvSpPr/>
            <p:nvPr/>
          </p:nvSpPr>
          <p:spPr>
            <a:xfrm>
              <a:off x="5996636" y="5110275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6" name="Google Shape;1636;p84"/>
            <p:cNvSpPr/>
            <p:nvPr/>
          </p:nvSpPr>
          <p:spPr>
            <a:xfrm>
              <a:off x="2880550" y="5903182"/>
              <a:ext cx="62355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originate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7" name="Google Shape;1637;p84"/>
            <p:cNvSpPr txBox="1"/>
            <p:nvPr/>
          </p:nvSpPr>
          <p:spPr>
            <a:xfrm>
              <a:off x="2698225" y="4812199"/>
              <a:ext cx="375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8" name="Google Shape;1638;p84"/>
            <p:cNvSpPr txBox="1"/>
            <p:nvPr/>
          </p:nvSpPr>
          <p:spPr>
            <a:xfrm>
              <a:off x="4217649" y="4812199"/>
              <a:ext cx="4740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9" name="Google Shape;1639;p84"/>
            <p:cNvSpPr txBox="1"/>
            <p:nvPr/>
          </p:nvSpPr>
          <p:spPr>
            <a:xfrm>
              <a:off x="5696649" y="4812199"/>
              <a:ext cx="603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0" name="Google Shape;1640;p84"/>
            <p:cNvSpPr txBox="1"/>
            <p:nvPr/>
          </p:nvSpPr>
          <p:spPr>
            <a:xfrm>
              <a:off x="8923075" y="4812199"/>
              <a:ext cx="375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1" name="Google Shape;1641;p84"/>
            <p:cNvSpPr/>
            <p:nvPr/>
          </p:nvSpPr>
          <p:spPr>
            <a:xfrm>
              <a:off x="2880561" y="5506728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2" name="Google Shape;1642;p84"/>
            <p:cNvSpPr/>
            <p:nvPr/>
          </p:nvSpPr>
          <p:spPr>
            <a:xfrm>
              <a:off x="5996625" y="5506728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3" name="Google Shape;1643;p84"/>
            <p:cNvSpPr/>
            <p:nvPr/>
          </p:nvSpPr>
          <p:spPr>
            <a:xfrm>
              <a:off x="2880550" y="6299782"/>
              <a:ext cx="6235500" cy="396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receive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4" name="Google Shape;1644;p84"/>
            <p:cNvSpPr/>
            <p:nvPr/>
          </p:nvSpPr>
          <p:spPr>
            <a:xfrm>
              <a:off x="2880550" y="6696107"/>
              <a:ext cx="6235500" cy="396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transmit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291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8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650" name="Google Shape;1650;p8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Timestamp Request/Reply (1)</a:t>
            </a:r>
            <a:endParaRPr/>
          </a:p>
        </p:txBody>
      </p:sp>
      <p:sp>
        <p:nvSpPr>
          <p:cNvPr id="1651" name="Google Shape;1651;p8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Example</a:t>
            </a:r>
            <a:endParaRPr sz="2500"/>
          </a:p>
        </p:txBody>
      </p:sp>
      <p:sp>
        <p:nvSpPr>
          <p:cNvPr id="1652" name="Google Shape;1652;p85"/>
          <p:cNvSpPr txBox="1">
            <a:spLocks noGrp="1"/>
          </p:cNvSpPr>
          <p:nvPr>
            <p:ph type="body" idx="2"/>
          </p:nvPr>
        </p:nvSpPr>
        <p:spPr>
          <a:xfrm>
            <a:off x="741145" y="2134200"/>
            <a:ext cx="10084205" cy="21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$ </a:t>
            </a:r>
            <a:r>
              <a:rPr lang="en-US" sz="1700" b="1" dirty="0">
                <a:solidFill>
                  <a:srgbClr val="FF0000"/>
                </a:solidFill>
              </a:rPr>
              <a:t>ping -M time </a:t>
            </a:r>
            <a:r>
              <a:rPr lang="en-US" sz="1700" b="1" dirty="0" err="1">
                <a:solidFill>
                  <a:srgbClr val="FF0000"/>
                </a:solidFill>
              </a:rPr>
              <a:t>nabsd</a:t>
            </a:r>
            <a:endParaRPr sz="17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ICMP_TSTAMP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PING nabsd.cs.nctu.edu.tw (140.113.17.215): 56 data bytes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76 bytes from 140.113.17.215: </a:t>
            </a:r>
            <a:r>
              <a:rPr lang="en-US" sz="1700" b="1" dirty="0" err="1"/>
              <a:t>icmp_seq</a:t>
            </a:r>
            <a:r>
              <a:rPr lang="en-US" sz="1700" b="1" dirty="0"/>
              <a:t>=0 </a:t>
            </a:r>
            <a:r>
              <a:rPr lang="en-US" sz="1700" b="1" dirty="0" err="1"/>
              <a:t>ttl</a:t>
            </a:r>
            <a:r>
              <a:rPr lang="en-US" sz="1700" b="1" dirty="0"/>
              <a:t>=64 time=0.663 </a:t>
            </a:r>
            <a:r>
              <a:rPr lang="en-US" sz="1700" b="1" dirty="0" err="1"/>
              <a:t>ms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    </a:t>
            </a:r>
            <a:r>
              <a:rPr lang="en-US" sz="1700" b="1" dirty="0" err="1">
                <a:solidFill>
                  <a:srgbClr val="FF0000"/>
                </a:solidFill>
              </a:rPr>
              <a:t>tso</a:t>
            </a:r>
            <a:r>
              <a:rPr lang="en-US" sz="1700" b="1" dirty="0">
                <a:solidFill>
                  <a:srgbClr val="FF0000"/>
                </a:solidFill>
              </a:rPr>
              <a:t>=06:47:46 </a:t>
            </a:r>
            <a:r>
              <a:rPr lang="en-US" sz="1700" b="1" dirty="0" err="1">
                <a:solidFill>
                  <a:srgbClr val="FF0000"/>
                </a:solidFill>
              </a:rPr>
              <a:t>tsr</a:t>
            </a:r>
            <a:r>
              <a:rPr lang="en-US" sz="1700" b="1" dirty="0">
                <a:solidFill>
                  <a:srgbClr val="FF0000"/>
                </a:solidFill>
              </a:rPr>
              <a:t>=06:48:24 </a:t>
            </a:r>
            <a:r>
              <a:rPr lang="en-US" sz="1700" b="1" dirty="0" err="1">
                <a:solidFill>
                  <a:srgbClr val="FF0000"/>
                </a:solidFill>
              </a:rPr>
              <a:t>tst</a:t>
            </a:r>
            <a:r>
              <a:rPr lang="en-US" sz="1700" b="1" dirty="0">
                <a:solidFill>
                  <a:srgbClr val="FF0000"/>
                </a:solidFill>
              </a:rPr>
              <a:t>=06:48:24</a:t>
            </a:r>
            <a:endParaRPr sz="17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76 bytes from 140.113.17.215: </a:t>
            </a:r>
            <a:r>
              <a:rPr lang="en-US" sz="1700" b="1" dirty="0" err="1"/>
              <a:t>icmp_seq</a:t>
            </a:r>
            <a:r>
              <a:rPr lang="en-US" sz="1700" b="1" dirty="0"/>
              <a:t>=1 </a:t>
            </a:r>
            <a:r>
              <a:rPr lang="en-US" sz="1700" b="1" dirty="0" err="1"/>
              <a:t>ttl</a:t>
            </a:r>
            <a:r>
              <a:rPr lang="en-US" sz="1700" b="1" dirty="0"/>
              <a:t>=64 time=1.016 </a:t>
            </a:r>
            <a:r>
              <a:rPr lang="en-US" sz="1700" b="1" dirty="0" err="1"/>
              <a:t>ms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    </a:t>
            </a:r>
            <a:r>
              <a:rPr lang="en-US" sz="1700" b="1" dirty="0" err="1"/>
              <a:t>tso</a:t>
            </a:r>
            <a:r>
              <a:rPr lang="en-US" sz="1700" b="1" dirty="0"/>
              <a:t>=06:47:47 </a:t>
            </a:r>
            <a:r>
              <a:rPr lang="en-US" sz="1700" b="1" dirty="0" err="1"/>
              <a:t>tsr</a:t>
            </a:r>
            <a:r>
              <a:rPr lang="en-US" sz="1700" b="1" dirty="0"/>
              <a:t>=06:48:25 </a:t>
            </a:r>
            <a:r>
              <a:rPr lang="en-US" sz="1700" b="1" dirty="0" err="1"/>
              <a:t>tst</a:t>
            </a:r>
            <a:r>
              <a:rPr lang="en-US" sz="1700" b="1" dirty="0"/>
              <a:t>=06:48:25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$ </a:t>
            </a:r>
            <a:r>
              <a:rPr lang="en-US" sz="1700" b="1" dirty="0" err="1"/>
              <a:t>icmpquery</a:t>
            </a:r>
            <a:r>
              <a:rPr lang="en-US" sz="1700" b="1" dirty="0"/>
              <a:t> -t </a:t>
            </a:r>
            <a:r>
              <a:rPr lang="en-US" sz="1700" b="1" dirty="0" err="1"/>
              <a:t>nabsd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err="1"/>
              <a:t>nabsd</a:t>
            </a:r>
            <a:r>
              <a:rPr lang="en-US" sz="1700" b="1" dirty="0"/>
              <a:t>                                   :  14:54:47</a:t>
            </a:r>
            <a:endParaRPr sz="1700" b="1" dirty="0"/>
          </a:p>
        </p:txBody>
      </p:sp>
      <p:sp>
        <p:nvSpPr>
          <p:cNvPr id="1653" name="Google Shape;1653;p85"/>
          <p:cNvSpPr txBox="1">
            <a:spLocks noGrp="1"/>
          </p:cNvSpPr>
          <p:nvPr>
            <p:ph type="body" idx="2"/>
          </p:nvPr>
        </p:nvSpPr>
        <p:spPr>
          <a:xfrm>
            <a:off x="741145" y="4472200"/>
            <a:ext cx="10084205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sudo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tcpdump</a:t>
            </a:r>
            <a:r>
              <a:rPr lang="en-US" sz="1400" b="1" dirty="0">
                <a:solidFill>
                  <a:srgbClr val="FF0000"/>
                </a:solidFill>
              </a:rPr>
              <a:t> -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sk0 -e </a:t>
            </a:r>
            <a:r>
              <a:rPr lang="en-US" sz="1400" b="1" dirty="0" err="1">
                <a:solidFill>
                  <a:srgbClr val="FF0000"/>
                </a:solidFill>
              </a:rPr>
              <a:t>icmp</a:t>
            </a:r>
            <a:endParaRPr sz="14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tcpdump</a:t>
            </a:r>
            <a:r>
              <a:rPr lang="en-US" sz="1400" b="1" dirty="0"/>
              <a:t>: verbose output suppressed, use -v or -</a:t>
            </a:r>
            <a:r>
              <a:rPr lang="en-US" sz="1400" b="1" dirty="0" err="1"/>
              <a:t>vv</a:t>
            </a:r>
            <a:r>
              <a:rPr lang="en-US" sz="1400" b="1" dirty="0"/>
              <a:t> for full protocol decode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listening on sk0, link-type EN10MB (Ethernet), capture size 96 bytes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14:48:24.999106 00:90:96:23:8f:7d &gt; 00:11:d8:06:1e:81,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chbsd.csie.nctu.edu.tw &gt; </a:t>
            </a:r>
            <a:r>
              <a:rPr lang="en-US" sz="1400" b="1" dirty="0" err="1"/>
              <a:t>nabsd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ICMP time stamp query </a:t>
            </a:r>
            <a:r>
              <a:rPr lang="en-US" sz="1400" b="1" dirty="0"/>
              <a:t>id 18514 </a:t>
            </a:r>
            <a:r>
              <a:rPr lang="en-US" sz="1400" b="1" dirty="0" err="1"/>
              <a:t>seq</a:t>
            </a:r>
            <a:r>
              <a:rPr lang="en-US" sz="1400" b="1" dirty="0"/>
              <a:t> 0,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14:48:24.999148 00:11:d8:06:1e:81 &gt; 00:90:96:23:8f:7d,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nabsd</a:t>
            </a:r>
            <a:r>
              <a:rPr lang="en-US" sz="1400" b="1" dirty="0"/>
              <a:t> &gt; chbsd.csie.nctu.edu.tw: </a:t>
            </a:r>
            <a:r>
              <a:rPr lang="en-US" sz="1400" b="1" dirty="0">
                <a:solidFill>
                  <a:srgbClr val="FF0000"/>
                </a:solidFill>
              </a:rPr>
              <a:t>ICMP time stamp reply</a:t>
            </a:r>
            <a:r>
              <a:rPr lang="en-US" sz="1400" b="1" dirty="0"/>
              <a:t> id 18514 </a:t>
            </a:r>
            <a:r>
              <a:rPr lang="en-US" sz="1400" b="1" dirty="0" err="1"/>
              <a:t>seq</a:t>
            </a:r>
            <a:r>
              <a:rPr lang="en-US" sz="1400" b="1" dirty="0"/>
              <a:t> 0: org 06:47:46.326,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recv</a:t>
            </a:r>
            <a:r>
              <a:rPr lang="en-US" sz="1400" b="1" dirty="0"/>
              <a:t> 06:48:24.998, </a:t>
            </a:r>
            <a:r>
              <a:rPr lang="en-US" sz="1400" b="1" dirty="0" err="1"/>
              <a:t>xmit</a:t>
            </a:r>
            <a:r>
              <a:rPr lang="en-US" sz="1400" b="1" dirty="0"/>
              <a:t> 06:48:24.998,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14:48:26.000598 00:90:96:23:8f:7d &gt; 00:11:d8:06:1e:81,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chbsd.csie.nctu.edu.tw &gt; </a:t>
            </a:r>
            <a:r>
              <a:rPr lang="en-US" sz="1400" b="1" dirty="0" err="1"/>
              <a:t>nabsd</a:t>
            </a:r>
            <a:r>
              <a:rPr lang="en-US" sz="1400" b="1" dirty="0"/>
              <a:t>: ICMP time stamp query id 18514 </a:t>
            </a:r>
            <a:r>
              <a:rPr lang="en-US" sz="1400" b="1" dirty="0" err="1"/>
              <a:t>seq</a:t>
            </a:r>
            <a:r>
              <a:rPr lang="en-US" sz="1400" b="1" dirty="0"/>
              <a:t> 1,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14:48:26.000618 00:11:d8:06:1e:81 &gt; 00:90:96:23:8f:7d,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nabsd</a:t>
            </a:r>
            <a:r>
              <a:rPr lang="en-US" sz="1400" b="1" dirty="0"/>
              <a:t> &gt; chbsd.csie.nctu.edu.tw: ICMP time stamp reply id 18514 </a:t>
            </a:r>
            <a:r>
              <a:rPr lang="en-US" sz="1400" b="1" dirty="0" err="1"/>
              <a:t>seq</a:t>
            </a:r>
            <a:r>
              <a:rPr lang="en-US" sz="1400" b="1" dirty="0"/>
              <a:t> 1: org 06:47:47.327,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recv</a:t>
            </a:r>
            <a:r>
              <a:rPr lang="en-US" sz="1400" b="1" dirty="0"/>
              <a:t> 06:48:25.999, </a:t>
            </a:r>
            <a:r>
              <a:rPr lang="en-US" sz="1400" b="1" dirty="0" err="1"/>
              <a:t>xmit</a:t>
            </a:r>
            <a:r>
              <a:rPr lang="en-US" sz="1400" b="1" dirty="0"/>
              <a:t> 06:48:25.999, length 76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941845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659" name="Google Shape;1659;p8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ICMP – Error Message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– Destination Unreachable Error Message</a:t>
            </a:r>
            <a:endParaRPr sz="4000" dirty="0"/>
          </a:p>
        </p:txBody>
      </p:sp>
      <p:sp>
        <p:nvSpPr>
          <p:cNvPr id="1660" name="Google Shape;1660;p8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8 bytes ICMP Header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Application-depend data portion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IP header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Let ICMP know how to interpret the 8 bytes that follow</a:t>
            </a:r>
            <a:endParaRPr sz="20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first 8 bytes that followed this IP header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Information about who generates the error</a:t>
            </a:r>
            <a:endParaRPr sz="2000"/>
          </a:p>
        </p:txBody>
      </p:sp>
      <p:grpSp>
        <p:nvGrpSpPr>
          <p:cNvPr id="1661" name="Google Shape;1661;p86"/>
          <p:cNvGrpSpPr/>
          <p:nvPr/>
        </p:nvGrpSpPr>
        <p:grpSpPr>
          <a:xfrm>
            <a:off x="2330026" y="4618050"/>
            <a:ext cx="7336549" cy="2363050"/>
            <a:chOff x="2016151" y="4727650"/>
            <a:chExt cx="7336549" cy="2363050"/>
          </a:xfrm>
        </p:grpSpPr>
        <p:sp>
          <p:nvSpPr>
            <p:cNvPr id="1662" name="Google Shape;1662;p86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3" name="Google Shape;1663;p86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4" name="Google Shape;1664;p86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5" name="Google Shape;1665;p86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6" name="Google Shape;1666;p86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7" name="Google Shape;1667;p86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8" name="Google Shape;1668;p86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9" name="Google Shape;1669;p86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0" name="Google Shape;1670;p86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1" name="Google Shape;1671;p86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86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86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74" name="Google Shape;1674;p86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6469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680" name="Google Shape;1680;p8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Error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Port Unreachable (1)</a:t>
            </a:r>
            <a:endParaRPr sz="4000"/>
          </a:p>
        </p:txBody>
      </p:sp>
      <p:sp>
        <p:nvSpPr>
          <p:cNvPr id="1681" name="Google Shape;1681;p8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ICMP port unreachable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Type = 3 , code = 3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receives a UDP datagram but the destination port does not correspond to a port that some process has in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2" name="Google Shape;1682;p87"/>
          <p:cNvGrpSpPr/>
          <p:nvPr/>
        </p:nvGrpSpPr>
        <p:grpSpPr>
          <a:xfrm>
            <a:off x="1646500" y="4279150"/>
            <a:ext cx="8703600" cy="2299875"/>
            <a:chOff x="938525" y="4227725"/>
            <a:chExt cx="8703600" cy="2299875"/>
          </a:xfrm>
        </p:grpSpPr>
        <p:sp>
          <p:nvSpPr>
            <p:cNvPr id="1683" name="Google Shape;1683;p87"/>
            <p:cNvSpPr/>
            <p:nvPr/>
          </p:nvSpPr>
          <p:spPr>
            <a:xfrm>
              <a:off x="938525" y="5682625"/>
              <a:ext cx="18129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4" name="Google Shape;1684;p87"/>
            <p:cNvSpPr/>
            <p:nvPr/>
          </p:nvSpPr>
          <p:spPr>
            <a:xfrm>
              <a:off x="27514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5" name="Google Shape;1685;p87"/>
            <p:cNvSpPr/>
            <p:nvPr/>
          </p:nvSpPr>
          <p:spPr>
            <a:xfrm>
              <a:off x="50140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6" name="Google Shape;1686;p87"/>
            <p:cNvSpPr/>
            <p:nvPr/>
          </p:nvSpPr>
          <p:spPr>
            <a:xfrm>
              <a:off x="61582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header of datagram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that generated error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7" name="Google Shape;1687;p87"/>
            <p:cNvSpPr/>
            <p:nvPr/>
          </p:nvSpPr>
          <p:spPr>
            <a:xfrm>
              <a:off x="84208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8" name="Google Shape;1688;p87"/>
            <p:cNvSpPr txBox="1"/>
            <p:nvPr/>
          </p:nvSpPr>
          <p:spPr>
            <a:xfrm>
              <a:off x="11957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9" name="Google Shape;1689;p87"/>
            <p:cNvSpPr txBox="1"/>
            <p:nvPr/>
          </p:nvSpPr>
          <p:spPr>
            <a:xfrm>
              <a:off x="32335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0" name="Google Shape;1690;p87"/>
            <p:cNvSpPr txBox="1"/>
            <p:nvPr/>
          </p:nvSpPr>
          <p:spPr>
            <a:xfrm>
              <a:off x="49369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1" name="Google Shape;1691;p87"/>
            <p:cNvSpPr txBox="1"/>
            <p:nvPr/>
          </p:nvSpPr>
          <p:spPr>
            <a:xfrm>
              <a:off x="66788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2" name="Google Shape;1692;p87"/>
            <p:cNvSpPr txBox="1"/>
            <p:nvPr/>
          </p:nvSpPr>
          <p:spPr>
            <a:xfrm>
              <a:off x="83437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93" name="Google Shape;1693;p87"/>
            <p:cNvGrpSpPr/>
            <p:nvPr/>
          </p:nvGrpSpPr>
          <p:grpSpPr>
            <a:xfrm>
              <a:off x="5014025" y="4720925"/>
              <a:ext cx="4551000" cy="431100"/>
              <a:chOff x="5014025" y="4593225"/>
              <a:chExt cx="4551000" cy="431100"/>
            </a:xfrm>
          </p:grpSpPr>
          <p:cxnSp>
            <p:nvCxnSpPr>
              <p:cNvPr id="1694" name="Google Shape;1694;p87"/>
              <p:cNvCxnSpPr/>
              <p:nvPr/>
            </p:nvCxnSpPr>
            <p:spPr>
              <a:xfrm rot="10800000">
                <a:off x="956317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87"/>
              <p:cNvCxnSpPr/>
              <p:nvPr/>
            </p:nvCxnSpPr>
            <p:spPr>
              <a:xfrm rot="10800000">
                <a:off x="501402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87"/>
              <p:cNvCxnSpPr/>
              <p:nvPr/>
            </p:nvCxnSpPr>
            <p:spPr>
              <a:xfrm rot="10800000">
                <a:off x="5014025" y="4808775"/>
                <a:ext cx="4551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697" name="Google Shape;1697;p87"/>
              <p:cNvSpPr txBox="1"/>
              <p:nvPr/>
            </p:nvSpPr>
            <p:spPr>
              <a:xfrm>
                <a:off x="6546702" y="4593225"/>
                <a:ext cx="14838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98" name="Google Shape;1698;p87"/>
            <p:cNvGrpSpPr/>
            <p:nvPr/>
          </p:nvGrpSpPr>
          <p:grpSpPr>
            <a:xfrm>
              <a:off x="2751425" y="4227725"/>
              <a:ext cx="6814525" cy="431100"/>
              <a:chOff x="2751425" y="3999125"/>
              <a:chExt cx="6814525" cy="431100"/>
            </a:xfrm>
          </p:grpSpPr>
          <p:cxnSp>
            <p:nvCxnSpPr>
              <p:cNvPr id="1699" name="Google Shape;1699;p87"/>
              <p:cNvCxnSpPr/>
              <p:nvPr/>
            </p:nvCxnSpPr>
            <p:spPr>
              <a:xfrm rot="10800000">
                <a:off x="9564100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87"/>
              <p:cNvCxnSpPr/>
              <p:nvPr/>
            </p:nvCxnSpPr>
            <p:spPr>
              <a:xfrm rot="10800000">
                <a:off x="2751425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87"/>
              <p:cNvCxnSpPr/>
              <p:nvPr/>
            </p:nvCxnSpPr>
            <p:spPr>
              <a:xfrm rot="10800000">
                <a:off x="2751450" y="4189775"/>
                <a:ext cx="681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702" name="Google Shape;1702;p87"/>
              <p:cNvSpPr txBox="1"/>
              <p:nvPr/>
            </p:nvSpPr>
            <p:spPr>
              <a:xfrm>
                <a:off x="5660963" y="3999125"/>
                <a:ext cx="12984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03" name="Google Shape;1703;p87"/>
            <p:cNvGrpSpPr/>
            <p:nvPr/>
          </p:nvGrpSpPr>
          <p:grpSpPr>
            <a:xfrm>
              <a:off x="6158225" y="5214125"/>
              <a:ext cx="3406800" cy="431100"/>
              <a:chOff x="6158225" y="5214125"/>
              <a:chExt cx="3406800" cy="431100"/>
            </a:xfrm>
          </p:grpSpPr>
          <p:cxnSp>
            <p:nvCxnSpPr>
              <p:cNvPr id="1704" name="Google Shape;1704;p87"/>
              <p:cNvCxnSpPr/>
              <p:nvPr/>
            </p:nvCxnSpPr>
            <p:spPr>
              <a:xfrm rot="10800000">
                <a:off x="956317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87"/>
              <p:cNvCxnSpPr/>
              <p:nvPr/>
            </p:nvCxnSpPr>
            <p:spPr>
              <a:xfrm rot="10800000">
                <a:off x="615822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87"/>
              <p:cNvCxnSpPr/>
              <p:nvPr/>
            </p:nvCxnSpPr>
            <p:spPr>
              <a:xfrm rot="10800000">
                <a:off x="6158225" y="5427775"/>
                <a:ext cx="340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707" name="Google Shape;1707;p87"/>
              <p:cNvSpPr txBox="1"/>
              <p:nvPr/>
            </p:nvSpPr>
            <p:spPr>
              <a:xfrm>
                <a:off x="6476200" y="5214125"/>
                <a:ext cx="27690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portion of 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50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(1)</a:t>
            </a: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is a suite of networking protocols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4-layer architecture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Link layer (data-link layer)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Include device drivers to handle hardware details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Network layer (IP)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 the movement of packets around the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Transport layer (Port)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 flow of data between hosts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Application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8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713" name="Google Shape;1713;p8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ICMP – Error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 – Port Unreachable (2)</a:t>
            </a:r>
            <a:endParaRPr/>
          </a:p>
        </p:txBody>
      </p:sp>
      <p:sp>
        <p:nvSpPr>
          <p:cNvPr id="1714" name="Google Shape;1714;p8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Using TFTP (Trivial File Transfer Protocol)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Original port: 69</a:t>
            </a:r>
            <a:endParaRPr/>
          </a:p>
        </p:txBody>
      </p:sp>
      <p:sp>
        <p:nvSpPr>
          <p:cNvPr id="1715" name="Google Shape;1715;p88"/>
          <p:cNvSpPr txBox="1">
            <a:spLocks noGrp="1"/>
          </p:cNvSpPr>
          <p:nvPr>
            <p:ph type="body" idx="2"/>
          </p:nvPr>
        </p:nvSpPr>
        <p:spPr>
          <a:xfrm>
            <a:off x="1360950" y="2990225"/>
            <a:ext cx="9866700" cy="14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tftp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 connect localhost 8888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 get temp.foo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Transfer timed out.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</a:t>
            </a:r>
            <a:endParaRPr b="1"/>
          </a:p>
        </p:txBody>
      </p:sp>
      <p:sp>
        <p:nvSpPr>
          <p:cNvPr id="1716" name="Google Shape;1716;p88"/>
          <p:cNvSpPr txBox="1">
            <a:spLocks noGrp="1"/>
          </p:cNvSpPr>
          <p:nvPr>
            <p:ph type="body" idx="2"/>
          </p:nvPr>
        </p:nvSpPr>
        <p:spPr>
          <a:xfrm>
            <a:off x="1360950" y="4659700"/>
            <a:ext cx="9866700" cy="23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$ </a:t>
            </a: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tcpdump</a:t>
            </a:r>
            <a:r>
              <a:rPr lang="en-US" b="1" dirty="0">
                <a:solidFill>
                  <a:srgbClr val="FF0000"/>
                </a:solidFill>
              </a:rPr>
              <a:t> -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lo0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tcpdump</a:t>
            </a:r>
            <a:r>
              <a:rPr lang="en-US" b="1" dirty="0"/>
              <a:t>: verbose output suppressed, use -v or -</a:t>
            </a:r>
            <a:r>
              <a:rPr lang="en-US" b="1" dirty="0" err="1"/>
              <a:t>vv</a:t>
            </a:r>
            <a:r>
              <a:rPr lang="en-US" b="1" dirty="0"/>
              <a:t> for full protocol decode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listening on lo0, link-type NULL (BSD loopback), capture size 96 bytes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15:01:24.788511 IP localhost.62089 &gt; localhost.8888: UDP, length 16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15:01:24.788554 IP localhost &gt; localhost: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ICMP localhost </a:t>
            </a:r>
            <a:r>
              <a:rPr lang="en-US" b="1" dirty="0" err="1">
                <a:solidFill>
                  <a:srgbClr val="FF0000"/>
                </a:solidFill>
              </a:rPr>
              <a:t>udp</a:t>
            </a:r>
            <a:r>
              <a:rPr lang="en-US" b="1" dirty="0">
                <a:solidFill>
                  <a:srgbClr val="FF0000"/>
                </a:solidFill>
              </a:rPr>
              <a:t> port 8888 unreachable</a:t>
            </a:r>
            <a:r>
              <a:rPr lang="en-US" b="1" dirty="0"/>
              <a:t>, length 36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15:01:29.788626 IP localhost.62089 &gt; localhost.8888: UDP, length 16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15:01:29.788691 IP localhost &gt; localhost: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ICMP localhost </a:t>
            </a:r>
            <a:r>
              <a:rPr lang="en-US" b="1" dirty="0" err="1"/>
              <a:t>udp</a:t>
            </a:r>
            <a:r>
              <a:rPr lang="en-US" b="1" dirty="0"/>
              <a:t> port 8888 unreachable, length 36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119799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736" name="Google Shape;736;p4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(1)</a:t>
            </a:r>
            <a:endParaRPr/>
          </a:p>
        </p:txBody>
      </p:sp>
      <p:sp>
        <p:nvSpPr>
          <p:cNvPr id="737" name="Google Shape;737;p4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Use ICMP to test whether another host is reachable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Type 8, ICMP echo request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Type 0, ICMP echo reply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ICMP echo request/reply format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Identifier: process ID of the sending process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Sequence number: start with 0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Optional data: any optional data sent must be echoed</a:t>
            </a:r>
            <a:endParaRPr sz="2400"/>
          </a:p>
        </p:txBody>
      </p:sp>
      <p:grpSp>
        <p:nvGrpSpPr>
          <p:cNvPr id="738" name="Google Shape;738;p48"/>
          <p:cNvGrpSpPr/>
          <p:nvPr/>
        </p:nvGrpSpPr>
        <p:grpSpPr>
          <a:xfrm>
            <a:off x="2016151" y="4727650"/>
            <a:ext cx="7336549" cy="2363050"/>
            <a:chOff x="2016151" y="4727650"/>
            <a:chExt cx="7336549" cy="2363050"/>
          </a:xfrm>
        </p:grpSpPr>
        <p:sp>
          <p:nvSpPr>
            <p:cNvPr id="739" name="Google Shape;739;p48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 or 8)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optional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3" name="Google Shape;743;p48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48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48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48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2198486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5314550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9" name="Google Shape;749;p48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8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8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52" name="Google Shape;752;p48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758" name="Google Shape;758;p4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(2)</a:t>
            </a:r>
            <a:endParaRPr/>
          </a:p>
        </p:txBody>
      </p:sp>
      <p:sp>
        <p:nvSpPr>
          <p:cNvPr id="759" name="Google Shape;759;p4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Ex: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ServerA ping ServerB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execute “tcpdump -i sk0 -X -e icmp” on ServerB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760" name="Google Shape;760;p49"/>
          <p:cNvSpPr txBox="1">
            <a:spLocks noGrp="1"/>
          </p:cNvSpPr>
          <p:nvPr>
            <p:ph type="body" idx="2"/>
          </p:nvPr>
        </p:nvSpPr>
        <p:spPr>
          <a:xfrm>
            <a:off x="1314550" y="2934300"/>
            <a:ext cx="93999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ServerA </a:t>
            </a:r>
            <a:r>
              <a:rPr lang="en-US" sz="1300" b="1"/>
              <a:t>$ </a:t>
            </a:r>
            <a:r>
              <a:rPr lang="en-US" sz="1300" b="1">
                <a:solidFill>
                  <a:srgbClr val="FF0000"/>
                </a:solidFill>
              </a:rPr>
              <a:t>ping ServerB</a:t>
            </a:r>
            <a:endParaRPr sz="13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PING ServerB.cs.nctu.edu.tw (140.113.17.215): 56 data bytes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64 bytes from 140.113.17.215: icmp_seq=0 ttl=64 time=0.520 ms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</p:txBody>
      </p:sp>
      <p:sp>
        <p:nvSpPr>
          <p:cNvPr id="761" name="Google Shape;761;p49"/>
          <p:cNvSpPr txBox="1">
            <a:spLocks noGrp="1"/>
          </p:cNvSpPr>
          <p:nvPr>
            <p:ph type="body" idx="2"/>
          </p:nvPr>
        </p:nvSpPr>
        <p:spPr>
          <a:xfrm>
            <a:off x="1314550" y="3871925"/>
            <a:ext cx="9399900" cy="3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15:08:12.631925 00:90:96:23:8f:7d &gt; 00:11:d8:06:1e:81, </a:t>
            </a:r>
            <a:r>
              <a:rPr lang="en-US" sz="1300" b="1" dirty="0" err="1"/>
              <a:t>ethertype</a:t>
            </a:r>
            <a:r>
              <a:rPr lang="en-US" sz="1300" b="1" dirty="0"/>
              <a:t> IPv4 (0x0800), length 98: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ServerA.cs.nctu.edu.tw &gt; </a:t>
            </a:r>
            <a:r>
              <a:rPr lang="en-US" sz="1300" b="1" dirty="0" err="1"/>
              <a:t>ServerB</a:t>
            </a:r>
            <a:r>
              <a:rPr lang="en-US" sz="1300" b="1" dirty="0"/>
              <a:t>: </a:t>
            </a:r>
            <a:r>
              <a:rPr lang="en-US" sz="1300" b="1" dirty="0">
                <a:highlight>
                  <a:srgbClr val="FFFF00"/>
                </a:highlight>
              </a:rPr>
              <a:t>ICMP echo request</a:t>
            </a:r>
            <a:r>
              <a:rPr lang="en-US" sz="1300" b="1" dirty="0"/>
              <a:t>, id 56914, seq 0, length 64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0x0000:  </a:t>
            </a:r>
            <a:r>
              <a:rPr lang="en-US" sz="1300" b="1" dirty="0">
                <a:solidFill>
                  <a:srgbClr val="0000FF"/>
                </a:solidFill>
              </a:rPr>
              <a:t>4500 0054 f688 0000 4001 4793 8c71 11d4</a:t>
            </a:r>
            <a:r>
              <a:rPr lang="en-US" sz="1300" b="1" dirty="0"/>
              <a:t>  E..T....@.</a:t>
            </a:r>
            <a:r>
              <a:rPr lang="en-US" sz="1300" b="1" dirty="0" err="1"/>
              <a:t>G..q</a:t>
            </a:r>
            <a:r>
              <a:rPr lang="en-US" sz="1300" b="1" dirty="0"/>
              <a:t>..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0x0010:  </a:t>
            </a:r>
            <a:r>
              <a:rPr lang="en-US" sz="1300" b="1" dirty="0">
                <a:solidFill>
                  <a:srgbClr val="0000FF"/>
                </a:solidFill>
              </a:rPr>
              <a:t>8c71 11d7</a:t>
            </a:r>
            <a:r>
              <a:rPr lang="en-US" sz="1300" b="1" dirty="0"/>
              <a:t> </a:t>
            </a:r>
            <a:r>
              <a:rPr lang="en-US" sz="1300" b="1" dirty="0">
                <a:solidFill>
                  <a:srgbClr val="FF0000"/>
                </a:solidFill>
              </a:rPr>
              <a:t>0800 a715 de52 0000</a:t>
            </a:r>
            <a:r>
              <a:rPr lang="en-US" sz="1300" b="1" dirty="0"/>
              <a:t> 45f7 9f35  .q.......R..E..5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0x0020:  000d a25a 0809 0a0b 0c0d 0e0f 1011 1213  ...Z............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0x0030:  1415 1617 1819 1a1b 1c1d 1e1f 2021 2223  .............!"#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0x0040:  2425 2627 2829 2a2b 2c2d 2e2f 3031 3233  $%&amp;'()*+,-./0123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0x0050:  3435                                     45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15:08:12.631968 00:11:d8:06:1e:81 &gt; 00:90:96:23:8f:7d, </a:t>
            </a:r>
            <a:r>
              <a:rPr lang="en-US" sz="1300" b="1" dirty="0" err="1"/>
              <a:t>ethertype</a:t>
            </a:r>
            <a:r>
              <a:rPr lang="en-US" sz="1300" b="1" dirty="0"/>
              <a:t> IPv4 (0x0800), length 98: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</a:t>
            </a:r>
            <a:r>
              <a:rPr lang="en-US" sz="1300" b="1" dirty="0" err="1"/>
              <a:t>ServerB</a:t>
            </a:r>
            <a:r>
              <a:rPr lang="en-US" sz="1300" b="1" dirty="0"/>
              <a:t> &gt; ServerA</a:t>
            </a:r>
            <a:r>
              <a:rPr lang="en-US" sz="1300" b="1" dirty="0">
                <a:solidFill>
                  <a:schemeClr val="dk1"/>
                </a:solidFill>
              </a:rPr>
              <a:t>.cs.nctu.edu.tw</a:t>
            </a:r>
            <a:r>
              <a:rPr lang="en-US" sz="1300" b="1" dirty="0"/>
              <a:t>: </a:t>
            </a:r>
            <a:r>
              <a:rPr lang="en-US" sz="1300" b="1" dirty="0">
                <a:highlight>
                  <a:srgbClr val="FFFF00"/>
                </a:highlight>
              </a:rPr>
              <a:t>ICMP echo reply</a:t>
            </a:r>
            <a:r>
              <a:rPr lang="en-US" sz="1300" b="1" dirty="0"/>
              <a:t>, id 56914, seq 0, length 64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0x0000:  </a:t>
            </a:r>
            <a:r>
              <a:rPr lang="en-US" sz="1300" b="1" dirty="0">
                <a:solidFill>
                  <a:srgbClr val="0000FF"/>
                </a:solidFill>
              </a:rPr>
              <a:t>4500 0054 d97d 0000 4001 649e 8c71 11d7</a:t>
            </a:r>
            <a:r>
              <a:rPr lang="en-US" sz="1300" b="1" dirty="0"/>
              <a:t>  E..T.}..@.</a:t>
            </a:r>
            <a:r>
              <a:rPr lang="en-US" sz="1300" b="1" dirty="0" err="1"/>
              <a:t>d..q</a:t>
            </a:r>
            <a:r>
              <a:rPr lang="en-US" sz="1300" b="1" dirty="0"/>
              <a:t>..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0x0010:  </a:t>
            </a:r>
            <a:r>
              <a:rPr lang="en-US" sz="1300" b="1" dirty="0">
                <a:solidFill>
                  <a:srgbClr val="0000FF"/>
                </a:solidFill>
              </a:rPr>
              <a:t>8c71 11d4</a:t>
            </a:r>
            <a:r>
              <a:rPr lang="en-US" sz="1300" b="1" dirty="0"/>
              <a:t> </a:t>
            </a:r>
            <a:r>
              <a:rPr lang="en-US" sz="1300" b="1" dirty="0">
                <a:solidFill>
                  <a:srgbClr val="FF0000"/>
                </a:solidFill>
              </a:rPr>
              <a:t>0000 af15 de52 0000</a:t>
            </a:r>
            <a:r>
              <a:rPr lang="en-US" sz="1300" b="1" dirty="0"/>
              <a:t> 45f7 9f35  .q.......R..E..5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0x0020:  000d a25a 0809 0a0b 0c0d 0e0f 1011 1213  ...Z............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0x0030:  1415 1617 1819 1a1b 1c1d 1e1f 2021 2223  .............!"#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0x0040:  2425 2627 2829 2a2b 2c2d 2e2f 3031 3233  $%&amp;'()*+,-./0123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0x0050:  3435                                     45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</p:txBody>
      </p:sp>
      <p:sp>
        <p:nvSpPr>
          <p:cNvPr id="762" name="Google Shape;762;p49"/>
          <p:cNvSpPr/>
          <p:nvPr/>
        </p:nvSpPr>
        <p:spPr>
          <a:xfrm>
            <a:off x="4030275" y="4535129"/>
            <a:ext cx="498000" cy="21247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4030275" y="6128291"/>
            <a:ext cx="498000" cy="21247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49"/>
          <p:cNvSpPr txBox="1"/>
          <p:nvPr/>
        </p:nvSpPr>
        <p:spPr>
          <a:xfrm>
            <a:off x="568375" y="5112175"/>
            <a:ext cx="994875" cy="4000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Type/Code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6" name="Google Shape;766;p49"/>
          <p:cNvCxnSpPr>
            <a:cxnSpLocks/>
            <a:stCxn id="765" idx="3"/>
            <a:endCxn id="762" idx="2"/>
          </p:cNvCxnSpPr>
          <p:nvPr/>
        </p:nvCxnSpPr>
        <p:spPr>
          <a:xfrm flipV="1">
            <a:off x="1563250" y="4747608"/>
            <a:ext cx="2716025" cy="564607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49"/>
          <p:cNvCxnSpPr>
            <a:cxnSpLocks/>
            <a:stCxn id="765" idx="2"/>
            <a:endCxn id="763" idx="0"/>
          </p:cNvCxnSpPr>
          <p:nvPr/>
        </p:nvCxnSpPr>
        <p:spPr>
          <a:xfrm rot="16200000" flipH="1">
            <a:off x="2364526" y="4213541"/>
            <a:ext cx="616037" cy="3213462"/>
          </a:xfrm>
          <a:prstGeom prst="bentConnector3">
            <a:avLst>
              <a:gd name="adj1" fmla="val 6737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9"/>
          <p:cNvCxnSpPr>
            <a:cxnSpLocks/>
            <a:endCxn id="769" idx="3"/>
          </p:cNvCxnSpPr>
          <p:nvPr/>
        </p:nvCxnSpPr>
        <p:spPr>
          <a:xfrm rot="5400000">
            <a:off x="3123675" y="4634700"/>
            <a:ext cx="390000" cy="3902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9"/>
          <p:cNvSpPr txBox="1"/>
          <p:nvPr/>
        </p:nvSpPr>
        <p:spPr>
          <a:xfrm>
            <a:off x="794800" y="6580900"/>
            <a:ext cx="572700" cy="400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Google Shape;768;p49">
            <a:extLst>
              <a:ext uri="{FF2B5EF4-FFF2-40B4-BE49-F238E27FC236}">
                <a16:creationId xmlns:a16="http://schemas.microsoft.com/office/drawing/2014/main" id="{FF9DEE7D-C243-420A-B1D7-F6406B105615}"/>
              </a:ext>
            </a:extLst>
          </p:cNvPr>
          <p:cNvCxnSpPr>
            <a:cxnSpLocks/>
            <a:stCxn id="22" idx="1"/>
            <a:endCxn id="769" idx="2"/>
          </p:cNvCxnSpPr>
          <p:nvPr/>
        </p:nvCxnSpPr>
        <p:spPr>
          <a:xfrm rot="10800000" flipV="1">
            <a:off x="1081151" y="4642992"/>
            <a:ext cx="3913625" cy="2338108"/>
          </a:xfrm>
          <a:prstGeom prst="bentConnector4">
            <a:avLst>
              <a:gd name="adj1" fmla="val 607"/>
              <a:gd name="adj2" fmla="val 10977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764;p49">
            <a:extLst>
              <a:ext uri="{FF2B5EF4-FFF2-40B4-BE49-F238E27FC236}">
                <a16:creationId xmlns:a16="http://schemas.microsoft.com/office/drawing/2014/main" id="{B2BF9069-805C-4655-86D7-CD96A82F7522}"/>
              </a:ext>
            </a:extLst>
          </p:cNvPr>
          <p:cNvSpPr/>
          <p:nvPr/>
        </p:nvSpPr>
        <p:spPr>
          <a:xfrm>
            <a:off x="4994775" y="4538375"/>
            <a:ext cx="498000" cy="2092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64;p49">
            <a:extLst>
              <a:ext uri="{FF2B5EF4-FFF2-40B4-BE49-F238E27FC236}">
                <a16:creationId xmlns:a16="http://schemas.microsoft.com/office/drawing/2014/main" id="{22D1D1A6-EA78-424F-B192-48BB4D48C92E}"/>
              </a:ext>
            </a:extLst>
          </p:cNvPr>
          <p:cNvSpPr/>
          <p:nvPr/>
        </p:nvSpPr>
        <p:spPr>
          <a:xfrm>
            <a:off x="4994775" y="6131537"/>
            <a:ext cx="498000" cy="2092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775" name="Google Shape;775;p5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(3)</a:t>
            </a:r>
            <a:endParaRPr/>
          </a:p>
        </p:txBody>
      </p:sp>
      <p:sp>
        <p:nvSpPr>
          <p:cNvPr id="776" name="Google Shape;776;p5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32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To get the route that packets take to host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Taking use of “IP Record Route Option”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Command: ping -R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Cause every router that handles the datagram to add its (</a:t>
            </a:r>
            <a:r>
              <a:rPr lang="en-US" sz="2300">
                <a:solidFill>
                  <a:srgbClr val="FF0000"/>
                </a:solidFill>
              </a:rPr>
              <a:t>outgoing</a:t>
            </a:r>
            <a:r>
              <a:rPr lang="en-US" sz="2300"/>
              <a:t>) IP address to a list in the options field.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Format of Option field for IP RR Option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code: type of IP Option (7 for RR)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len: total number of bytes of the RR option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ptr:4 ~ 40 used to point to the next IP address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Only </a:t>
            </a:r>
            <a:r>
              <a:rPr lang="en-US" sz="2300">
                <a:solidFill>
                  <a:srgbClr val="FF0000"/>
                </a:solidFill>
              </a:rPr>
              <a:t>9</a:t>
            </a:r>
            <a:r>
              <a:rPr lang="en-US" sz="2300"/>
              <a:t> IP addresses can be stored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Limitation of IP header</a:t>
            </a:r>
            <a:endParaRPr sz="2500"/>
          </a:p>
        </p:txBody>
      </p:sp>
      <p:grpSp>
        <p:nvGrpSpPr>
          <p:cNvPr id="777" name="Google Shape;777;p50"/>
          <p:cNvGrpSpPr/>
          <p:nvPr/>
        </p:nvGrpSpPr>
        <p:grpSpPr>
          <a:xfrm>
            <a:off x="7171177" y="398475"/>
            <a:ext cx="4579771" cy="2325522"/>
            <a:chOff x="1221400" y="1972932"/>
            <a:chExt cx="11107860" cy="4879399"/>
          </a:xfrm>
        </p:grpSpPr>
        <p:grpSp>
          <p:nvGrpSpPr>
            <p:cNvPr id="778" name="Google Shape;778;p50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779" name="Google Shape;779;p50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0" name="Google Shape;780;p50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1" name="Google Shape;781;p50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2" name="Google Shape;782;p50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3" name="Google Shape;783;p50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4" name="Google Shape;784;p50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5" name="Google Shape;785;p50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6" name="Google Shape;786;p50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7" name="Google Shape;787;p50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8" name="Google Shape;788;p50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9" name="Google Shape;789;p50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0" name="Google Shape;790;p50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1" name="Google Shape;791;p50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2" name="Google Shape;792;p50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93" name="Google Shape;793;p50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50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50"/>
            <p:cNvSpPr txBox="1"/>
            <p:nvPr/>
          </p:nvSpPr>
          <p:spPr>
            <a:xfrm>
              <a:off x="10146372" y="1972932"/>
              <a:ext cx="731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96" name="Google Shape;796;p50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50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50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99" name="Google Shape;799;p50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0" name="Google Shape;800;p50"/>
          <p:cNvGrpSpPr/>
          <p:nvPr/>
        </p:nvGrpSpPr>
        <p:grpSpPr>
          <a:xfrm>
            <a:off x="7276647" y="3703125"/>
            <a:ext cx="3629733" cy="1210008"/>
            <a:chOff x="2198475" y="4005150"/>
            <a:chExt cx="5335489" cy="1290400"/>
          </a:xfrm>
        </p:grpSpPr>
        <p:cxnSp>
          <p:nvCxnSpPr>
            <p:cNvPr id="801" name="Google Shape;801;p50"/>
            <p:cNvCxnSpPr/>
            <p:nvPr/>
          </p:nvCxnSpPr>
          <p:spPr>
            <a:xfrm>
              <a:off x="2202648" y="4220700"/>
              <a:ext cx="533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802" name="Google Shape;802;p50"/>
            <p:cNvGrpSpPr/>
            <p:nvPr/>
          </p:nvGrpSpPr>
          <p:grpSpPr>
            <a:xfrm>
              <a:off x="2198475" y="4005150"/>
              <a:ext cx="5335489" cy="1290400"/>
              <a:chOff x="2198475" y="4005150"/>
              <a:chExt cx="5335489" cy="1290400"/>
            </a:xfrm>
          </p:grpSpPr>
          <p:sp>
            <p:nvSpPr>
              <p:cNvPr id="803" name="Google Shape;803;p50"/>
              <p:cNvSpPr/>
              <p:nvPr/>
            </p:nvSpPr>
            <p:spPr>
              <a:xfrm>
                <a:off x="2198475" y="4448350"/>
                <a:ext cx="11610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header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4" name="Google Shape;804;p50"/>
              <p:cNvSpPr/>
              <p:nvPr/>
            </p:nvSpPr>
            <p:spPr>
              <a:xfrm>
                <a:off x="3359464" y="4448350"/>
                <a:ext cx="41745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5" name="Google Shape;805;p50"/>
              <p:cNvSpPr txBox="1"/>
              <p:nvPr/>
            </p:nvSpPr>
            <p:spPr>
              <a:xfrm>
                <a:off x="2403701" y="4950850"/>
                <a:ext cx="874800" cy="3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 bytes</a:t>
                </a:r>
                <a:endParaRPr sz="9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06" name="Google Shape;806;p50"/>
              <p:cNvCxnSpPr/>
              <p:nvPr/>
            </p:nvCxnSpPr>
            <p:spPr>
              <a:xfrm>
                <a:off x="2202648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50"/>
              <p:cNvCxnSpPr/>
              <p:nvPr/>
            </p:nvCxnSpPr>
            <p:spPr>
              <a:xfrm>
                <a:off x="7533882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8" name="Google Shape;808;p50"/>
              <p:cNvSpPr txBox="1"/>
              <p:nvPr/>
            </p:nvSpPr>
            <p:spPr>
              <a:xfrm>
                <a:off x="4184340" y="4005150"/>
                <a:ext cx="1367700" cy="377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809" name="Google Shape;809;p50"/>
          <p:cNvGrpSpPr/>
          <p:nvPr/>
        </p:nvGrpSpPr>
        <p:grpSpPr>
          <a:xfrm>
            <a:off x="907856" y="5746700"/>
            <a:ext cx="10513769" cy="1571450"/>
            <a:chOff x="907856" y="5670500"/>
            <a:chExt cx="10513769" cy="1571450"/>
          </a:xfrm>
        </p:grpSpPr>
        <p:sp>
          <p:nvSpPr>
            <p:cNvPr id="810" name="Google Shape;810;p50"/>
            <p:cNvSpPr/>
            <p:nvPr/>
          </p:nvSpPr>
          <p:spPr>
            <a:xfrm>
              <a:off x="908300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1432806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1957312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2481812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4055454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5645259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7218757" y="6147000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9316677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Google Shape;818;p50"/>
            <p:cNvSpPr txBox="1"/>
            <p:nvPr/>
          </p:nvSpPr>
          <p:spPr>
            <a:xfrm>
              <a:off x="994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9" name="Google Shape;819;p50"/>
            <p:cNvSpPr txBox="1"/>
            <p:nvPr/>
          </p:nvSpPr>
          <p:spPr>
            <a:xfrm>
              <a:off x="15187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50"/>
            <p:cNvSpPr txBox="1"/>
            <p:nvPr/>
          </p:nvSpPr>
          <p:spPr>
            <a:xfrm>
              <a:off x="2043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50"/>
            <p:cNvSpPr txBox="1"/>
            <p:nvPr/>
          </p:nvSpPr>
          <p:spPr>
            <a:xfrm>
              <a:off x="275347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Google Shape;822;p50"/>
            <p:cNvSpPr txBox="1"/>
            <p:nvPr/>
          </p:nvSpPr>
          <p:spPr>
            <a:xfrm>
              <a:off x="434312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3" name="Google Shape;823;p50"/>
            <p:cNvSpPr txBox="1"/>
            <p:nvPr/>
          </p:nvSpPr>
          <p:spPr>
            <a:xfrm>
              <a:off x="59167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4" name="Google Shape;824;p50"/>
            <p:cNvSpPr txBox="1"/>
            <p:nvPr/>
          </p:nvSpPr>
          <p:spPr>
            <a:xfrm>
              <a:off x="95882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5" name="Google Shape;825;p50"/>
            <p:cNvSpPr txBox="1"/>
            <p:nvPr/>
          </p:nvSpPr>
          <p:spPr>
            <a:xfrm>
              <a:off x="196725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Google Shape;826;p50"/>
            <p:cNvSpPr txBox="1"/>
            <p:nvPr/>
          </p:nvSpPr>
          <p:spPr>
            <a:xfrm>
              <a:off x="35402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7" name="Google Shape;827;p50"/>
            <p:cNvSpPr txBox="1"/>
            <p:nvPr/>
          </p:nvSpPr>
          <p:spPr>
            <a:xfrm>
              <a:off x="51299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12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50"/>
            <p:cNvSpPr txBox="1"/>
            <p:nvPr/>
          </p:nvSpPr>
          <p:spPr>
            <a:xfrm>
              <a:off x="88014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36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50"/>
            <p:cNvSpPr txBox="1"/>
            <p:nvPr/>
          </p:nvSpPr>
          <p:spPr>
            <a:xfrm>
              <a:off x="10391125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0" name="Google Shape;830;p50"/>
            <p:cNvCxnSpPr/>
            <p:nvPr/>
          </p:nvCxnSpPr>
          <p:spPr>
            <a:xfrm rot="10800000">
              <a:off x="40554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1" name="Google Shape;831;p50"/>
            <p:cNvCxnSpPr/>
            <p:nvPr/>
          </p:nvCxnSpPr>
          <p:spPr>
            <a:xfrm rot="10800000">
              <a:off x="56451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2" name="Google Shape;832;p50"/>
            <p:cNvCxnSpPr/>
            <p:nvPr/>
          </p:nvCxnSpPr>
          <p:spPr>
            <a:xfrm rot="10800000">
              <a:off x="93166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3" name="Google Shape;833;p50"/>
            <p:cNvCxnSpPr/>
            <p:nvPr/>
          </p:nvCxnSpPr>
          <p:spPr>
            <a:xfrm rot="10800000">
              <a:off x="10906375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4" name="Google Shape;834;p50"/>
            <p:cNvCxnSpPr/>
            <p:nvPr/>
          </p:nvCxnSpPr>
          <p:spPr>
            <a:xfrm rot="10800000">
              <a:off x="248250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5" name="Google Shape;835;p50"/>
            <p:cNvCxnSpPr/>
            <p:nvPr/>
          </p:nvCxnSpPr>
          <p:spPr>
            <a:xfrm>
              <a:off x="907856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50"/>
            <p:cNvCxnSpPr/>
            <p:nvPr/>
          </p:nvCxnSpPr>
          <p:spPr>
            <a:xfrm>
              <a:off x="10906381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50"/>
            <p:cNvCxnSpPr/>
            <p:nvPr/>
          </p:nvCxnSpPr>
          <p:spPr>
            <a:xfrm>
              <a:off x="908500" y="5956250"/>
              <a:ext cx="999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838" name="Google Shape;838;p50"/>
            <p:cNvSpPr txBox="1"/>
            <p:nvPr/>
          </p:nvSpPr>
          <p:spPr>
            <a:xfrm>
              <a:off x="5249900" y="5670500"/>
              <a:ext cx="7905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39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844" name="Google Shape;844;p5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(4)</a:t>
            </a:r>
            <a:endParaRPr/>
          </a:p>
        </p:txBody>
      </p:sp>
      <p:sp>
        <p:nvSpPr>
          <p:cNvPr id="845" name="Google Shape;845;p5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1356400" y="2121675"/>
            <a:ext cx="9283800" cy="2032600"/>
            <a:chOff x="1210125" y="2576425"/>
            <a:chExt cx="9283800" cy="2032600"/>
          </a:xfrm>
        </p:grpSpPr>
        <p:sp>
          <p:nvSpPr>
            <p:cNvPr id="847" name="Google Shape;847;p51"/>
            <p:cNvSpPr/>
            <p:nvPr/>
          </p:nvSpPr>
          <p:spPr>
            <a:xfrm>
              <a:off x="3708003" y="273507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5370233" y="275048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9" name="Google Shape;849;p51"/>
            <p:cNvCxnSpPr/>
            <p:nvPr/>
          </p:nvCxnSpPr>
          <p:spPr>
            <a:xfrm>
              <a:off x="3495684" y="3432876"/>
              <a:ext cx="4781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51"/>
            <p:cNvCxnSpPr/>
            <p:nvPr/>
          </p:nvCxnSpPr>
          <p:spPr>
            <a:xfrm rot="10800000">
              <a:off x="4074383" y="31403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1" name="Google Shape;851;p51"/>
            <p:cNvSpPr txBox="1"/>
            <p:nvPr/>
          </p:nvSpPr>
          <p:spPr>
            <a:xfrm>
              <a:off x="4047310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2" name="Google Shape;852;p51"/>
            <p:cNvSpPr txBox="1"/>
            <p:nvPr/>
          </p:nvSpPr>
          <p:spPr>
            <a:xfrm>
              <a:off x="5704545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Google Shape;853;p51"/>
            <p:cNvSpPr txBox="1"/>
            <p:nvPr/>
          </p:nvSpPr>
          <p:spPr>
            <a:xfrm>
              <a:off x="4967951" y="3340026"/>
              <a:ext cx="15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4" name="Google Shape;854;p51"/>
            <p:cNvCxnSpPr/>
            <p:nvPr/>
          </p:nvCxnSpPr>
          <p:spPr>
            <a:xfrm rot="10800000">
              <a:off x="5731618" y="31612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5" name="Google Shape;855;p51"/>
            <p:cNvSpPr/>
            <p:nvPr/>
          </p:nvSpPr>
          <p:spPr>
            <a:xfrm>
              <a:off x="7300471" y="275048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6" name="Google Shape;856;p51"/>
            <p:cNvCxnSpPr/>
            <p:nvPr/>
          </p:nvCxnSpPr>
          <p:spPr>
            <a:xfrm rot="10800000">
              <a:off x="7661856" y="31612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51"/>
            <p:cNvSpPr txBox="1"/>
            <p:nvPr/>
          </p:nvSpPr>
          <p:spPr>
            <a:xfrm>
              <a:off x="7634783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1210125" y="273507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9" name="Google Shape;859;p51"/>
            <p:cNvCxnSpPr>
              <a:stCxn id="858" idx="3"/>
              <a:endCxn id="847" idx="1"/>
            </p:cNvCxnSpPr>
            <p:nvPr/>
          </p:nvCxnSpPr>
          <p:spPr>
            <a:xfrm>
              <a:off x="1932825" y="2942975"/>
              <a:ext cx="177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0" name="Google Shape;860;p51"/>
            <p:cNvSpPr txBox="1"/>
            <p:nvPr/>
          </p:nvSpPr>
          <p:spPr>
            <a:xfrm>
              <a:off x="2317338" y="2576425"/>
              <a:ext cx="100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51"/>
            <p:cNvSpPr txBox="1"/>
            <p:nvPr/>
          </p:nvSpPr>
          <p:spPr>
            <a:xfrm>
              <a:off x="1902311" y="2824075"/>
              <a:ext cx="10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51"/>
            <p:cNvSpPr txBox="1"/>
            <p:nvPr/>
          </p:nvSpPr>
          <p:spPr>
            <a:xfrm>
              <a:off x="3348408" y="2824075"/>
              <a:ext cx="81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3" name="Google Shape;863;p51"/>
            <p:cNvCxnSpPr/>
            <p:nvPr/>
          </p:nvCxnSpPr>
          <p:spPr>
            <a:xfrm rot="10800000">
              <a:off x="4435771" y="4068725"/>
              <a:ext cx="2864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4" name="Google Shape;864;p51"/>
            <p:cNvCxnSpPr/>
            <p:nvPr/>
          </p:nvCxnSpPr>
          <p:spPr>
            <a:xfrm rot="10800000">
              <a:off x="4435771" y="4297325"/>
              <a:ext cx="2864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865" name="Google Shape;865;p51"/>
            <p:cNvCxnSpPr/>
            <p:nvPr/>
          </p:nvCxnSpPr>
          <p:spPr>
            <a:xfrm rot="10800000">
              <a:off x="1933665" y="4068799"/>
              <a:ext cx="1722600" cy="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6" name="Google Shape;866;p51"/>
            <p:cNvSpPr txBox="1"/>
            <p:nvPr/>
          </p:nvSpPr>
          <p:spPr>
            <a:xfrm>
              <a:off x="4967951" y="3740076"/>
              <a:ext cx="15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empty list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51"/>
            <p:cNvSpPr txBox="1"/>
            <p:nvPr/>
          </p:nvSpPr>
          <p:spPr>
            <a:xfrm>
              <a:off x="4889050" y="420882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3rd = 140.252.13.35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51"/>
            <p:cNvSpPr txBox="1"/>
            <p:nvPr/>
          </p:nvSpPr>
          <p:spPr>
            <a:xfrm>
              <a:off x="1974150" y="371487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1st = 140.252.13.66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9" name="Google Shape;869;p51"/>
            <p:cNvCxnSpPr/>
            <p:nvPr/>
          </p:nvCxnSpPr>
          <p:spPr>
            <a:xfrm rot="10800000">
              <a:off x="1933665" y="4294324"/>
              <a:ext cx="1722600" cy="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870" name="Google Shape;870;p51"/>
            <p:cNvSpPr txBox="1"/>
            <p:nvPr/>
          </p:nvSpPr>
          <p:spPr>
            <a:xfrm>
              <a:off x="1974150" y="420882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2nd= 140.252.13.65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71" name="Google Shape;871;p51"/>
            <p:cNvCxnSpPr/>
            <p:nvPr/>
          </p:nvCxnSpPr>
          <p:spPr>
            <a:xfrm rot="10800000">
              <a:off x="8759930" y="2733694"/>
              <a:ext cx="0" cy="68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2" name="Google Shape;872;p51"/>
            <p:cNvSpPr txBox="1"/>
            <p:nvPr/>
          </p:nvSpPr>
          <p:spPr>
            <a:xfrm>
              <a:off x="8759925" y="294297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4th = 140.252.13.34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73" name="Google Shape;873;p51"/>
          <p:cNvSpPr txBox="1">
            <a:spLocks noGrp="1"/>
          </p:cNvSpPr>
          <p:nvPr>
            <p:ph type="body" idx="2"/>
          </p:nvPr>
        </p:nvSpPr>
        <p:spPr>
          <a:xfrm>
            <a:off x="1906900" y="4154275"/>
            <a:ext cx="8215200" cy="29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srv4 $ </a:t>
            </a:r>
            <a:r>
              <a:rPr lang="en-US" sz="1400" b="1">
                <a:solidFill>
                  <a:srgbClr val="FF0000"/>
                </a:solidFill>
              </a:rPr>
              <a:t>ping -R slip</a:t>
            </a:r>
            <a:endParaRPr sz="14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PING slip (140.252.13.65): 56 data bytrs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64 bytes from 140.252.13.65: icmp_seq=0 ttl=254 time=280 ms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RR      bsdi (</a:t>
            </a:r>
            <a:r>
              <a:rPr lang="en-US" sz="1400" b="1">
                <a:solidFill>
                  <a:schemeClr val="dk1"/>
                </a:solidFill>
              </a:rPr>
              <a:t>140.252.13.66)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(140.252.13.65)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(140.252.13.35)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(140.252.13.34)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64 bytes from 140.252.13.65: icmp_seq=1 ttl=254 time=280 ms (same route)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64 bytes from 140.252.13.65: icmp_seq=2 ttl=254 time=270 ms (same route)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^?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--- slip ping statistics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3 packets transmitted, 3 packets received, 0% packet loss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dk1"/>
                </a:solidFill>
              </a:rPr>
              <a:t>round-trip min/avg/max = 270/276/280 ms</a:t>
            </a: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879" name="Google Shape;879;p5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(5)</a:t>
            </a:r>
            <a:endParaRPr/>
          </a:p>
        </p:txBody>
      </p:sp>
      <p:sp>
        <p:nvSpPr>
          <p:cNvPr id="880" name="Google Shape;880;p5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881" name="Google Shape;881;p52"/>
          <p:cNvSpPr txBox="1">
            <a:spLocks noGrp="1"/>
          </p:cNvSpPr>
          <p:nvPr>
            <p:ph type="body" idx="2"/>
          </p:nvPr>
        </p:nvSpPr>
        <p:spPr>
          <a:xfrm>
            <a:off x="1067550" y="2172275"/>
            <a:ext cx="10329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ping -R www.nctu.edu.tw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PING www.nctu.edu.tw (140.113.250.5): 56 data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64 bytes from 140.113.250.5: icmp_seq=0 ttl=61 time=2.361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RR:     ProjE27-253.NCTU.edu.tw (140.113.27.253)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140.113.0.57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CC250-gw.NCTU.edu.tw (140.113.250.253)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www.NCTU.edu.tw (140.113.250.5)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www.NCTU.edu.tw (140.113.250.5)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140.113.0.58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ProjE27-254.NCTU.edu.tw (140.113.27.254)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e3rtn.csie.nctu.edu.tw (140.113.17.254)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chbsd.csie.nctu.edu.tw (140.113.17.212)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64 bytes from 140.113.250.5: icmp_seq=1 ttl=61 time=3.018 ms    (same route)</a:t>
            </a:r>
            <a:endParaRPr b="1"/>
          </a:p>
        </p:txBody>
      </p:sp>
      <p:sp>
        <p:nvSpPr>
          <p:cNvPr id="882" name="Google Shape;882;p52"/>
          <p:cNvSpPr txBox="1">
            <a:spLocks noGrp="1"/>
          </p:cNvSpPr>
          <p:nvPr>
            <p:ph type="body" idx="2"/>
          </p:nvPr>
        </p:nvSpPr>
        <p:spPr>
          <a:xfrm>
            <a:off x="1083850" y="4575125"/>
            <a:ext cx="10329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sudo tcpdump -v -n -i dc0 -e icmp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tcpdump: listening on dc0, link-type EN10MB (Ethernet), capture size 96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22:57:04.507271 00:90:96:23:8f:7d &gt; 00:90:69:64:ec:00, ethertype IPv4 (0x0800), length 138: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(tos 0x0, ttl  64, id 17878, offset 0, flags [none], proto: ICMP (1), length: 124,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options ( </a:t>
            </a:r>
            <a:r>
              <a:rPr lang="en-US" b="1">
                <a:solidFill>
                  <a:srgbClr val="FF0000"/>
                </a:solidFill>
              </a:rPr>
              <a:t>RR (7) len 39</a:t>
            </a:r>
            <a:r>
              <a:rPr lang="en-US" b="1">
                <a:solidFill>
                  <a:srgbClr val="0000FF"/>
                </a:solidFill>
              </a:rPr>
              <a:t>0.0.0.00.0.0.00.0.0.00.0.0.00.0.0.00.0.0.00.0.0.00.0.0.00.0.0.0</a:t>
            </a:r>
            <a:r>
              <a:rPr lang="en-US" b="1"/>
              <a:t>EOL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(0) len 1 )) 140.113.17.212 &gt; 140.113.250.5: ICMP echo request, id 45561, seq 0, length 64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22:57:04.509521 00:90:69:64:ec:00 &gt; 00:90:96:23:8f:7d, ethertype IPv4 (0x0800), length 138: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(tos 0x0, ttl  61, id 33700, offset 0, flags [none], proto: ICMP (1), length: 124,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options ( </a:t>
            </a:r>
            <a:r>
              <a:rPr lang="en-US" b="1">
                <a:solidFill>
                  <a:srgbClr val="FF0000"/>
                </a:solidFill>
              </a:rPr>
              <a:t>RR (7) len 39</a:t>
            </a:r>
            <a:r>
              <a:rPr lang="en-US" b="1">
                <a:solidFill>
                  <a:srgbClr val="0000FF"/>
                </a:solidFill>
              </a:rPr>
              <a:t>140.113.27.253, 140.113.0.57, 140.113.250.253, 140.113.250.5,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140.113.250.5, 140.113.0.58, 140.113.27.254, 140.113.17.254, 0.0.0.0</a:t>
            </a:r>
            <a:r>
              <a:rPr lang="en-US" b="1"/>
              <a:t>EOL (0) len 1 ))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140.113.250.5 &gt; 140.113.17.212: ICMP echo reply, id 45561, seq 0, length 64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888" name="Google Shape;888;p5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(1)</a:t>
            </a:r>
            <a:endParaRPr/>
          </a:p>
        </p:txBody>
      </p:sp>
      <p:sp>
        <p:nvSpPr>
          <p:cNvPr id="889" name="Google Shape;889;p5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To print the route packets take to network host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Drawbacks of IP RR options (ping -R)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Not all routers have supported the IP RR option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Limitation of IP header length</a:t>
            </a:r>
            <a:endParaRPr sz="26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Background knowledge of traceroute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When a router receive a datagram, it will decrement the TTL by one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When a router receive a datagram with TTL = 0  or 1, 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it will through away the datagram and 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sends back a “Time exceeded” ICMP message</a:t>
            </a:r>
            <a:endParaRPr sz="24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Unused UDP port will generate a “port unreachable” ICMP message</a:t>
            </a:r>
            <a:endParaRPr sz="26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895" name="Google Shape;895;p5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(2)</a:t>
            </a:r>
            <a:endParaRPr/>
          </a:p>
        </p:txBody>
      </p:sp>
      <p:sp>
        <p:nvSpPr>
          <p:cNvPr id="896" name="Google Shape;896;p5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3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Operation of traceroute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Send UDP with port &gt; 30000, encapsulated with IP header with TTL = 1, 2, 3, … continuously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When router receives the datagram and TTL = 1, it returns a “Time exceeded” ICMP message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When destination host receives the datagram and TTL = 1, it returns a “Port unreachable” ICMP message</a:t>
            </a:r>
            <a:endParaRPr sz="2300"/>
          </a:p>
        </p:txBody>
      </p:sp>
      <p:grpSp>
        <p:nvGrpSpPr>
          <p:cNvPr id="897" name="Google Shape;897;p54"/>
          <p:cNvGrpSpPr/>
          <p:nvPr/>
        </p:nvGrpSpPr>
        <p:grpSpPr>
          <a:xfrm>
            <a:off x="1475350" y="4436050"/>
            <a:ext cx="9521350" cy="1087500"/>
            <a:chOff x="1475350" y="4588450"/>
            <a:chExt cx="9521350" cy="1087500"/>
          </a:xfrm>
        </p:grpSpPr>
        <p:sp>
          <p:nvSpPr>
            <p:cNvPr id="898" name="Google Shape;898;p54"/>
            <p:cNvSpPr/>
            <p:nvPr/>
          </p:nvSpPr>
          <p:spPr>
            <a:xfrm>
              <a:off x="1475350" y="478132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290133" y="478132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7104917" y="478132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9919700" y="478132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2" name="Google Shape;902;p54"/>
            <p:cNvCxnSpPr>
              <a:stCxn id="898" idx="3"/>
              <a:endCxn id="899" idx="1"/>
            </p:cNvCxnSpPr>
            <p:nvPr/>
          </p:nvCxnSpPr>
          <p:spPr>
            <a:xfrm>
              <a:off x="2552350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54"/>
            <p:cNvCxnSpPr>
              <a:stCxn id="899" idx="3"/>
              <a:endCxn id="900" idx="1"/>
            </p:cNvCxnSpPr>
            <p:nvPr/>
          </p:nvCxnSpPr>
          <p:spPr>
            <a:xfrm>
              <a:off x="5367133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54"/>
            <p:cNvCxnSpPr>
              <a:stCxn id="900" idx="3"/>
              <a:endCxn id="901" idx="1"/>
            </p:cNvCxnSpPr>
            <p:nvPr/>
          </p:nvCxnSpPr>
          <p:spPr>
            <a:xfrm>
              <a:off x="8181917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54"/>
            <p:cNvCxnSpPr/>
            <p:nvPr/>
          </p:nvCxnSpPr>
          <p:spPr>
            <a:xfrm>
              <a:off x="2930900" y="493372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6" name="Google Shape;906;p54"/>
            <p:cNvCxnSpPr/>
            <p:nvPr/>
          </p:nvCxnSpPr>
          <p:spPr>
            <a:xfrm>
              <a:off x="2930900" y="516232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07" name="Google Shape;907;p54"/>
            <p:cNvSpPr txBox="1"/>
            <p:nvPr/>
          </p:nvSpPr>
          <p:spPr>
            <a:xfrm>
              <a:off x="2758988" y="458845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8" name="Google Shape;908;p54"/>
            <p:cNvSpPr txBox="1"/>
            <p:nvPr/>
          </p:nvSpPr>
          <p:spPr>
            <a:xfrm>
              <a:off x="2758988" y="512185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09" name="Google Shape;909;p54"/>
          <p:cNvGrpSpPr/>
          <p:nvPr/>
        </p:nvGrpSpPr>
        <p:grpSpPr>
          <a:xfrm>
            <a:off x="1475350" y="5416425"/>
            <a:ext cx="9521350" cy="1087500"/>
            <a:chOff x="1475350" y="5416425"/>
            <a:chExt cx="9521350" cy="1087500"/>
          </a:xfrm>
        </p:grpSpPr>
        <p:sp>
          <p:nvSpPr>
            <p:cNvPr id="910" name="Google Shape;910;p54"/>
            <p:cNvSpPr/>
            <p:nvPr/>
          </p:nvSpPr>
          <p:spPr>
            <a:xfrm>
              <a:off x="1475350" y="5609300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4290133" y="5609300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7104917" y="5609300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9919700" y="5609300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4" name="Google Shape;914;p54"/>
            <p:cNvCxnSpPr>
              <a:stCxn id="910" idx="3"/>
              <a:endCxn id="911" idx="1"/>
            </p:cNvCxnSpPr>
            <p:nvPr/>
          </p:nvCxnSpPr>
          <p:spPr>
            <a:xfrm>
              <a:off x="2552350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54"/>
            <p:cNvCxnSpPr>
              <a:stCxn id="911" idx="3"/>
              <a:endCxn id="912" idx="1"/>
            </p:cNvCxnSpPr>
            <p:nvPr/>
          </p:nvCxnSpPr>
          <p:spPr>
            <a:xfrm>
              <a:off x="5367133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54"/>
            <p:cNvCxnSpPr>
              <a:stCxn id="912" idx="3"/>
              <a:endCxn id="913" idx="1"/>
            </p:cNvCxnSpPr>
            <p:nvPr/>
          </p:nvCxnSpPr>
          <p:spPr>
            <a:xfrm>
              <a:off x="8181917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4"/>
            <p:cNvCxnSpPr/>
            <p:nvPr/>
          </p:nvCxnSpPr>
          <p:spPr>
            <a:xfrm>
              <a:off x="2930900" y="57617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8" name="Google Shape;918;p54"/>
            <p:cNvCxnSpPr/>
            <p:nvPr/>
          </p:nvCxnSpPr>
          <p:spPr>
            <a:xfrm>
              <a:off x="2930900" y="59903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19" name="Google Shape;919;p54"/>
            <p:cNvSpPr txBox="1"/>
            <p:nvPr/>
          </p:nvSpPr>
          <p:spPr>
            <a:xfrm>
              <a:off x="2758988" y="5416425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(TTL=2)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0" name="Google Shape;920;p54"/>
            <p:cNvSpPr txBox="1"/>
            <p:nvPr/>
          </p:nvSpPr>
          <p:spPr>
            <a:xfrm>
              <a:off x="2758988" y="5949825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1" name="Google Shape;921;p54"/>
            <p:cNvCxnSpPr/>
            <p:nvPr/>
          </p:nvCxnSpPr>
          <p:spPr>
            <a:xfrm>
              <a:off x="5674100" y="57617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2" name="Google Shape;922;p54"/>
            <p:cNvCxnSpPr/>
            <p:nvPr/>
          </p:nvCxnSpPr>
          <p:spPr>
            <a:xfrm>
              <a:off x="5674100" y="59903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23" name="Google Shape;923;p54"/>
            <p:cNvSpPr txBox="1"/>
            <p:nvPr/>
          </p:nvSpPr>
          <p:spPr>
            <a:xfrm>
              <a:off x="5502188" y="5416425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54"/>
            <p:cNvSpPr txBox="1"/>
            <p:nvPr/>
          </p:nvSpPr>
          <p:spPr>
            <a:xfrm>
              <a:off x="5502188" y="5949825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25" name="Google Shape;925;p54"/>
          <p:cNvGrpSpPr/>
          <p:nvPr/>
        </p:nvGrpSpPr>
        <p:grpSpPr>
          <a:xfrm>
            <a:off x="1475350" y="6396800"/>
            <a:ext cx="9521350" cy="1087500"/>
            <a:chOff x="1475350" y="6396800"/>
            <a:chExt cx="9521350" cy="1087500"/>
          </a:xfrm>
        </p:grpSpPr>
        <p:sp>
          <p:nvSpPr>
            <p:cNvPr id="926" name="Google Shape;926;p54"/>
            <p:cNvSpPr/>
            <p:nvPr/>
          </p:nvSpPr>
          <p:spPr>
            <a:xfrm>
              <a:off x="1475350" y="658967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4290133" y="658967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7104917" y="658967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9919700" y="658967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0" name="Google Shape;930;p54"/>
            <p:cNvCxnSpPr>
              <a:stCxn id="926" idx="3"/>
              <a:endCxn id="927" idx="1"/>
            </p:cNvCxnSpPr>
            <p:nvPr/>
          </p:nvCxnSpPr>
          <p:spPr>
            <a:xfrm>
              <a:off x="2552350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54"/>
            <p:cNvCxnSpPr>
              <a:stCxn id="927" idx="3"/>
              <a:endCxn id="928" idx="1"/>
            </p:cNvCxnSpPr>
            <p:nvPr/>
          </p:nvCxnSpPr>
          <p:spPr>
            <a:xfrm>
              <a:off x="5367133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54"/>
            <p:cNvCxnSpPr>
              <a:stCxn id="928" idx="3"/>
              <a:endCxn id="929" idx="1"/>
            </p:cNvCxnSpPr>
            <p:nvPr/>
          </p:nvCxnSpPr>
          <p:spPr>
            <a:xfrm>
              <a:off x="8181917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54"/>
            <p:cNvCxnSpPr/>
            <p:nvPr/>
          </p:nvCxnSpPr>
          <p:spPr>
            <a:xfrm>
              <a:off x="29309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4" name="Google Shape;934;p54"/>
            <p:cNvCxnSpPr/>
            <p:nvPr/>
          </p:nvCxnSpPr>
          <p:spPr>
            <a:xfrm>
              <a:off x="29309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35" name="Google Shape;935;p54"/>
            <p:cNvSpPr txBox="1"/>
            <p:nvPr/>
          </p:nvSpPr>
          <p:spPr>
            <a:xfrm>
              <a:off x="27589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(TTL=3)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6" name="Google Shape;936;p54"/>
            <p:cNvSpPr txBox="1"/>
            <p:nvPr/>
          </p:nvSpPr>
          <p:spPr>
            <a:xfrm>
              <a:off x="27589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7" name="Google Shape;937;p54"/>
            <p:cNvCxnSpPr/>
            <p:nvPr/>
          </p:nvCxnSpPr>
          <p:spPr>
            <a:xfrm>
              <a:off x="56741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8" name="Google Shape;938;p54"/>
            <p:cNvCxnSpPr/>
            <p:nvPr/>
          </p:nvCxnSpPr>
          <p:spPr>
            <a:xfrm>
              <a:off x="56741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39" name="Google Shape;939;p54"/>
            <p:cNvSpPr txBox="1"/>
            <p:nvPr/>
          </p:nvSpPr>
          <p:spPr>
            <a:xfrm>
              <a:off x="55021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(TTL=2)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0" name="Google Shape;940;p54"/>
            <p:cNvSpPr txBox="1"/>
            <p:nvPr/>
          </p:nvSpPr>
          <p:spPr>
            <a:xfrm>
              <a:off x="55021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1" name="Google Shape;941;p54"/>
            <p:cNvCxnSpPr/>
            <p:nvPr/>
          </p:nvCxnSpPr>
          <p:spPr>
            <a:xfrm>
              <a:off x="85697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2" name="Google Shape;942;p54"/>
            <p:cNvCxnSpPr/>
            <p:nvPr/>
          </p:nvCxnSpPr>
          <p:spPr>
            <a:xfrm>
              <a:off x="85697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43" name="Google Shape;943;p54"/>
            <p:cNvSpPr txBox="1"/>
            <p:nvPr/>
          </p:nvSpPr>
          <p:spPr>
            <a:xfrm>
              <a:off x="83977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4" name="Google Shape;944;p54"/>
            <p:cNvSpPr txBox="1"/>
            <p:nvPr/>
          </p:nvSpPr>
          <p:spPr>
            <a:xfrm>
              <a:off x="83977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950" name="Google Shape;950;p5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(3)</a:t>
            </a:r>
            <a:endParaRPr/>
          </a:p>
        </p:txBody>
      </p:sp>
      <p:sp>
        <p:nvSpPr>
          <p:cNvPr id="951" name="Google Shape;951;p5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Time exceed ICMP message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Type = 11, code = 0 or 1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Code = 0 means TTL=0 during transit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Code = 1 means TTL=0 during reassembly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First 8 bytes of datagram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UDP header</a:t>
            </a:r>
            <a:endParaRPr/>
          </a:p>
        </p:txBody>
      </p:sp>
      <p:grpSp>
        <p:nvGrpSpPr>
          <p:cNvPr id="952" name="Google Shape;952;p55"/>
          <p:cNvGrpSpPr/>
          <p:nvPr/>
        </p:nvGrpSpPr>
        <p:grpSpPr>
          <a:xfrm>
            <a:off x="1098396" y="4502349"/>
            <a:ext cx="9389979" cy="2153213"/>
            <a:chOff x="1098425" y="4502338"/>
            <a:chExt cx="7082500" cy="2153213"/>
          </a:xfrm>
        </p:grpSpPr>
        <p:sp>
          <p:nvSpPr>
            <p:cNvPr id="953" name="Google Shape;953;p55"/>
            <p:cNvSpPr/>
            <p:nvPr/>
          </p:nvSpPr>
          <p:spPr>
            <a:xfrm>
              <a:off x="1281475" y="4845950"/>
              <a:ext cx="17121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TYPE (11)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2993575" y="4845950"/>
              <a:ext cx="17121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CODE (0 or 1)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4705675" y="4845950"/>
              <a:ext cx="34242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1281475" y="52983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ZERO)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1281475" y="57507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INTERNET HEADER + FIRST 64 BITS OF DATAGRAM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1281475" y="62031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9" name="Google Shape;959;p55"/>
            <p:cNvSpPr txBox="1"/>
            <p:nvPr/>
          </p:nvSpPr>
          <p:spPr>
            <a:xfrm>
              <a:off x="1098425" y="4502338"/>
              <a:ext cx="344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0" name="Google Shape;960;p55"/>
            <p:cNvSpPr txBox="1"/>
            <p:nvPr/>
          </p:nvSpPr>
          <p:spPr>
            <a:xfrm>
              <a:off x="2807125" y="4502338"/>
              <a:ext cx="344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1" name="Google Shape;961;p55"/>
            <p:cNvSpPr txBox="1"/>
            <p:nvPr/>
          </p:nvSpPr>
          <p:spPr>
            <a:xfrm>
              <a:off x="4515825" y="4502350"/>
              <a:ext cx="388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2" name="Google Shape;962;p55"/>
            <p:cNvSpPr txBox="1"/>
            <p:nvPr/>
          </p:nvSpPr>
          <p:spPr>
            <a:xfrm>
              <a:off x="7792425" y="4502350"/>
              <a:ext cx="388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968" name="Google Shape;968;p5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(4)</a:t>
            </a:r>
            <a:endParaRPr/>
          </a:p>
        </p:txBody>
      </p:sp>
      <p:sp>
        <p:nvSpPr>
          <p:cNvPr id="969" name="Google Shape;969;p5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</a:t>
            </a:r>
            <a:endParaRPr/>
          </a:p>
        </p:txBody>
      </p:sp>
      <p:sp>
        <p:nvSpPr>
          <p:cNvPr id="970" name="Google Shape;970;p56"/>
          <p:cNvSpPr txBox="1">
            <a:spLocks noGrp="1"/>
          </p:cNvSpPr>
          <p:nvPr>
            <p:ph type="body" idx="2"/>
          </p:nvPr>
        </p:nvSpPr>
        <p:spPr>
          <a:xfrm>
            <a:off x="615250" y="2172275"/>
            <a:ext cx="10798500" cy="15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bsd1.cs.nctu.edu.tw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bsd1.cs.nctu.edu.tw (140.113.235.131), 64 hops max, 40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e3rtn.csie.nctu.edu.tw (140.113.17.254)  0.377 ms  0.365 ms  0.293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ProjE27-254.NCTU.edu.tw (140.113.27.254)  0.390 ms  0.284 ms  0.391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140.113.0.58 (140.113.0.58)  0.292 ms  0.282 ms  0.293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140.113.0.165 (140.113.0.165)  0.492 ms  0.385 ms  0.294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bsd1.cs.nctu.edu.tw (140.113.235.131)  0.393 ms  0.281 ms  0.393 ms</a:t>
            </a:r>
            <a:endParaRPr b="1"/>
          </a:p>
        </p:txBody>
      </p:sp>
      <p:sp>
        <p:nvSpPr>
          <p:cNvPr id="971" name="Google Shape;971;p56"/>
          <p:cNvSpPr txBox="1">
            <a:spLocks noGrp="1"/>
          </p:cNvSpPr>
          <p:nvPr>
            <p:ph type="body" idx="2"/>
          </p:nvPr>
        </p:nvSpPr>
        <p:spPr>
          <a:xfrm>
            <a:off x="599050" y="3894000"/>
            <a:ext cx="10798500" cy="32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sudo tcpdump -i sk0 -t icmp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tcpdump: verbose output suppressed, use -v or -vv for full protocol decode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listening on sk0, link-type EN10MB (Ethernet), capture size 96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33447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33448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33449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>
            <a:off x="7331100" y="2810625"/>
            <a:ext cx="30168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6648075" y="3993750"/>
            <a:ext cx="43521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6664575" y="5159350"/>
            <a:ext cx="43521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5570475" y="1567075"/>
            <a:ext cx="5293800" cy="106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(2)</a:t>
            </a: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1618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Each layer has several protocols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layer define a data communication function that may be performed by certain protocols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protocol provides a service suitable to the function of that layer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      </a:t>
            </a:r>
            <a:endParaRPr sz="2700"/>
          </a:p>
        </p:txBody>
      </p:sp>
      <p:sp>
        <p:nvSpPr>
          <p:cNvPr id="102" name="Google Shape;102;p12"/>
          <p:cNvSpPr/>
          <p:nvPr/>
        </p:nvSpPr>
        <p:spPr>
          <a:xfrm>
            <a:off x="5745875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7026300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306725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9587150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7468138" y="2928354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TCP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9193663" y="2928354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UDP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6770875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ICMP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8331925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9893000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IGMP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6770888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ICMP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8331963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9893013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IGMP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12"/>
          <p:cNvCxnSpPr>
            <a:stCxn id="104" idx="2"/>
            <a:endCxn id="109" idx="0"/>
          </p:cNvCxnSpPr>
          <p:nvPr/>
        </p:nvCxnSpPr>
        <p:spPr>
          <a:xfrm>
            <a:off x="8815375" y="2426450"/>
            <a:ext cx="25200" cy="168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5" name="Google Shape;115;p12"/>
          <p:cNvCxnSpPr>
            <a:stCxn id="103" idx="2"/>
            <a:endCxn id="106" idx="0"/>
          </p:cNvCxnSpPr>
          <p:nvPr/>
        </p:nvCxnSpPr>
        <p:spPr>
          <a:xfrm>
            <a:off x="7534950" y="2426450"/>
            <a:ext cx="441900" cy="50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6" name="Google Shape;116;p12"/>
          <p:cNvCxnSpPr>
            <a:stCxn id="105" idx="2"/>
            <a:endCxn id="107" idx="0"/>
          </p:cNvCxnSpPr>
          <p:nvPr/>
        </p:nvCxnSpPr>
        <p:spPr>
          <a:xfrm flipH="1">
            <a:off x="9702200" y="2426450"/>
            <a:ext cx="393600" cy="50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7" name="Google Shape;117;p12"/>
          <p:cNvCxnSpPr>
            <a:stCxn id="106" idx="2"/>
            <a:endCxn id="109" idx="0"/>
          </p:cNvCxnSpPr>
          <p:nvPr/>
        </p:nvCxnSpPr>
        <p:spPr>
          <a:xfrm>
            <a:off x="7976788" y="3577254"/>
            <a:ext cx="863700" cy="53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8" name="Google Shape;118;p12"/>
          <p:cNvCxnSpPr>
            <a:stCxn id="107" idx="2"/>
            <a:endCxn id="109" idx="0"/>
          </p:cNvCxnSpPr>
          <p:nvPr/>
        </p:nvCxnSpPr>
        <p:spPr>
          <a:xfrm flipH="1">
            <a:off x="8840713" y="3577254"/>
            <a:ext cx="861600" cy="53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9" name="Google Shape;119;p12"/>
          <p:cNvCxnSpPr>
            <a:stCxn id="102" idx="2"/>
            <a:endCxn id="108" idx="0"/>
          </p:cNvCxnSpPr>
          <p:nvPr/>
        </p:nvCxnSpPr>
        <p:spPr>
          <a:xfrm>
            <a:off x="6254525" y="2426450"/>
            <a:ext cx="1025100" cy="168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0" name="Google Shape;120;p12"/>
          <p:cNvCxnSpPr>
            <a:stCxn id="108" idx="3"/>
            <a:endCxn id="109" idx="1"/>
          </p:cNvCxnSpPr>
          <p:nvPr/>
        </p:nvCxnSpPr>
        <p:spPr>
          <a:xfrm>
            <a:off x="7788175" y="4438077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1" name="Google Shape;121;p12"/>
          <p:cNvCxnSpPr>
            <a:stCxn id="109" idx="3"/>
            <a:endCxn id="110" idx="1"/>
          </p:cNvCxnSpPr>
          <p:nvPr/>
        </p:nvCxnSpPr>
        <p:spPr>
          <a:xfrm>
            <a:off x="9349225" y="4438077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2" name="Google Shape;122;p12"/>
          <p:cNvCxnSpPr>
            <a:stCxn id="109" idx="2"/>
            <a:endCxn id="112" idx="0"/>
          </p:cNvCxnSpPr>
          <p:nvPr/>
        </p:nvCxnSpPr>
        <p:spPr>
          <a:xfrm>
            <a:off x="8840575" y="4762527"/>
            <a:ext cx="0" cy="51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3" name="Google Shape;123;p12"/>
          <p:cNvCxnSpPr>
            <a:stCxn id="111" idx="3"/>
            <a:endCxn id="112" idx="1"/>
          </p:cNvCxnSpPr>
          <p:nvPr/>
        </p:nvCxnSpPr>
        <p:spPr>
          <a:xfrm>
            <a:off x="7788188" y="5600363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4" name="Google Shape;124;p12"/>
          <p:cNvCxnSpPr>
            <a:stCxn id="112" idx="3"/>
            <a:endCxn id="113" idx="1"/>
          </p:cNvCxnSpPr>
          <p:nvPr/>
        </p:nvCxnSpPr>
        <p:spPr>
          <a:xfrm>
            <a:off x="9349263" y="5600363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5" name="Google Shape;125;p12"/>
          <p:cNvSpPr txBox="1"/>
          <p:nvPr/>
        </p:nvSpPr>
        <p:spPr>
          <a:xfrm>
            <a:off x="10952000" y="1901875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10399375" y="3115213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11016675" y="4235238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11016675" y="5355263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8328075" y="6324938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12"/>
          <p:cNvCxnSpPr>
            <a:stCxn id="112" idx="2"/>
            <a:endCxn id="129" idx="0"/>
          </p:cNvCxnSpPr>
          <p:nvPr/>
        </p:nvCxnSpPr>
        <p:spPr>
          <a:xfrm>
            <a:off x="8840613" y="5924813"/>
            <a:ext cx="0" cy="40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977" name="Google Shape;977;p5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(5)</a:t>
            </a:r>
            <a:endParaRPr/>
          </a:p>
        </p:txBody>
      </p:sp>
      <p:sp>
        <p:nvSpPr>
          <p:cNvPr id="978" name="Google Shape;978;p5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router IP in traceroute is the interface that receives the datagram. (incoming IP)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Traceroute from left host to right host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if1, if3 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Traceroute from right host to left host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if4, if2</a:t>
            </a:r>
            <a:endParaRPr sz="2400"/>
          </a:p>
        </p:txBody>
      </p:sp>
      <p:grpSp>
        <p:nvGrpSpPr>
          <p:cNvPr id="979" name="Google Shape;979;p57"/>
          <p:cNvGrpSpPr/>
          <p:nvPr/>
        </p:nvGrpSpPr>
        <p:grpSpPr>
          <a:xfrm>
            <a:off x="1147025" y="4575750"/>
            <a:ext cx="9702550" cy="1676600"/>
            <a:chOff x="882600" y="4360375"/>
            <a:chExt cx="9702550" cy="1676600"/>
          </a:xfrm>
        </p:grpSpPr>
        <p:sp>
          <p:nvSpPr>
            <p:cNvPr id="980" name="Google Shape;980;p57"/>
            <p:cNvSpPr/>
            <p:nvPr/>
          </p:nvSpPr>
          <p:spPr>
            <a:xfrm>
              <a:off x="3456775" y="5315475"/>
              <a:ext cx="1163100" cy="72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 1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6882900" y="5315475"/>
              <a:ext cx="1163100" cy="72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 2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82" name="Google Shape;982;p57"/>
            <p:cNvCxnSpPr>
              <a:stCxn id="980" idx="3"/>
              <a:endCxn id="981" idx="1"/>
            </p:cNvCxnSpPr>
            <p:nvPr/>
          </p:nvCxnSpPr>
          <p:spPr>
            <a:xfrm>
              <a:off x="4619875" y="5676225"/>
              <a:ext cx="2262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57"/>
            <p:cNvSpPr txBox="1"/>
            <p:nvPr/>
          </p:nvSpPr>
          <p:spPr>
            <a:xfrm>
              <a:off x="5298225" y="5348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2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4" name="Google Shape;984;p57"/>
            <p:cNvSpPr txBox="1"/>
            <p:nvPr/>
          </p:nvSpPr>
          <p:spPr>
            <a:xfrm>
              <a:off x="4612425" y="5348600"/>
              <a:ext cx="4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if2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5" name="Google Shape;985;p57"/>
            <p:cNvSpPr txBox="1"/>
            <p:nvPr/>
          </p:nvSpPr>
          <p:spPr>
            <a:xfrm>
              <a:off x="6491925" y="5348600"/>
              <a:ext cx="4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if3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86" name="Google Shape;986;p57"/>
            <p:cNvCxnSpPr>
              <a:stCxn id="987" idx="2"/>
              <a:endCxn id="980" idx="0"/>
            </p:cNvCxnSpPr>
            <p:nvPr/>
          </p:nvCxnSpPr>
          <p:spPr>
            <a:xfrm>
              <a:off x="4038325" y="4864875"/>
              <a:ext cx="0" cy="45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57"/>
            <p:cNvCxnSpPr>
              <a:stCxn id="981" idx="0"/>
              <a:endCxn id="989" idx="2"/>
            </p:cNvCxnSpPr>
            <p:nvPr/>
          </p:nvCxnSpPr>
          <p:spPr>
            <a:xfrm rot="10800000">
              <a:off x="7464450" y="4864875"/>
              <a:ext cx="0" cy="45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57"/>
            <p:cNvCxnSpPr/>
            <p:nvPr/>
          </p:nvCxnSpPr>
          <p:spPr>
            <a:xfrm>
              <a:off x="882600" y="4862863"/>
              <a:ext cx="3530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57"/>
            <p:cNvCxnSpPr/>
            <p:nvPr/>
          </p:nvCxnSpPr>
          <p:spPr>
            <a:xfrm>
              <a:off x="7054750" y="4862863"/>
              <a:ext cx="3530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2" name="Google Shape;992;p57"/>
            <p:cNvSpPr txBox="1"/>
            <p:nvPr/>
          </p:nvSpPr>
          <p:spPr>
            <a:xfrm>
              <a:off x="4002825" y="4967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if1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3" name="Google Shape;993;p57"/>
            <p:cNvSpPr txBox="1"/>
            <p:nvPr/>
          </p:nvSpPr>
          <p:spPr>
            <a:xfrm>
              <a:off x="6441225" y="4967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if4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4" name="Google Shape;994;p57"/>
            <p:cNvCxnSpPr/>
            <p:nvPr/>
          </p:nvCxnSpPr>
          <p:spPr>
            <a:xfrm rot="10800000">
              <a:off x="14641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57"/>
            <p:cNvCxnSpPr/>
            <p:nvPr/>
          </p:nvCxnSpPr>
          <p:spPr>
            <a:xfrm rot="10800000">
              <a:off x="38263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57"/>
            <p:cNvCxnSpPr/>
            <p:nvPr/>
          </p:nvCxnSpPr>
          <p:spPr>
            <a:xfrm rot="10800000">
              <a:off x="22515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57"/>
            <p:cNvCxnSpPr/>
            <p:nvPr/>
          </p:nvCxnSpPr>
          <p:spPr>
            <a:xfrm rot="10800000">
              <a:off x="30389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8" name="Google Shape;998;p57"/>
            <p:cNvSpPr txBox="1"/>
            <p:nvPr/>
          </p:nvSpPr>
          <p:spPr>
            <a:xfrm>
              <a:off x="1311750" y="4813875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1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9" name="Google Shape;999;p57"/>
            <p:cNvCxnSpPr/>
            <p:nvPr/>
          </p:nvCxnSpPr>
          <p:spPr>
            <a:xfrm rot="10800000">
              <a:off x="77125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57"/>
            <p:cNvCxnSpPr/>
            <p:nvPr/>
          </p:nvCxnSpPr>
          <p:spPr>
            <a:xfrm rot="10800000">
              <a:off x="100747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57"/>
            <p:cNvCxnSpPr/>
            <p:nvPr/>
          </p:nvCxnSpPr>
          <p:spPr>
            <a:xfrm rot="10800000">
              <a:off x="84999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57"/>
            <p:cNvCxnSpPr/>
            <p:nvPr/>
          </p:nvCxnSpPr>
          <p:spPr>
            <a:xfrm rot="10800000">
              <a:off x="92873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3" name="Google Shape;1003;p57"/>
            <p:cNvSpPr txBox="1"/>
            <p:nvPr/>
          </p:nvSpPr>
          <p:spPr>
            <a:xfrm>
              <a:off x="9236550" y="4813875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3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8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1722" name="Google Shape;1722;p8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Traceroute Program –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   IP Source Routing Option (1)</a:t>
            </a:r>
            <a:endParaRPr sz="4000" dirty="0"/>
          </a:p>
        </p:txBody>
      </p:sp>
      <p:sp>
        <p:nvSpPr>
          <p:cNvPr id="1723" name="Google Shape;1723;p89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8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Source Routing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Sender specifies the route</a:t>
            </a:r>
            <a:endParaRPr sz="22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Two forms of source routing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Strict source routing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Sender specifies the </a:t>
            </a:r>
            <a:r>
              <a:rPr lang="en-US" sz="2000">
                <a:solidFill>
                  <a:srgbClr val="FF0000"/>
                </a:solidFill>
              </a:rPr>
              <a:t>exact path</a:t>
            </a:r>
            <a:r>
              <a:rPr lang="en-US" sz="2000"/>
              <a:t> that the IP datagram must follow</a:t>
            </a:r>
            <a:endParaRPr sz="20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Loose source routing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As strict source routing, but the datagram can pass through other routers between any two addresses in the list 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Format of IP header option field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Code = 0x89 for strict and code = 0x83 for loose SR option</a:t>
            </a:r>
            <a:endParaRPr sz="2400"/>
          </a:p>
        </p:txBody>
      </p:sp>
      <p:grpSp>
        <p:nvGrpSpPr>
          <p:cNvPr id="1724" name="Google Shape;1724;p89"/>
          <p:cNvGrpSpPr/>
          <p:nvPr/>
        </p:nvGrpSpPr>
        <p:grpSpPr>
          <a:xfrm>
            <a:off x="907856" y="5746700"/>
            <a:ext cx="10513769" cy="1571450"/>
            <a:chOff x="907856" y="5670500"/>
            <a:chExt cx="10513769" cy="1571450"/>
          </a:xfrm>
        </p:grpSpPr>
        <p:sp>
          <p:nvSpPr>
            <p:cNvPr id="1725" name="Google Shape;1725;p89"/>
            <p:cNvSpPr/>
            <p:nvPr/>
          </p:nvSpPr>
          <p:spPr>
            <a:xfrm>
              <a:off x="908300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6" name="Google Shape;1726;p89"/>
            <p:cNvSpPr/>
            <p:nvPr/>
          </p:nvSpPr>
          <p:spPr>
            <a:xfrm>
              <a:off x="1432806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7" name="Google Shape;1727;p89"/>
            <p:cNvSpPr/>
            <p:nvPr/>
          </p:nvSpPr>
          <p:spPr>
            <a:xfrm>
              <a:off x="1957312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8" name="Google Shape;1728;p89"/>
            <p:cNvSpPr/>
            <p:nvPr/>
          </p:nvSpPr>
          <p:spPr>
            <a:xfrm>
              <a:off x="2481812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9" name="Google Shape;1729;p89"/>
            <p:cNvSpPr/>
            <p:nvPr/>
          </p:nvSpPr>
          <p:spPr>
            <a:xfrm>
              <a:off x="4055454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0" name="Google Shape;1730;p89"/>
            <p:cNvSpPr/>
            <p:nvPr/>
          </p:nvSpPr>
          <p:spPr>
            <a:xfrm>
              <a:off x="5645259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1" name="Google Shape;1731;p89"/>
            <p:cNvSpPr/>
            <p:nvPr/>
          </p:nvSpPr>
          <p:spPr>
            <a:xfrm>
              <a:off x="7218757" y="6147000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2" name="Google Shape;1732;p89"/>
            <p:cNvSpPr/>
            <p:nvPr/>
          </p:nvSpPr>
          <p:spPr>
            <a:xfrm>
              <a:off x="9316677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3" name="Google Shape;1733;p89"/>
            <p:cNvSpPr txBox="1"/>
            <p:nvPr/>
          </p:nvSpPr>
          <p:spPr>
            <a:xfrm>
              <a:off x="994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4" name="Google Shape;1734;p89"/>
            <p:cNvSpPr txBox="1"/>
            <p:nvPr/>
          </p:nvSpPr>
          <p:spPr>
            <a:xfrm>
              <a:off x="15187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5" name="Google Shape;1735;p89"/>
            <p:cNvSpPr txBox="1"/>
            <p:nvPr/>
          </p:nvSpPr>
          <p:spPr>
            <a:xfrm>
              <a:off x="2043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6" name="Google Shape;1736;p89"/>
            <p:cNvSpPr txBox="1"/>
            <p:nvPr/>
          </p:nvSpPr>
          <p:spPr>
            <a:xfrm>
              <a:off x="275347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7" name="Google Shape;1737;p89"/>
            <p:cNvSpPr txBox="1"/>
            <p:nvPr/>
          </p:nvSpPr>
          <p:spPr>
            <a:xfrm>
              <a:off x="434312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8" name="Google Shape;1738;p89"/>
            <p:cNvSpPr txBox="1"/>
            <p:nvPr/>
          </p:nvSpPr>
          <p:spPr>
            <a:xfrm>
              <a:off x="59167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9" name="Google Shape;1739;p89"/>
            <p:cNvSpPr txBox="1"/>
            <p:nvPr/>
          </p:nvSpPr>
          <p:spPr>
            <a:xfrm>
              <a:off x="95882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0" name="Google Shape;1740;p89"/>
            <p:cNvSpPr txBox="1"/>
            <p:nvPr/>
          </p:nvSpPr>
          <p:spPr>
            <a:xfrm>
              <a:off x="196725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1" name="Google Shape;1741;p89"/>
            <p:cNvSpPr txBox="1"/>
            <p:nvPr/>
          </p:nvSpPr>
          <p:spPr>
            <a:xfrm>
              <a:off x="35402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2" name="Google Shape;1742;p89"/>
            <p:cNvSpPr txBox="1"/>
            <p:nvPr/>
          </p:nvSpPr>
          <p:spPr>
            <a:xfrm>
              <a:off x="51299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12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3" name="Google Shape;1743;p89"/>
            <p:cNvSpPr txBox="1"/>
            <p:nvPr/>
          </p:nvSpPr>
          <p:spPr>
            <a:xfrm>
              <a:off x="88014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36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4" name="Google Shape;1744;p89"/>
            <p:cNvSpPr txBox="1"/>
            <p:nvPr/>
          </p:nvSpPr>
          <p:spPr>
            <a:xfrm>
              <a:off x="10391125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45" name="Google Shape;1745;p89"/>
            <p:cNvCxnSpPr/>
            <p:nvPr/>
          </p:nvCxnSpPr>
          <p:spPr>
            <a:xfrm rot="10800000">
              <a:off x="40554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6" name="Google Shape;1746;p89"/>
            <p:cNvCxnSpPr/>
            <p:nvPr/>
          </p:nvCxnSpPr>
          <p:spPr>
            <a:xfrm rot="10800000">
              <a:off x="56451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7" name="Google Shape;1747;p89"/>
            <p:cNvCxnSpPr/>
            <p:nvPr/>
          </p:nvCxnSpPr>
          <p:spPr>
            <a:xfrm rot="10800000">
              <a:off x="93166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8" name="Google Shape;1748;p89"/>
            <p:cNvCxnSpPr/>
            <p:nvPr/>
          </p:nvCxnSpPr>
          <p:spPr>
            <a:xfrm rot="10800000">
              <a:off x="10906375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9" name="Google Shape;1749;p89"/>
            <p:cNvCxnSpPr/>
            <p:nvPr/>
          </p:nvCxnSpPr>
          <p:spPr>
            <a:xfrm rot="10800000">
              <a:off x="248250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0" name="Google Shape;1750;p89"/>
            <p:cNvCxnSpPr/>
            <p:nvPr/>
          </p:nvCxnSpPr>
          <p:spPr>
            <a:xfrm>
              <a:off x="907856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89"/>
            <p:cNvCxnSpPr/>
            <p:nvPr/>
          </p:nvCxnSpPr>
          <p:spPr>
            <a:xfrm>
              <a:off x="10906381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89"/>
            <p:cNvCxnSpPr/>
            <p:nvPr/>
          </p:nvCxnSpPr>
          <p:spPr>
            <a:xfrm>
              <a:off x="908500" y="5956250"/>
              <a:ext cx="999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53" name="Google Shape;1753;p89"/>
            <p:cNvSpPr txBox="1"/>
            <p:nvPr/>
          </p:nvSpPr>
          <p:spPr>
            <a:xfrm>
              <a:off x="5249900" y="5670500"/>
              <a:ext cx="7905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39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4" name="Google Shape;1754;p89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755" name="Google Shape;1755;p89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756" name="Google Shape;1756;p8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7" name="Google Shape;1757;p8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8" name="Google Shape;1758;p8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9" name="Google Shape;1759;p8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0" name="Google Shape;1760;p8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1" name="Google Shape;1761;p8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2" name="Google Shape;1762;p8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3" name="Google Shape;1763;p8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4" name="Google Shape;1764;p8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5" name="Google Shape;1765;p8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6" name="Google Shape;1766;p8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7" name="Google Shape;1767;p8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8" name="Google Shape;1768;p8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9" name="Google Shape;1769;p8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70" name="Google Shape;1770;p89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1" name="Google Shape;1771;p89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2" name="Google Shape;1772;p89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73" name="Google Shape;1773;p89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89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89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76" name="Google Shape;1776;p89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8533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9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782" name="Google Shape;1782;p9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Traceroute Program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    IP Source Routing Option (2)</a:t>
            </a:r>
            <a:endParaRPr/>
          </a:p>
        </p:txBody>
      </p:sp>
      <p:sp>
        <p:nvSpPr>
          <p:cNvPr id="1783" name="Google Shape;1783;p90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Scenario of source routing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Sending host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Remove first entry and append destination address in the final entry of the list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Receiving router != destination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Loose source route, forward it as normal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Receiving router = destination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Next address in the list becomes the destination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Change source address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Increment the pointer</a:t>
            </a:r>
            <a:endParaRPr sz="2200"/>
          </a:p>
        </p:txBody>
      </p:sp>
      <p:grpSp>
        <p:nvGrpSpPr>
          <p:cNvPr id="1784" name="Google Shape;1784;p90"/>
          <p:cNvGrpSpPr/>
          <p:nvPr/>
        </p:nvGrpSpPr>
        <p:grpSpPr>
          <a:xfrm>
            <a:off x="1219425" y="5529825"/>
            <a:ext cx="8908550" cy="1716700"/>
            <a:chOff x="1219425" y="5529825"/>
            <a:chExt cx="8908550" cy="1716700"/>
          </a:xfrm>
        </p:grpSpPr>
        <p:sp>
          <p:nvSpPr>
            <p:cNvPr id="1785" name="Google Shape;1785;p90"/>
            <p:cNvSpPr/>
            <p:nvPr/>
          </p:nvSpPr>
          <p:spPr>
            <a:xfrm>
              <a:off x="1868625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6" name="Google Shape;1786;p90"/>
            <p:cNvSpPr/>
            <p:nvPr/>
          </p:nvSpPr>
          <p:spPr>
            <a:xfrm>
              <a:off x="3795238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7" name="Google Shape;1787;p90"/>
            <p:cNvSpPr/>
            <p:nvPr/>
          </p:nvSpPr>
          <p:spPr>
            <a:xfrm>
              <a:off x="5721850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8" name="Google Shape;1788;p90"/>
            <p:cNvSpPr/>
            <p:nvPr/>
          </p:nvSpPr>
          <p:spPr>
            <a:xfrm>
              <a:off x="7648463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9" name="Google Shape;1789;p90"/>
            <p:cNvSpPr/>
            <p:nvPr/>
          </p:nvSpPr>
          <p:spPr>
            <a:xfrm>
              <a:off x="9575075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0" name="Google Shape;1790;p90"/>
            <p:cNvCxnSpPr>
              <a:stCxn id="1785" idx="3"/>
              <a:endCxn id="1786" idx="1"/>
            </p:cNvCxnSpPr>
            <p:nvPr/>
          </p:nvCxnSpPr>
          <p:spPr>
            <a:xfrm>
              <a:off x="2421525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1" name="Google Shape;1791;p90"/>
            <p:cNvCxnSpPr>
              <a:stCxn id="1786" idx="3"/>
              <a:endCxn id="1787" idx="1"/>
            </p:cNvCxnSpPr>
            <p:nvPr/>
          </p:nvCxnSpPr>
          <p:spPr>
            <a:xfrm>
              <a:off x="4348138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2" name="Google Shape;1792;p90"/>
            <p:cNvCxnSpPr>
              <a:endCxn id="1788" idx="1"/>
            </p:cNvCxnSpPr>
            <p:nvPr/>
          </p:nvCxnSpPr>
          <p:spPr>
            <a:xfrm>
              <a:off x="6274763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3" name="Google Shape;1793;p90"/>
            <p:cNvCxnSpPr>
              <a:stCxn id="1788" idx="3"/>
              <a:endCxn id="1789" idx="1"/>
            </p:cNvCxnSpPr>
            <p:nvPr/>
          </p:nvCxnSpPr>
          <p:spPr>
            <a:xfrm>
              <a:off x="8201363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94" name="Google Shape;1794;p90"/>
            <p:cNvSpPr txBox="1"/>
            <p:nvPr/>
          </p:nvSpPr>
          <p:spPr>
            <a:xfrm>
              <a:off x="1219425" y="5529825"/>
              <a:ext cx="1851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= D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{ #R1, R2, R3}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5" name="Google Shape;1795;p90"/>
            <p:cNvCxnSpPr>
              <a:stCxn id="1794" idx="2"/>
              <a:endCxn id="1785" idx="0"/>
            </p:cNvCxnSpPr>
            <p:nvPr/>
          </p:nvCxnSpPr>
          <p:spPr>
            <a:xfrm>
              <a:off x="2145075" y="6206925"/>
              <a:ext cx="0" cy="48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96" name="Google Shape;1796;p90"/>
            <p:cNvSpPr txBox="1"/>
            <p:nvPr/>
          </p:nvSpPr>
          <p:spPr>
            <a:xfrm>
              <a:off x="2182725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R1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#R2, R3, 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7" name="Google Shape;1797;p90"/>
            <p:cNvSpPr txBox="1"/>
            <p:nvPr/>
          </p:nvSpPr>
          <p:spPr>
            <a:xfrm>
              <a:off x="4109350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R2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#R3, 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8" name="Google Shape;1798;p90"/>
            <p:cNvSpPr txBox="1"/>
            <p:nvPr/>
          </p:nvSpPr>
          <p:spPr>
            <a:xfrm>
              <a:off x="6035963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R3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R2, #D}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9" name="Google Shape;1799;p90"/>
            <p:cNvSpPr txBox="1"/>
            <p:nvPr/>
          </p:nvSpPr>
          <p:spPr>
            <a:xfrm>
              <a:off x="7924913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R2, R3#}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525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9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805" name="Google Shape;1805;p9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Traceroute Program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   IP Source Routing Option (3)</a:t>
            </a:r>
            <a:endParaRPr/>
          </a:p>
        </p:txBody>
      </p:sp>
      <p:sp>
        <p:nvSpPr>
          <p:cNvPr id="1806" name="Google Shape;1806;p9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Traceroute using IP loose SR option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807" name="Google Shape;1807;p91"/>
          <p:cNvSpPr txBox="1">
            <a:spLocks noGrp="1"/>
          </p:cNvSpPr>
          <p:nvPr>
            <p:ph type="body" idx="2"/>
          </p:nvPr>
        </p:nvSpPr>
        <p:spPr>
          <a:xfrm>
            <a:off x="615250" y="2674000"/>
            <a:ext cx="10798500" cy="3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u2.nctu.edu.tw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u2.nctu.edu.tw (211.76.240.193), 64 hops max, 40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e3rtn-235 (140.113.235.254)  0.549 ms  0.434 ms  0.337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140.113.0.166 (140.113.0.166)  108.726 ms  4.469 ms  0.362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v255-194.NTCU.net (211.76.255.194)  0.529 ms  3.446 ms  5.464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v255-229.NTCU.net (211.76.255.229)  1.406 ms  2.017 ms  0.560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h240-193.NTCU.net (211.76.240.193)  0.520 ms  0.456 ms  0.315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-g 140.113.0.149 u2.nctu.edu.tw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u2.nctu.edu.tw (211.76.240.193), 64 hops max, 48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e3rtn-235 (140.113.235.254)  0.543 ms  0.392 ms  0.365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140.113.0.166 (140.113.0.166)  0.562 ms  9.506 ms  0.624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140.113.0.149 (140.113.0.149)  7.002 ms  1.047 ms  1.107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140.113.0.150 (140.113.0.150)  1.497 ms  6.653 ms  1.595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v255-194.NTCU.net (211.76.255.194)  1.639 ms  7.214 ms  1.586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6  v255-229.NTCU.net (211.76.255.229)  1.831 ms  9.244 ms  1.877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7  h240-193.NTCU.net (211.76.240.193)  1.440 ms !S  2.249 ms !S  1.737 ms !S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10616691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009" name="Google Shape;1009;p5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Processing in IP Layer</a:t>
            </a:r>
            <a:endParaRPr/>
          </a:p>
        </p:txBody>
      </p:sp>
      <p:grpSp>
        <p:nvGrpSpPr>
          <p:cNvPr id="1010" name="Google Shape;1010;p58"/>
          <p:cNvGrpSpPr/>
          <p:nvPr/>
        </p:nvGrpSpPr>
        <p:grpSpPr>
          <a:xfrm>
            <a:off x="1298025" y="1563441"/>
            <a:ext cx="8460050" cy="5736646"/>
            <a:chOff x="1298025" y="1374325"/>
            <a:chExt cx="8460050" cy="5925675"/>
          </a:xfrm>
        </p:grpSpPr>
        <p:sp>
          <p:nvSpPr>
            <p:cNvPr id="1011" name="Google Shape;1011;p58"/>
            <p:cNvSpPr/>
            <p:nvPr/>
          </p:nvSpPr>
          <p:spPr>
            <a:xfrm>
              <a:off x="2188775" y="2938509"/>
              <a:ext cx="7569300" cy="37854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layer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4427700" y="4433473"/>
              <a:ext cx="1630800" cy="814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output: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calculate next hop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 (if necessary)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7906574" y="3942924"/>
              <a:ext cx="1630800" cy="814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our packet (one of our IP addresses or broadcast addrs) ?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7906574" y="5217043"/>
              <a:ext cx="16308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process IP options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7906574" y="6093889"/>
              <a:ext cx="16308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input queue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4828528" y="330105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682025" y="4351775"/>
              <a:ext cx="1041300" cy="1041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table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6650503" y="212920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8307378" y="212920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046850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daemon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3196627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command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4346404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netstat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command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23" name="Google Shape;1023;p58"/>
            <p:cNvCxnSpPr>
              <a:stCxn id="1020" idx="2"/>
              <a:endCxn id="1017" idx="0"/>
            </p:cNvCxnSpPr>
            <p:nvPr/>
          </p:nvCxnSpPr>
          <p:spPr>
            <a:xfrm>
              <a:off x="2504650" y="2035225"/>
              <a:ext cx="6981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4" name="Google Shape;1024;p58"/>
            <p:cNvCxnSpPr>
              <a:stCxn id="1021" idx="2"/>
              <a:endCxn id="1017" idx="0"/>
            </p:cNvCxnSpPr>
            <p:nvPr/>
          </p:nvCxnSpPr>
          <p:spPr>
            <a:xfrm flipH="1">
              <a:off x="3202627" y="2035225"/>
              <a:ext cx="4518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5" name="Google Shape;1025;p58"/>
            <p:cNvCxnSpPr>
              <a:stCxn id="1022" idx="2"/>
              <a:endCxn id="1017" idx="0"/>
            </p:cNvCxnSpPr>
            <p:nvPr/>
          </p:nvCxnSpPr>
          <p:spPr>
            <a:xfrm flipH="1">
              <a:off x="3202804" y="2035225"/>
              <a:ext cx="16014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6" name="Google Shape;1026;p58"/>
            <p:cNvCxnSpPr>
              <a:stCxn id="1016" idx="2"/>
              <a:endCxn id="1017" idx="7"/>
            </p:cNvCxnSpPr>
            <p:nvPr/>
          </p:nvCxnSpPr>
          <p:spPr>
            <a:xfrm flipH="1">
              <a:off x="3570928" y="3718950"/>
              <a:ext cx="1672200" cy="78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7" name="Google Shape;1027;p58"/>
            <p:cNvCxnSpPr>
              <a:stCxn id="1012" idx="2"/>
              <a:endCxn id="1028" idx="0"/>
            </p:cNvCxnSpPr>
            <p:nvPr/>
          </p:nvCxnSpPr>
          <p:spPr>
            <a:xfrm>
              <a:off x="5243100" y="5248273"/>
              <a:ext cx="0" cy="105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9" name="Google Shape;1029;p58"/>
            <p:cNvCxnSpPr>
              <a:stCxn id="1015" idx="0"/>
              <a:endCxn id="1014" idx="2"/>
            </p:cNvCxnSpPr>
            <p:nvPr/>
          </p:nvCxnSpPr>
          <p:spPr>
            <a:xfrm rot="10800000">
              <a:off x="8721974" y="5634889"/>
              <a:ext cx="0" cy="45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0" name="Google Shape;1030;p58"/>
            <p:cNvCxnSpPr>
              <a:stCxn id="1014" idx="0"/>
              <a:endCxn id="1013" idx="2"/>
            </p:cNvCxnSpPr>
            <p:nvPr/>
          </p:nvCxnSpPr>
          <p:spPr>
            <a:xfrm rot="10800000">
              <a:off x="8721974" y="4757743"/>
              <a:ext cx="0" cy="459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1" name="Google Shape;1031;p58"/>
            <p:cNvCxnSpPr/>
            <p:nvPr/>
          </p:nvCxnSpPr>
          <p:spPr>
            <a:xfrm rot="10800000">
              <a:off x="8721978" y="351000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2" name="Google Shape;1032;p58"/>
            <p:cNvCxnSpPr>
              <a:stCxn id="1033" idx="1"/>
              <a:endCxn id="1016" idx="3"/>
            </p:cNvCxnSpPr>
            <p:nvPr/>
          </p:nvCxnSpPr>
          <p:spPr>
            <a:xfrm rot="10800000">
              <a:off x="5657728" y="3510000"/>
              <a:ext cx="3064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4" name="Google Shape;1034;p58"/>
            <p:cNvCxnSpPr>
              <a:stCxn id="1033" idx="1"/>
              <a:endCxn id="1019" idx="2"/>
            </p:cNvCxnSpPr>
            <p:nvPr/>
          </p:nvCxnSpPr>
          <p:spPr>
            <a:xfrm rot="10800000">
              <a:off x="8721978" y="2547100"/>
              <a:ext cx="0" cy="96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5" name="Google Shape;1035;p58"/>
            <p:cNvCxnSpPr>
              <a:stCxn id="1019" idx="2"/>
              <a:endCxn id="1012" idx="0"/>
            </p:cNvCxnSpPr>
            <p:nvPr/>
          </p:nvCxnSpPr>
          <p:spPr>
            <a:xfrm flipH="1">
              <a:off x="5243178" y="2547100"/>
              <a:ext cx="3478800" cy="188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6" name="Google Shape;1036;p58"/>
            <p:cNvCxnSpPr>
              <a:stCxn id="1018" idx="2"/>
              <a:endCxn id="1012" idx="0"/>
            </p:cNvCxnSpPr>
            <p:nvPr/>
          </p:nvCxnSpPr>
          <p:spPr>
            <a:xfrm flipH="1">
              <a:off x="5243203" y="2547100"/>
              <a:ext cx="1821900" cy="188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58"/>
            <p:cNvCxnSpPr>
              <a:stCxn id="1016" idx="2"/>
              <a:endCxn id="1012" idx="0"/>
            </p:cNvCxnSpPr>
            <p:nvPr/>
          </p:nvCxnSpPr>
          <p:spPr>
            <a:xfrm>
              <a:off x="5243128" y="3718950"/>
              <a:ext cx="0" cy="71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58"/>
            <p:cNvCxnSpPr>
              <a:stCxn id="1013" idx="1"/>
              <a:endCxn id="1012" idx="3"/>
            </p:cNvCxnSpPr>
            <p:nvPr/>
          </p:nvCxnSpPr>
          <p:spPr>
            <a:xfrm flipH="1">
              <a:off x="6058574" y="4350324"/>
              <a:ext cx="1848000" cy="49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58"/>
            <p:cNvCxnSpPr>
              <a:stCxn id="1014" idx="1"/>
              <a:endCxn id="1012" idx="3"/>
            </p:cNvCxnSpPr>
            <p:nvPr/>
          </p:nvCxnSpPr>
          <p:spPr>
            <a:xfrm rot="10800000">
              <a:off x="6058574" y="4840993"/>
              <a:ext cx="1848000" cy="5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58"/>
            <p:cNvSpPr/>
            <p:nvPr/>
          </p:nvSpPr>
          <p:spPr>
            <a:xfrm>
              <a:off x="6364000" y="6981100"/>
              <a:ext cx="14658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network interface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1" name="Google Shape;1041;p58"/>
            <p:cNvCxnSpPr>
              <a:stCxn id="1028" idx="0"/>
              <a:endCxn id="1040" idx="1"/>
            </p:cNvCxnSpPr>
            <p:nvPr/>
          </p:nvCxnSpPr>
          <p:spPr>
            <a:xfrm>
              <a:off x="5243200" y="6305950"/>
              <a:ext cx="1120800" cy="83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2" name="Google Shape;1042;p58"/>
            <p:cNvCxnSpPr>
              <a:stCxn id="1040" idx="3"/>
              <a:endCxn id="1015" idx="2"/>
            </p:cNvCxnSpPr>
            <p:nvPr/>
          </p:nvCxnSpPr>
          <p:spPr>
            <a:xfrm rot="10800000" flipH="1">
              <a:off x="7829800" y="6511750"/>
              <a:ext cx="892200" cy="628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3" name="Google Shape;1043;p58"/>
            <p:cNvSpPr/>
            <p:nvPr/>
          </p:nvSpPr>
          <p:spPr>
            <a:xfrm>
              <a:off x="8721975" y="3669200"/>
              <a:ext cx="8292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7580300" y="4084850"/>
              <a:ext cx="8292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 rot="1061851">
              <a:off x="6405503" y="5086083"/>
              <a:ext cx="1319443" cy="319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source routing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 rot="-915357">
              <a:off x="6052264" y="4350235"/>
              <a:ext cx="1821904" cy="490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forward datagram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(if forwarding enable)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 rot="-1501694">
              <a:off x="3693451" y="3916795"/>
              <a:ext cx="1465733" cy="318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redirects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1298025" y="2156413"/>
              <a:ext cx="1465800" cy="6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 table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updates from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adjacent routers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9" name="Google Shape;1049;p58"/>
            <p:cNvCxnSpPr>
              <a:stCxn id="1050" idx="2"/>
              <a:endCxn id="1018" idx="2"/>
            </p:cNvCxnSpPr>
            <p:nvPr/>
          </p:nvCxnSpPr>
          <p:spPr>
            <a:xfrm rot="10800000">
              <a:off x="7065103" y="2547100"/>
              <a:ext cx="1656900" cy="97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056" name="Google Shape;1056;p5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Routing Table (1)</a:t>
            </a:r>
            <a:endParaRPr/>
          </a:p>
        </p:txBody>
      </p:sp>
      <p:sp>
        <p:nvSpPr>
          <p:cNvPr id="1057" name="Google Shape;1057;p5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457200" lvl="0" indent="-390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Routing Table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Command to list: netstat -rn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Flag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U: the route is up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G: the route is to a router (indirect route)</a:t>
            </a:r>
            <a:endParaRPr/>
          </a:p>
          <a:p>
            <a:pPr marL="1828800" lvl="3" indent="-3581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Indirect route: IP is the dest. IP, MAC is the router’s MAC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H: the route is to a host (Not to a network)</a:t>
            </a:r>
            <a:endParaRPr/>
          </a:p>
          <a:p>
            <a:pPr marL="1828800" lvl="3" indent="-3581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dest. filed is either an IP address or network address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S: the route is static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Expire: expiration time for each route</a:t>
            </a:r>
            <a:endParaRPr/>
          </a:p>
        </p:txBody>
      </p:sp>
      <p:sp>
        <p:nvSpPr>
          <p:cNvPr id="1058" name="Google Shape;1058;p59"/>
          <p:cNvSpPr txBox="1">
            <a:spLocks noGrp="1"/>
          </p:cNvSpPr>
          <p:nvPr>
            <p:ph type="body" idx="2"/>
          </p:nvPr>
        </p:nvSpPr>
        <p:spPr>
          <a:xfrm>
            <a:off x="1491375" y="4991675"/>
            <a:ext cx="9128100" cy="22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$ </a:t>
            </a:r>
            <a:r>
              <a:rPr lang="en-US" b="1" dirty="0">
                <a:solidFill>
                  <a:srgbClr val="FF0000"/>
                </a:solidFill>
              </a:rPr>
              <a:t>netstat -</a:t>
            </a:r>
            <a:r>
              <a:rPr lang="en-US" b="1" dirty="0" err="1">
                <a:solidFill>
                  <a:srgbClr val="FF0000"/>
                </a:solidFill>
              </a:rPr>
              <a:t>rn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Routing tables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Internet: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Destination	Gateway		Flags	</a:t>
            </a:r>
            <a:r>
              <a:rPr lang="en-US" b="1" dirty="0" err="1"/>
              <a:t>Netif</a:t>
            </a:r>
            <a:r>
              <a:rPr lang="en-US" b="1" dirty="0"/>
              <a:t>	Expire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Default		140.113.17.254	UGS	em0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127.0.0.1	link#2		UH	lo0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140.113.17.0/24	link#1	U	em0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140.113.17.225	link#1		UHS	lo0</a:t>
            </a:r>
            <a:endParaRPr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064" name="Google Shape;1064;p6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Routing Table (2)</a:t>
            </a:r>
            <a:endParaRPr/>
          </a:p>
        </p:txBody>
      </p:sp>
      <p:sp>
        <p:nvSpPr>
          <p:cNvPr id="1065" name="Google Shape;1065;p6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066" name="Google Shape;1066;p60"/>
          <p:cNvSpPr txBox="1">
            <a:spLocks noGrp="1"/>
          </p:cNvSpPr>
          <p:nvPr>
            <p:ph type="body" idx="2"/>
          </p:nvPr>
        </p:nvSpPr>
        <p:spPr>
          <a:xfrm>
            <a:off x="1613350" y="2159425"/>
            <a:ext cx="8769900" cy="16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srv4 $ </a:t>
            </a:r>
            <a:r>
              <a:rPr lang="en-US" b="1">
                <a:solidFill>
                  <a:srgbClr val="FF0000"/>
                </a:solidFill>
              </a:rPr>
              <a:t>netstat -rn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Routing tables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Destination     Gateway        Flags  Refcnt  Use    Interface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140.252.13.65   140.252.13.35  UGH    0       0      emd0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127.0.0.1       127.0.0.1      UH     1       0      lo0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default         140.252.13.33  UG     0       0      emd0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140.252.13.32   140.252.13.34  U      4       25043  emd0</a:t>
            </a:r>
            <a:endParaRPr b="1"/>
          </a:p>
        </p:txBody>
      </p:sp>
      <p:sp>
        <p:nvSpPr>
          <p:cNvPr id="1067" name="Google Shape;1067;p60"/>
          <p:cNvSpPr txBox="1"/>
          <p:nvPr/>
        </p:nvSpPr>
        <p:spPr>
          <a:xfrm>
            <a:off x="9177725" y="74342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sun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slip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192.207.117.2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svr4 or 140.252.13.34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127.0.0.1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68" name="Google Shape;1068;p60"/>
          <p:cNvGrpSpPr/>
          <p:nvPr/>
        </p:nvGrpSpPr>
        <p:grpSpPr>
          <a:xfrm>
            <a:off x="2295550" y="4052100"/>
            <a:ext cx="7405500" cy="2929000"/>
            <a:chOff x="1613350" y="4107175"/>
            <a:chExt cx="7405500" cy="2929000"/>
          </a:xfrm>
        </p:grpSpPr>
        <p:sp>
          <p:nvSpPr>
            <p:cNvPr id="1069" name="Google Shape;1069;p60"/>
            <p:cNvSpPr/>
            <p:nvPr/>
          </p:nvSpPr>
          <p:spPr>
            <a:xfrm>
              <a:off x="4235278" y="601412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Google Shape;1070;p60"/>
            <p:cNvSpPr/>
            <p:nvPr/>
          </p:nvSpPr>
          <p:spPr>
            <a:xfrm>
              <a:off x="5897508" y="602953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1" name="Google Shape;1071;p60"/>
            <p:cNvCxnSpPr/>
            <p:nvPr/>
          </p:nvCxnSpPr>
          <p:spPr>
            <a:xfrm>
              <a:off x="4022959" y="6711926"/>
              <a:ext cx="4781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60"/>
            <p:cNvCxnSpPr/>
            <p:nvPr/>
          </p:nvCxnSpPr>
          <p:spPr>
            <a:xfrm rot="10800000">
              <a:off x="4601658" y="64194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3" name="Google Shape;1073;p60"/>
            <p:cNvSpPr txBox="1"/>
            <p:nvPr/>
          </p:nvSpPr>
          <p:spPr>
            <a:xfrm>
              <a:off x="4574585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4" name="Google Shape;1074;p60"/>
            <p:cNvSpPr txBox="1"/>
            <p:nvPr/>
          </p:nvSpPr>
          <p:spPr>
            <a:xfrm>
              <a:off x="6231820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5" name="Google Shape;1075;p60"/>
            <p:cNvSpPr txBox="1"/>
            <p:nvPr/>
          </p:nvSpPr>
          <p:spPr>
            <a:xfrm>
              <a:off x="5048500" y="6617850"/>
              <a:ext cx="26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140.252.13.32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6" name="Google Shape;1076;p60"/>
            <p:cNvCxnSpPr/>
            <p:nvPr/>
          </p:nvCxnSpPr>
          <p:spPr>
            <a:xfrm rot="10800000">
              <a:off x="6258893" y="64402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7" name="Google Shape;1077;p60"/>
            <p:cNvSpPr/>
            <p:nvPr/>
          </p:nvSpPr>
          <p:spPr>
            <a:xfrm>
              <a:off x="7827746" y="602953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8" name="Google Shape;1078;p60"/>
            <p:cNvCxnSpPr/>
            <p:nvPr/>
          </p:nvCxnSpPr>
          <p:spPr>
            <a:xfrm rot="10800000">
              <a:off x="8189131" y="64402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9" name="Google Shape;1079;p60"/>
            <p:cNvSpPr txBox="1"/>
            <p:nvPr/>
          </p:nvSpPr>
          <p:spPr>
            <a:xfrm>
              <a:off x="8162058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0" name="Google Shape;1080;p60"/>
            <p:cNvSpPr/>
            <p:nvPr/>
          </p:nvSpPr>
          <p:spPr>
            <a:xfrm>
              <a:off x="1737400" y="601412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1" name="Google Shape;1081;p60"/>
            <p:cNvCxnSpPr>
              <a:stCxn id="1080" idx="3"/>
              <a:endCxn id="1069" idx="1"/>
            </p:cNvCxnSpPr>
            <p:nvPr/>
          </p:nvCxnSpPr>
          <p:spPr>
            <a:xfrm>
              <a:off x="2460100" y="6222025"/>
              <a:ext cx="177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2" name="Google Shape;1082;p60"/>
            <p:cNvSpPr txBox="1"/>
            <p:nvPr/>
          </p:nvSpPr>
          <p:spPr>
            <a:xfrm>
              <a:off x="2844613" y="5855475"/>
              <a:ext cx="100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3" name="Google Shape;1083;p60"/>
            <p:cNvSpPr txBox="1"/>
            <p:nvPr/>
          </p:nvSpPr>
          <p:spPr>
            <a:xfrm>
              <a:off x="2429586" y="6103125"/>
              <a:ext cx="10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4" name="Google Shape;1084;p60"/>
            <p:cNvSpPr txBox="1"/>
            <p:nvPr/>
          </p:nvSpPr>
          <p:spPr>
            <a:xfrm>
              <a:off x="3875683" y="6103125"/>
              <a:ext cx="81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5" name="Google Shape;1085;p60"/>
            <p:cNvSpPr txBox="1"/>
            <p:nvPr/>
          </p:nvSpPr>
          <p:spPr>
            <a:xfrm>
              <a:off x="2751140" y="6145825"/>
              <a:ext cx="119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subnet</a:t>
              </a:r>
              <a:b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140.252.13.64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6" name="Google Shape;1086;p60"/>
            <p:cNvCxnSpPr/>
            <p:nvPr/>
          </p:nvCxnSpPr>
          <p:spPr>
            <a:xfrm>
              <a:off x="4811949" y="5507975"/>
              <a:ext cx="2893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60"/>
            <p:cNvCxnSpPr>
              <a:stCxn id="1070" idx="0"/>
              <a:endCxn id="1088" idx="2"/>
            </p:cNvCxnSpPr>
            <p:nvPr/>
          </p:nvCxnSpPr>
          <p:spPr>
            <a:xfrm rot="10800000">
              <a:off x="6258858" y="5508137"/>
              <a:ext cx="0" cy="52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9" name="Google Shape;1089;p60"/>
            <p:cNvSpPr/>
            <p:nvPr/>
          </p:nvSpPr>
          <p:spPr>
            <a:xfrm>
              <a:off x="4951448" y="4778125"/>
              <a:ext cx="9168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gateway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0" name="Google Shape;1090;p60"/>
            <p:cNvCxnSpPr>
              <a:stCxn id="1091" idx="0"/>
              <a:endCxn id="1089" idx="2"/>
            </p:cNvCxnSpPr>
            <p:nvPr/>
          </p:nvCxnSpPr>
          <p:spPr>
            <a:xfrm rot="10800000">
              <a:off x="5409848" y="5193925"/>
              <a:ext cx="0" cy="31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2" name="Google Shape;1092;p60"/>
            <p:cNvSpPr txBox="1"/>
            <p:nvPr/>
          </p:nvSpPr>
          <p:spPr>
            <a:xfrm>
              <a:off x="4906888" y="4107175"/>
              <a:ext cx="100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Internet</a:t>
              </a:r>
              <a:endParaRPr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3" name="Google Shape;1093;p60"/>
            <p:cNvCxnSpPr>
              <a:stCxn id="1089" idx="0"/>
              <a:endCxn id="1092" idx="2"/>
            </p:cNvCxnSpPr>
            <p:nvPr/>
          </p:nvCxnSpPr>
          <p:spPr>
            <a:xfrm rot="10800000">
              <a:off x="5409848" y="4522825"/>
              <a:ext cx="0" cy="255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4" name="Google Shape;1094;p60"/>
            <p:cNvSpPr txBox="1"/>
            <p:nvPr/>
          </p:nvSpPr>
          <p:spPr>
            <a:xfrm>
              <a:off x="5409845" y="5076000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5" name="Google Shape;1095;p60"/>
            <p:cNvSpPr txBox="1"/>
            <p:nvPr/>
          </p:nvSpPr>
          <p:spPr>
            <a:xfrm>
              <a:off x="5409858" y="4456650"/>
              <a:ext cx="155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140.252.104.1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Google Shape;1096;p60"/>
            <p:cNvSpPr txBox="1"/>
            <p:nvPr/>
          </p:nvSpPr>
          <p:spPr>
            <a:xfrm>
              <a:off x="5912800" y="5150825"/>
              <a:ext cx="26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140.252.1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1613350" y="5774075"/>
              <a:ext cx="7405500" cy="1262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 txBox="1"/>
            <p:nvPr/>
          </p:nvSpPr>
          <p:spPr>
            <a:xfrm>
              <a:off x="6248058" y="5752050"/>
              <a:ext cx="155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140.252.1.29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99" name="Google Shape;1099;p60"/>
          <p:cNvSpPr txBox="1"/>
          <p:nvPr/>
        </p:nvSpPr>
        <p:spPr>
          <a:xfrm>
            <a:off x="9177725" y="2970225"/>
            <a:ext cx="907800" cy="41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loopback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9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813" name="Google Shape;1813;p9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ICMP – No Route to Destination</a:t>
            </a:r>
            <a:endParaRPr dirty="0"/>
          </a:p>
        </p:txBody>
      </p:sp>
      <p:sp>
        <p:nvSpPr>
          <p:cNvPr id="1814" name="Google Shape;1814;p9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1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If there is no match in routing table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generated on the host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“host unreachable” or “network unreachable”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being forwarded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ICMP “host unreachable” error message is generated and sends back to sending host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ICMP message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Type = 3, code = 0 for host unreachable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Type = 3, code = 1 for network unreachable</a:t>
            </a:r>
            <a:endParaRPr sz="2000"/>
          </a:p>
        </p:txBody>
      </p:sp>
      <p:grpSp>
        <p:nvGrpSpPr>
          <p:cNvPr id="1815" name="Google Shape;1815;p92"/>
          <p:cNvGrpSpPr/>
          <p:nvPr/>
        </p:nvGrpSpPr>
        <p:grpSpPr>
          <a:xfrm>
            <a:off x="2330026" y="4770450"/>
            <a:ext cx="7336549" cy="2363050"/>
            <a:chOff x="2016151" y="4727650"/>
            <a:chExt cx="7336549" cy="2363050"/>
          </a:xfrm>
        </p:grpSpPr>
        <p:sp>
          <p:nvSpPr>
            <p:cNvPr id="1816" name="Google Shape;1816;p92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7" name="Google Shape;1817;p92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8" name="Google Shape;1818;p92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9" name="Google Shape;1819;p92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0" name="Google Shape;1820;p92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1" name="Google Shape;1821;p92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2" name="Google Shape;1822;p92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3" name="Google Shape;1823;p92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4" name="Google Shape;1824;p92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25" name="Google Shape;1825;p92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6" name="Google Shape;1826;p92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92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28" name="Google Shape;1828;p92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9263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9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834" name="Google Shape;1834;p9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Redirect Error Message (1)</a:t>
            </a:r>
            <a:endParaRPr/>
          </a:p>
        </p:txBody>
      </p:sp>
      <p:sp>
        <p:nvSpPr>
          <p:cNvPr id="1835" name="Google Shape;1835;p9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Concept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Used by router to inform the sender that the datagram should be sent to a different router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This will happen if the host has a choice of routers to send the packet to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Ex: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R1 found sending and receiving interface are the same</a:t>
            </a:r>
            <a:endParaRPr sz="2100"/>
          </a:p>
        </p:txBody>
      </p:sp>
      <p:grpSp>
        <p:nvGrpSpPr>
          <p:cNvPr id="1836" name="Google Shape;1836;p93"/>
          <p:cNvGrpSpPr/>
          <p:nvPr/>
        </p:nvGrpSpPr>
        <p:grpSpPr>
          <a:xfrm>
            <a:off x="3405000" y="4294350"/>
            <a:ext cx="4567725" cy="3089844"/>
            <a:chOff x="3405000" y="4294350"/>
            <a:chExt cx="4567725" cy="3089844"/>
          </a:xfrm>
        </p:grpSpPr>
        <p:sp>
          <p:nvSpPr>
            <p:cNvPr id="1837" name="Google Shape;1837;p93"/>
            <p:cNvSpPr/>
            <p:nvPr/>
          </p:nvSpPr>
          <p:spPr>
            <a:xfrm>
              <a:off x="5219775" y="4294350"/>
              <a:ext cx="720000" cy="54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38" name="Google Shape;1838;p93"/>
            <p:cNvCxnSpPr>
              <a:endCxn id="1839" idx="1"/>
            </p:cNvCxnSpPr>
            <p:nvPr/>
          </p:nvCxnSpPr>
          <p:spPr>
            <a:xfrm>
              <a:off x="3405000" y="5355000"/>
              <a:ext cx="4349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0" name="Google Shape;1840;p93"/>
            <p:cNvSpPr/>
            <p:nvPr/>
          </p:nvSpPr>
          <p:spPr>
            <a:xfrm>
              <a:off x="7034400" y="5884550"/>
              <a:ext cx="7200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41" name="Google Shape;1841;p93"/>
            <p:cNvCxnSpPr>
              <a:stCxn id="1842" idx="2"/>
              <a:endCxn id="1843" idx="0"/>
            </p:cNvCxnSpPr>
            <p:nvPr/>
          </p:nvCxnSpPr>
          <p:spPr>
            <a:xfrm>
              <a:off x="3765000" y="5357488"/>
              <a:ext cx="0" cy="52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93"/>
            <p:cNvCxnSpPr>
              <a:stCxn id="1845" idx="2"/>
              <a:endCxn id="1840" idx="0"/>
            </p:cNvCxnSpPr>
            <p:nvPr/>
          </p:nvCxnSpPr>
          <p:spPr>
            <a:xfrm>
              <a:off x="7394400" y="5357450"/>
              <a:ext cx="0" cy="52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93"/>
            <p:cNvCxnSpPr>
              <a:stCxn id="1847" idx="2"/>
              <a:endCxn id="1848" idx="0"/>
            </p:cNvCxnSpPr>
            <p:nvPr/>
          </p:nvCxnSpPr>
          <p:spPr>
            <a:xfrm>
              <a:off x="3612600" y="5205050"/>
              <a:ext cx="0" cy="679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49" name="Google Shape;1849;p93"/>
            <p:cNvCxnSpPr>
              <a:stCxn id="1850" idx="1"/>
              <a:endCxn id="1847" idx="2"/>
            </p:cNvCxnSpPr>
            <p:nvPr/>
          </p:nvCxnSpPr>
          <p:spPr>
            <a:xfrm rot="10800000">
              <a:off x="3612525" y="5205163"/>
              <a:ext cx="1759500" cy="1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1" name="Google Shape;1851;p93"/>
            <p:cNvCxnSpPr>
              <a:stCxn id="1852" idx="2"/>
              <a:endCxn id="1850" idx="1"/>
            </p:cNvCxnSpPr>
            <p:nvPr/>
          </p:nvCxnSpPr>
          <p:spPr>
            <a:xfrm flipH="1">
              <a:off x="5372100" y="4837038"/>
              <a:ext cx="2100" cy="369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3" name="Google Shape;1853;p93"/>
            <p:cNvCxnSpPr/>
            <p:nvPr/>
          </p:nvCxnSpPr>
          <p:spPr>
            <a:xfrm flipH="1">
              <a:off x="5579475" y="4838625"/>
              <a:ext cx="300" cy="51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4" name="Google Shape;1854;p93"/>
            <p:cNvSpPr/>
            <p:nvPr/>
          </p:nvSpPr>
          <p:spPr>
            <a:xfrm>
              <a:off x="3405000" y="5887100"/>
              <a:ext cx="7200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55" name="Google Shape;1855;p93"/>
            <p:cNvCxnSpPr/>
            <p:nvPr/>
          </p:nvCxnSpPr>
          <p:spPr>
            <a:xfrm rot="10800000">
              <a:off x="3896400" y="5556650"/>
              <a:ext cx="0" cy="32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6" name="Google Shape;1856;p93"/>
            <p:cNvCxnSpPr/>
            <p:nvPr/>
          </p:nvCxnSpPr>
          <p:spPr>
            <a:xfrm>
              <a:off x="3896400" y="5556442"/>
              <a:ext cx="1884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7" name="Google Shape;1857;p93"/>
            <p:cNvCxnSpPr/>
            <p:nvPr/>
          </p:nvCxnSpPr>
          <p:spPr>
            <a:xfrm rot="10800000" flipH="1">
              <a:off x="5780650" y="4839750"/>
              <a:ext cx="2100" cy="71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8" name="Google Shape;1858;p93"/>
            <p:cNvCxnSpPr>
              <a:stCxn id="1859" idx="0"/>
              <a:endCxn id="1860" idx="2"/>
            </p:cNvCxnSpPr>
            <p:nvPr/>
          </p:nvCxnSpPr>
          <p:spPr>
            <a:xfrm rot="10800000">
              <a:off x="4005175" y="5683700"/>
              <a:ext cx="0" cy="203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61" name="Google Shape;1861;p93"/>
            <p:cNvCxnSpPr>
              <a:stCxn id="1860" idx="2"/>
              <a:endCxn id="1862" idx="1"/>
            </p:cNvCxnSpPr>
            <p:nvPr/>
          </p:nvCxnSpPr>
          <p:spPr>
            <a:xfrm>
              <a:off x="4005175" y="5683725"/>
              <a:ext cx="31653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63" name="Google Shape;1863;p93"/>
            <p:cNvCxnSpPr/>
            <p:nvPr/>
          </p:nvCxnSpPr>
          <p:spPr>
            <a:xfrm flipH="1">
              <a:off x="7164525" y="5688600"/>
              <a:ext cx="6000" cy="138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4" name="Google Shape;1864;p93"/>
            <p:cNvCxnSpPr>
              <a:stCxn id="1840" idx="2"/>
              <a:endCxn id="1865" idx="0"/>
            </p:cNvCxnSpPr>
            <p:nvPr/>
          </p:nvCxnSpPr>
          <p:spPr>
            <a:xfrm>
              <a:off x="7394400" y="6463250"/>
              <a:ext cx="0" cy="27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6" name="Google Shape;1866;p93"/>
            <p:cNvSpPr txBox="1"/>
            <p:nvPr/>
          </p:nvSpPr>
          <p:spPr>
            <a:xfrm>
              <a:off x="6356325" y="6983993"/>
              <a:ext cx="16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final destination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7" name="Google Shape;1867;p93"/>
            <p:cNvSpPr txBox="1"/>
            <p:nvPr/>
          </p:nvSpPr>
          <p:spPr>
            <a:xfrm>
              <a:off x="3494275" y="4869300"/>
              <a:ext cx="188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(1) 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8" name="Google Shape;1868;p93"/>
            <p:cNvSpPr txBox="1"/>
            <p:nvPr/>
          </p:nvSpPr>
          <p:spPr>
            <a:xfrm>
              <a:off x="4771500" y="5571806"/>
              <a:ext cx="161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(2)  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9" name="Google Shape;1869;p93"/>
            <p:cNvSpPr txBox="1"/>
            <p:nvPr/>
          </p:nvSpPr>
          <p:spPr>
            <a:xfrm>
              <a:off x="4067000" y="5250306"/>
              <a:ext cx="161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(3)  ICMP redirect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70" name="Google Shape;1870;p93"/>
            <p:cNvCxnSpPr/>
            <p:nvPr/>
          </p:nvCxnSpPr>
          <p:spPr>
            <a:xfrm>
              <a:off x="3765000" y="6463250"/>
              <a:ext cx="0" cy="27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945459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9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876" name="Google Shape;1876;p9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ICMP – Redirect Error Message (2)</a:t>
            </a:r>
            <a:endParaRPr dirty="0"/>
          </a:p>
        </p:txBody>
      </p:sp>
      <p:sp>
        <p:nvSpPr>
          <p:cNvPr id="1877" name="Google Shape;1877;p9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ICMP redirect message format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Code 0: redirect for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Code 1: redirect for host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Code 2: redirect for TOS and network (RFC 1349)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Code 3: redirect for TOS and hosts (RFC 1349)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78" name="Google Shape;1878;p94"/>
          <p:cNvGrpSpPr/>
          <p:nvPr/>
        </p:nvGrpSpPr>
        <p:grpSpPr>
          <a:xfrm>
            <a:off x="2330026" y="4618050"/>
            <a:ext cx="7336549" cy="2363050"/>
            <a:chOff x="2016151" y="4727650"/>
            <a:chExt cx="7336549" cy="2363050"/>
          </a:xfrm>
        </p:grpSpPr>
        <p:sp>
          <p:nvSpPr>
            <p:cNvPr id="1879" name="Google Shape;1879;p94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0" name="Google Shape;1880;p94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1" name="Google Shape;1881;p94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2" name="Google Shape;1882;p94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3" name="Google Shape;1883;p94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4" name="Google Shape;1884;p94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5" name="Google Shape;1885;p94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6" name="Google Shape;1886;p94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7" name="Google Shape;1887;p94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Route IP address that should be used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88" name="Google Shape;1888;p94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94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94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91" name="Google Shape;1891;p94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968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(2)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3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ISO/OSI Model  (International Organization for Standardization / Open System Interconnection Reference Model)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Model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718450" y="33051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3718450" y="38199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3718450" y="43347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3718450" y="48495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3718450" y="53643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3718450" y="5868702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Data-link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3718450" y="6378282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973376" y="3305154"/>
            <a:ext cx="1827000" cy="1428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5973376" y="48495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5973376" y="5364518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5973376" y="5879500"/>
            <a:ext cx="1827000" cy="898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3869054" y="2899741"/>
            <a:ext cx="15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OSI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6123980" y="2889125"/>
            <a:ext cx="15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4300001" y="6887850"/>
            <a:ext cx="296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TCP/IP and the OSI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9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897" name="Google Shape;1897;p9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Router Discovery Messages (1)</a:t>
            </a:r>
            <a:endParaRPr/>
          </a:p>
        </p:txBody>
      </p:sp>
      <p:sp>
        <p:nvSpPr>
          <p:cNvPr id="1898" name="Google Shape;1898;p9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Dynamic update host’s routing table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ICMP router solicitation message (懇求)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Host broadcast or multicast after bootstrapping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ICMP router advertisement message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Router response 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Router periodically broadcast or multicast 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 of ICMP router solicitation message</a:t>
            </a:r>
            <a:endParaRPr sz="2600"/>
          </a:p>
        </p:txBody>
      </p:sp>
      <p:grpSp>
        <p:nvGrpSpPr>
          <p:cNvPr id="1899" name="Google Shape;1899;p95"/>
          <p:cNvGrpSpPr/>
          <p:nvPr/>
        </p:nvGrpSpPr>
        <p:grpSpPr>
          <a:xfrm>
            <a:off x="2346226" y="4515200"/>
            <a:ext cx="7336549" cy="1487050"/>
            <a:chOff x="2016151" y="4727650"/>
            <a:chExt cx="7336549" cy="1487050"/>
          </a:xfrm>
        </p:grpSpPr>
        <p:sp>
          <p:nvSpPr>
            <p:cNvPr id="1900" name="Google Shape;1900;p95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1" name="Google Shape;1901;p95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2" name="Google Shape;1902;p95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3" name="Google Shape;1903;p95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4" name="Google Shape;1904;p95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5" name="Google Shape;1905;p95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6" name="Google Shape;1906;p95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7" name="Google Shape;1907;p95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(sent as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08" name="Google Shape;1908;p95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9" name="Google Shape;1909;p95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0" name="Google Shape;1910;p95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11" name="Google Shape;1911;p95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2318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9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917" name="Google Shape;1917;p9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Router Discovery Messages (2)</a:t>
            </a:r>
            <a:endParaRPr/>
          </a:p>
        </p:txBody>
      </p:sp>
      <p:sp>
        <p:nvSpPr>
          <p:cNvPr id="1918" name="Google Shape;1918;p9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 of ICMP router advertisement message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Router address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Must be one of the router’s IP address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Preference level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Preference as a default router address</a:t>
            </a:r>
            <a:endParaRPr sz="2200"/>
          </a:p>
        </p:txBody>
      </p:sp>
      <p:cxnSp>
        <p:nvCxnSpPr>
          <p:cNvPr id="1919" name="Google Shape;1919;p96"/>
          <p:cNvCxnSpPr/>
          <p:nvPr/>
        </p:nvCxnSpPr>
        <p:spPr>
          <a:xfrm>
            <a:off x="9139775" y="4007200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0" name="Google Shape;1920;p96"/>
          <p:cNvGrpSpPr/>
          <p:nvPr/>
        </p:nvGrpSpPr>
        <p:grpSpPr>
          <a:xfrm>
            <a:off x="2346226" y="3677000"/>
            <a:ext cx="7336549" cy="3677375"/>
            <a:chOff x="2346226" y="3677000"/>
            <a:chExt cx="7336549" cy="3677375"/>
          </a:xfrm>
        </p:grpSpPr>
        <p:sp>
          <p:nvSpPr>
            <p:cNvPr id="1921" name="Google Shape;1921;p96"/>
            <p:cNvSpPr/>
            <p:nvPr/>
          </p:nvSpPr>
          <p:spPr>
            <a:xfrm>
              <a:off x="2528561" y="4006650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2" name="Google Shape;1922;p96"/>
            <p:cNvSpPr/>
            <p:nvPr/>
          </p:nvSpPr>
          <p:spPr>
            <a:xfrm>
              <a:off x="4088239" y="4006650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3" name="Google Shape;1923;p96"/>
            <p:cNvSpPr/>
            <p:nvPr/>
          </p:nvSpPr>
          <p:spPr>
            <a:xfrm>
              <a:off x="5644640" y="4006650"/>
              <a:ext cx="31194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4" name="Google Shape;1924;p96"/>
            <p:cNvSpPr txBox="1"/>
            <p:nvPr/>
          </p:nvSpPr>
          <p:spPr>
            <a:xfrm>
              <a:off x="2346226" y="367700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5" name="Google Shape;1925;p96"/>
            <p:cNvSpPr txBox="1"/>
            <p:nvPr/>
          </p:nvSpPr>
          <p:spPr>
            <a:xfrm>
              <a:off x="3865650" y="367700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6" name="Google Shape;1926;p96"/>
            <p:cNvSpPr txBox="1"/>
            <p:nvPr/>
          </p:nvSpPr>
          <p:spPr>
            <a:xfrm>
              <a:off x="5344650" y="367700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7" name="Google Shape;1927;p96"/>
            <p:cNvSpPr txBox="1"/>
            <p:nvPr/>
          </p:nvSpPr>
          <p:spPr>
            <a:xfrm>
              <a:off x="8571076" y="367700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8" name="Google Shape;1928;p96"/>
            <p:cNvSpPr/>
            <p:nvPr/>
          </p:nvSpPr>
          <p:spPr>
            <a:xfrm>
              <a:off x="2528550" y="53911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preference level [1]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9" name="Google Shape;1929;p96"/>
            <p:cNvCxnSpPr/>
            <p:nvPr/>
          </p:nvCxnSpPr>
          <p:spPr>
            <a:xfrm>
              <a:off x="9139775" y="51640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0" name="Google Shape;1930;p96"/>
            <p:cNvCxnSpPr/>
            <p:nvPr/>
          </p:nvCxnSpPr>
          <p:spPr>
            <a:xfrm>
              <a:off x="9280325" y="400665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31" name="Google Shape;1931;p96"/>
            <p:cNvSpPr txBox="1"/>
            <p:nvPr/>
          </p:nvSpPr>
          <p:spPr>
            <a:xfrm>
              <a:off x="8877875" y="442052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2" name="Google Shape;1932;p96"/>
            <p:cNvSpPr/>
            <p:nvPr/>
          </p:nvSpPr>
          <p:spPr>
            <a:xfrm>
              <a:off x="2528574" y="4468158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number of 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3" name="Google Shape;1933;p96"/>
            <p:cNvSpPr/>
            <p:nvPr/>
          </p:nvSpPr>
          <p:spPr>
            <a:xfrm>
              <a:off x="4088252" y="4468158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entry size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4" name="Google Shape;1934;p96"/>
            <p:cNvSpPr/>
            <p:nvPr/>
          </p:nvSpPr>
          <p:spPr>
            <a:xfrm>
              <a:off x="5644652" y="4468158"/>
              <a:ext cx="31194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lifetime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5" name="Google Shape;1935;p96"/>
            <p:cNvSpPr/>
            <p:nvPr/>
          </p:nvSpPr>
          <p:spPr>
            <a:xfrm>
              <a:off x="2528550" y="4929666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router address [1]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6" name="Google Shape;1936;p96"/>
            <p:cNvSpPr/>
            <p:nvPr/>
          </p:nvSpPr>
          <p:spPr>
            <a:xfrm>
              <a:off x="2528550" y="58526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router address [2]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7" name="Google Shape;1937;p96"/>
            <p:cNvSpPr/>
            <p:nvPr/>
          </p:nvSpPr>
          <p:spPr>
            <a:xfrm>
              <a:off x="2528550" y="63141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preference level [2]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8" name="Google Shape;1938;p96"/>
            <p:cNvSpPr/>
            <p:nvPr/>
          </p:nvSpPr>
          <p:spPr>
            <a:xfrm>
              <a:off x="2528550" y="6775675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3244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 – User Datagram Protocol </a:t>
            </a:r>
            <a:endParaRPr/>
          </a:p>
        </p:txBody>
      </p:sp>
      <p:sp>
        <p:nvSpPr>
          <p:cNvPr id="1105" name="Google Shape;1105;p6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106" name="Google Shape;1106;p6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112" name="Google Shape;1112;p6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</a:t>
            </a:r>
            <a:endParaRPr/>
          </a:p>
        </p:txBody>
      </p:sp>
      <p:sp>
        <p:nvSpPr>
          <p:cNvPr id="1113" name="Google Shape;1113;p6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8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No reliability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Datagram-oriented, not stream-oriented protocol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UDP header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8 bytes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Source port and destination port 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sending and receiving process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UDP length: ≧ 8</a:t>
            </a:r>
            <a:endParaRPr sz="2600"/>
          </a:p>
        </p:txBody>
      </p:sp>
      <p:grpSp>
        <p:nvGrpSpPr>
          <p:cNvPr id="1114" name="Google Shape;1114;p62"/>
          <p:cNvGrpSpPr/>
          <p:nvPr/>
        </p:nvGrpSpPr>
        <p:grpSpPr>
          <a:xfrm>
            <a:off x="2016151" y="4803850"/>
            <a:ext cx="7336549" cy="2363050"/>
            <a:chOff x="2016151" y="4803850"/>
            <a:chExt cx="7336549" cy="2363050"/>
          </a:xfrm>
        </p:grpSpPr>
        <p:sp>
          <p:nvSpPr>
            <p:cNvPr id="1115" name="Google Shape;1115;p62"/>
            <p:cNvSpPr/>
            <p:nvPr/>
          </p:nvSpPr>
          <p:spPr>
            <a:xfrm>
              <a:off x="5314561" y="51335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16-bit destination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6" name="Google Shape;1116;p62"/>
            <p:cNvSpPr/>
            <p:nvPr/>
          </p:nvSpPr>
          <p:spPr>
            <a:xfrm>
              <a:off x="2198475" y="62909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data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7" name="Google Shape;1117;p62"/>
            <p:cNvSpPr txBox="1"/>
            <p:nvPr/>
          </p:nvSpPr>
          <p:spPr>
            <a:xfrm>
              <a:off x="2016151" y="48038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8" name="Google Shape;1118;p62"/>
            <p:cNvSpPr txBox="1"/>
            <p:nvPr/>
          </p:nvSpPr>
          <p:spPr>
            <a:xfrm>
              <a:off x="3535575" y="48038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9" name="Google Shape;1119;p62"/>
            <p:cNvSpPr txBox="1"/>
            <p:nvPr/>
          </p:nvSpPr>
          <p:spPr>
            <a:xfrm>
              <a:off x="5014575" y="48038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0" name="Google Shape;1120;p62"/>
            <p:cNvSpPr txBox="1"/>
            <p:nvPr/>
          </p:nvSpPr>
          <p:spPr>
            <a:xfrm>
              <a:off x="8241001" y="48038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1" name="Google Shape;1121;p62"/>
            <p:cNvSpPr/>
            <p:nvPr/>
          </p:nvSpPr>
          <p:spPr>
            <a:xfrm>
              <a:off x="2198486" y="57122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UDP length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2" name="Google Shape;1122;p62"/>
            <p:cNvSpPr/>
            <p:nvPr/>
          </p:nvSpPr>
          <p:spPr>
            <a:xfrm>
              <a:off x="5314550" y="57122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16-bit UDP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23" name="Google Shape;1123;p62"/>
            <p:cNvCxnSpPr/>
            <p:nvPr/>
          </p:nvCxnSpPr>
          <p:spPr>
            <a:xfrm>
              <a:off x="8809700" y="51340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62"/>
            <p:cNvCxnSpPr/>
            <p:nvPr/>
          </p:nvCxnSpPr>
          <p:spPr>
            <a:xfrm>
              <a:off x="8809700" y="62909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62"/>
            <p:cNvCxnSpPr/>
            <p:nvPr/>
          </p:nvCxnSpPr>
          <p:spPr>
            <a:xfrm>
              <a:off x="8950250" y="51335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126" name="Google Shape;1126;p62"/>
            <p:cNvSpPr txBox="1"/>
            <p:nvPr/>
          </p:nvSpPr>
          <p:spPr>
            <a:xfrm>
              <a:off x="8547800" y="55473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7" name="Google Shape;1127;p62"/>
            <p:cNvSpPr/>
            <p:nvPr/>
          </p:nvSpPr>
          <p:spPr>
            <a:xfrm>
              <a:off x="2198475" y="51335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source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133" name="Google Shape;1133;p6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</a:t>
            </a:r>
            <a:endParaRPr/>
          </a:p>
        </p:txBody>
      </p:sp>
      <p:sp>
        <p:nvSpPr>
          <p:cNvPr id="1134" name="Google Shape;1134;p6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Application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VoIP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VPN (OpenVPN over UDP)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DNS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SNMP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Quick UDP Internet Connections (QUIC)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Designed by Google, based on UDP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Renamed to “HTTP/3”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Keep reliability as TCP, but less latency 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 most HTTP connections will demand TLS, QUIC makes the exchange of setup keys and supported protocols part of the initial handshake process.</a:t>
            </a:r>
            <a:endParaRPr sz="21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During network-switch events, reuse old connection instead of creating a new one as TCP does.</a:t>
            </a:r>
            <a:endParaRPr sz="21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TCP – Transmission Control Protocol</a:t>
            </a:r>
            <a:endParaRPr sz="5400" dirty="0"/>
          </a:p>
        </p:txBody>
      </p:sp>
      <p:sp>
        <p:nvSpPr>
          <p:cNvPr id="1140" name="Google Shape;1140;p6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141" name="Google Shape;1141;p6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147" name="Google Shape;1147;p6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</a:t>
            </a:r>
            <a:endParaRPr/>
          </a:p>
        </p:txBody>
      </p:sp>
      <p:sp>
        <p:nvSpPr>
          <p:cNvPr id="1148" name="Google Shape;1148;p6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Services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Connection-oriented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Establish TCP connection before exchanging data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Reliability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Acknowledgement when receiving data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Retransmission when timeout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Ordering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Discard duplicated data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Flow control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154" name="Google Shape;1154;p6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 – Header (1)</a:t>
            </a:r>
            <a:endParaRPr/>
          </a:p>
        </p:txBody>
      </p:sp>
      <p:grpSp>
        <p:nvGrpSpPr>
          <p:cNvPr id="1155" name="Google Shape;1155;p66"/>
          <p:cNvGrpSpPr/>
          <p:nvPr/>
        </p:nvGrpSpPr>
        <p:grpSpPr>
          <a:xfrm>
            <a:off x="1221400" y="1972950"/>
            <a:ext cx="10388475" cy="4879381"/>
            <a:chOff x="1221400" y="1972950"/>
            <a:chExt cx="10388475" cy="4879381"/>
          </a:xfrm>
        </p:grpSpPr>
        <p:sp>
          <p:nvSpPr>
            <p:cNvPr id="1156" name="Google Shape;1156;p66"/>
            <p:cNvSpPr/>
            <p:nvPr/>
          </p:nvSpPr>
          <p:spPr>
            <a:xfrm>
              <a:off x="5998299" y="2404052"/>
              <a:ext cx="4650480" cy="5981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destination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7" name="Google Shape;1157;p66"/>
            <p:cNvSpPr/>
            <p:nvPr/>
          </p:nvSpPr>
          <p:spPr>
            <a:xfrm>
              <a:off x="1347831" y="3002200"/>
              <a:ext cx="93009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Google Shape;1158;p66"/>
            <p:cNvSpPr/>
            <p:nvPr/>
          </p:nvSpPr>
          <p:spPr>
            <a:xfrm>
              <a:off x="1347819" y="5394808"/>
              <a:ext cx="9300960" cy="5981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options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9" name="Google Shape;1159;p66"/>
            <p:cNvSpPr/>
            <p:nvPr/>
          </p:nvSpPr>
          <p:spPr>
            <a:xfrm>
              <a:off x="1347819" y="5992959"/>
              <a:ext cx="9300960" cy="859372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data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66"/>
            <p:cNvSpPr/>
            <p:nvPr/>
          </p:nvSpPr>
          <p:spPr>
            <a:xfrm>
              <a:off x="1347821" y="3600350"/>
              <a:ext cx="93009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32-bit acknowledgment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Google Shape;1161;p66"/>
            <p:cNvSpPr txBox="1"/>
            <p:nvPr/>
          </p:nvSpPr>
          <p:spPr>
            <a:xfrm>
              <a:off x="1221400" y="1972950"/>
              <a:ext cx="25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Google Shape;1162;p66"/>
            <p:cNvSpPr txBox="1"/>
            <p:nvPr/>
          </p:nvSpPr>
          <p:spPr>
            <a:xfrm>
              <a:off x="5638300" y="197295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3" name="Google Shape;1163;p66"/>
            <p:cNvSpPr txBox="1"/>
            <p:nvPr/>
          </p:nvSpPr>
          <p:spPr>
            <a:xfrm>
              <a:off x="10413825" y="1972950"/>
              <a:ext cx="46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4" name="Google Shape;1164;p66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66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66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167" name="Google Shape;1167;p66"/>
            <p:cNvSpPr txBox="1"/>
            <p:nvPr/>
          </p:nvSpPr>
          <p:spPr>
            <a:xfrm>
              <a:off x="10736875" y="3735075"/>
              <a:ext cx="873000" cy="43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8" name="Google Shape;1168;p66"/>
            <p:cNvSpPr/>
            <p:nvPr/>
          </p:nvSpPr>
          <p:spPr>
            <a:xfrm>
              <a:off x="5998236" y="419847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window size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9" name="Google Shape;1169;p66"/>
            <p:cNvSpPr/>
            <p:nvPr/>
          </p:nvSpPr>
          <p:spPr>
            <a:xfrm>
              <a:off x="5998236" y="479662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urgent pointer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0" name="Google Shape;1170;p66"/>
            <p:cNvSpPr/>
            <p:nvPr/>
          </p:nvSpPr>
          <p:spPr>
            <a:xfrm>
              <a:off x="1347774" y="479662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TCP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1" name="Google Shape;1171;p66"/>
            <p:cNvSpPr/>
            <p:nvPr/>
          </p:nvSpPr>
          <p:spPr>
            <a:xfrm>
              <a:off x="1347881" y="4198477"/>
              <a:ext cx="11625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4-bit header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length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2" name="Google Shape;1172;p66"/>
            <p:cNvSpPr/>
            <p:nvPr/>
          </p:nvSpPr>
          <p:spPr>
            <a:xfrm>
              <a:off x="2510450" y="4198475"/>
              <a:ext cx="16833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reserved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(6 bits)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3" name="Google Shape;1173;p66"/>
            <p:cNvSpPr/>
            <p:nvPr/>
          </p:nvSpPr>
          <p:spPr>
            <a:xfrm>
              <a:off x="41937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4" name="Google Shape;1174;p66"/>
            <p:cNvSpPr/>
            <p:nvPr/>
          </p:nvSpPr>
          <p:spPr>
            <a:xfrm>
              <a:off x="44931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ACK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5" name="Google Shape;1175;p66"/>
            <p:cNvSpPr/>
            <p:nvPr/>
          </p:nvSpPr>
          <p:spPr>
            <a:xfrm>
              <a:off x="479659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PSH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6" name="Google Shape;1176;p66"/>
            <p:cNvSpPr/>
            <p:nvPr/>
          </p:nvSpPr>
          <p:spPr>
            <a:xfrm>
              <a:off x="509599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7" name="Google Shape;1177;p66"/>
            <p:cNvSpPr/>
            <p:nvPr/>
          </p:nvSpPr>
          <p:spPr>
            <a:xfrm>
              <a:off x="5397437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SYN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8" name="Google Shape;1178;p66"/>
            <p:cNvSpPr/>
            <p:nvPr/>
          </p:nvSpPr>
          <p:spPr>
            <a:xfrm>
              <a:off x="56988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FIN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9" name="Google Shape;1179;p66"/>
            <p:cNvSpPr/>
            <p:nvPr/>
          </p:nvSpPr>
          <p:spPr>
            <a:xfrm>
              <a:off x="1347774" y="2404077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source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185" name="Google Shape;1185;p6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 – Header (2)</a:t>
            </a:r>
            <a:endParaRPr/>
          </a:p>
        </p:txBody>
      </p:sp>
      <p:sp>
        <p:nvSpPr>
          <p:cNvPr id="1186" name="Google Shape;1186;p6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Flags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Establish new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ACK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Acknowledgement number is valid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ack previous data that host has received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Reset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sender is finished sending data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192" name="Google Shape;1192;p6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TCP connection </a:t>
            </a:r>
            <a:r>
              <a:rPr lang="en-US" sz="4800"/>
              <a:t>–</a:t>
            </a:r>
            <a:r>
              <a:rPr lang="en-US" sz="4100"/>
              <a:t> establishment and termination</a:t>
            </a:r>
            <a:endParaRPr sz="4100"/>
          </a:p>
        </p:txBody>
      </p:sp>
      <p:grpSp>
        <p:nvGrpSpPr>
          <p:cNvPr id="1193" name="Google Shape;1193;p68"/>
          <p:cNvGrpSpPr/>
          <p:nvPr/>
        </p:nvGrpSpPr>
        <p:grpSpPr>
          <a:xfrm>
            <a:off x="4036975" y="2005675"/>
            <a:ext cx="5271200" cy="4975500"/>
            <a:chOff x="4036975" y="2005675"/>
            <a:chExt cx="5271200" cy="4975500"/>
          </a:xfrm>
        </p:grpSpPr>
        <p:cxnSp>
          <p:nvCxnSpPr>
            <p:cNvPr id="1194" name="Google Shape;1194;p68"/>
            <p:cNvCxnSpPr/>
            <p:nvPr/>
          </p:nvCxnSpPr>
          <p:spPr>
            <a:xfrm>
              <a:off x="5222475" y="2005675"/>
              <a:ext cx="0" cy="4975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68"/>
            <p:cNvCxnSpPr/>
            <p:nvPr/>
          </p:nvCxnSpPr>
          <p:spPr>
            <a:xfrm>
              <a:off x="7965675" y="2005675"/>
              <a:ext cx="0" cy="4975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6" name="Google Shape;1196;p68"/>
            <p:cNvSpPr txBox="1"/>
            <p:nvPr/>
          </p:nvSpPr>
          <p:spPr>
            <a:xfrm>
              <a:off x="4036975" y="22113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7" name="Google Shape;1197;p68"/>
            <p:cNvSpPr txBox="1"/>
            <p:nvPr/>
          </p:nvSpPr>
          <p:spPr>
            <a:xfrm>
              <a:off x="7965675" y="28463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8" name="Google Shape;1198;p68"/>
            <p:cNvSpPr txBox="1"/>
            <p:nvPr/>
          </p:nvSpPr>
          <p:spPr>
            <a:xfrm>
              <a:off x="4036975" y="34813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9" name="Google Shape;1199;p68"/>
            <p:cNvSpPr txBox="1"/>
            <p:nvPr/>
          </p:nvSpPr>
          <p:spPr>
            <a:xfrm>
              <a:off x="4036975" y="45989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0" name="Google Shape;1200;p68"/>
            <p:cNvSpPr txBox="1"/>
            <p:nvPr/>
          </p:nvSpPr>
          <p:spPr>
            <a:xfrm>
              <a:off x="7965675" y="51577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5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1" name="Google Shape;1201;p68"/>
            <p:cNvSpPr txBox="1"/>
            <p:nvPr/>
          </p:nvSpPr>
          <p:spPr>
            <a:xfrm>
              <a:off x="7965675" y="56149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6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2" name="Google Shape;1202;p68"/>
            <p:cNvSpPr txBox="1"/>
            <p:nvPr/>
          </p:nvSpPr>
          <p:spPr>
            <a:xfrm>
              <a:off x="4036975" y="62499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7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3" name="Google Shape;1203;p68"/>
            <p:cNvCxnSpPr>
              <a:stCxn id="1196" idx="3"/>
            </p:cNvCxnSpPr>
            <p:nvPr/>
          </p:nvCxnSpPr>
          <p:spPr>
            <a:xfrm>
              <a:off x="5222575" y="2426875"/>
              <a:ext cx="2709900" cy="26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4" name="Google Shape;1204;p68"/>
            <p:cNvCxnSpPr>
              <a:stCxn id="1197" idx="1"/>
              <a:endCxn id="1205" idx="3"/>
            </p:cNvCxnSpPr>
            <p:nvPr/>
          </p:nvCxnSpPr>
          <p:spPr>
            <a:xfrm flipH="1">
              <a:off x="5222475" y="3061875"/>
              <a:ext cx="2743200" cy="34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6" name="Google Shape;1206;p68"/>
            <p:cNvCxnSpPr>
              <a:stCxn id="1198" idx="3"/>
              <a:endCxn id="1207" idx="1"/>
            </p:cNvCxnSpPr>
            <p:nvPr/>
          </p:nvCxnSpPr>
          <p:spPr>
            <a:xfrm>
              <a:off x="5222575" y="3696875"/>
              <a:ext cx="2743200" cy="29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8" name="Google Shape;1208;p68"/>
            <p:cNvCxnSpPr>
              <a:stCxn id="1199" idx="3"/>
              <a:endCxn id="1209" idx="1"/>
            </p:cNvCxnSpPr>
            <p:nvPr/>
          </p:nvCxnSpPr>
          <p:spPr>
            <a:xfrm>
              <a:off x="5222575" y="4814475"/>
              <a:ext cx="2743200" cy="233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0" name="Google Shape;1210;p68"/>
            <p:cNvCxnSpPr>
              <a:stCxn id="1200" idx="1"/>
              <a:endCxn id="1211" idx="3"/>
            </p:cNvCxnSpPr>
            <p:nvPr/>
          </p:nvCxnSpPr>
          <p:spPr>
            <a:xfrm flipH="1">
              <a:off x="5222475" y="5373275"/>
              <a:ext cx="2743200" cy="38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2" name="Google Shape;1212;p68"/>
            <p:cNvCxnSpPr>
              <a:stCxn id="1201" idx="1"/>
              <a:endCxn id="1213" idx="3"/>
            </p:cNvCxnSpPr>
            <p:nvPr/>
          </p:nvCxnSpPr>
          <p:spPr>
            <a:xfrm flipH="1">
              <a:off x="5222475" y="5830475"/>
              <a:ext cx="2743200" cy="38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4" name="Google Shape;1214;p68"/>
            <p:cNvCxnSpPr>
              <a:stCxn id="1202" idx="3"/>
              <a:endCxn id="1215" idx="1"/>
            </p:cNvCxnSpPr>
            <p:nvPr/>
          </p:nvCxnSpPr>
          <p:spPr>
            <a:xfrm>
              <a:off x="5222575" y="6465475"/>
              <a:ext cx="2743200" cy="25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16" name="Google Shape;1216;p68"/>
            <p:cNvSpPr txBox="1"/>
            <p:nvPr/>
          </p:nvSpPr>
          <p:spPr>
            <a:xfrm rot="301683">
              <a:off x="5317236" y="2279937"/>
              <a:ext cx="2553526" cy="554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SYN 1415531521:1415531521(0)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&lt;mss 1024&gt;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7" name="Google Shape;1217;p68"/>
            <p:cNvSpPr txBox="1"/>
            <p:nvPr/>
          </p:nvSpPr>
          <p:spPr>
            <a:xfrm rot="-423545">
              <a:off x="5429443" y="2943673"/>
              <a:ext cx="2360593" cy="554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SYN 1823083521:1823083521(0)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1415531522, &lt;mss 1024&gt;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8" name="Google Shape;1218;p68"/>
            <p:cNvSpPr txBox="1"/>
            <p:nvPr/>
          </p:nvSpPr>
          <p:spPr>
            <a:xfrm rot="392813">
              <a:off x="5397240" y="3565869"/>
              <a:ext cx="2360191" cy="369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1823083522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9" name="Google Shape;1219;p68"/>
            <p:cNvSpPr txBox="1"/>
            <p:nvPr/>
          </p:nvSpPr>
          <p:spPr>
            <a:xfrm rot="301683">
              <a:off x="5317236" y="4642137"/>
              <a:ext cx="2553526" cy="554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FIN 1415531522:1415531522(0)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1823083522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0" name="Google Shape;1220;p68"/>
            <p:cNvSpPr txBox="1"/>
            <p:nvPr/>
          </p:nvSpPr>
          <p:spPr>
            <a:xfrm rot="-512278">
              <a:off x="5413994" y="5287849"/>
              <a:ext cx="2360156" cy="369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1415531523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1" name="Google Shape;1221;p68"/>
            <p:cNvSpPr txBox="1"/>
            <p:nvPr/>
          </p:nvSpPr>
          <p:spPr>
            <a:xfrm rot="-471185">
              <a:off x="5317357" y="5743916"/>
              <a:ext cx="2553548" cy="55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FIN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182308352</a:t>
              </a: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2: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1823083522</a:t>
              </a: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1415531523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2" name="Google Shape;1222;p68"/>
            <p:cNvSpPr txBox="1"/>
            <p:nvPr/>
          </p:nvSpPr>
          <p:spPr>
            <a:xfrm rot="333939">
              <a:off x="5413985" y="6331057"/>
              <a:ext cx="2360126" cy="369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3" name="Google Shape;1223;p68"/>
          <p:cNvGrpSpPr/>
          <p:nvPr/>
        </p:nvGrpSpPr>
        <p:grpSpPr>
          <a:xfrm>
            <a:off x="3831275" y="1406275"/>
            <a:ext cx="5412600" cy="2850175"/>
            <a:chOff x="3831275" y="1482475"/>
            <a:chExt cx="5412600" cy="2850175"/>
          </a:xfrm>
        </p:grpSpPr>
        <p:sp>
          <p:nvSpPr>
            <p:cNvPr id="1224" name="Google Shape;1224;p68"/>
            <p:cNvSpPr/>
            <p:nvPr/>
          </p:nvSpPr>
          <p:spPr>
            <a:xfrm>
              <a:off x="3831275" y="1761350"/>
              <a:ext cx="5412600" cy="2571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 txBox="1"/>
            <p:nvPr/>
          </p:nvSpPr>
          <p:spPr>
            <a:xfrm>
              <a:off x="6288675" y="1482475"/>
              <a:ext cx="2743200" cy="52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Three-way handshake</a:t>
              </a:r>
              <a:endParaRPr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6" name="Google Shape;1226;p68"/>
          <p:cNvGrpSpPr/>
          <p:nvPr/>
        </p:nvGrpSpPr>
        <p:grpSpPr>
          <a:xfrm>
            <a:off x="3831275" y="4606775"/>
            <a:ext cx="5412600" cy="2763150"/>
            <a:chOff x="3831275" y="4530575"/>
            <a:chExt cx="5412600" cy="2763150"/>
          </a:xfrm>
        </p:grpSpPr>
        <p:sp>
          <p:nvSpPr>
            <p:cNvPr id="1227" name="Google Shape;1227;p68"/>
            <p:cNvSpPr/>
            <p:nvPr/>
          </p:nvSpPr>
          <p:spPr>
            <a:xfrm>
              <a:off x="3831275" y="4530575"/>
              <a:ext cx="5412600" cy="2571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 txBox="1"/>
            <p:nvPr/>
          </p:nvSpPr>
          <p:spPr>
            <a:xfrm>
              <a:off x="6288675" y="6770525"/>
              <a:ext cx="2743200" cy="52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TCP’s half close</a:t>
              </a:r>
              <a:endParaRPr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provide data communication between hosts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delivery data reliably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address remote host on the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handle different type of hardware device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9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234" name="Google Shape;1234;p6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1235" name="Google Shape;1235;p69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7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241" name="Google Shape;1241;p7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Encapsulation </a:t>
            </a:r>
            <a:endParaRPr/>
          </a:p>
        </p:txBody>
      </p:sp>
      <p:sp>
        <p:nvSpPr>
          <p:cNvPr id="1242" name="Google Shape;1242;p7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Multiplexing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Gathering data from multiple sockets, enveloping data with header</a:t>
            </a:r>
            <a:endParaRPr/>
          </a:p>
        </p:txBody>
      </p:sp>
      <p:grpSp>
        <p:nvGrpSpPr>
          <p:cNvPr id="1243" name="Google Shape;1243;p70"/>
          <p:cNvGrpSpPr/>
          <p:nvPr/>
        </p:nvGrpSpPr>
        <p:grpSpPr>
          <a:xfrm>
            <a:off x="2618313" y="2834875"/>
            <a:ext cx="6759975" cy="4146225"/>
            <a:chOff x="2950875" y="3153625"/>
            <a:chExt cx="6759975" cy="4146225"/>
          </a:xfrm>
        </p:grpSpPr>
        <p:sp>
          <p:nvSpPr>
            <p:cNvPr id="1244" name="Google Shape;1244;p70"/>
            <p:cNvSpPr/>
            <p:nvPr/>
          </p:nvSpPr>
          <p:spPr>
            <a:xfrm>
              <a:off x="6654075" y="31536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user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45" name="Google Shape;1245;p70"/>
            <p:cNvGrpSpPr/>
            <p:nvPr/>
          </p:nvGrpSpPr>
          <p:grpSpPr>
            <a:xfrm>
              <a:off x="5728275" y="3948850"/>
              <a:ext cx="1851600" cy="398700"/>
              <a:chOff x="5271075" y="4189375"/>
              <a:chExt cx="1851600" cy="398700"/>
            </a:xfrm>
          </p:grpSpPr>
          <p:sp>
            <p:nvSpPr>
              <p:cNvPr id="1246" name="Google Shape;1246;p70"/>
              <p:cNvSpPr/>
              <p:nvPr/>
            </p:nvSpPr>
            <p:spPr>
              <a:xfrm>
                <a:off x="6196875" y="4189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user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5271075" y="4189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48" name="Google Shape;1248;p70"/>
            <p:cNvGrpSpPr/>
            <p:nvPr/>
          </p:nvGrpSpPr>
          <p:grpSpPr>
            <a:xfrm>
              <a:off x="4802475" y="4744075"/>
              <a:ext cx="2777400" cy="398700"/>
              <a:chOff x="4345275" y="5048875"/>
              <a:chExt cx="2777400" cy="398700"/>
            </a:xfrm>
          </p:grpSpPr>
          <p:sp>
            <p:nvSpPr>
              <p:cNvPr id="1249" name="Google Shape;1249;p70"/>
              <p:cNvSpPr/>
              <p:nvPr/>
            </p:nvSpPr>
            <p:spPr>
              <a:xfrm>
                <a:off x="5271075" y="5048875"/>
                <a:ext cx="18516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0" name="Google Shape;1250;p70"/>
              <p:cNvSpPr/>
              <p:nvPr/>
            </p:nvSpPr>
            <p:spPr>
              <a:xfrm>
                <a:off x="4345275" y="50488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51" name="Google Shape;1251;p70"/>
            <p:cNvGrpSpPr/>
            <p:nvPr/>
          </p:nvGrpSpPr>
          <p:grpSpPr>
            <a:xfrm>
              <a:off x="3876675" y="5539300"/>
              <a:ext cx="3703200" cy="398700"/>
              <a:chOff x="3419475" y="5908375"/>
              <a:chExt cx="3703200" cy="398700"/>
            </a:xfrm>
          </p:grpSpPr>
          <p:sp>
            <p:nvSpPr>
              <p:cNvPr id="1252" name="Google Shape;1252;p70"/>
              <p:cNvSpPr/>
              <p:nvPr/>
            </p:nvSpPr>
            <p:spPr>
              <a:xfrm>
                <a:off x="5271075" y="5908375"/>
                <a:ext cx="18516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4345275" y="5908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3419475" y="5908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IP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55" name="Google Shape;1255;p70"/>
            <p:cNvSpPr/>
            <p:nvPr/>
          </p:nvSpPr>
          <p:spPr>
            <a:xfrm>
              <a:off x="5728275" y="6334525"/>
              <a:ext cx="18516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application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6" name="Google Shape;1256;p70"/>
            <p:cNvSpPr/>
            <p:nvPr/>
          </p:nvSpPr>
          <p:spPr>
            <a:xfrm>
              <a:off x="48024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7" name="Google Shape;1257;p70"/>
            <p:cNvSpPr/>
            <p:nvPr/>
          </p:nvSpPr>
          <p:spPr>
            <a:xfrm>
              <a:off x="38766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8" name="Google Shape;1258;p70"/>
            <p:cNvSpPr/>
            <p:nvPr/>
          </p:nvSpPr>
          <p:spPr>
            <a:xfrm>
              <a:off x="29508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9" name="Google Shape;1259;p70"/>
            <p:cNvCxnSpPr/>
            <p:nvPr/>
          </p:nvCxnSpPr>
          <p:spPr>
            <a:xfrm>
              <a:off x="7584375" y="3552325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0" name="Google Shape;1260;p70"/>
            <p:cNvCxnSpPr/>
            <p:nvPr/>
          </p:nvCxnSpPr>
          <p:spPr>
            <a:xfrm>
              <a:off x="6654075" y="3552325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1" name="Google Shape;1261;p70"/>
            <p:cNvCxnSpPr/>
            <p:nvPr/>
          </p:nvCxnSpPr>
          <p:spPr>
            <a:xfrm>
              <a:off x="7584375" y="4347550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2" name="Google Shape;1262;p70"/>
            <p:cNvCxnSpPr/>
            <p:nvPr/>
          </p:nvCxnSpPr>
          <p:spPr>
            <a:xfrm>
              <a:off x="5728275" y="4347550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3" name="Google Shape;1263;p70"/>
            <p:cNvCxnSpPr/>
            <p:nvPr/>
          </p:nvCxnSpPr>
          <p:spPr>
            <a:xfrm>
              <a:off x="7579875" y="514273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4" name="Google Shape;1264;p70"/>
            <p:cNvCxnSpPr/>
            <p:nvPr/>
          </p:nvCxnSpPr>
          <p:spPr>
            <a:xfrm>
              <a:off x="4802475" y="514273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5" name="Google Shape;1265;p70"/>
            <p:cNvCxnSpPr/>
            <p:nvPr/>
          </p:nvCxnSpPr>
          <p:spPr>
            <a:xfrm>
              <a:off x="7579875" y="593798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6" name="Google Shape;1266;p70"/>
            <p:cNvCxnSpPr/>
            <p:nvPr/>
          </p:nvCxnSpPr>
          <p:spPr>
            <a:xfrm>
              <a:off x="3876675" y="593798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67" name="Google Shape;1267;p70"/>
            <p:cNvSpPr/>
            <p:nvPr/>
          </p:nvSpPr>
          <p:spPr>
            <a:xfrm>
              <a:off x="75798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trailer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68" name="Google Shape;1268;p70"/>
            <p:cNvCxnSpPr/>
            <p:nvPr/>
          </p:nvCxnSpPr>
          <p:spPr>
            <a:xfrm>
              <a:off x="8505675" y="6885613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70"/>
            <p:cNvCxnSpPr/>
            <p:nvPr/>
          </p:nvCxnSpPr>
          <p:spPr>
            <a:xfrm>
              <a:off x="2950875" y="6885613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70"/>
            <p:cNvCxnSpPr/>
            <p:nvPr/>
          </p:nvCxnSpPr>
          <p:spPr>
            <a:xfrm>
              <a:off x="4802475" y="5341050"/>
              <a:ext cx="2777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71" name="Google Shape;1271;p70"/>
            <p:cNvCxnSpPr/>
            <p:nvPr/>
          </p:nvCxnSpPr>
          <p:spPr>
            <a:xfrm>
              <a:off x="3876675" y="6136300"/>
              <a:ext cx="3703200" cy="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72" name="Google Shape;1272;p70"/>
            <p:cNvCxnSpPr/>
            <p:nvPr/>
          </p:nvCxnSpPr>
          <p:spPr>
            <a:xfrm>
              <a:off x="2950875" y="7083925"/>
              <a:ext cx="555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73" name="Google Shape;1273;p70"/>
            <p:cNvSpPr txBox="1"/>
            <p:nvPr/>
          </p:nvSpPr>
          <p:spPr>
            <a:xfrm>
              <a:off x="5647875" y="5156388"/>
              <a:ext cx="10866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TCP segment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4" name="Google Shape;1274;p70"/>
            <p:cNvSpPr txBox="1"/>
            <p:nvPr/>
          </p:nvSpPr>
          <p:spPr>
            <a:xfrm>
              <a:off x="5220825" y="5951613"/>
              <a:ext cx="10149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5" name="Google Shape;1275;p70"/>
            <p:cNvSpPr txBox="1"/>
            <p:nvPr/>
          </p:nvSpPr>
          <p:spPr>
            <a:xfrm>
              <a:off x="5143725" y="6930550"/>
              <a:ext cx="11691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Ethernet frame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6" name="Google Shape;1276;p70"/>
            <p:cNvCxnSpPr/>
            <p:nvPr/>
          </p:nvCxnSpPr>
          <p:spPr>
            <a:xfrm>
              <a:off x="8735100" y="6533875"/>
              <a:ext cx="93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7" name="Google Shape;1277;p70"/>
            <p:cNvSpPr/>
            <p:nvPr/>
          </p:nvSpPr>
          <p:spPr>
            <a:xfrm>
              <a:off x="8740500" y="5795528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8" name="Google Shape;1278;p70"/>
            <p:cNvSpPr/>
            <p:nvPr/>
          </p:nvSpPr>
          <p:spPr>
            <a:xfrm>
              <a:off x="8740500" y="3580488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9" name="Google Shape;1279;p70"/>
            <p:cNvSpPr/>
            <p:nvPr/>
          </p:nvSpPr>
          <p:spPr>
            <a:xfrm>
              <a:off x="8740500" y="4318834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8740500" y="5057181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81" name="Google Shape;1281;p70"/>
            <p:cNvCxnSpPr>
              <a:stCxn id="1278" idx="2"/>
              <a:endCxn id="1279" idx="0"/>
            </p:cNvCxnSpPr>
            <p:nvPr/>
          </p:nvCxnSpPr>
          <p:spPr>
            <a:xfrm>
              <a:off x="9203400" y="3979188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2" name="Google Shape;1282;p70"/>
            <p:cNvCxnSpPr>
              <a:stCxn id="1279" idx="2"/>
              <a:endCxn id="1280" idx="0"/>
            </p:cNvCxnSpPr>
            <p:nvPr/>
          </p:nvCxnSpPr>
          <p:spPr>
            <a:xfrm>
              <a:off x="9203400" y="4717534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3" name="Google Shape;1283;p70"/>
            <p:cNvCxnSpPr>
              <a:stCxn id="1280" idx="2"/>
              <a:endCxn id="1277" idx="0"/>
            </p:cNvCxnSpPr>
            <p:nvPr/>
          </p:nvCxnSpPr>
          <p:spPr>
            <a:xfrm>
              <a:off x="9203400" y="5455881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4" name="Google Shape;1284;p70"/>
            <p:cNvCxnSpPr>
              <a:stCxn id="1277" idx="2"/>
              <a:endCxn id="1285" idx="0"/>
            </p:cNvCxnSpPr>
            <p:nvPr/>
          </p:nvCxnSpPr>
          <p:spPr>
            <a:xfrm>
              <a:off x="9203400" y="6194228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6" name="Google Shape;1286;p70"/>
            <p:cNvSpPr txBox="1"/>
            <p:nvPr/>
          </p:nvSpPr>
          <p:spPr>
            <a:xfrm>
              <a:off x="8695950" y="6457663"/>
              <a:ext cx="101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7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1292" name="Google Shape;1292;p7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Decapsulation </a:t>
            </a:r>
            <a:endParaRPr/>
          </a:p>
        </p:txBody>
      </p:sp>
      <p:sp>
        <p:nvSpPr>
          <p:cNvPr id="1293" name="Google Shape;1293;p7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Demultiplexing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Delivering received segments to correct socket</a:t>
            </a:r>
            <a:endParaRPr/>
          </a:p>
        </p:txBody>
      </p:sp>
      <p:grpSp>
        <p:nvGrpSpPr>
          <p:cNvPr id="1294" name="Google Shape;1294;p71"/>
          <p:cNvGrpSpPr/>
          <p:nvPr/>
        </p:nvGrpSpPr>
        <p:grpSpPr>
          <a:xfrm>
            <a:off x="742825" y="2842675"/>
            <a:ext cx="11255650" cy="4475775"/>
            <a:chOff x="742825" y="2842675"/>
            <a:chExt cx="11255650" cy="4475775"/>
          </a:xfrm>
        </p:grpSpPr>
        <p:grpSp>
          <p:nvGrpSpPr>
            <p:cNvPr id="1295" name="Google Shape;1295;p71"/>
            <p:cNvGrpSpPr/>
            <p:nvPr/>
          </p:nvGrpSpPr>
          <p:grpSpPr>
            <a:xfrm>
              <a:off x="5991400" y="3971675"/>
              <a:ext cx="503400" cy="1328400"/>
              <a:chOff x="6247800" y="4853925"/>
              <a:chExt cx="503400" cy="1328400"/>
            </a:xfrm>
          </p:grpSpPr>
          <p:sp>
            <p:nvSpPr>
              <p:cNvPr id="1296" name="Google Shape;1296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71"/>
            <p:cNvGrpSpPr/>
            <p:nvPr/>
          </p:nvGrpSpPr>
          <p:grpSpPr>
            <a:xfrm>
              <a:off x="7896400" y="2981075"/>
              <a:ext cx="503400" cy="1328400"/>
              <a:chOff x="6247800" y="4853925"/>
              <a:chExt cx="503400" cy="1328400"/>
            </a:xfrm>
          </p:grpSpPr>
          <p:sp>
            <p:nvSpPr>
              <p:cNvPr id="1299" name="Google Shape;1299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1" name="Google Shape;1301;p71"/>
            <p:cNvSpPr txBox="1"/>
            <p:nvPr/>
          </p:nvSpPr>
          <p:spPr>
            <a:xfrm>
              <a:off x="8455475" y="3199175"/>
              <a:ext cx="3543000" cy="8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destination port number in TCP or UDP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02" name="Google Shape;1302;p71"/>
            <p:cNvGrpSpPr/>
            <p:nvPr/>
          </p:nvGrpSpPr>
          <p:grpSpPr>
            <a:xfrm>
              <a:off x="4619800" y="4962275"/>
              <a:ext cx="503400" cy="1328400"/>
              <a:chOff x="6247800" y="4853925"/>
              <a:chExt cx="503400" cy="1328400"/>
            </a:xfrm>
          </p:grpSpPr>
          <p:sp>
            <p:nvSpPr>
              <p:cNvPr id="1303" name="Google Shape;1303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71"/>
            <p:cNvGrpSpPr/>
            <p:nvPr/>
          </p:nvGrpSpPr>
          <p:grpSpPr>
            <a:xfrm>
              <a:off x="742825" y="3689650"/>
              <a:ext cx="5357300" cy="475500"/>
              <a:chOff x="1885825" y="3689650"/>
              <a:chExt cx="5357300" cy="475500"/>
            </a:xfrm>
          </p:grpSpPr>
          <p:sp>
            <p:nvSpPr>
              <p:cNvPr id="1306" name="Google Shape;1306;p71"/>
              <p:cNvSpPr/>
              <p:nvPr/>
            </p:nvSpPr>
            <p:spPr>
              <a:xfrm>
                <a:off x="1885825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7" name="Google Shape;1307;p71"/>
              <p:cNvSpPr/>
              <p:nvPr/>
            </p:nvSpPr>
            <p:spPr>
              <a:xfrm>
                <a:off x="3125992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IGMP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8" name="Google Shape;1308;p71"/>
              <p:cNvSpPr/>
              <p:nvPr/>
            </p:nvSpPr>
            <p:spPr>
              <a:xfrm>
                <a:off x="5051958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9" name="Google Shape;1309;p71"/>
              <p:cNvSpPr/>
              <p:nvPr/>
            </p:nvSpPr>
            <p:spPr>
              <a:xfrm>
                <a:off x="6292125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UDP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10" name="Google Shape;1310;p71"/>
            <p:cNvSpPr/>
            <p:nvPr/>
          </p:nvSpPr>
          <p:spPr>
            <a:xfrm>
              <a:off x="2173725" y="5670850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11" name="Google Shape;1311;p71"/>
            <p:cNvGrpSpPr/>
            <p:nvPr/>
          </p:nvGrpSpPr>
          <p:grpSpPr>
            <a:xfrm>
              <a:off x="895225" y="4680250"/>
              <a:ext cx="3936400" cy="475500"/>
              <a:chOff x="2038225" y="4527850"/>
              <a:chExt cx="3936400" cy="475500"/>
            </a:xfrm>
          </p:grpSpPr>
          <p:sp>
            <p:nvSpPr>
              <p:cNvPr id="1312" name="Google Shape;1312;p71"/>
              <p:cNvSpPr/>
              <p:nvPr/>
            </p:nvSpPr>
            <p:spPr>
              <a:xfrm>
                <a:off x="20382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ARP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3" name="Google Shape;1313;p71"/>
              <p:cNvSpPr/>
              <p:nvPr/>
            </p:nvSpPr>
            <p:spPr>
              <a:xfrm>
                <a:off x="50236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RARP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4" name="Google Shape;1314;p71"/>
              <p:cNvSpPr/>
              <p:nvPr/>
            </p:nvSpPr>
            <p:spPr>
              <a:xfrm>
                <a:off x="35309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15" name="Google Shape;1315;p71"/>
            <p:cNvSpPr txBox="1"/>
            <p:nvPr/>
          </p:nvSpPr>
          <p:spPr>
            <a:xfrm>
              <a:off x="2029425" y="6842950"/>
              <a:ext cx="1668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Incoming frame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16" name="Google Shape;1316;p71"/>
            <p:cNvCxnSpPr>
              <a:stCxn id="1315" idx="0"/>
              <a:endCxn id="1310" idx="2"/>
            </p:cNvCxnSpPr>
            <p:nvPr/>
          </p:nvCxnSpPr>
          <p:spPr>
            <a:xfrm rot="10800000">
              <a:off x="2863425" y="6398350"/>
              <a:ext cx="0" cy="4446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7" name="Google Shape;1317;p71"/>
            <p:cNvCxnSpPr>
              <a:stCxn id="1310" idx="0"/>
              <a:endCxn id="1312" idx="2"/>
            </p:cNvCxnSpPr>
            <p:nvPr/>
          </p:nvCxnSpPr>
          <p:spPr>
            <a:xfrm rot="10800000">
              <a:off x="1370625" y="5155750"/>
              <a:ext cx="14928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8" name="Google Shape;1318;p71"/>
            <p:cNvCxnSpPr>
              <a:stCxn id="1310" idx="0"/>
              <a:endCxn id="1314" idx="2"/>
            </p:cNvCxnSpPr>
            <p:nvPr/>
          </p:nvCxnSpPr>
          <p:spPr>
            <a:xfrm rot="10800000">
              <a:off x="2863425" y="5155750"/>
              <a:ext cx="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9" name="Google Shape;1319;p71"/>
            <p:cNvCxnSpPr>
              <a:stCxn id="1310" idx="0"/>
              <a:endCxn id="1313" idx="2"/>
            </p:cNvCxnSpPr>
            <p:nvPr/>
          </p:nvCxnSpPr>
          <p:spPr>
            <a:xfrm rot="10800000" flipH="1">
              <a:off x="2863425" y="5155750"/>
              <a:ext cx="14928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0" name="Google Shape;1320;p71"/>
            <p:cNvCxnSpPr>
              <a:stCxn id="1314" idx="0"/>
              <a:endCxn id="1306" idx="2"/>
            </p:cNvCxnSpPr>
            <p:nvPr/>
          </p:nvCxnSpPr>
          <p:spPr>
            <a:xfrm rot="10800000">
              <a:off x="1218225" y="4165150"/>
              <a:ext cx="16452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1" name="Google Shape;1321;p71"/>
            <p:cNvCxnSpPr>
              <a:stCxn id="1314" idx="0"/>
              <a:endCxn id="1307" idx="2"/>
            </p:cNvCxnSpPr>
            <p:nvPr/>
          </p:nvCxnSpPr>
          <p:spPr>
            <a:xfrm rot="10800000">
              <a:off x="2458425" y="4165150"/>
              <a:ext cx="4050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2" name="Google Shape;1322;p71"/>
            <p:cNvCxnSpPr>
              <a:stCxn id="1314" idx="0"/>
              <a:endCxn id="1308" idx="2"/>
            </p:cNvCxnSpPr>
            <p:nvPr/>
          </p:nvCxnSpPr>
          <p:spPr>
            <a:xfrm rot="10800000" flipH="1">
              <a:off x="2863425" y="4165150"/>
              <a:ext cx="15210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3" name="Google Shape;1323;p71"/>
            <p:cNvCxnSpPr>
              <a:stCxn id="1314" idx="0"/>
              <a:endCxn id="1309" idx="2"/>
            </p:cNvCxnSpPr>
            <p:nvPr/>
          </p:nvCxnSpPr>
          <p:spPr>
            <a:xfrm rot="10800000" flipH="1">
              <a:off x="2863425" y="4165150"/>
              <a:ext cx="27612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4" name="Google Shape;1324;p71"/>
            <p:cNvSpPr txBox="1"/>
            <p:nvPr/>
          </p:nvSpPr>
          <p:spPr>
            <a:xfrm>
              <a:off x="5215525" y="5155750"/>
              <a:ext cx="29721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frame type in Ethernet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25" name="Google Shape;1325;p71"/>
            <p:cNvGrpSpPr/>
            <p:nvPr/>
          </p:nvGrpSpPr>
          <p:grpSpPr>
            <a:xfrm>
              <a:off x="1557125" y="2842688"/>
              <a:ext cx="3195300" cy="578700"/>
              <a:chOff x="3683325" y="2723650"/>
              <a:chExt cx="3195300" cy="578700"/>
            </a:xfrm>
          </p:grpSpPr>
          <p:sp>
            <p:nvSpPr>
              <p:cNvPr id="1326" name="Google Shape;1326;p71"/>
              <p:cNvSpPr/>
              <p:nvPr/>
            </p:nvSpPr>
            <p:spPr>
              <a:xfrm>
                <a:off x="36833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7" name="Google Shape;1327;p71"/>
              <p:cNvSpPr/>
              <p:nvPr/>
            </p:nvSpPr>
            <p:spPr>
              <a:xfrm>
                <a:off x="54992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8" name="Google Shape;1328;p71"/>
              <p:cNvSpPr txBox="1"/>
              <p:nvPr/>
            </p:nvSpPr>
            <p:spPr>
              <a:xfrm>
                <a:off x="4780025" y="2723650"/>
                <a:ext cx="1016700" cy="5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...</a:t>
                </a:r>
                <a:endParaRPr sz="20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29" name="Google Shape;1329;p71"/>
            <p:cNvGrpSpPr/>
            <p:nvPr/>
          </p:nvGrpSpPr>
          <p:grpSpPr>
            <a:xfrm>
              <a:off x="5006300" y="2842675"/>
              <a:ext cx="3195300" cy="578700"/>
              <a:chOff x="3683325" y="2723650"/>
              <a:chExt cx="3195300" cy="578700"/>
            </a:xfrm>
          </p:grpSpPr>
          <p:sp>
            <p:nvSpPr>
              <p:cNvPr id="1330" name="Google Shape;1330;p71"/>
              <p:cNvSpPr/>
              <p:nvPr/>
            </p:nvSpPr>
            <p:spPr>
              <a:xfrm>
                <a:off x="36833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1" name="Google Shape;1331;p71"/>
              <p:cNvSpPr/>
              <p:nvPr/>
            </p:nvSpPr>
            <p:spPr>
              <a:xfrm>
                <a:off x="54992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2" name="Google Shape;1332;p71"/>
              <p:cNvSpPr txBox="1"/>
              <p:nvPr/>
            </p:nvSpPr>
            <p:spPr>
              <a:xfrm>
                <a:off x="4780025" y="2723650"/>
                <a:ext cx="1016700" cy="5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...</a:t>
                </a:r>
                <a:endParaRPr sz="20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33" name="Google Shape;1333;p71"/>
            <p:cNvCxnSpPr>
              <a:stCxn id="1308" idx="0"/>
              <a:endCxn id="1326" idx="2"/>
            </p:cNvCxnSpPr>
            <p:nvPr/>
          </p:nvCxnSpPr>
          <p:spPr>
            <a:xfrm rot="10800000">
              <a:off x="2246958" y="3369850"/>
              <a:ext cx="21375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4" name="Google Shape;1334;p71"/>
            <p:cNvCxnSpPr>
              <a:stCxn id="1309" idx="0"/>
              <a:endCxn id="1330" idx="2"/>
            </p:cNvCxnSpPr>
            <p:nvPr/>
          </p:nvCxnSpPr>
          <p:spPr>
            <a:xfrm rot="10800000" flipH="1">
              <a:off x="5624625" y="3369850"/>
              <a:ext cx="714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5" name="Google Shape;1335;p71"/>
            <p:cNvCxnSpPr>
              <a:stCxn id="1309" idx="0"/>
              <a:endCxn id="1331" idx="2"/>
            </p:cNvCxnSpPr>
            <p:nvPr/>
          </p:nvCxnSpPr>
          <p:spPr>
            <a:xfrm rot="10800000" flipH="1">
              <a:off x="5624625" y="3369850"/>
              <a:ext cx="18873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6" name="Google Shape;1336;p71"/>
            <p:cNvCxnSpPr>
              <a:stCxn id="1308" idx="0"/>
              <a:endCxn id="1327" idx="2"/>
            </p:cNvCxnSpPr>
            <p:nvPr/>
          </p:nvCxnSpPr>
          <p:spPr>
            <a:xfrm rot="10800000">
              <a:off x="4062858" y="3369850"/>
              <a:ext cx="3216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7" name="Google Shape;1337;p71"/>
            <p:cNvSpPr txBox="1"/>
            <p:nvPr/>
          </p:nvSpPr>
          <p:spPr>
            <a:xfrm>
              <a:off x="6550475" y="4189775"/>
              <a:ext cx="3543000" cy="8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protocol value in IP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1343" name="Google Shape;1343;p7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344" name="Google Shape;1344;p7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Nearby (same network)</a:t>
            </a:r>
            <a:endParaRPr/>
          </a:p>
        </p:txBody>
      </p:sp>
      <p:grpSp>
        <p:nvGrpSpPr>
          <p:cNvPr id="1345" name="Google Shape;1345;p72"/>
          <p:cNvGrpSpPr/>
          <p:nvPr/>
        </p:nvGrpSpPr>
        <p:grpSpPr>
          <a:xfrm>
            <a:off x="1225863" y="2331225"/>
            <a:ext cx="9307213" cy="4973450"/>
            <a:chOff x="1225863" y="2331225"/>
            <a:chExt cx="9307213" cy="4973450"/>
          </a:xfrm>
        </p:grpSpPr>
        <p:sp>
          <p:nvSpPr>
            <p:cNvPr id="1346" name="Google Shape;1346;p72"/>
            <p:cNvSpPr/>
            <p:nvPr/>
          </p:nvSpPr>
          <p:spPr>
            <a:xfrm>
              <a:off x="2535075" y="294202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7" name="Google Shape;1347;p72"/>
            <p:cNvSpPr/>
            <p:nvPr/>
          </p:nvSpPr>
          <p:spPr>
            <a:xfrm>
              <a:off x="6278700" y="294202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8" name="Google Shape;1348;p72"/>
            <p:cNvSpPr/>
            <p:nvPr/>
          </p:nvSpPr>
          <p:spPr>
            <a:xfrm>
              <a:off x="2535075" y="41042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9" name="Google Shape;1349;p72"/>
            <p:cNvSpPr/>
            <p:nvPr/>
          </p:nvSpPr>
          <p:spPr>
            <a:xfrm>
              <a:off x="6278700" y="41042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0" name="Google Shape;1350;p72"/>
            <p:cNvSpPr/>
            <p:nvPr/>
          </p:nvSpPr>
          <p:spPr>
            <a:xfrm>
              <a:off x="2535075" y="51710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Google Shape;1351;p72"/>
            <p:cNvSpPr/>
            <p:nvPr/>
          </p:nvSpPr>
          <p:spPr>
            <a:xfrm>
              <a:off x="6268875" y="51710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2" name="Google Shape;1352;p72"/>
            <p:cNvSpPr/>
            <p:nvPr/>
          </p:nvSpPr>
          <p:spPr>
            <a:xfrm>
              <a:off x="2320875" y="6237875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3" name="Google Shape;1353;p72"/>
            <p:cNvSpPr/>
            <p:nvPr/>
          </p:nvSpPr>
          <p:spPr>
            <a:xfrm>
              <a:off x="6064500" y="6237875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54" name="Google Shape;1354;p72"/>
            <p:cNvCxnSpPr>
              <a:stCxn id="1346" idx="3"/>
              <a:endCxn id="1347" idx="1"/>
            </p:cNvCxnSpPr>
            <p:nvPr/>
          </p:nvCxnSpPr>
          <p:spPr>
            <a:xfrm>
              <a:off x="3486075" y="3231375"/>
              <a:ext cx="27927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5" name="Google Shape;1355;p72"/>
            <p:cNvCxnSpPr>
              <a:stCxn id="1348" idx="3"/>
              <a:endCxn id="1349" idx="1"/>
            </p:cNvCxnSpPr>
            <p:nvPr/>
          </p:nvCxnSpPr>
          <p:spPr>
            <a:xfrm>
              <a:off x="3486075" y="4393625"/>
              <a:ext cx="27927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6" name="Google Shape;1356;p72"/>
            <p:cNvCxnSpPr>
              <a:stCxn id="1350" idx="3"/>
              <a:endCxn id="1351" idx="1"/>
            </p:cNvCxnSpPr>
            <p:nvPr/>
          </p:nvCxnSpPr>
          <p:spPr>
            <a:xfrm>
              <a:off x="3486075" y="5460425"/>
              <a:ext cx="27828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7" name="Google Shape;1357;p72"/>
            <p:cNvCxnSpPr>
              <a:stCxn id="1352" idx="3"/>
              <a:endCxn id="1353" idx="1"/>
            </p:cNvCxnSpPr>
            <p:nvPr/>
          </p:nvCxnSpPr>
          <p:spPr>
            <a:xfrm>
              <a:off x="3700275" y="6601625"/>
              <a:ext cx="2364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358" name="Google Shape;1358;p72"/>
            <p:cNvSpPr txBox="1"/>
            <p:nvPr/>
          </p:nvSpPr>
          <p:spPr>
            <a:xfrm>
              <a:off x="4144388" y="28026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9" name="Google Shape;1359;p72"/>
            <p:cNvSpPr txBox="1"/>
            <p:nvPr/>
          </p:nvSpPr>
          <p:spPr>
            <a:xfrm>
              <a:off x="4144388" y="40218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0" name="Google Shape;1360;p72"/>
            <p:cNvSpPr txBox="1"/>
            <p:nvPr/>
          </p:nvSpPr>
          <p:spPr>
            <a:xfrm>
              <a:off x="4144388" y="50886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1" name="Google Shape;1361;p72"/>
            <p:cNvSpPr txBox="1"/>
            <p:nvPr/>
          </p:nvSpPr>
          <p:spPr>
            <a:xfrm>
              <a:off x="3908588" y="6237875"/>
              <a:ext cx="19476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62" name="Google Shape;1362;p72"/>
            <p:cNvCxnSpPr>
              <a:stCxn id="1348" idx="0"/>
              <a:endCxn id="1346" idx="2"/>
            </p:cNvCxnSpPr>
            <p:nvPr/>
          </p:nvCxnSpPr>
          <p:spPr>
            <a:xfrm rot="10800000">
              <a:off x="3010575" y="3520775"/>
              <a:ext cx="0" cy="58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3" name="Google Shape;1363;p72"/>
            <p:cNvCxnSpPr>
              <a:stCxn id="1350" idx="0"/>
              <a:endCxn id="1348" idx="2"/>
            </p:cNvCxnSpPr>
            <p:nvPr/>
          </p:nvCxnSpPr>
          <p:spPr>
            <a:xfrm rot="10800000">
              <a:off x="3010575" y="4682975"/>
              <a:ext cx="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4" name="Google Shape;1364;p72"/>
            <p:cNvCxnSpPr>
              <a:stCxn id="1352" idx="0"/>
              <a:endCxn id="1350" idx="2"/>
            </p:cNvCxnSpPr>
            <p:nvPr/>
          </p:nvCxnSpPr>
          <p:spPr>
            <a:xfrm rot="10800000">
              <a:off x="3010575" y="5749775"/>
              <a:ext cx="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5" name="Google Shape;1365;p72"/>
            <p:cNvCxnSpPr>
              <a:stCxn id="1349" idx="0"/>
              <a:endCxn id="1347" idx="2"/>
            </p:cNvCxnSpPr>
            <p:nvPr/>
          </p:nvCxnSpPr>
          <p:spPr>
            <a:xfrm rot="10800000">
              <a:off x="6754200" y="3520775"/>
              <a:ext cx="0" cy="58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6" name="Google Shape;1366;p72"/>
            <p:cNvCxnSpPr>
              <a:stCxn id="1351" idx="0"/>
              <a:endCxn id="1349" idx="2"/>
            </p:cNvCxnSpPr>
            <p:nvPr/>
          </p:nvCxnSpPr>
          <p:spPr>
            <a:xfrm rot="10800000" flipH="1">
              <a:off x="6744375" y="4682975"/>
              <a:ext cx="990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7" name="Google Shape;1367;p72"/>
            <p:cNvCxnSpPr>
              <a:stCxn id="1353" idx="0"/>
              <a:endCxn id="1351" idx="2"/>
            </p:cNvCxnSpPr>
            <p:nvPr/>
          </p:nvCxnSpPr>
          <p:spPr>
            <a:xfrm rot="10800000">
              <a:off x="6744300" y="5749775"/>
              <a:ext cx="990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1368" name="Google Shape;1368;p72"/>
            <p:cNvGrpSpPr/>
            <p:nvPr/>
          </p:nvGrpSpPr>
          <p:grpSpPr>
            <a:xfrm>
              <a:off x="2023875" y="6847475"/>
              <a:ext cx="5717100" cy="457200"/>
              <a:chOff x="2023875" y="6847475"/>
              <a:chExt cx="5717100" cy="457200"/>
            </a:xfrm>
          </p:grpSpPr>
          <p:cxnSp>
            <p:nvCxnSpPr>
              <p:cNvPr id="1369" name="Google Shape;1369;p72"/>
              <p:cNvCxnSpPr/>
              <p:nvPr/>
            </p:nvCxnSpPr>
            <p:spPr>
              <a:xfrm>
                <a:off x="2023875" y="7287425"/>
                <a:ext cx="57171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0" name="Google Shape;1370;p72"/>
              <p:cNvSpPr txBox="1"/>
              <p:nvPr/>
            </p:nvSpPr>
            <p:spPr>
              <a:xfrm>
                <a:off x="3908588" y="6847475"/>
                <a:ext cx="19476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Ethernet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71" name="Google Shape;1371;p72"/>
              <p:cNvCxnSpPr/>
              <p:nvPr/>
            </p:nvCxnSpPr>
            <p:spPr>
              <a:xfrm>
                <a:off x="3010575" y="696537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72"/>
              <p:cNvCxnSpPr>
                <a:stCxn id="1353" idx="2"/>
              </p:cNvCxnSpPr>
              <p:nvPr/>
            </p:nvCxnSpPr>
            <p:spPr>
              <a:xfrm flipH="1">
                <a:off x="6744300" y="6965375"/>
                <a:ext cx="990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73" name="Google Shape;1373;p72"/>
            <p:cNvSpPr txBox="1"/>
            <p:nvPr/>
          </p:nvSpPr>
          <p:spPr>
            <a:xfrm>
              <a:off x="1225863" y="3017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4" name="Google Shape;1374;p72"/>
            <p:cNvSpPr txBox="1"/>
            <p:nvPr/>
          </p:nvSpPr>
          <p:spPr>
            <a:xfrm>
              <a:off x="1225863" y="4160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Transport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5" name="Google Shape;1375;p72"/>
            <p:cNvSpPr txBox="1"/>
            <p:nvPr/>
          </p:nvSpPr>
          <p:spPr>
            <a:xfrm>
              <a:off x="1225863" y="52268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6" name="Google Shape;1376;p72"/>
            <p:cNvSpPr txBox="1"/>
            <p:nvPr/>
          </p:nvSpPr>
          <p:spPr>
            <a:xfrm>
              <a:off x="1225863" y="63698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7" name="Google Shape;1377;p72"/>
            <p:cNvSpPr txBox="1"/>
            <p:nvPr/>
          </p:nvSpPr>
          <p:spPr>
            <a:xfrm>
              <a:off x="7626675" y="2636025"/>
              <a:ext cx="14760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User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Process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8" name="Google Shape;1378;p72"/>
            <p:cNvSpPr txBox="1"/>
            <p:nvPr/>
          </p:nvSpPr>
          <p:spPr>
            <a:xfrm>
              <a:off x="7626675" y="4160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Kernel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Google Shape;1379;p72"/>
            <p:cNvSpPr txBox="1"/>
            <p:nvPr/>
          </p:nvSpPr>
          <p:spPr>
            <a:xfrm>
              <a:off x="8922075" y="2331225"/>
              <a:ext cx="1476000" cy="9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Handles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Details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0" name="Google Shape;1380;p72"/>
            <p:cNvSpPr txBox="1"/>
            <p:nvPr/>
          </p:nvSpPr>
          <p:spPr>
            <a:xfrm>
              <a:off x="8787075" y="4160025"/>
              <a:ext cx="1746000" cy="9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Handles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Communication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Details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81" name="Google Shape;1381;p72"/>
            <p:cNvCxnSpPr>
              <a:stCxn id="1377" idx="2"/>
              <a:endCxn id="1378" idx="0"/>
            </p:cNvCxnSpPr>
            <p:nvPr/>
          </p:nvCxnSpPr>
          <p:spPr>
            <a:xfrm>
              <a:off x="8364675" y="3363525"/>
              <a:ext cx="0" cy="796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82" name="Google Shape;1382;p72"/>
            <p:cNvCxnSpPr>
              <a:stCxn id="1379" idx="2"/>
              <a:endCxn id="1380" idx="0"/>
            </p:cNvCxnSpPr>
            <p:nvPr/>
          </p:nvCxnSpPr>
          <p:spPr>
            <a:xfrm>
              <a:off x="9660075" y="3317025"/>
              <a:ext cx="0" cy="843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83" name="Google Shape;1383;p72"/>
            <p:cNvCxnSpPr/>
            <p:nvPr/>
          </p:nvCxnSpPr>
          <p:spPr>
            <a:xfrm>
              <a:off x="8230038" y="3761775"/>
              <a:ext cx="2694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72"/>
            <p:cNvCxnSpPr/>
            <p:nvPr/>
          </p:nvCxnSpPr>
          <p:spPr>
            <a:xfrm>
              <a:off x="9525438" y="3761775"/>
              <a:ext cx="2694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1390" name="Google Shape;1390;p7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391" name="Google Shape;1391;p7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Faraway (across network)</a:t>
            </a:r>
            <a:endParaRPr/>
          </a:p>
        </p:txBody>
      </p:sp>
      <p:grpSp>
        <p:nvGrpSpPr>
          <p:cNvPr id="1392" name="Google Shape;1392;p73"/>
          <p:cNvGrpSpPr/>
          <p:nvPr/>
        </p:nvGrpSpPr>
        <p:grpSpPr>
          <a:xfrm>
            <a:off x="1593175" y="2562450"/>
            <a:ext cx="8842700" cy="4482925"/>
            <a:chOff x="1593175" y="2562450"/>
            <a:chExt cx="8842700" cy="4482925"/>
          </a:xfrm>
        </p:grpSpPr>
        <p:cxnSp>
          <p:nvCxnSpPr>
            <p:cNvPr id="1393" name="Google Shape;1393;p73"/>
            <p:cNvCxnSpPr/>
            <p:nvPr/>
          </p:nvCxnSpPr>
          <p:spPr>
            <a:xfrm>
              <a:off x="9766744" y="6174711"/>
              <a:ext cx="0" cy="295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4" name="Google Shape;1394;p73"/>
            <p:cNvSpPr/>
            <p:nvPr/>
          </p:nvSpPr>
          <p:spPr>
            <a:xfrm>
              <a:off x="2863473" y="2670575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5" name="Google Shape;1395;p73"/>
            <p:cNvSpPr/>
            <p:nvPr/>
          </p:nvSpPr>
          <p:spPr>
            <a:xfrm>
              <a:off x="9305357" y="2670575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2863473" y="3682700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7" name="Google Shape;1397;p73"/>
            <p:cNvSpPr/>
            <p:nvPr/>
          </p:nvSpPr>
          <p:spPr>
            <a:xfrm>
              <a:off x="9305357" y="3682700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8" name="Google Shape;1398;p73"/>
            <p:cNvSpPr/>
            <p:nvPr/>
          </p:nvSpPr>
          <p:spPr>
            <a:xfrm>
              <a:off x="2863473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9" name="Google Shape;1399;p73"/>
            <p:cNvSpPr/>
            <p:nvPr/>
          </p:nvSpPr>
          <p:spPr>
            <a:xfrm>
              <a:off x="9295824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0" name="Google Shape;1400;p73"/>
            <p:cNvSpPr/>
            <p:nvPr/>
          </p:nvSpPr>
          <p:spPr>
            <a:xfrm>
              <a:off x="2655640" y="5540707"/>
              <a:ext cx="13383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1" name="Google Shape;1401;p73"/>
            <p:cNvSpPr/>
            <p:nvPr/>
          </p:nvSpPr>
          <p:spPr>
            <a:xfrm>
              <a:off x="9097524" y="5540707"/>
              <a:ext cx="13383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02" name="Google Shape;1402;p73"/>
            <p:cNvCxnSpPr>
              <a:stCxn id="1394" idx="3"/>
              <a:endCxn id="1395" idx="1"/>
            </p:cNvCxnSpPr>
            <p:nvPr/>
          </p:nvCxnSpPr>
          <p:spPr>
            <a:xfrm>
              <a:off x="3786273" y="2922575"/>
              <a:ext cx="55191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03" name="Google Shape;1403;p73"/>
            <p:cNvCxnSpPr>
              <a:stCxn id="1396" idx="3"/>
              <a:endCxn id="1397" idx="1"/>
            </p:cNvCxnSpPr>
            <p:nvPr/>
          </p:nvCxnSpPr>
          <p:spPr>
            <a:xfrm>
              <a:off x="3786273" y="3934700"/>
              <a:ext cx="55191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404" name="Google Shape;1404;p73"/>
            <p:cNvSpPr txBox="1"/>
            <p:nvPr/>
          </p:nvSpPr>
          <p:spPr>
            <a:xfrm>
              <a:off x="5829714" y="2562450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5" name="Google Shape;1405;p73"/>
            <p:cNvSpPr txBox="1"/>
            <p:nvPr/>
          </p:nvSpPr>
          <p:spPr>
            <a:xfrm>
              <a:off x="5626162" y="3580525"/>
              <a:ext cx="1839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6" name="Google Shape;1406;p73"/>
            <p:cNvSpPr txBox="1"/>
            <p:nvPr/>
          </p:nvSpPr>
          <p:spPr>
            <a:xfrm>
              <a:off x="3711726" y="4490472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7" name="Google Shape;1407;p73"/>
            <p:cNvSpPr txBox="1"/>
            <p:nvPr/>
          </p:nvSpPr>
          <p:spPr>
            <a:xfrm>
              <a:off x="4110048" y="5540838"/>
              <a:ext cx="1060500" cy="6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08" name="Google Shape;1408;p73"/>
            <p:cNvCxnSpPr>
              <a:stCxn id="1396" idx="0"/>
              <a:endCxn id="1394" idx="2"/>
            </p:cNvCxnSpPr>
            <p:nvPr/>
          </p:nvCxnSpPr>
          <p:spPr>
            <a:xfrm rot="10800000">
              <a:off x="3324873" y="3174500"/>
              <a:ext cx="0" cy="508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09" name="Google Shape;1409;p73"/>
            <p:cNvCxnSpPr>
              <a:stCxn id="1398" idx="0"/>
              <a:endCxn id="1396" idx="2"/>
            </p:cNvCxnSpPr>
            <p:nvPr/>
          </p:nvCxnSpPr>
          <p:spPr>
            <a:xfrm rot="10800000">
              <a:off x="3324873" y="4186604"/>
              <a:ext cx="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0" name="Google Shape;1410;p73"/>
            <p:cNvCxnSpPr>
              <a:stCxn id="1400" idx="0"/>
              <a:endCxn id="1398" idx="2"/>
            </p:cNvCxnSpPr>
            <p:nvPr/>
          </p:nvCxnSpPr>
          <p:spPr>
            <a:xfrm rot="10800000">
              <a:off x="3324790" y="5115607"/>
              <a:ext cx="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1" name="Google Shape;1411;p73"/>
            <p:cNvCxnSpPr>
              <a:stCxn id="1397" idx="0"/>
              <a:endCxn id="1395" idx="2"/>
            </p:cNvCxnSpPr>
            <p:nvPr/>
          </p:nvCxnSpPr>
          <p:spPr>
            <a:xfrm rot="10800000">
              <a:off x="9766757" y="3174500"/>
              <a:ext cx="0" cy="508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2" name="Google Shape;1412;p73"/>
            <p:cNvCxnSpPr>
              <a:stCxn id="1399" idx="0"/>
              <a:endCxn id="1397" idx="2"/>
            </p:cNvCxnSpPr>
            <p:nvPr/>
          </p:nvCxnSpPr>
          <p:spPr>
            <a:xfrm rot="10800000" flipH="1">
              <a:off x="9757224" y="4186604"/>
              <a:ext cx="96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3" name="Google Shape;1413;p73"/>
            <p:cNvCxnSpPr>
              <a:stCxn id="1401" idx="0"/>
              <a:endCxn id="1399" idx="2"/>
            </p:cNvCxnSpPr>
            <p:nvPr/>
          </p:nvCxnSpPr>
          <p:spPr>
            <a:xfrm rot="10800000">
              <a:off x="9757374" y="5115607"/>
              <a:ext cx="93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14" name="Google Shape;1414;p73"/>
            <p:cNvSpPr txBox="1"/>
            <p:nvPr/>
          </p:nvSpPr>
          <p:spPr>
            <a:xfrm>
              <a:off x="1593175" y="2735888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5" name="Google Shape;1415;p73"/>
            <p:cNvSpPr txBox="1"/>
            <p:nvPr/>
          </p:nvSpPr>
          <p:spPr>
            <a:xfrm>
              <a:off x="1593175" y="3731249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Transport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6" name="Google Shape;1416;p73"/>
            <p:cNvSpPr txBox="1"/>
            <p:nvPr/>
          </p:nvSpPr>
          <p:spPr>
            <a:xfrm>
              <a:off x="1593175" y="4660253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7" name="Google Shape;1417;p73"/>
            <p:cNvSpPr txBox="1"/>
            <p:nvPr/>
          </p:nvSpPr>
          <p:spPr>
            <a:xfrm>
              <a:off x="1593175" y="5655614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8" name="Google Shape;1418;p73"/>
            <p:cNvSpPr/>
            <p:nvPr/>
          </p:nvSpPr>
          <p:spPr>
            <a:xfrm>
              <a:off x="6079648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5286472" y="5540707"/>
              <a:ext cx="11985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6688886" y="5540707"/>
              <a:ext cx="11985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21" name="Google Shape;1421;p73"/>
            <p:cNvCxnSpPr>
              <a:stCxn id="1418" idx="2"/>
              <a:endCxn id="1419" idx="0"/>
            </p:cNvCxnSpPr>
            <p:nvPr/>
          </p:nvCxnSpPr>
          <p:spPr>
            <a:xfrm flipH="1">
              <a:off x="5885848" y="5115704"/>
              <a:ext cx="6552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2" name="Google Shape;1422;p73"/>
            <p:cNvCxnSpPr>
              <a:stCxn id="1418" idx="2"/>
              <a:endCxn id="1420" idx="0"/>
            </p:cNvCxnSpPr>
            <p:nvPr/>
          </p:nvCxnSpPr>
          <p:spPr>
            <a:xfrm>
              <a:off x="6541048" y="5115704"/>
              <a:ext cx="7470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3" name="Google Shape;1423;p73"/>
            <p:cNvCxnSpPr>
              <a:stCxn id="1398" idx="3"/>
              <a:endCxn id="1418" idx="1"/>
            </p:cNvCxnSpPr>
            <p:nvPr/>
          </p:nvCxnSpPr>
          <p:spPr>
            <a:xfrm>
              <a:off x="3786273" y="4863704"/>
              <a:ext cx="2293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4" name="Google Shape;1424;p73"/>
            <p:cNvCxnSpPr>
              <a:stCxn id="1418" idx="3"/>
              <a:endCxn id="1399" idx="1"/>
            </p:cNvCxnSpPr>
            <p:nvPr/>
          </p:nvCxnSpPr>
          <p:spPr>
            <a:xfrm>
              <a:off x="7002448" y="4863704"/>
              <a:ext cx="2293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5" name="Google Shape;1425;p73"/>
            <p:cNvCxnSpPr>
              <a:endCxn id="1419" idx="1"/>
            </p:cNvCxnSpPr>
            <p:nvPr/>
          </p:nvCxnSpPr>
          <p:spPr>
            <a:xfrm>
              <a:off x="3920272" y="5857507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6" name="Google Shape;1426;p73"/>
            <p:cNvCxnSpPr>
              <a:stCxn id="1420" idx="3"/>
              <a:endCxn id="1401" idx="1"/>
            </p:cNvCxnSpPr>
            <p:nvPr/>
          </p:nvCxnSpPr>
          <p:spPr>
            <a:xfrm>
              <a:off x="7887386" y="5857507"/>
              <a:ext cx="12102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427" name="Google Shape;1427;p73"/>
            <p:cNvSpPr txBox="1"/>
            <p:nvPr/>
          </p:nvSpPr>
          <p:spPr>
            <a:xfrm>
              <a:off x="7887273" y="5540838"/>
              <a:ext cx="1210200" cy="6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28" name="Google Shape;1428;p73"/>
            <p:cNvGrpSpPr/>
            <p:nvPr/>
          </p:nvGrpSpPr>
          <p:grpSpPr>
            <a:xfrm>
              <a:off x="2655766" y="6072032"/>
              <a:ext cx="3921943" cy="398175"/>
              <a:chOff x="2320949" y="6847475"/>
              <a:chExt cx="4041990" cy="457200"/>
            </a:xfrm>
          </p:grpSpPr>
          <p:grpSp>
            <p:nvGrpSpPr>
              <p:cNvPr id="1429" name="Google Shape;1429;p73"/>
              <p:cNvGrpSpPr/>
              <p:nvPr/>
            </p:nvGrpSpPr>
            <p:grpSpPr>
              <a:xfrm>
                <a:off x="2320949" y="6847475"/>
                <a:ext cx="4041990" cy="457200"/>
                <a:chOff x="2023875" y="6847475"/>
                <a:chExt cx="5717100" cy="457200"/>
              </a:xfrm>
            </p:grpSpPr>
            <p:cxnSp>
              <p:nvCxnSpPr>
                <p:cNvPr id="1430" name="Google Shape;1430;p73"/>
                <p:cNvCxnSpPr/>
                <p:nvPr/>
              </p:nvCxnSpPr>
              <p:spPr>
                <a:xfrm>
                  <a:off x="2023875" y="7287425"/>
                  <a:ext cx="571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31" name="Google Shape;1431;p73"/>
                <p:cNvSpPr txBox="1"/>
                <p:nvPr/>
              </p:nvSpPr>
              <p:spPr>
                <a:xfrm>
                  <a:off x="3908588" y="6847475"/>
                  <a:ext cx="1947600" cy="42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</a:t>
                  </a: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32" name="Google Shape;1432;p73"/>
                <p:cNvCxnSpPr/>
                <p:nvPr/>
              </p:nvCxnSpPr>
              <p:spPr>
                <a:xfrm>
                  <a:off x="3010575" y="6965375"/>
                  <a:ext cx="0" cy="33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33" name="Google Shape;1433;p73"/>
              <p:cNvCxnSpPr/>
              <p:nvPr/>
            </p:nvCxnSpPr>
            <p:spPr>
              <a:xfrm>
                <a:off x="5609346" y="696537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4" name="Google Shape;1434;p73"/>
            <p:cNvSpPr txBox="1"/>
            <p:nvPr/>
          </p:nvSpPr>
          <p:spPr>
            <a:xfrm>
              <a:off x="8042639" y="4480560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5" name="Google Shape;1435;p73"/>
            <p:cNvSpPr/>
            <p:nvPr/>
          </p:nvSpPr>
          <p:spPr>
            <a:xfrm>
              <a:off x="5184450" y="4480550"/>
              <a:ext cx="2844300" cy="1798800"/>
            </a:xfrm>
            <a:prstGeom prst="roundRect">
              <a:avLst>
                <a:gd name="adj" fmla="val 11685"/>
              </a:avLst>
            </a:prstGeom>
            <a:noFill/>
            <a:ln w="9525" cap="flat" cmpd="sng">
              <a:solidFill>
                <a:srgbClr val="1F497D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3"/>
            <p:cNvSpPr txBox="1"/>
            <p:nvPr/>
          </p:nvSpPr>
          <p:spPr>
            <a:xfrm>
              <a:off x="5626175" y="4096113"/>
              <a:ext cx="1839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7" name="Google Shape;1437;p73"/>
            <p:cNvCxnSpPr/>
            <p:nvPr/>
          </p:nvCxnSpPr>
          <p:spPr>
            <a:xfrm>
              <a:off x="7295044" y="6174711"/>
              <a:ext cx="0" cy="295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8" name="Google Shape;1438;p73"/>
            <p:cNvSpPr/>
            <p:nvPr/>
          </p:nvSpPr>
          <p:spPr>
            <a:xfrm>
              <a:off x="6688875" y="6411775"/>
              <a:ext cx="3747000" cy="63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7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1444" name="Google Shape;1444;p7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MTU</a:t>
            </a:r>
            <a:endParaRPr/>
          </a:p>
        </p:txBody>
      </p:sp>
      <p:sp>
        <p:nvSpPr>
          <p:cNvPr id="1445" name="Google Shape;1445;p7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Maximum Transmission Unit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Limit size of payload part of Ethernet frame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1500 bytes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larger than MTU,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IP performs “fragmentation”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MTU of various physical device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Path MTU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Smallest MTU of any data link MTU between the two hosts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Depend on route</a:t>
            </a:r>
            <a:endParaRPr sz="2400"/>
          </a:p>
        </p:txBody>
      </p:sp>
      <p:graphicFrame>
        <p:nvGraphicFramePr>
          <p:cNvPr id="1446" name="Google Shape;1446;p74"/>
          <p:cNvGraphicFramePr/>
          <p:nvPr/>
        </p:nvGraphicFramePr>
        <p:xfrm>
          <a:off x="7359463" y="828453"/>
          <a:ext cx="4389000" cy="356589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7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MTU (bytes)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Hyperchannel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65536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 Mbits/sec token ring (IMB)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17914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Mbits/sec token ring (IEEE 802.5)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FDDI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4352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Ethernet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802.3/802.2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X.25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Point-to-point (low delay)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1452" name="Google Shape;1452;p7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MTU</a:t>
            </a:r>
            <a:endParaRPr/>
          </a:p>
        </p:txBody>
      </p:sp>
      <p:sp>
        <p:nvSpPr>
          <p:cNvPr id="1453" name="Google Shape;1453;p7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To get MTU info</a:t>
            </a:r>
            <a:endParaRPr/>
          </a:p>
        </p:txBody>
      </p:sp>
      <p:sp>
        <p:nvSpPr>
          <p:cNvPr id="1454" name="Google Shape;1454;p75"/>
          <p:cNvSpPr txBox="1">
            <a:spLocks noGrp="1"/>
          </p:cNvSpPr>
          <p:nvPr>
            <p:ph type="body" idx="2"/>
          </p:nvPr>
        </p:nvSpPr>
        <p:spPr>
          <a:xfrm>
            <a:off x="1105675" y="2275625"/>
            <a:ext cx="10308000" cy="32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ifconfig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em0: flags=8843&lt;UP,BROADCAST,RUNNING,SIMPLEX,MULTICAST&gt; </a:t>
            </a:r>
            <a:r>
              <a:rPr lang="en-US" b="1">
                <a:solidFill>
                  <a:srgbClr val="FF0000"/>
                </a:solidFill>
              </a:rPr>
              <a:t>mtu 9000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options=b&lt;RXCSUM,TXCSUM,VLAN_MTU&gt;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inet 192.168.7.1 netmask 0xffffff00 broadcast 192.168.7.255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ether 00:0e:0c:01:d7:c8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media: Ethernet autoselect (1000baseTX &lt;full-duplex&gt;)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status: active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fxp0: flags=8843&lt;UP,BROADCAST,RUNNING,SIMPLEX,MULTICAST&gt; </a:t>
            </a:r>
            <a:r>
              <a:rPr lang="en-US" b="1">
                <a:solidFill>
                  <a:srgbClr val="FF0000"/>
                </a:solidFill>
              </a:rPr>
              <a:t>mtu 1500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options=b&lt;RXCSUM,TXCSUM,VLAN_MTU&gt;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inet 140.113.17.24 netmask 0xffffff00 broadcast 140.113.17.255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ether 00:02:b3:99:3e:71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media: Ethernet autoselect (100baseTX &lt;full-duplex&gt;)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status: active</a:t>
            </a:r>
            <a:endParaRPr b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1460" name="Google Shape;1460;p7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(1)</a:t>
            </a:r>
            <a:endParaRPr sz="4100"/>
          </a:p>
        </p:txBody>
      </p:sp>
      <p:sp>
        <p:nvSpPr>
          <p:cNvPr id="1461" name="Google Shape;1461;p7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Version (4-bit)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4 for IPv4 and 6 for IPv6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Header length (4-bit)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number of 32-bit words in the header (15*4=60 bytes)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Normally, the value is 5 (no option)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TOS - Type of Service (8-bit)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IP Precedence: 3-bit precedence + 4-bit TOS + 1-bit unused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DSCP: 3-bit major class + 3-bit drop preference + 2-bit ECN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Total length (16-bit)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Total length of the IP datagram in bytes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462" name="Google Shape;1462;p76"/>
          <p:cNvSpPr txBox="1"/>
          <p:nvPr/>
        </p:nvSpPr>
        <p:spPr>
          <a:xfrm>
            <a:off x="7458163" y="3599375"/>
            <a:ext cx="3675600" cy="58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DSCP: Differentiated Services Code Point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ECN: Explicit Congestion Notification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63" name="Google Shape;1463;p76"/>
          <p:cNvGraphicFramePr/>
          <p:nvPr/>
        </p:nvGraphicFramePr>
        <p:xfrm>
          <a:off x="7690550" y="4755213"/>
          <a:ext cx="3541000" cy="2584053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0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Unneduate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 Override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Critic/critical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Internetwork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64" name="Google Shape;1464;p76"/>
          <p:cNvGraphicFramePr/>
          <p:nvPr/>
        </p:nvGraphicFramePr>
        <p:xfrm>
          <a:off x="488863" y="5029488"/>
          <a:ext cx="6969300" cy="2271312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6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throughput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monetary cost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Telnet/Rlogin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FTP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FTP data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 bulk data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TFTP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SMTP command phase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65" name="Google Shape;1465;p76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466" name="Google Shape;1466;p76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467" name="Google Shape;1467;p76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8" name="Google Shape;1468;p76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9" name="Google Shape;1469;p76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0" name="Google Shape;1470;p76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1" name="Google Shape;1471;p76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2" name="Google Shape;1472;p76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3" name="Google Shape;1473;p76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4" name="Google Shape;1474;p76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5" name="Google Shape;1475;p76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6" name="Google Shape;1476;p76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7" name="Google Shape;1477;p76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8" name="Google Shape;1478;p76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9" name="Google Shape;1479;p76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0" name="Google Shape;1480;p76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81" name="Google Shape;1481;p76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2" name="Google Shape;1482;p76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3" name="Google Shape;1483;p76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4" name="Google Shape;1484;p76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76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76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87" name="Google Shape;1487;p76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7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493" name="Google Shape;1493;p7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(2)</a:t>
            </a:r>
            <a:endParaRPr sz="4100"/>
          </a:p>
        </p:txBody>
      </p:sp>
      <p:sp>
        <p:nvSpPr>
          <p:cNvPr id="1494" name="Google Shape;1494;p7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DSCP - Differentiated Services Code Point (6-bit)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Supersede the ToS field in IPv4 to make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per-hop behavior (PHB) decisions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Default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Best-effort traffic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Expedited Forwarding (EF)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Dedicated to low-loss, low-latency traffic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Class Selector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Backward compatibility with the IP Precedence field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Assured Forwarding (AF)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Give assurance of delivery under prescribed conditions</a:t>
            </a:r>
            <a:endParaRPr sz="13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ECN: Explicit Congestion Notification (2-bit)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FreeBSD 8.0 implement ECN support for TCP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Enable ECN via sysctl(8)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net.inet.tcp.ecn.enable=1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Linux Kernel supports ECN for TCP since version 2.4.20</a:t>
            </a:r>
            <a:endParaRPr sz="1500"/>
          </a:p>
        </p:txBody>
      </p:sp>
      <p:graphicFrame>
        <p:nvGraphicFramePr>
          <p:cNvPr id="1495" name="Google Shape;1495;p77"/>
          <p:cNvGraphicFramePr/>
          <p:nvPr>
            <p:extLst>
              <p:ext uri="{D42A27DB-BD31-4B8C-83A1-F6EECF244321}">
                <p14:modId xmlns:p14="http://schemas.microsoft.com/office/powerpoint/2010/main" val="1658221282"/>
              </p:ext>
            </p:extLst>
          </p:nvPr>
        </p:nvGraphicFramePr>
        <p:xfrm>
          <a:off x="7178538" y="2614798"/>
          <a:ext cx="4633459" cy="2745978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21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DSCP Class</a:t>
                      </a:r>
                      <a:b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Selector Names</a:t>
                      </a:r>
                      <a:endParaRPr sz="1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DSCP</a:t>
                      </a:r>
                      <a:b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IPP Binary</a:t>
                      </a:r>
                      <a:b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IPP Names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Default/CS0*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Immediate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 Override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Critic/Critical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Internetwork Control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Control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96" name="Google Shape;1496;p77"/>
          <p:cNvGraphicFramePr/>
          <p:nvPr>
            <p:extLst>
              <p:ext uri="{D42A27DB-BD31-4B8C-83A1-F6EECF244321}">
                <p14:modId xmlns:p14="http://schemas.microsoft.com/office/powerpoint/2010/main" val="279316414"/>
              </p:ext>
            </p:extLst>
          </p:nvPr>
        </p:nvGraphicFramePr>
        <p:xfrm>
          <a:off x="6429676" y="5424718"/>
          <a:ext cx="5382321" cy="17133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91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Queue Class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Medium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AF11 / 10 / 001010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AF12 / 12 / 001100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AF13 / 14 / 001110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AF21 / 18 / 010010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AF22 / 20 / 010100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AF23 / 22 / 010110 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AF31 / 26 / 011010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AF32 / 28 / 011100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AF33 / 30 / 011110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AF41 / 34 /100010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AF42 / 36 / 100100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AF43 /38 / 100110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97" name="Google Shape;1497;p77"/>
          <p:cNvGraphicFramePr/>
          <p:nvPr>
            <p:extLst>
              <p:ext uri="{D42A27DB-BD31-4B8C-83A1-F6EECF244321}">
                <p14:modId xmlns:p14="http://schemas.microsoft.com/office/powerpoint/2010/main" val="865955867"/>
              </p:ext>
            </p:extLst>
          </p:nvPr>
        </p:nvGraphicFramePr>
        <p:xfrm>
          <a:off x="1645920" y="5979713"/>
          <a:ext cx="4070768" cy="19507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109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Value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ECN-Capable Transport, Non-ECT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ECN Capable Transport, ECT(0)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ECN Capable Transport, ECT(1)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Congestion Encountered, CE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98" name="Google Shape;1498;p77"/>
          <p:cNvGrpSpPr/>
          <p:nvPr/>
        </p:nvGrpSpPr>
        <p:grpSpPr>
          <a:xfrm>
            <a:off x="7232227" y="232350"/>
            <a:ext cx="4579771" cy="2325522"/>
            <a:chOff x="1221400" y="1972932"/>
            <a:chExt cx="11107860" cy="4879399"/>
          </a:xfrm>
        </p:grpSpPr>
        <p:grpSp>
          <p:nvGrpSpPr>
            <p:cNvPr id="1499" name="Google Shape;1499;p77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00" name="Google Shape;1500;p77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1" name="Google Shape;1501;p77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2" name="Google Shape;1502;p77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3" name="Google Shape;1503;p77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4" name="Google Shape;1504;p77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5" name="Google Shape;1505;p77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6" name="Google Shape;1506;p77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7" name="Google Shape;1507;p77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8" name="Google Shape;1508;p77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9" name="Google Shape;1509;p77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0" name="Google Shape;1510;p77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1" name="Google Shape;1511;p77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2" name="Google Shape;1512;p77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3" name="Google Shape;1513;p77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14" name="Google Shape;1514;p77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5" name="Google Shape;1515;p77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6" name="Google Shape;1516;p77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7" name="Google Shape;1517;p77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77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9" name="Google Shape;1519;p77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20" name="Google Shape;1520;p77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7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1526" name="Google Shape;1526;p7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(3)</a:t>
            </a:r>
            <a:endParaRPr sz="4100"/>
          </a:p>
        </p:txBody>
      </p:sp>
      <p:sp>
        <p:nvSpPr>
          <p:cNvPr id="1527" name="Google Shape;1527;p7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Identification (16-bit)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Identify the group of fragments of a </a:t>
            </a:r>
            <a:br>
              <a:rPr lang="en-US" sz="2700"/>
            </a:br>
            <a:r>
              <a:rPr lang="en-US" sz="2700"/>
              <a:t>single IP datagram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Fragmentation offset (13-bit)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Specify the offset of a particular fragment relative to the beginning of the original unfragmented IP datagram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Flags (3-bit)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All these three fields are used for fragmentation </a:t>
            </a:r>
            <a:endParaRPr sz="2900"/>
          </a:p>
        </p:txBody>
      </p:sp>
      <p:grpSp>
        <p:nvGrpSpPr>
          <p:cNvPr id="1528" name="Google Shape;1528;p78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529" name="Google Shape;1529;p78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30" name="Google Shape;1530;p78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44" name="Google Shape;1544;p78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5" name="Google Shape;1545;p78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6" name="Google Shape;1546;p78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7" name="Google Shape;1547;p78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78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78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50" name="Google Shape;1550;p78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1551" name="Google Shape;1551;p78"/>
          <p:cNvGraphicFramePr/>
          <p:nvPr/>
        </p:nvGraphicFramePr>
        <p:xfrm>
          <a:off x="1514188" y="5543538"/>
          <a:ext cx="5857000" cy="4571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22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Reserved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Don’t Fragment (DF)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Fragments (MF)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Addressing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MAC Address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Media Access Control Address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48-bit Network Interface Card Hardware Address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24-bit manufacture ID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24-bit serial number</a:t>
            </a:r>
            <a:endParaRPr sz="18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00:07:e9:10:e6:6b</a:t>
            </a:r>
            <a:endParaRPr sz="18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IP Address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32-bit Internet Address (IPv4)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140.113.209.64</a:t>
            </a:r>
            <a:endParaRPr sz="18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Port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16-bit uniquely identify application (1 ~ 65536)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FTP port 21, SSH port 22, Telnet port 23</a:t>
            </a:r>
            <a:endParaRPr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1557" name="Google Shape;1557;p7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(4)</a:t>
            </a:r>
            <a:endParaRPr sz="4100"/>
          </a:p>
        </p:txBody>
      </p:sp>
      <p:sp>
        <p:nvSpPr>
          <p:cNvPr id="1558" name="Google Shape;1558;p7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TTL (8-bit)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Limit of next hop count of routers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 (8-bit)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demultiplex to other protocols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TCP, UDP, ICMP, IGMP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Header checksum (16-bit)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Calculated over the IP header only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checksum error, IP discards the datagram and no error message is generated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Google Shape;1559;p79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560" name="Google Shape;1560;p79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61" name="Google Shape;1561;p7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2" name="Google Shape;1562;p7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3" name="Google Shape;1563;p7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4" name="Google Shape;1564;p7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5" name="Google Shape;1565;p7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6" name="Google Shape;1566;p7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7" name="Google Shape;1567;p7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8" name="Google Shape;1568;p7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9" name="Google Shape;1569;p7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0" name="Google Shape;1570;p7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1" name="Google Shape;1571;p7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2" name="Google Shape;1572;p7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3" name="Google Shape;1573;p7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4" name="Google Shape;1574;p7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75" name="Google Shape;1575;p79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6" name="Google Shape;1576;p79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7" name="Google Shape;1577;p79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8" name="Google Shape;1578;p79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79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0" name="Google Shape;1580;p79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81" name="Google Shape;1581;p79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9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944" name="Google Shape;1944;p9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(1)</a:t>
            </a:r>
            <a:endParaRPr/>
          </a:p>
        </p:txBody>
      </p:sp>
      <p:sp>
        <p:nvSpPr>
          <p:cNvPr id="1945" name="Google Shape;1945;p9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6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MTU limitation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Before network-layer to link-layer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IP will check the size and link-layer MTU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Do fragmentation if necessary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Fragmentation may be done at sending host or routers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Reassembly is done only in receiving host</a:t>
            </a:r>
            <a:endParaRPr sz="2700"/>
          </a:p>
        </p:txBody>
      </p:sp>
      <p:grpSp>
        <p:nvGrpSpPr>
          <p:cNvPr id="1946" name="Google Shape;1946;p97"/>
          <p:cNvGrpSpPr/>
          <p:nvPr/>
        </p:nvGrpSpPr>
        <p:grpSpPr>
          <a:xfrm>
            <a:off x="1744213" y="4251600"/>
            <a:ext cx="8540575" cy="2849350"/>
            <a:chOff x="991500" y="4213025"/>
            <a:chExt cx="8540575" cy="2849350"/>
          </a:xfrm>
        </p:grpSpPr>
        <p:sp>
          <p:nvSpPr>
            <p:cNvPr id="1947" name="Google Shape;1947;p97"/>
            <p:cNvSpPr/>
            <p:nvPr/>
          </p:nvSpPr>
          <p:spPr>
            <a:xfrm>
              <a:off x="2269050" y="46412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8" name="Google Shape;1948;p97"/>
            <p:cNvSpPr/>
            <p:nvPr/>
          </p:nvSpPr>
          <p:spPr>
            <a:xfrm>
              <a:off x="3541950" y="4641225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9" name="Google Shape;1949;p97"/>
            <p:cNvSpPr/>
            <p:nvPr/>
          </p:nvSpPr>
          <p:spPr>
            <a:xfrm>
              <a:off x="4465200" y="4641225"/>
              <a:ext cx="37476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50" name="Google Shape;1950;p97"/>
            <p:cNvCxnSpPr/>
            <p:nvPr/>
          </p:nvCxnSpPr>
          <p:spPr>
            <a:xfrm>
              <a:off x="2273820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97"/>
            <p:cNvCxnSpPr/>
            <p:nvPr/>
          </p:nvCxnSpPr>
          <p:spPr>
            <a:xfrm>
              <a:off x="8212763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97"/>
            <p:cNvCxnSpPr/>
            <p:nvPr/>
          </p:nvCxnSpPr>
          <p:spPr>
            <a:xfrm>
              <a:off x="2269050" y="4413125"/>
              <a:ext cx="593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53" name="Google Shape;1953;p97"/>
            <p:cNvSpPr txBox="1"/>
            <p:nvPr/>
          </p:nvSpPr>
          <p:spPr>
            <a:xfrm>
              <a:off x="4202143" y="4213025"/>
              <a:ext cx="2082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datagram (1501 bttes)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4" name="Google Shape;1954;p97"/>
            <p:cNvSpPr txBox="1"/>
            <p:nvPr/>
          </p:nvSpPr>
          <p:spPr>
            <a:xfrm>
              <a:off x="19123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5" name="Google Shape;1955;p97"/>
            <p:cNvSpPr txBox="1"/>
            <p:nvPr/>
          </p:nvSpPr>
          <p:spPr>
            <a:xfrm>
              <a:off x="30115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6" name="Google Shape;1956;p97"/>
            <p:cNvSpPr txBox="1"/>
            <p:nvPr/>
          </p:nvSpPr>
          <p:spPr>
            <a:xfrm>
              <a:off x="4703100" y="51368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7" name="Google Shape;1957;p97"/>
            <p:cNvSpPr/>
            <p:nvPr/>
          </p:nvSpPr>
          <p:spPr>
            <a:xfrm>
              <a:off x="1348200" y="5886450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8" name="Google Shape;1958;p97"/>
            <p:cNvSpPr/>
            <p:nvPr/>
          </p:nvSpPr>
          <p:spPr>
            <a:xfrm>
              <a:off x="2621100" y="5886450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9" name="Google Shape;1959;p97"/>
            <p:cNvSpPr/>
            <p:nvPr/>
          </p:nvSpPr>
          <p:spPr>
            <a:xfrm>
              <a:off x="3546600" y="5886450"/>
              <a:ext cx="34713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0" name="Google Shape;1960;p97"/>
            <p:cNvSpPr txBox="1"/>
            <p:nvPr/>
          </p:nvSpPr>
          <p:spPr>
            <a:xfrm>
              <a:off x="9915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1" name="Google Shape;1961;p97"/>
            <p:cNvSpPr txBox="1"/>
            <p:nvPr/>
          </p:nvSpPr>
          <p:spPr>
            <a:xfrm>
              <a:off x="20907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2" name="Google Shape;1962;p97"/>
            <p:cNvSpPr txBox="1"/>
            <p:nvPr/>
          </p:nvSpPr>
          <p:spPr>
            <a:xfrm>
              <a:off x="3782250" y="638205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3" name="Google Shape;1963;p97"/>
            <p:cNvCxnSpPr/>
            <p:nvPr/>
          </p:nvCxnSpPr>
          <p:spPr>
            <a:xfrm>
              <a:off x="135275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4" name="Google Shape;1964;p97"/>
            <p:cNvCxnSpPr/>
            <p:nvPr/>
          </p:nvCxnSpPr>
          <p:spPr>
            <a:xfrm>
              <a:off x="701790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5" name="Google Shape;1965;p97"/>
            <p:cNvCxnSpPr/>
            <p:nvPr/>
          </p:nvCxnSpPr>
          <p:spPr>
            <a:xfrm>
              <a:off x="1348200" y="6862275"/>
              <a:ext cx="56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66" name="Google Shape;1966;p97"/>
            <p:cNvSpPr txBox="1"/>
            <p:nvPr/>
          </p:nvSpPr>
          <p:spPr>
            <a:xfrm>
              <a:off x="3385975" y="6662175"/>
              <a:ext cx="15987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 (1500 bytes)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7" name="Google Shape;1967;p97"/>
            <p:cNvCxnSpPr/>
            <p:nvPr/>
          </p:nvCxnSpPr>
          <p:spPr>
            <a:xfrm flipH="1">
              <a:off x="1352900" y="5219925"/>
              <a:ext cx="9207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68" name="Google Shape;1968;p97"/>
            <p:cNvCxnSpPr/>
            <p:nvPr/>
          </p:nvCxnSpPr>
          <p:spPr>
            <a:xfrm flipH="1">
              <a:off x="26233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69" name="Google Shape;1969;p97"/>
            <p:cNvCxnSpPr/>
            <p:nvPr/>
          </p:nvCxnSpPr>
          <p:spPr>
            <a:xfrm flipH="1">
              <a:off x="35442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0" name="Google Shape;1970;p97"/>
            <p:cNvCxnSpPr/>
            <p:nvPr/>
          </p:nvCxnSpPr>
          <p:spPr>
            <a:xfrm flipH="1">
              <a:off x="7013400" y="52284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1" name="Google Shape;1971;p97"/>
            <p:cNvCxnSpPr/>
            <p:nvPr/>
          </p:nvCxnSpPr>
          <p:spPr>
            <a:xfrm>
              <a:off x="79387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2" name="Google Shape;1972;p97"/>
            <p:cNvCxnSpPr/>
            <p:nvPr/>
          </p:nvCxnSpPr>
          <p:spPr>
            <a:xfrm>
              <a:off x="82081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973" name="Google Shape;1973;p97"/>
            <p:cNvSpPr/>
            <p:nvPr/>
          </p:nvSpPr>
          <p:spPr>
            <a:xfrm>
              <a:off x="7586700" y="59035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4" name="Google Shape;1974;p97"/>
            <p:cNvSpPr/>
            <p:nvPr/>
          </p:nvSpPr>
          <p:spPr>
            <a:xfrm>
              <a:off x="8859750" y="5903525"/>
              <a:ext cx="26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5" name="Google Shape;1975;p97"/>
            <p:cNvSpPr txBox="1"/>
            <p:nvPr/>
          </p:nvSpPr>
          <p:spPr>
            <a:xfrm>
              <a:off x="7762650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6" name="Google Shape;1976;p97"/>
            <p:cNvSpPr txBox="1"/>
            <p:nvPr/>
          </p:nvSpPr>
          <p:spPr>
            <a:xfrm>
              <a:off x="8611075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 byte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77" name="Google Shape;1977;p97"/>
            <p:cNvCxnSpPr/>
            <p:nvPr/>
          </p:nvCxnSpPr>
          <p:spPr>
            <a:xfrm>
              <a:off x="758793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8" name="Google Shape;1978;p97"/>
            <p:cNvCxnSpPr/>
            <p:nvPr/>
          </p:nvCxnSpPr>
          <p:spPr>
            <a:xfrm>
              <a:off x="912512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9" name="Google Shape;1979;p97"/>
            <p:cNvCxnSpPr/>
            <p:nvPr/>
          </p:nvCxnSpPr>
          <p:spPr>
            <a:xfrm>
              <a:off x="7586700" y="6862275"/>
              <a:ext cx="153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80" name="Google Shape;1980;p97"/>
            <p:cNvSpPr txBox="1"/>
            <p:nvPr/>
          </p:nvSpPr>
          <p:spPr>
            <a:xfrm>
              <a:off x="8022326" y="6662175"/>
              <a:ext cx="7200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1986" name="Google Shape;1986;p9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(1)</a:t>
            </a:r>
            <a:endParaRPr/>
          </a:p>
        </p:txBody>
      </p:sp>
      <p:grpSp>
        <p:nvGrpSpPr>
          <p:cNvPr id="1987" name="Google Shape;1987;p98"/>
          <p:cNvGrpSpPr/>
          <p:nvPr/>
        </p:nvGrpSpPr>
        <p:grpSpPr>
          <a:xfrm>
            <a:off x="1744213" y="2651400"/>
            <a:ext cx="8540575" cy="2849350"/>
            <a:chOff x="991500" y="4213025"/>
            <a:chExt cx="8540575" cy="2849350"/>
          </a:xfrm>
        </p:grpSpPr>
        <p:sp>
          <p:nvSpPr>
            <p:cNvPr id="1988" name="Google Shape;1988;p98"/>
            <p:cNvSpPr/>
            <p:nvPr/>
          </p:nvSpPr>
          <p:spPr>
            <a:xfrm>
              <a:off x="2269050" y="46412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9" name="Google Shape;1989;p98"/>
            <p:cNvSpPr/>
            <p:nvPr/>
          </p:nvSpPr>
          <p:spPr>
            <a:xfrm>
              <a:off x="3541950" y="4641225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0" name="Google Shape;1990;p98"/>
            <p:cNvSpPr/>
            <p:nvPr/>
          </p:nvSpPr>
          <p:spPr>
            <a:xfrm>
              <a:off x="4465200" y="4641225"/>
              <a:ext cx="37476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91" name="Google Shape;1991;p98"/>
            <p:cNvCxnSpPr/>
            <p:nvPr/>
          </p:nvCxnSpPr>
          <p:spPr>
            <a:xfrm>
              <a:off x="2273820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2" name="Google Shape;1992;p98"/>
            <p:cNvCxnSpPr/>
            <p:nvPr/>
          </p:nvCxnSpPr>
          <p:spPr>
            <a:xfrm>
              <a:off x="8212763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3" name="Google Shape;1993;p98"/>
            <p:cNvCxnSpPr/>
            <p:nvPr/>
          </p:nvCxnSpPr>
          <p:spPr>
            <a:xfrm>
              <a:off x="2269050" y="4413125"/>
              <a:ext cx="593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94" name="Google Shape;1994;p98"/>
            <p:cNvSpPr txBox="1"/>
            <p:nvPr/>
          </p:nvSpPr>
          <p:spPr>
            <a:xfrm>
              <a:off x="4202143" y="4213025"/>
              <a:ext cx="2082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datagram (1501 bttes)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5" name="Google Shape;1995;p98"/>
            <p:cNvSpPr txBox="1"/>
            <p:nvPr/>
          </p:nvSpPr>
          <p:spPr>
            <a:xfrm>
              <a:off x="19123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6" name="Google Shape;1996;p98"/>
            <p:cNvSpPr txBox="1"/>
            <p:nvPr/>
          </p:nvSpPr>
          <p:spPr>
            <a:xfrm>
              <a:off x="30115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7" name="Google Shape;1997;p98"/>
            <p:cNvSpPr txBox="1"/>
            <p:nvPr/>
          </p:nvSpPr>
          <p:spPr>
            <a:xfrm>
              <a:off x="4703100" y="51368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8" name="Google Shape;1998;p98"/>
            <p:cNvSpPr/>
            <p:nvPr/>
          </p:nvSpPr>
          <p:spPr>
            <a:xfrm>
              <a:off x="1348200" y="5886450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9" name="Google Shape;1999;p98"/>
            <p:cNvSpPr/>
            <p:nvPr/>
          </p:nvSpPr>
          <p:spPr>
            <a:xfrm>
              <a:off x="2621100" y="5886450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0" name="Google Shape;2000;p98"/>
            <p:cNvSpPr/>
            <p:nvPr/>
          </p:nvSpPr>
          <p:spPr>
            <a:xfrm>
              <a:off x="3546600" y="5886450"/>
              <a:ext cx="34713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1" name="Google Shape;2001;p98"/>
            <p:cNvSpPr txBox="1"/>
            <p:nvPr/>
          </p:nvSpPr>
          <p:spPr>
            <a:xfrm>
              <a:off x="9915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2" name="Google Shape;2002;p98"/>
            <p:cNvSpPr txBox="1"/>
            <p:nvPr/>
          </p:nvSpPr>
          <p:spPr>
            <a:xfrm>
              <a:off x="20907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3" name="Google Shape;2003;p98"/>
            <p:cNvSpPr txBox="1"/>
            <p:nvPr/>
          </p:nvSpPr>
          <p:spPr>
            <a:xfrm>
              <a:off x="3782250" y="638205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4" name="Google Shape;2004;p98"/>
            <p:cNvCxnSpPr/>
            <p:nvPr/>
          </p:nvCxnSpPr>
          <p:spPr>
            <a:xfrm>
              <a:off x="135275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5" name="Google Shape;2005;p98"/>
            <p:cNvCxnSpPr/>
            <p:nvPr/>
          </p:nvCxnSpPr>
          <p:spPr>
            <a:xfrm>
              <a:off x="701790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6" name="Google Shape;2006;p98"/>
            <p:cNvCxnSpPr/>
            <p:nvPr/>
          </p:nvCxnSpPr>
          <p:spPr>
            <a:xfrm>
              <a:off x="1348200" y="6862275"/>
              <a:ext cx="56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07" name="Google Shape;2007;p98"/>
            <p:cNvSpPr txBox="1"/>
            <p:nvPr/>
          </p:nvSpPr>
          <p:spPr>
            <a:xfrm>
              <a:off x="3385975" y="6662175"/>
              <a:ext cx="15987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 (1500 bytes)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8" name="Google Shape;2008;p98"/>
            <p:cNvCxnSpPr/>
            <p:nvPr/>
          </p:nvCxnSpPr>
          <p:spPr>
            <a:xfrm flipH="1">
              <a:off x="13526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09" name="Google Shape;2009;p98"/>
            <p:cNvCxnSpPr/>
            <p:nvPr/>
          </p:nvCxnSpPr>
          <p:spPr>
            <a:xfrm flipH="1">
              <a:off x="26233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0" name="Google Shape;2010;p98"/>
            <p:cNvCxnSpPr/>
            <p:nvPr/>
          </p:nvCxnSpPr>
          <p:spPr>
            <a:xfrm flipH="1">
              <a:off x="35442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1" name="Google Shape;2011;p98"/>
            <p:cNvCxnSpPr/>
            <p:nvPr/>
          </p:nvCxnSpPr>
          <p:spPr>
            <a:xfrm flipH="1">
              <a:off x="7013400" y="52284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2" name="Google Shape;2012;p98"/>
            <p:cNvCxnSpPr/>
            <p:nvPr/>
          </p:nvCxnSpPr>
          <p:spPr>
            <a:xfrm>
              <a:off x="79387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3" name="Google Shape;2013;p98"/>
            <p:cNvCxnSpPr/>
            <p:nvPr/>
          </p:nvCxnSpPr>
          <p:spPr>
            <a:xfrm>
              <a:off x="82081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014" name="Google Shape;2014;p98"/>
            <p:cNvSpPr/>
            <p:nvPr/>
          </p:nvSpPr>
          <p:spPr>
            <a:xfrm>
              <a:off x="7586700" y="59035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5" name="Google Shape;2015;p98"/>
            <p:cNvSpPr/>
            <p:nvPr/>
          </p:nvSpPr>
          <p:spPr>
            <a:xfrm>
              <a:off x="8859750" y="5903525"/>
              <a:ext cx="26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6" name="Google Shape;2016;p98"/>
            <p:cNvSpPr txBox="1"/>
            <p:nvPr/>
          </p:nvSpPr>
          <p:spPr>
            <a:xfrm>
              <a:off x="7762650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7" name="Google Shape;2017;p98"/>
            <p:cNvSpPr txBox="1"/>
            <p:nvPr/>
          </p:nvSpPr>
          <p:spPr>
            <a:xfrm>
              <a:off x="8611075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 byte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18" name="Google Shape;2018;p98"/>
            <p:cNvCxnSpPr/>
            <p:nvPr/>
          </p:nvCxnSpPr>
          <p:spPr>
            <a:xfrm>
              <a:off x="758793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9" name="Google Shape;2019;p98"/>
            <p:cNvCxnSpPr/>
            <p:nvPr/>
          </p:nvCxnSpPr>
          <p:spPr>
            <a:xfrm>
              <a:off x="912512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0" name="Google Shape;2020;p98"/>
            <p:cNvCxnSpPr/>
            <p:nvPr/>
          </p:nvCxnSpPr>
          <p:spPr>
            <a:xfrm>
              <a:off x="7586700" y="6862275"/>
              <a:ext cx="153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21" name="Google Shape;2021;p98"/>
            <p:cNvSpPr txBox="1"/>
            <p:nvPr/>
          </p:nvSpPr>
          <p:spPr>
            <a:xfrm>
              <a:off x="8022326" y="6662175"/>
              <a:ext cx="7200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22" name="Google Shape;2022;p98"/>
          <p:cNvSpPr txBox="1"/>
          <p:nvPr/>
        </p:nvSpPr>
        <p:spPr>
          <a:xfrm>
            <a:off x="1984150" y="1563425"/>
            <a:ext cx="7889700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identification:	which unique IP datagram 	 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flags:		more fragments?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fragment offset	offset of this datagram from the beginning of original datagram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3" name="Google Shape;2023;p98"/>
          <p:cNvSpPr/>
          <p:nvPr/>
        </p:nvSpPr>
        <p:spPr>
          <a:xfrm>
            <a:off x="2944150" y="2995575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4" name="Google Shape;2024;p98"/>
          <p:cNvCxnSpPr>
            <a:stCxn id="2023" idx="1"/>
          </p:cNvCxnSpPr>
          <p:nvPr/>
        </p:nvCxnSpPr>
        <p:spPr>
          <a:xfrm rot="10800000">
            <a:off x="2237050" y="2584125"/>
            <a:ext cx="707100" cy="79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5" name="Google Shape;2025;p98"/>
          <p:cNvSpPr txBox="1"/>
          <p:nvPr/>
        </p:nvSpPr>
        <p:spPr>
          <a:xfrm>
            <a:off x="331812" y="5530326"/>
            <a:ext cx="3806875" cy="129263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identification:	the same 	 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flags:		more fragments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fragment offset	0 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6" name="Google Shape;2026;p98"/>
          <p:cNvSpPr/>
          <p:nvPr/>
        </p:nvSpPr>
        <p:spPr>
          <a:xfrm>
            <a:off x="2018400" y="4208663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7" name="Google Shape;2027;p98"/>
          <p:cNvCxnSpPr>
            <a:stCxn id="2026" idx="1"/>
          </p:cNvCxnSpPr>
          <p:nvPr/>
        </p:nvCxnSpPr>
        <p:spPr>
          <a:xfrm flipH="1">
            <a:off x="471638" y="4594313"/>
            <a:ext cx="1546762" cy="93601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8" name="Google Shape;2028;p98"/>
          <p:cNvSpPr/>
          <p:nvPr/>
        </p:nvSpPr>
        <p:spPr>
          <a:xfrm>
            <a:off x="8237325" y="4208675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98"/>
          <p:cNvSpPr txBox="1"/>
          <p:nvPr/>
        </p:nvSpPr>
        <p:spPr>
          <a:xfrm>
            <a:off x="7873465" y="5807400"/>
            <a:ext cx="3941635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identification:	the same 	 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flags:		end of fragments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fragment offset	1480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0" name="Google Shape;2030;p98"/>
          <p:cNvCxnSpPr>
            <a:stCxn id="2028" idx="2"/>
            <a:endCxn id="2029" idx="0"/>
          </p:cNvCxnSpPr>
          <p:nvPr/>
        </p:nvCxnSpPr>
        <p:spPr>
          <a:xfrm>
            <a:off x="8957325" y="4979975"/>
            <a:ext cx="886958" cy="8274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9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2036" name="Google Shape;2036;p9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(3)</a:t>
            </a:r>
            <a:endParaRPr/>
          </a:p>
        </p:txBody>
      </p:sp>
      <p:sp>
        <p:nvSpPr>
          <p:cNvPr id="2037" name="Google Shape;2037;p9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Issues of fragmentation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One fragment lost, entire datagram must be retransmitted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fragmentation is performed by intermediate router, there is no way for sending host how fragmentation did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Fragmentation is often avoided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There is a “don’t fragment” bit in flags of IP header</a:t>
            </a:r>
            <a:endParaRPr sz="2600"/>
          </a:p>
        </p:txBody>
      </p:sp>
      <p:grpSp>
        <p:nvGrpSpPr>
          <p:cNvPr id="2038" name="Google Shape;2038;p99"/>
          <p:cNvGrpSpPr/>
          <p:nvPr/>
        </p:nvGrpSpPr>
        <p:grpSpPr>
          <a:xfrm>
            <a:off x="2561775" y="4007050"/>
            <a:ext cx="7713677" cy="3216367"/>
            <a:chOff x="2561775" y="4007050"/>
            <a:chExt cx="7713677" cy="3216367"/>
          </a:xfrm>
        </p:grpSpPr>
        <p:grpSp>
          <p:nvGrpSpPr>
            <p:cNvPr id="2039" name="Google Shape;2039;p99"/>
            <p:cNvGrpSpPr/>
            <p:nvPr/>
          </p:nvGrpSpPr>
          <p:grpSpPr>
            <a:xfrm>
              <a:off x="2654094" y="4291201"/>
              <a:ext cx="6790320" cy="2932216"/>
              <a:chOff x="1079950" y="2275625"/>
              <a:chExt cx="7200000" cy="4970700"/>
            </a:xfrm>
          </p:grpSpPr>
          <p:sp>
            <p:nvSpPr>
              <p:cNvPr id="2040" name="Google Shape;2040;p9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1" name="Google Shape;2041;p9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1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2" name="Google Shape;2042;p9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3" name="Google Shape;2043;p9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4" name="Google Shape;2044;p9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5" name="Google Shape;2045;p9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6" name="Google Shape;2046;p9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7" name="Google Shape;2047;p9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8" name="Google Shape;2048;p9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9" name="Google Shape;2049;p9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0" name="Google Shape;2050;p9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1" name="Google Shape;2051;p9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2" name="Google Shape;2052;p9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3" name="Google Shape;2053;p9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054" name="Google Shape;2054;p99"/>
            <p:cNvSpPr txBox="1"/>
            <p:nvPr/>
          </p:nvSpPr>
          <p:spPr>
            <a:xfrm>
              <a:off x="2561775" y="4007062"/>
              <a:ext cx="18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5" name="Google Shape;2055;p99"/>
            <p:cNvSpPr txBox="1"/>
            <p:nvPr/>
          </p:nvSpPr>
          <p:spPr>
            <a:xfrm>
              <a:off x="5586735" y="4007050"/>
              <a:ext cx="84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6" name="Google Shape;2056;p99"/>
            <p:cNvSpPr txBox="1"/>
            <p:nvPr/>
          </p:nvSpPr>
          <p:spPr>
            <a:xfrm>
              <a:off x="9105933" y="4007050"/>
              <a:ext cx="50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57" name="Google Shape;2057;p99"/>
            <p:cNvCxnSpPr/>
            <p:nvPr/>
          </p:nvCxnSpPr>
          <p:spPr>
            <a:xfrm>
              <a:off x="9555461" y="4291243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99"/>
            <p:cNvCxnSpPr/>
            <p:nvPr/>
          </p:nvCxnSpPr>
          <p:spPr>
            <a:xfrm>
              <a:off x="9555461" y="6262428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99"/>
            <p:cNvCxnSpPr/>
            <p:nvPr/>
          </p:nvCxnSpPr>
          <p:spPr>
            <a:xfrm flipH="1">
              <a:off x="9761402" y="4291276"/>
              <a:ext cx="10500" cy="197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60" name="Google Shape;2060;p99"/>
            <p:cNvSpPr txBox="1"/>
            <p:nvPr/>
          </p:nvSpPr>
          <p:spPr>
            <a:xfrm>
              <a:off x="9555453" y="5194350"/>
              <a:ext cx="7200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0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2066" name="Google Shape;2066;p10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Unreachable Error – Fragmentation Required</a:t>
            </a:r>
            <a:endParaRPr sz="4000"/>
          </a:p>
        </p:txBody>
      </p:sp>
      <p:sp>
        <p:nvSpPr>
          <p:cNvPr id="2067" name="Google Shape;2067;p10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Type=3, code=4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Router will generate this error message if the datagram needs to be fragmented, but the “don’t fragment” bit is turn on in IP header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Message format</a:t>
            </a:r>
            <a:endParaRPr/>
          </a:p>
        </p:txBody>
      </p:sp>
      <p:grpSp>
        <p:nvGrpSpPr>
          <p:cNvPr id="2068" name="Google Shape;2068;p100"/>
          <p:cNvGrpSpPr/>
          <p:nvPr/>
        </p:nvGrpSpPr>
        <p:grpSpPr>
          <a:xfrm>
            <a:off x="2330026" y="3973350"/>
            <a:ext cx="7336549" cy="2363050"/>
            <a:chOff x="2330026" y="4770450"/>
            <a:chExt cx="7336549" cy="2363050"/>
          </a:xfrm>
        </p:grpSpPr>
        <p:sp>
          <p:nvSpPr>
            <p:cNvPr id="2069" name="Google Shape;2069;p100"/>
            <p:cNvSpPr/>
            <p:nvPr/>
          </p:nvSpPr>
          <p:spPr>
            <a:xfrm>
              <a:off x="2512350" y="51001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0" name="Google Shape;2070;p100"/>
            <p:cNvSpPr/>
            <p:nvPr/>
          </p:nvSpPr>
          <p:spPr>
            <a:xfrm>
              <a:off x="4072032" y="51001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(4)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1" name="Google Shape;2071;p100"/>
            <p:cNvSpPr/>
            <p:nvPr/>
          </p:nvSpPr>
          <p:spPr>
            <a:xfrm>
              <a:off x="5628436" y="51001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2" name="Google Shape;2072;p100"/>
            <p:cNvSpPr/>
            <p:nvPr/>
          </p:nvSpPr>
          <p:spPr>
            <a:xfrm>
              <a:off x="2512350" y="62575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3" name="Google Shape;2073;p100"/>
            <p:cNvSpPr txBox="1"/>
            <p:nvPr/>
          </p:nvSpPr>
          <p:spPr>
            <a:xfrm>
              <a:off x="2330026" y="47704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4" name="Google Shape;2074;p100"/>
            <p:cNvSpPr txBox="1"/>
            <p:nvPr/>
          </p:nvSpPr>
          <p:spPr>
            <a:xfrm>
              <a:off x="3849450" y="47704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5" name="Google Shape;2075;p100"/>
            <p:cNvSpPr txBox="1"/>
            <p:nvPr/>
          </p:nvSpPr>
          <p:spPr>
            <a:xfrm>
              <a:off x="5328450" y="47704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6" name="Google Shape;2076;p100"/>
            <p:cNvSpPr txBox="1"/>
            <p:nvPr/>
          </p:nvSpPr>
          <p:spPr>
            <a:xfrm>
              <a:off x="8554876" y="47704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77" name="Google Shape;2077;p100"/>
            <p:cNvCxnSpPr/>
            <p:nvPr/>
          </p:nvCxnSpPr>
          <p:spPr>
            <a:xfrm>
              <a:off x="9123575" y="51006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100"/>
            <p:cNvCxnSpPr/>
            <p:nvPr/>
          </p:nvCxnSpPr>
          <p:spPr>
            <a:xfrm>
              <a:off x="9123575" y="62575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100"/>
            <p:cNvCxnSpPr/>
            <p:nvPr/>
          </p:nvCxnSpPr>
          <p:spPr>
            <a:xfrm>
              <a:off x="9264125" y="51001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80" name="Google Shape;2080;p100"/>
            <p:cNvSpPr txBox="1"/>
            <p:nvPr/>
          </p:nvSpPr>
          <p:spPr>
            <a:xfrm>
              <a:off x="8861675" y="55139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1" name="Google Shape;2081;p100"/>
            <p:cNvSpPr/>
            <p:nvPr/>
          </p:nvSpPr>
          <p:spPr>
            <a:xfrm>
              <a:off x="2512350" y="56788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2" name="Google Shape;2082;p100"/>
            <p:cNvSpPr/>
            <p:nvPr/>
          </p:nvSpPr>
          <p:spPr>
            <a:xfrm>
              <a:off x="5628436" y="56788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MTU of next-hop network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0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sp>
        <p:nvSpPr>
          <p:cNvPr id="2088" name="Google Shape;2088;p10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Source Quench Error</a:t>
            </a:r>
            <a:endParaRPr/>
          </a:p>
        </p:txBody>
      </p:sp>
      <p:sp>
        <p:nvSpPr>
          <p:cNvPr id="2089" name="Google Shape;2089;p10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Type=4, code=0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May be generated by system when it receives datagram at a rate that is too fast to be processed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receiving more than it can handle datagram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Send ICMP source quench 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Throw it away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receiving UDP source quench message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Ignore it 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Notify application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0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sp>
        <p:nvSpPr>
          <p:cNvPr id="2095" name="Google Shape;2095;p10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Appendix of IP Options: IP Timestamp Option</a:t>
            </a:r>
            <a:endParaRPr sz="4400"/>
          </a:p>
        </p:txBody>
      </p:sp>
      <p:sp>
        <p:nvSpPr>
          <p:cNvPr id="2096" name="Google Shape;2096;p10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2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IP Timestamp Option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Similar to RR option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Record Timestamp in option field</a:t>
            </a:r>
            <a:endParaRPr sz="21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code, len, ptr are the same as IP RR option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OF</a:t>
            </a:r>
            <a:endParaRPr sz="19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Overflow field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Router will increment OF if it can’t add a timestamp because of no room left</a:t>
            </a:r>
            <a:endParaRPr sz="17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FL</a:t>
            </a:r>
            <a:endParaRPr sz="19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Flags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0: only timestamp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1: both timestamp and IP address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3: the sender initiates the options with up to 4</a:t>
            </a:r>
            <a:br>
              <a:rPr lang="en-US" sz="1700"/>
            </a:br>
            <a:r>
              <a:rPr lang="en-US" sz="1700"/>
              <a:t>pairs of IP address and timestamp</a:t>
            </a:r>
            <a:endParaRPr sz="1700"/>
          </a:p>
        </p:txBody>
      </p:sp>
      <p:cxnSp>
        <p:nvCxnSpPr>
          <p:cNvPr id="2097" name="Google Shape;2097;p102"/>
          <p:cNvCxnSpPr/>
          <p:nvPr/>
        </p:nvCxnSpPr>
        <p:spPr>
          <a:xfrm>
            <a:off x="10906375" y="5918000"/>
            <a:ext cx="0" cy="2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8" name="Google Shape;2098;p102"/>
          <p:cNvGrpSpPr/>
          <p:nvPr/>
        </p:nvGrpSpPr>
        <p:grpSpPr>
          <a:xfrm>
            <a:off x="751462" y="5790125"/>
            <a:ext cx="10526077" cy="1263400"/>
            <a:chOff x="751462" y="5790125"/>
            <a:chExt cx="10526077" cy="1263400"/>
          </a:xfrm>
        </p:grpSpPr>
        <p:sp>
          <p:nvSpPr>
            <p:cNvPr id="2099" name="Google Shape;2099;p102"/>
            <p:cNvSpPr/>
            <p:nvPr/>
          </p:nvSpPr>
          <p:spPr>
            <a:xfrm>
              <a:off x="751463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0" name="Google Shape;2100;p102"/>
            <p:cNvSpPr/>
            <p:nvPr/>
          </p:nvSpPr>
          <p:spPr>
            <a:xfrm>
              <a:off x="1275969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1" name="Google Shape;2101;p102"/>
            <p:cNvSpPr/>
            <p:nvPr/>
          </p:nvSpPr>
          <p:spPr>
            <a:xfrm>
              <a:off x="1800475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2" name="Google Shape;2102;p102"/>
            <p:cNvSpPr/>
            <p:nvPr/>
          </p:nvSpPr>
          <p:spPr>
            <a:xfrm>
              <a:off x="2852974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timestamp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3" name="Google Shape;2103;p102"/>
            <p:cNvSpPr/>
            <p:nvPr/>
          </p:nvSpPr>
          <p:spPr>
            <a:xfrm>
              <a:off x="4426616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4" name="Google Shape;2104;p102"/>
            <p:cNvSpPr/>
            <p:nvPr/>
          </p:nvSpPr>
          <p:spPr>
            <a:xfrm>
              <a:off x="6016421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 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5" name="Google Shape;2105;p102"/>
            <p:cNvSpPr/>
            <p:nvPr/>
          </p:nvSpPr>
          <p:spPr>
            <a:xfrm>
              <a:off x="7589919" y="6266625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6" name="Google Shape;2106;p102"/>
            <p:cNvSpPr/>
            <p:nvPr/>
          </p:nvSpPr>
          <p:spPr>
            <a:xfrm>
              <a:off x="9687839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 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7" name="Google Shape;2107;p102"/>
            <p:cNvSpPr txBox="1"/>
            <p:nvPr/>
          </p:nvSpPr>
          <p:spPr>
            <a:xfrm>
              <a:off x="8374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8" name="Google Shape;2108;p102"/>
            <p:cNvSpPr txBox="1"/>
            <p:nvPr/>
          </p:nvSpPr>
          <p:spPr>
            <a:xfrm>
              <a:off x="13619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9" name="Google Shape;2109;p102"/>
            <p:cNvSpPr txBox="1"/>
            <p:nvPr/>
          </p:nvSpPr>
          <p:spPr>
            <a:xfrm>
              <a:off x="18864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0" name="Google Shape;2110;p102"/>
            <p:cNvSpPr txBox="1"/>
            <p:nvPr/>
          </p:nvSpPr>
          <p:spPr>
            <a:xfrm>
              <a:off x="3124638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1" name="Google Shape;2111;p102"/>
            <p:cNvSpPr txBox="1"/>
            <p:nvPr/>
          </p:nvSpPr>
          <p:spPr>
            <a:xfrm>
              <a:off x="4714288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2" name="Google Shape;2112;p102"/>
            <p:cNvSpPr txBox="1"/>
            <p:nvPr/>
          </p:nvSpPr>
          <p:spPr>
            <a:xfrm>
              <a:off x="6287863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3" name="Google Shape;2113;p102"/>
            <p:cNvSpPr txBox="1"/>
            <p:nvPr/>
          </p:nvSpPr>
          <p:spPr>
            <a:xfrm>
              <a:off x="9959363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14" name="Google Shape;2114;p102"/>
            <p:cNvCxnSpPr/>
            <p:nvPr/>
          </p:nvCxnSpPr>
          <p:spPr>
            <a:xfrm>
              <a:off x="751462" y="5961425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102"/>
            <p:cNvCxnSpPr/>
            <p:nvPr/>
          </p:nvCxnSpPr>
          <p:spPr>
            <a:xfrm>
              <a:off x="752140" y="6075875"/>
              <a:ext cx="1052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116" name="Google Shape;2116;p102"/>
            <p:cNvSpPr txBox="1"/>
            <p:nvPr/>
          </p:nvSpPr>
          <p:spPr>
            <a:xfrm>
              <a:off x="5322604" y="5790125"/>
              <a:ext cx="8322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7" name="Google Shape;2117;p102"/>
            <p:cNvSpPr/>
            <p:nvPr/>
          </p:nvSpPr>
          <p:spPr>
            <a:xfrm>
              <a:off x="2325169" y="6266625"/>
              <a:ext cx="2640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OF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8" name="Google Shape;2118;p102"/>
            <p:cNvSpPr/>
            <p:nvPr/>
          </p:nvSpPr>
          <p:spPr>
            <a:xfrm>
              <a:off x="2589169" y="6266625"/>
              <a:ext cx="2640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FL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9821</Words>
  <Application>Microsoft Office PowerPoint</Application>
  <PresentationFormat>自訂</PresentationFormat>
  <Paragraphs>2185</Paragraphs>
  <Slides>96</Slides>
  <Notes>96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2" baseType="lpstr">
      <vt:lpstr>Source Sans Pro</vt:lpstr>
      <vt:lpstr>Times New Roman</vt:lpstr>
      <vt:lpstr>Wingdings</vt:lpstr>
      <vt:lpstr>Courier New</vt:lpstr>
      <vt:lpstr>Arial</vt:lpstr>
      <vt:lpstr>CSCC NASA</vt:lpstr>
      <vt:lpstr>Network Introduction</vt:lpstr>
      <vt:lpstr>TCP/IP and the Internet</vt:lpstr>
      <vt:lpstr>Introduction – ARPANet </vt:lpstr>
      <vt:lpstr>Introduction – Why TCP/IP ?</vt:lpstr>
      <vt:lpstr>Introduction – Layers of TCP/IP (1)</vt:lpstr>
      <vt:lpstr>Introduction – Layers of TCP/IP (2)</vt:lpstr>
      <vt:lpstr>Introduction – Layers of TCP/IP (2)</vt:lpstr>
      <vt:lpstr>Introduction</vt:lpstr>
      <vt:lpstr>Introduction – Addressing </vt:lpstr>
      <vt:lpstr>Link Layer</vt:lpstr>
      <vt:lpstr>Link Layer – Introduction of Link Layer</vt:lpstr>
      <vt:lpstr>Link Layer – Ethernet </vt:lpstr>
      <vt:lpstr>Link Layer – Ethernet Frame Format</vt:lpstr>
      <vt:lpstr>Link Layer – Loopback Interface </vt:lpstr>
      <vt:lpstr>Network Layer</vt:lpstr>
      <vt:lpstr>Network Layer – Introduction to Network Layer</vt:lpstr>
      <vt:lpstr>Network Layer – IP Header</vt:lpstr>
      <vt:lpstr>The Network Layer – IP Address</vt:lpstr>
      <vt:lpstr>Network Layer – Subnetting, CIDR, and Netmask (1)</vt:lpstr>
      <vt:lpstr>Network Layer – Subnetting, CIDR, and Netmask (2)</vt:lpstr>
      <vt:lpstr>Network Layer – Subnetting, CIDR, and Netmask (3)</vt:lpstr>
      <vt:lpstr>Network Layer – Subnetting, CIDR, and Netmask (4)</vt:lpstr>
      <vt:lpstr>Network Layer – Subnetting, CIDR, and Netmask (5)</vt:lpstr>
      <vt:lpstr>Network Layer – Subnetting, CIDR, and Netmask (6)</vt:lpstr>
      <vt:lpstr>Network Layer – Subnetting, CIDR, and Netmask (7)</vt:lpstr>
      <vt:lpstr>Network Layer – Subnetting, CIDR, and Netmask (8)</vt:lpstr>
      <vt:lpstr>Network Layer – IP Routing (1)</vt:lpstr>
      <vt:lpstr>Network Layer – IP Routing (2)</vt:lpstr>
      <vt:lpstr>Network Layer – IP Routing (3)</vt:lpstr>
      <vt:lpstr>Network Layer – IP Routing (4)</vt:lpstr>
      <vt:lpstr>ARP and RARP</vt:lpstr>
      <vt:lpstr>ARP and RARP </vt:lpstr>
      <vt:lpstr>ARP and RARP – ARP Example</vt:lpstr>
      <vt:lpstr>ARP and RARP – ARP Cache</vt:lpstr>
      <vt:lpstr>ARP and RARP – ARP/RARP Packet Format</vt:lpstr>
      <vt:lpstr>ARP and RARP – Use tcpdump to see ARP</vt:lpstr>
      <vt:lpstr>ARP and RARP – Proxy ARP</vt:lpstr>
      <vt:lpstr>ARP and RARP – Gratuitous ARP</vt:lpstr>
      <vt:lpstr>ARP and RARP – RARP</vt:lpstr>
      <vt:lpstr>ICMP </vt:lpstr>
      <vt:lpstr>ICMP – Introduction</vt:lpstr>
      <vt:lpstr>ICMP – Message Type (1)</vt:lpstr>
      <vt:lpstr>ICMP – Message Type (2)</vt:lpstr>
      <vt:lpstr>ICMP – Query Message  – Address Mask Request/Reply (1)</vt:lpstr>
      <vt:lpstr>ICMP – Query Message  – Address Mask Request/Reply (2)</vt:lpstr>
      <vt:lpstr>ICMP – Query Message  – Timestamp Request/Reply (1)</vt:lpstr>
      <vt:lpstr>ICMP – Query Message  – Timestamp Request/Reply (1)</vt:lpstr>
      <vt:lpstr>ICMP – Error Message  – Destination Unreachable Error Message</vt:lpstr>
      <vt:lpstr>ICMP – Error Message  – Port Unreachable (1)</vt:lpstr>
      <vt:lpstr>ICMP – Error Message  – Port Unreachable (2)</vt:lpstr>
      <vt:lpstr>ICMP – Ping Program (1)</vt:lpstr>
      <vt:lpstr>ICMP – Ping Program (2)</vt:lpstr>
      <vt:lpstr>ICMP – Ping Program (3)</vt:lpstr>
      <vt:lpstr>ICMP – Ping Program (4)</vt:lpstr>
      <vt:lpstr>ICMP – Ping Program (5)</vt:lpstr>
      <vt:lpstr>Traceroute Program (1)</vt:lpstr>
      <vt:lpstr>Traceroute Program (2)</vt:lpstr>
      <vt:lpstr>Traceroute Program (3)</vt:lpstr>
      <vt:lpstr>Traceroute Program (4)</vt:lpstr>
      <vt:lpstr>Traceroute Program (5)</vt:lpstr>
      <vt:lpstr>Traceroute Program –     IP Source Routing Option (1)</vt:lpstr>
      <vt:lpstr>Traceroute Program –     IP Source Routing Option (2)</vt:lpstr>
      <vt:lpstr>Traceroute Program –     IP Source Routing Option (3)</vt:lpstr>
      <vt:lpstr>IP Routing – Processing in IP Layer</vt:lpstr>
      <vt:lpstr>IP Routing – Routing Table (1)</vt:lpstr>
      <vt:lpstr>IP Routing – Routing Table (2)</vt:lpstr>
      <vt:lpstr>ICMP – No Route to Destination</vt:lpstr>
      <vt:lpstr>ICMP – Redirect Error Message (1)</vt:lpstr>
      <vt:lpstr>ICMP – Redirect Error Message (2)</vt:lpstr>
      <vt:lpstr>ICMP – Router Discovery Messages (1)</vt:lpstr>
      <vt:lpstr>ICMP – Router Discovery Messages (2)</vt:lpstr>
      <vt:lpstr>UDP – User Datagram Protocol </vt:lpstr>
      <vt:lpstr>UDP</vt:lpstr>
      <vt:lpstr>UDP</vt:lpstr>
      <vt:lpstr>TCP – Transmission Control Protocol</vt:lpstr>
      <vt:lpstr>TCP</vt:lpstr>
      <vt:lpstr>TCP – Header (1)</vt:lpstr>
      <vt:lpstr>TCP – Header (2)</vt:lpstr>
      <vt:lpstr>TCP connection – establishment and termination</vt:lpstr>
      <vt:lpstr>Appendix</vt:lpstr>
      <vt:lpstr>Introduction – Encapsulation </vt:lpstr>
      <vt:lpstr>Introduction – Decapsulation </vt:lpstr>
      <vt:lpstr>Introduction – Addressing </vt:lpstr>
      <vt:lpstr>Introduction – Addressing </vt:lpstr>
      <vt:lpstr>Link Layer – MTU</vt:lpstr>
      <vt:lpstr>Link Layer – MTU</vt:lpstr>
      <vt:lpstr>Network Layer – IP Header (1)</vt:lpstr>
      <vt:lpstr>Network Layer – IP Header (2)</vt:lpstr>
      <vt:lpstr>Network Layer – IP Header (3)</vt:lpstr>
      <vt:lpstr>Network Layer – IP Header (4)</vt:lpstr>
      <vt:lpstr>IP Fragmentation (1)</vt:lpstr>
      <vt:lpstr>IP Fragmentation (1)</vt:lpstr>
      <vt:lpstr>IP Fragmentation (3)</vt:lpstr>
      <vt:lpstr>ICMP Unreachable Error – Fragmentation Required</vt:lpstr>
      <vt:lpstr>ICMP – Source Quench Error</vt:lpstr>
      <vt:lpstr>Appendix of IP Options: IP Timestamp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Introduction</dc:title>
  <dc:creator>Tse-Han Wang</dc:creator>
  <cp:lastModifiedBy>王則涵</cp:lastModifiedBy>
  <cp:revision>18</cp:revision>
  <dcterms:modified xsi:type="dcterms:W3CDTF">2022-02-24T07:56:33Z</dcterms:modified>
</cp:coreProperties>
</file>