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1998325" cy="7559675"/>
  <p:notesSz cx="7559675" cy="10691813"/>
  <p:embeddedFontLst>
    <p:embeddedFont>
      <p:font typeface="Source Sans Pro" panose="020B0503030403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97" d="100"/>
          <a:sy n="97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2a0a4cb71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2a0a4cb71_2_1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2a0a4cb71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2a0a4cb71_2_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2a0a4cb7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2a0a4cb71_2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2a0a4cb71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2a0a4cb71_2_1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2a0a4cb71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2a0a4cb71_2_1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2a0a4cb7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2a0a4cb71_2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2a0a4cb71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2a0a4cb71_2_1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2a0a4cb71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2a0a4cb71_2_1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a0a4cb7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a0a4cb71_2_1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2a0a4cb71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2a0a4cb71_2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2a0a4cb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2a0a4cb71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2a0a4cb71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2a0a4cb71_2_1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2a0a4cb71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2a0a4cb71_2_1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2a0a4cb71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2a0a4cb71_2_1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2a0a4cb71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2a0a4cb71_2_2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2a0a4cb71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2a0a4cb71_2_2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2a0a4cb71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2a0a4cb71_2_2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2a0a4cb71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2a0a4cb71_2_2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2a0a4cb71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2a0a4cb71_2_2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2a0a4cb71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2a0a4cb71_2_2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2a0a4cb71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2a0a4cb71_2_2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2a0a4cb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2a0a4cb71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2a0a4cb71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2a0a4cb71_2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2a0a4cb71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2a0a4cb71_2_2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2a0a4cb71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2a0a4cb71_2_2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2a0a4cb71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2a0a4cb71_2_2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2a0a4cb71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2a0a4cb71_2_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2a0a4cb71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2a0a4cb71_2_2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2a0a4cb71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2a0a4cb71_2_2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2a0a4cb71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2a0a4cb71_2_2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2a0a4cb71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2a0a4cb71_2_2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2a0a4cb71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2a0a4cb71_2_3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a0a4cb7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a0a4cb71_2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2a0a4cb71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2a0a4cb71_2_3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2a0a4cb71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2a0a4cb71_2_3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2a0a4cb71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2a0a4cb71_2_3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2a0a4cb71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2a0a4cb71_2_3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a0a4cb71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a0a4cb71_2_3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2a0a4cb71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2a0a4cb71_2_3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2a0a4cb71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2a0a4cb71_2_3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2a0a4cb71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2a0a4cb71_2_3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2a0a4cb71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2a0a4cb71_2_3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2a0a4cb71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2a0a4cb71_2_3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2a0a4cb7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2a0a4cb71_2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2a0a4cb71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2a0a4cb71_2_3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2a0a4cb71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2a0a4cb71_2_3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2a0a4cb71_2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2a0a4cb71_2_3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2a0a4cb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2a0a4cb71_3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2a0a4cb7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2a0a4cb71_3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2a0a4cb7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2a0a4cb71_3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2a0a4cb7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2a0a4cb71_3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2a0a4cb71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2a0a4cb71_3_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2a0a4cb71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2a0a4cb71_2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2a0a4cb7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2a0a4cb71_2_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a0a4cb7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a0a4cb71_2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a0a4cb7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a0a4cb71_2_1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Netfilter-packet-flow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pset.netfilter.org/iptables-extensions.man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sd.org/doc/handbook/firewalls-pf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mpserver/jumpser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User-space software that control Linux kernel firewall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Control Linux kernel Netfilter modules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Support kernel version 2.4+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Replace ipchains and ipfwadm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 allows system administrators to define tables containing chains of rules for the treatment of packets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flow in Netfilter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5820"/>
            <a:ext cx="114300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3320650" y="5354375"/>
            <a:ext cx="535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File:Netfilter-packet-flow.svg - Wikimedia Commons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Xtables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v4, v6, arp, eb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IPv4, IPv6 are different tables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filter, nat, mangle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Chains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PREROUTING, OUTPUT, FORWARD, INPUT, POSTROUTING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 iptables -A INPUT -i lo -j ACCEPT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Filter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Filter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default table of iptables command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packets filter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come in (to local)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go out (from local)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FORWARD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pass through (from others to others)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NAT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IP masquerade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PREROUTING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will go into the routing tables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POSTROUTING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have left the routing tables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go out (from local)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Mangle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Mangle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special purpose, e.g., add or remove some special tags from packets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PREROUTING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FORWARD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INPUT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POSTROUTING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Flowchart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900" y="1670925"/>
            <a:ext cx="6400800" cy="5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List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-t tables : Target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-L : List 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-n : Don't lookup domain names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-v : Show details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2"/>
          </p:nvPr>
        </p:nvSpPr>
        <p:spPr>
          <a:xfrm>
            <a:off x="2743199" y="4012324"/>
            <a:ext cx="6679933" cy="335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 err="1"/>
              <a:t>sudo</a:t>
            </a:r>
            <a:r>
              <a:rPr lang="en-US" sz="1400" b="1" dirty="0"/>
              <a:t> </a:t>
            </a:r>
            <a:r>
              <a:rPr lang="en-US" sz="1400" b="1" dirty="0" err="1"/>
              <a:t>iptables</a:t>
            </a:r>
            <a:r>
              <a:rPr lang="en-US" sz="1400" b="1" dirty="0"/>
              <a:t> -L -n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INPUT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ACCEPT     all  --  0.0.0.0/0            0.0.0.0/0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ACCEPT     all  --  0.0.0.0/0            0.0.0.0/0 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FORWARD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OUTPUT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BLOCK (1 references)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DROP       all  --  0.0.0.0/0            0.0.0.0/0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Init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-F : Flush 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-X : Flush all custom chains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-Z : Flush all statistics data for all chains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-P [INPUT,OUTPUT,FORWARD] [ACCEPT, DROP]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Change the default policy of the target chain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Save and Restore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iptables-restore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Restore from restore file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iptables-save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Export all rules and generate restore file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Some system will load restore file at boot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Ex: CentOS /etc/sysconfig/iptables /etc/sysconfig/ip6tables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Restore file syntax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#  comments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*  table name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: chain default-policy [pkt:byte]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Rules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COMMIT (End of file)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Firewall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hardware/software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choke point between secured and unsecured network 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filter incoming and outgoing traffic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prevent communications which are forbidden by the security policy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What it can be used to do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Incoming</a:t>
            </a:r>
            <a:r>
              <a:rPr lang="en-US" sz="2700"/>
              <a:t>: protect and insulate the applications, services and machines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Such as telnet, NetBIOS</a:t>
            </a:r>
            <a:endParaRPr sz="25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Outgoing</a:t>
            </a:r>
            <a:r>
              <a:rPr lang="en-US" sz="2700"/>
              <a:t>: limit or disable access from the internal network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Such as MSN, ssh, ftp, facebook, SC2, D3</a:t>
            </a:r>
            <a:endParaRPr sz="25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NAT</a:t>
            </a:r>
            <a:r>
              <a:rPr lang="en-US" sz="2700"/>
              <a:t> (Network Address Translation)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Module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may need special rule to filter packets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Split several feature into different module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Stateful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Packets states tracking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Traffic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 -m to access module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iptables -A INPUT -m conntrack …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iptables -A INPUT -m recent …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http://ipset.netfilter.org/iptables-extensions.man.html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Rules (1/2)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Modify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-A, --append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-C, --check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-D, --delete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-I, --insert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-R, --replace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Jump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-j, --jump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To user-defined chain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ACCEPT, DROP, REJECT, RETURN, SNAT, DNAT, MASQUERADE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-g, --goto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Unlike the --jump option return will not continue processing in this chain but  instead  in  the  chain that called us via --jump.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Rules (2/2)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Filter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-i, -o [if] : incoming interface / outgoing interface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-i ens192 -o docker0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-s, -d [net] : Source / Destination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-s 192.168.0.1/24 –d 140.113.1.1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--sport, --dport [port] : Source port / Destination port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--sport 22 --dport 80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-p [protocol] : tcp, udp, icmp, all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-p icmp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! (not) : Invert matching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-s 140.113.1.0/24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-i eth0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-p udp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Custom chain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-N my-chain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Define in restore file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iptables reaches the end of user-defined chain, flow returns to the next rule in the calling chain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E.g.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-j badguy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-j ACCEPT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badguy -s 1.2.3.4 -j DROP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badguy -s 140.112.0.0/24 -j DROP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Hello world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Allow outgoing packets but deny all incoming packets, except the packets that reply users requests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-i lo -j ACCEPT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-m conntrack --ctstate RELATED,ESTABLISHED -j ACCEPT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NEW : New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ESTABLISHED : Old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RELATED : New connection create by ESTABLISHED session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INVALID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NAT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Provides NAT from eth0 to eth1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sysctl -w net.ipv4.ip_forward=1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-t NAT -A POSTROUTING -i eth0 -o eth1 -j MASQUERADE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SNAT --to-source : Change Source IP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DNAT --to-destination : Change Destination IP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MASQUERADE : Change Source IP Address (based on outgoing device IP Address)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Prevent DDoS Attack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Append traffic limit (10 times / 60 sec) to SSH services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-A INPUT -p </a:t>
            </a:r>
            <a:r>
              <a:rPr lang="en-US" dirty="0" err="1"/>
              <a:t>tcp</a:t>
            </a:r>
            <a:r>
              <a:rPr lang="en-US" dirty="0"/>
              <a:t> --</a:t>
            </a:r>
            <a:r>
              <a:rPr lang="en-US" dirty="0" err="1"/>
              <a:t>dport</a:t>
            </a:r>
            <a:r>
              <a:rPr lang="en-US" dirty="0"/>
              <a:t> 22 -m state --state NEW -m recent --set --name RECENT --</a:t>
            </a:r>
            <a:r>
              <a:rPr lang="en-US" dirty="0" err="1"/>
              <a:t>rsource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-A INPUT -p </a:t>
            </a:r>
            <a:r>
              <a:rPr lang="en-US" dirty="0" err="1"/>
              <a:t>tcp</a:t>
            </a:r>
            <a:r>
              <a:rPr lang="en-US" dirty="0"/>
              <a:t> --</a:t>
            </a:r>
            <a:r>
              <a:rPr lang="en-US" dirty="0" err="1"/>
              <a:t>dport</a:t>
            </a:r>
            <a:r>
              <a:rPr lang="en-US" dirty="0"/>
              <a:t> 22 -m state --state NEW -m recent --</a:t>
            </a:r>
            <a:r>
              <a:rPr lang="en-US" dirty="0" err="1"/>
              <a:t>rcheck</a:t>
            </a:r>
            <a:r>
              <a:rPr lang="en-US" dirty="0"/>
              <a:t> --seconds 60 --</a:t>
            </a:r>
            <a:r>
              <a:rPr lang="en-US" dirty="0" err="1"/>
              <a:t>hitcount</a:t>
            </a:r>
            <a:r>
              <a:rPr lang="en-US" dirty="0"/>
              <a:t> 10 --name RECENT --</a:t>
            </a:r>
            <a:r>
              <a:rPr lang="en-US" dirty="0" err="1"/>
              <a:t>rsource</a:t>
            </a:r>
            <a:r>
              <a:rPr lang="en-US" dirty="0"/>
              <a:t> -j DROP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xt_recent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Record every connection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Filter connection by connecting history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tools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These tools help user to manage iptables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UFW (Uncomplicated Firewall) (Ubuntu)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Easy to use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Hard to customize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Firewalld (Redhat)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Another way to manage your firewall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Sometime even with these tools, you still need to understand iptables, otherwise you cannot manage complicated firewall rules like docker network, kubernetes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</a:t>
            </a: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Filter (PF)</a:t>
            </a:r>
            <a:endParaRPr/>
          </a:p>
        </p:txBody>
      </p:sp>
      <p:sp>
        <p:nvSpPr>
          <p:cNvPr id="303" name="Google Shape;303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Functionality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Filtering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Char char="○"/>
            </a:pPr>
            <a:r>
              <a:rPr lang="en-US">
                <a:solidFill>
                  <a:srgbClr val="F1C232"/>
                </a:solidFill>
              </a:rPr>
              <a:t>Load balance</a:t>
            </a:r>
            <a:endParaRPr>
              <a:solidFill>
                <a:srgbClr val="F1C232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○"/>
            </a:pPr>
            <a:r>
              <a:rPr lang="en-US">
                <a:solidFill>
                  <a:srgbClr val="38761D"/>
                </a:solidFill>
              </a:rPr>
              <a:t>QoS: (ALTQ: Alternate Queuing)</a:t>
            </a:r>
            <a:endParaRPr>
              <a:solidFill>
                <a:srgbClr val="38761D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○"/>
            </a:pPr>
            <a:r>
              <a:rPr lang="en-US">
                <a:solidFill>
                  <a:srgbClr val="666666"/>
                </a:solidFill>
              </a:rPr>
              <a:t>Failover (pfsync + carp)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377000" y="1763400"/>
            <a:ext cx="3526800" cy="192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Network Design 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2226025" y="21879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3456025" y="21879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2862700" y="28845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9"/>
          <p:cNvCxnSpPr/>
          <p:nvPr/>
        </p:nvCxnSpPr>
        <p:spPr>
          <a:xfrm>
            <a:off x="1695400" y="2759400"/>
            <a:ext cx="2971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9"/>
          <p:cNvCxnSpPr>
            <a:stCxn id="52" idx="2"/>
            <a:endCxn id="57" idx="0"/>
          </p:cNvCxnSpPr>
          <p:nvPr/>
        </p:nvCxnSpPr>
        <p:spPr>
          <a:xfrm>
            <a:off x="2544475" y="26289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3774475" y="26289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3181150" y="27594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/>
          <p:nvPr/>
        </p:nvSpPr>
        <p:spPr>
          <a:xfrm>
            <a:off x="3809775" y="55623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039775" y="55623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4446450" y="62589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9"/>
          <p:cNvCxnSpPr/>
          <p:nvPr/>
        </p:nvCxnSpPr>
        <p:spPr>
          <a:xfrm>
            <a:off x="3507750" y="6133800"/>
            <a:ext cx="2971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/>
          <p:cNvCxnSpPr>
            <a:stCxn id="60" idx="2"/>
          </p:cNvCxnSpPr>
          <p:nvPr/>
        </p:nvCxnSpPr>
        <p:spPr>
          <a:xfrm>
            <a:off x="4128225" y="60033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5347425" y="60033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4764900" y="61338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/>
          <p:nvPr/>
        </p:nvSpPr>
        <p:spPr>
          <a:xfrm>
            <a:off x="5532200" y="62589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5850650" y="61338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9"/>
          <p:cNvSpPr/>
          <p:nvPr/>
        </p:nvSpPr>
        <p:spPr>
          <a:xfrm>
            <a:off x="3230100" y="5170500"/>
            <a:ext cx="3526800" cy="192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939225" y="1845025"/>
            <a:ext cx="1077600" cy="23349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9"/>
          <p:cNvCxnSpPr>
            <a:stCxn id="49" idx="3"/>
            <a:endCxn id="70" idx="2"/>
          </p:cNvCxnSpPr>
          <p:nvPr/>
        </p:nvCxnSpPr>
        <p:spPr>
          <a:xfrm>
            <a:off x="4903800" y="2726700"/>
            <a:ext cx="2035500" cy="32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9"/>
          <p:cNvCxnSpPr>
            <a:stCxn id="69" idx="0"/>
            <a:endCxn id="70" idx="3"/>
          </p:cNvCxnSpPr>
          <p:nvPr/>
        </p:nvCxnSpPr>
        <p:spPr>
          <a:xfrm rot="10800000" flipH="1">
            <a:off x="4993500" y="4179900"/>
            <a:ext cx="2443800" cy="99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9"/>
          <p:cNvSpPr/>
          <p:nvPr/>
        </p:nvSpPr>
        <p:spPr>
          <a:xfrm>
            <a:off x="8960925" y="2155338"/>
            <a:ext cx="1633608" cy="1077624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74;p9"/>
          <p:cNvCxnSpPr>
            <a:stCxn id="70" idx="5"/>
            <a:endCxn id="73" idx="2"/>
          </p:cNvCxnSpPr>
          <p:nvPr/>
        </p:nvCxnSpPr>
        <p:spPr>
          <a:xfrm rot="10800000" flipH="1">
            <a:off x="8016825" y="2694161"/>
            <a:ext cx="9492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Enable pf*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/etc/rc.conf (kernel modules loaded automatically)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pf_enable="YES"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pflog_enable="YES"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pfsync_enable="YES"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Kernel configurations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pflog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pfsync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Commands</a:t>
            </a:r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/etc/rc.d/pf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start / stop / restart / status / check / reload / resync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pfctl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-e / -d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-F {nat | rules | state | info | Tables | all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-v -s {nat | rules | state | info | all | Anchors | Tables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-v -n -f /etc/pf.conf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-t &lt;table&gt; -T {add | delete| test} {ip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-t &lt;table&gt; -T {show | kill | flush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-k {host | network} [-k {host | network}]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-a {anchor} …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Default anchor: -a '*'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E.g. -a 'ftp-proxy/*'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Config ordering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8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Macros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user-defined variables, so they can be referenced and changed easily.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Tables		"table"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similar to macros, but efficient and more flexible for many addresses.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Options		"set"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tune the behavior of pf, default values are given.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Normalization	"scrub"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reassemble fragments and resolve or reduce traffic ambiguities.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Queueing		"</a:t>
            </a:r>
            <a:r>
              <a:rPr lang="en-US" sz="2100" dirty="0" err="1"/>
              <a:t>altq</a:t>
            </a:r>
            <a:r>
              <a:rPr lang="en-US" sz="2100" dirty="0"/>
              <a:t>", "queue"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rule-based bandwidth control.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Translation (NAT)	"</a:t>
            </a:r>
            <a:r>
              <a:rPr lang="en-US" sz="2100" dirty="0" err="1"/>
              <a:t>rdr</a:t>
            </a:r>
            <a:r>
              <a:rPr lang="en-US" sz="2100" dirty="0"/>
              <a:t>", "</a:t>
            </a:r>
            <a:r>
              <a:rPr lang="en-US" sz="2100" dirty="0" err="1"/>
              <a:t>nat</a:t>
            </a:r>
            <a:r>
              <a:rPr lang="en-US" sz="2100" dirty="0"/>
              <a:t>", "</a:t>
            </a:r>
            <a:r>
              <a:rPr lang="en-US" sz="2100" dirty="0" err="1"/>
              <a:t>binat</a:t>
            </a:r>
            <a:r>
              <a:rPr lang="en-US" sz="2100" dirty="0"/>
              <a:t>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specify how addresses are to be mapped or redirected to other addresses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First match rules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Filtering		"</a:t>
            </a:r>
            <a:r>
              <a:rPr lang="en-US" sz="2100" dirty="0" err="1"/>
              <a:t>antispoof</a:t>
            </a:r>
            <a:r>
              <a:rPr lang="en-US" sz="2100" dirty="0"/>
              <a:t>", "block", "pass"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rule-based blocking or passing packets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Last match rules</a:t>
            </a:r>
            <a:endParaRPr sz="1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Lists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Lists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Allow the specification of multiple similar criteria within a rule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multiple protocols, port numbers, addresses, etc.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defined by specifying items within { } brackets.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E.g.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out on rl0 proto { tcp, udp } from { 192.168.0.1, 10.5.32.6 } to any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on fxp0 proto tcp to port { 22 80 }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Pitfall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on fxp0 from { 10.0.0.0/8, !10.1.2.3 }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You mean (</a:t>
            </a:r>
            <a:r>
              <a:rPr lang="en-US" sz="2200">
                <a:solidFill>
                  <a:srgbClr val="FF0000"/>
                </a:solidFill>
              </a:rPr>
              <a:t>It means</a:t>
            </a:r>
            <a:r>
              <a:rPr lang="en-US" sz="2200"/>
              <a:t>)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pass in on fxp0 from 10.0.0.0/8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block in on fxp0 from 10.1.2.3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pass in on fxp0 from !10.1.2.3</a:t>
            </a:r>
            <a:endParaRPr sz="200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Use table, instead.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Macros</a:t>
            </a: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Macros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user-defined variables that can hold IP addresses, port numbers, interface names, etc.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reduce the complexity of a pf ruleset and also make maintaining a ruleset much easier.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Naming: start with [a-zA-Z] and may contain [a-zA-Z0-9_]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ext_if = "fxp0"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block in on $ext_if from any to any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Macro of macros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host1 = "192.168.1.1"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host2 = "192.168.1.2"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all_hosts = "{" $host1 $host2 "}"</a:t>
            </a:r>
            <a:endParaRPr sz="2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Tables (1)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Tables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to hold a group of IPv4 and/or IPv6 addresses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hostname, interface name, and keyword self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Lookups against a table are very fast and consume less memory and processor time than lists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Two attributes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persist: keep the table in memory even when no rules refer to it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const: cannot be changed once the table is created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&lt;private&gt; const { 10/8, 172.16/12, 192.168/16 }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&lt;badhosts&gt; persist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block on fxp0 from { &lt;private&gt;, &lt;badhosts&gt; } to any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&lt;spam&gt; persist </a:t>
            </a:r>
            <a:r>
              <a:rPr lang="en-US" sz="2300">
                <a:solidFill>
                  <a:srgbClr val="6AA84F"/>
                </a:solidFill>
              </a:rPr>
              <a:t>file</a:t>
            </a:r>
            <a:r>
              <a:rPr lang="en-US" sz="2300"/>
              <a:t> "/etc/spammers" file "/etc/openrelays”</a:t>
            </a:r>
            <a:endParaRPr sz="2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Tables (2)</a:t>
            </a:r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Tables – Address Matching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An address lookup against a table will return the most narrowly matching entry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E.g.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Result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2"/>
          </p:nvPr>
        </p:nvSpPr>
        <p:spPr>
          <a:xfrm>
            <a:off x="1774500" y="3516575"/>
            <a:ext cx="94533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table &lt;</a:t>
            </a:r>
            <a:r>
              <a:rPr lang="en-US" sz="1600" b="1" dirty="0" err="1"/>
              <a:t>goodguys</a:t>
            </a:r>
            <a:r>
              <a:rPr lang="en-US" sz="1600" b="1" dirty="0"/>
              <a:t>&gt; { 172.16.0.0/16, !172.16.1.0/24, 172.16.1.100 }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block in on dc0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pass  in on dc0 from &lt;</a:t>
            </a:r>
            <a:r>
              <a:rPr lang="en-US" sz="1600" b="1" dirty="0" err="1"/>
              <a:t>goodguys</a:t>
            </a:r>
            <a:r>
              <a:rPr lang="en-US" sz="1600" b="1" dirty="0"/>
              <a:t>&gt;</a:t>
            </a:r>
            <a:endParaRPr sz="1600" b="1" dirty="0"/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2"/>
          </p:nvPr>
        </p:nvSpPr>
        <p:spPr>
          <a:xfrm>
            <a:off x="1774500" y="5213149"/>
            <a:ext cx="9453300" cy="10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172.16.50.5       passed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172.16.1.25       blocked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172.16.1.100      passed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10.1.4.55         blocked</a:t>
            </a:r>
            <a:endParaRPr sz="1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Options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Format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control pf's operation, and specified in pf.conf using “set”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Format: set option [sub-ops] value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Options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loginterface</a:t>
            </a:r>
            <a:r>
              <a:rPr lang="en-US" sz="2300"/>
              <a:t> – collect packets and gather byte count statistics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ruleset-optimization</a:t>
            </a:r>
            <a:r>
              <a:rPr lang="en-US" sz="2300"/>
              <a:t> – ruleset optimizer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none, basic, profile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basic: remove dups, remove subs, combine into a table, re-order rules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block-policy</a:t>
            </a:r>
            <a:r>
              <a:rPr lang="en-US" sz="2300"/>
              <a:t> – default behavior for blocked packets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drop, return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skip on</a:t>
            </a:r>
            <a:r>
              <a:rPr lang="en-US" sz="2300"/>
              <a:t> {ifname} – interfaces for which packets should not be filtered.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E.g. set skip on lo0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timeout, limit, optimization, state-policy, hostid, require-order, fingerprints, debug</a:t>
            </a:r>
            <a:endParaRPr sz="2300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Normalization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Traffic Normalization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IP fragment reassembly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scrub in all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Default behavior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Fragments are buffered until they form a complete packet, and only the completed packet is passed on to the filter.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Advantage: filter rules have to deal only with complete packets, and ignore fragments.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Disadvantage: caching fragments is the additional memory cost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The full reassembly method is the only method that currently works with NAT.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(1)</a:t>
            </a:r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Translation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Modify either the source or destination address of the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translation engine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modifies the specified address and/or port in the packet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passes it to the packet filter for evaluation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 rules filter based on the translated address and port number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Packets passed directly if the </a:t>
            </a:r>
            <a:r>
              <a:rPr lang="en-US" i="1">
                <a:solidFill>
                  <a:srgbClr val="0000FF"/>
                </a:solidFill>
              </a:rPr>
              <a:t>pass</a:t>
            </a:r>
            <a:r>
              <a:rPr lang="en-US"/>
              <a:t> modifier is given in the rule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Capabilities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Network Layer Firewalls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Operate at a low level of TCP/IP stack as IP-packet filters.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Filter attributes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Source/destination IP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Source/destination port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TTL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Protocols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…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Application Layer Firewalls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Work on the application level of the TCP/IP stack.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Inspect all packets for improper content, a complex work!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●"/>
            </a:pPr>
            <a:r>
              <a:rPr lang="en-US" sz="2500">
                <a:solidFill>
                  <a:srgbClr val="0000FF"/>
                </a:solidFill>
              </a:rPr>
              <a:t>Application Firewalls</a:t>
            </a:r>
            <a:endParaRPr sz="2500">
              <a:solidFill>
                <a:srgbClr val="0000FF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The access control implemented by applications.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TCP Wrapper (libwrap)</a:t>
            </a:r>
            <a:endParaRPr sz="2300"/>
          </a:p>
        </p:txBody>
      </p:sp>
      <p:sp>
        <p:nvSpPr>
          <p:cNvPr id="82" name="Google Shape;82;p10"/>
          <p:cNvSpPr/>
          <p:nvPr/>
        </p:nvSpPr>
        <p:spPr>
          <a:xfrm>
            <a:off x="9026651" y="1979454"/>
            <a:ext cx="1827000" cy="142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9026651" y="35238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9026651" y="4038818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9026651" y="4553800"/>
            <a:ext cx="1827000" cy="898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9177255" y="1563425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(2)</a:t>
            </a:r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90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Various types of translation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binat </a:t>
            </a:r>
            <a:r>
              <a:rPr lang="en-US" sz="2600"/>
              <a:t>– bidirectional mapping between an external IP netblock and an internal IP netblock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binat on $ext_if from 10.1.2.150 to any -&gt; 140.113.235.123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binat on $ext_if from 192.168.1.0/28 to any -&gt; 140.113.24.0/28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nat </a:t>
            </a:r>
            <a:r>
              <a:rPr lang="en-US" sz="2600"/>
              <a:t>– IP addresses are to be changes as the packet traverses the given interface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no nat on $ext_if from 192.168.123.234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nat </a:t>
            </a:r>
            <a:r>
              <a:rPr lang="en-US" sz="2400">
                <a:solidFill>
                  <a:srgbClr val="0000FF"/>
                </a:solidFill>
              </a:rPr>
              <a:t>pass </a:t>
            </a:r>
            <a:r>
              <a:rPr lang="en-US" sz="2400"/>
              <a:t>on $ext_if from 192.168.123.0/24 to any -&gt; 140.113.235.21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rdr </a:t>
            </a:r>
            <a:r>
              <a:rPr lang="en-US" sz="2600"/>
              <a:t>– redirect packets to another destination and possibly different port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no rdr on $int_if proto tcp from any to $server port 80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rdr on $int_if proto tcp from any to any port 80 -&gt; 127.0.0.1 port 80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(3)</a:t>
            </a:r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8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Evaluation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Evaluation order of translation rules depends on the </a:t>
            </a:r>
            <a:r>
              <a:rPr lang="en-US">
                <a:solidFill>
                  <a:srgbClr val="FF0000"/>
                </a:solidFill>
              </a:rPr>
              <a:t>type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0000FF"/>
                </a:solidFill>
              </a:rPr>
              <a:t>binat </a:t>
            </a:r>
            <a:r>
              <a:rPr lang="en-US"/>
              <a:t>rules first, and then either </a:t>
            </a:r>
            <a:r>
              <a:rPr lang="en-US">
                <a:solidFill>
                  <a:srgbClr val="0000FF"/>
                </a:solidFill>
              </a:rPr>
              <a:t>rdr </a:t>
            </a:r>
            <a:r>
              <a:rPr lang="en-US"/>
              <a:t>rules for inbound packets or </a:t>
            </a:r>
            <a:r>
              <a:rPr lang="en-US">
                <a:solidFill>
                  <a:srgbClr val="0000FF"/>
                </a:solidFill>
              </a:rPr>
              <a:t>nat </a:t>
            </a:r>
            <a:r>
              <a:rPr lang="en-US"/>
              <a:t>rules for outbound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Rules of the same type are evaluated in the order of appearing in the ruleset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first matching</a:t>
            </a:r>
            <a:r>
              <a:rPr lang="en-US"/>
              <a:t> rule decides what action is taken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no rule matches the packet, it is passed to the filter unmodified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(1)</a:t>
            </a:r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pf has the ability to block and pass packets based on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layer 3(ip, ip6) and layer 4(icmp, icmp6, tcp, udp) headers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Each packet processed by the filter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filter rules are evaluated in sequential order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</a:t>
            </a:r>
            <a:r>
              <a:rPr lang="en-US" sz="2600">
                <a:solidFill>
                  <a:srgbClr val="FF0000"/>
                </a:solidFill>
              </a:rPr>
              <a:t>last matching</a:t>
            </a:r>
            <a:r>
              <a:rPr lang="en-US" sz="2600"/>
              <a:t> rule decides what action is taken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no rule matches the packet, the </a:t>
            </a:r>
            <a:r>
              <a:rPr lang="en-US" sz="2600">
                <a:solidFill>
                  <a:srgbClr val="FF0000"/>
                </a:solidFill>
              </a:rPr>
              <a:t>default </a:t>
            </a:r>
            <a:r>
              <a:rPr lang="en-US" sz="2600"/>
              <a:t>action is to </a:t>
            </a:r>
            <a:r>
              <a:rPr lang="en-US" sz="2600">
                <a:solidFill>
                  <a:srgbClr val="FF0000"/>
                </a:solidFill>
              </a:rPr>
              <a:t>pass</a:t>
            </a:r>
            <a:endParaRPr sz="260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Format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{pass | block [drop | return]}    [in | out]    [log]    [quick] [on ifname] … {hosts} …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simplest to block everything by default: specify the first filter rule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all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(2)</a:t>
            </a: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the packet is passed, </a:t>
            </a:r>
            <a:r>
              <a:rPr lang="en-US">
                <a:solidFill>
                  <a:srgbClr val="FF0000"/>
                </a:solidFill>
              </a:rPr>
              <a:t>state </a:t>
            </a:r>
            <a:r>
              <a:rPr lang="en-US"/>
              <a:t>is created unless the no state is specified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first time a packet matches pass, a state entry is created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subsequent packets, the filter checks whether each matches any state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TCP, also check its sequence numbers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 knows how to match ICMP replies to states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Port unreachable for UDP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ICMP echo reply for echo request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…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Stores in BST for efficiency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(3)</a:t>
            </a: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0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Parameters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in</a:t>
            </a:r>
            <a:r>
              <a:rPr lang="en-US"/>
              <a:t> | </a:t>
            </a:r>
            <a:r>
              <a:rPr lang="en-US" i="1"/>
              <a:t>out</a:t>
            </a:r>
            <a:r>
              <a:rPr lang="en-US"/>
              <a:t> – apply to incoming or outgoing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log</a:t>
            </a:r>
            <a:r>
              <a:rPr lang="en-US"/>
              <a:t>  - generate log messages to pflog (pflog0, /var/log/pflog)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Default: the packet that establishes the state is logged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quick</a:t>
            </a:r>
            <a:r>
              <a:rPr lang="en-US"/>
              <a:t> – the rule is </a:t>
            </a:r>
            <a:r>
              <a:rPr lang="en-US">
                <a:solidFill>
                  <a:srgbClr val="FF0000"/>
                </a:solidFill>
              </a:rPr>
              <a:t>considered the last matching rule</a:t>
            </a:r>
            <a:endParaRPr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on </a:t>
            </a:r>
            <a:r>
              <a:rPr lang="en-US" i="1" u="sng"/>
              <a:t>ifname</a:t>
            </a:r>
            <a:r>
              <a:rPr lang="en-US"/>
              <a:t> – apply only on the particular interface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inet</a:t>
            </a:r>
            <a:r>
              <a:rPr lang="en-US"/>
              <a:t> | </a:t>
            </a:r>
            <a:r>
              <a:rPr lang="en-US" i="1"/>
              <a:t>inet6</a:t>
            </a:r>
            <a:r>
              <a:rPr lang="en-US"/>
              <a:t> – apply only on this address family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proto</a:t>
            </a:r>
            <a:r>
              <a:rPr lang="en-US"/>
              <a:t> {</a:t>
            </a:r>
            <a:r>
              <a:rPr lang="en-US" i="1"/>
              <a:t>tcp</a:t>
            </a:r>
            <a:r>
              <a:rPr lang="en-US"/>
              <a:t> | </a:t>
            </a:r>
            <a:r>
              <a:rPr lang="en-US" i="1"/>
              <a:t>udp</a:t>
            </a:r>
            <a:r>
              <a:rPr lang="en-US"/>
              <a:t> | </a:t>
            </a:r>
            <a:r>
              <a:rPr lang="en-US" i="1"/>
              <a:t>icmp</a:t>
            </a:r>
            <a:r>
              <a:rPr lang="en-US"/>
              <a:t> |</a:t>
            </a:r>
            <a:r>
              <a:rPr lang="en-US" i="1"/>
              <a:t> icmp6</a:t>
            </a:r>
            <a:r>
              <a:rPr lang="en-US"/>
              <a:t>} – apply only on this protocol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(4)</a:t>
            </a:r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Parameters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hosts </a:t>
            </a:r>
            <a:r>
              <a:rPr lang="en-US" sz="2400"/>
              <a:t>: { </a:t>
            </a:r>
            <a:r>
              <a:rPr lang="en-US" sz="2400" i="1"/>
              <a:t>from </a:t>
            </a:r>
            <a:r>
              <a:rPr lang="en-US" sz="2400" i="1" u="sng"/>
              <a:t>host</a:t>
            </a:r>
            <a:r>
              <a:rPr lang="en-US" sz="2400" u="sng"/>
              <a:t> </a:t>
            </a:r>
            <a:r>
              <a:rPr lang="en-US" sz="2400"/>
              <a:t>[ </a:t>
            </a:r>
            <a:r>
              <a:rPr lang="en-US" sz="2400" i="1"/>
              <a:t>port</a:t>
            </a:r>
            <a:r>
              <a:rPr lang="en-US" sz="2400"/>
              <a:t> [</a:t>
            </a:r>
            <a:r>
              <a:rPr lang="en-US" sz="2400" i="1"/>
              <a:t>op</a:t>
            </a:r>
            <a:r>
              <a:rPr lang="en-US" sz="2400"/>
              <a:t>] </a:t>
            </a:r>
            <a:r>
              <a:rPr lang="en-US" sz="2400" u="sng"/>
              <a:t>#</a:t>
            </a:r>
            <a:r>
              <a:rPr lang="en-US" sz="2400"/>
              <a:t> ] </a:t>
            </a:r>
            <a:r>
              <a:rPr lang="en-US" sz="2400" i="1"/>
              <a:t>to </a:t>
            </a:r>
            <a:r>
              <a:rPr lang="en-US" sz="2400" i="1" u="sng"/>
              <a:t>host</a:t>
            </a:r>
            <a:r>
              <a:rPr lang="en-US" sz="2400"/>
              <a:t> [</a:t>
            </a:r>
            <a:r>
              <a:rPr lang="en-US" sz="2400" i="1"/>
              <a:t>port</a:t>
            </a:r>
            <a:r>
              <a:rPr lang="en-US" sz="2400"/>
              <a:t> [</a:t>
            </a:r>
            <a:r>
              <a:rPr lang="en-US" sz="2400" i="1"/>
              <a:t>op</a:t>
            </a:r>
            <a:r>
              <a:rPr lang="en-US" sz="2400"/>
              <a:t>] #] </a:t>
            </a:r>
            <a:r>
              <a:rPr lang="en-US" sz="2400">
                <a:solidFill>
                  <a:srgbClr val="FF0000"/>
                </a:solidFill>
              </a:rPr>
              <a:t>|</a:t>
            </a:r>
            <a:r>
              <a:rPr lang="en-US" sz="2400"/>
              <a:t> </a:t>
            </a:r>
            <a:r>
              <a:rPr lang="en-US" sz="2400" i="1"/>
              <a:t>all </a:t>
            </a:r>
            <a:r>
              <a:rPr lang="en-US" sz="2400"/>
              <a:t>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host: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 can be specified in CIDR notation, hostnames, interface names, table, or keywords </a:t>
            </a:r>
            <a:r>
              <a:rPr lang="en-US" sz="2200" i="1"/>
              <a:t>any</a:t>
            </a:r>
            <a:r>
              <a:rPr lang="en-US" sz="2200"/>
              <a:t>, </a:t>
            </a:r>
            <a:r>
              <a:rPr lang="en-US" sz="2200" i="1"/>
              <a:t>self,</a:t>
            </a:r>
            <a:r>
              <a:rPr lang="en-US" sz="2200"/>
              <a:t> …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Hostnames are translated to address(es) at ruleset load time.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When the address of an interface or hostname changes, the ruleset must be reloaded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When interface name is surrounded by (), the rule is automatically updated whenever the interface changes its address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port: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ops: unary(=, !=, &lt;, &lt;=, &gt;, &gt;=), and binary(:, &gt;&lt;, &lt;&gt;)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E.g.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block in all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proto tcp from any port &lt; 1024 to self port 33333:44444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(5)</a:t>
            </a:r>
            <a:endParaRPr/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Parameters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flags</a:t>
            </a:r>
            <a:r>
              <a:rPr lang="en-US" sz="2400"/>
              <a:t> {</a:t>
            </a:r>
            <a:r>
              <a:rPr lang="en-US" sz="2400" u="sng"/>
              <a:t>&lt;</a:t>
            </a:r>
            <a:r>
              <a:rPr lang="en-US" sz="2400" i="1" u="sng"/>
              <a:t>a</a:t>
            </a:r>
            <a:r>
              <a:rPr lang="en-US" sz="2400" u="sng"/>
              <a:t>&gt;</a:t>
            </a:r>
            <a:r>
              <a:rPr lang="en-US" sz="2400"/>
              <a:t>/</a:t>
            </a:r>
            <a:r>
              <a:rPr lang="en-US" sz="2400" u="sng"/>
              <a:t>&lt;</a:t>
            </a:r>
            <a:r>
              <a:rPr lang="en-US" sz="2400" i="1" u="sng"/>
              <a:t>b</a:t>
            </a:r>
            <a:r>
              <a:rPr lang="en-US" sz="2400" u="sng"/>
              <a:t>&gt;</a:t>
            </a:r>
            <a:r>
              <a:rPr lang="en-US" sz="2400"/>
              <a:t> | </a:t>
            </a:r>
            <a:r>
              <a:rPr lang="en-US" sz="2400" i="1"/>
              <a:t>any</a:t>
            </a:r>
            <a:r>
              <a:rPr lang="en-US" sz="2400"/>
              <a:t>} – only apply to TCP packets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Flags: (F)IN, (S)YN, (R)ST, (P)USH, (A)CK, (U)RG, (E)CE, C(W)R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Check flags listed in &lt;b&gt;, and see if the flags (not) in &lt;a&gt; is (not) set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E.g.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flags S/S : check SYN is set, ignore others.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flags S/SA: check SYN is set and ACK is unset., ignore others</a:t>
            </a:r>
            <a:endParaRPr sz="20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Default </a:t>
            </a:r>
            <a:r>
              <a:rPr lang="en-US" sz="2200" i="1">
                <a:solidFill>
                  <a:srgbClr val="FF0000"/>
                </a:solidFill>
              </a:rPr>
              <a:t>flags S/SA</a:t>
            </a:r>
            <a:r>
              <a:rPr lang="en-US" sz="2200"/>
              <a:t> for TCP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icmp-type </a:t>
            </a:r>
            <a:r>
              <a:rPr lang="en-US" sz="2400" i="1" u="sng"/>
              <a:t>type </a:t>
            </a:r>
            <a:r>
              <a:rPr lang="en-US" sz="2400" i="1"/>
              <a:t>code </a:t>
            </a:r>
            <a:r>
              <a:rPr lang="en-US" sz="2400" i="1" u="sng"/>
              <a:t>code</a:t>
            </a:r>
            <a:endParaRPr sz="2400" i="1" u="sng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icmp6-type </a:t>
            </a:r>
            <a:r>
              <a:rPr lang="en-US" sz="2400" i="1" u="sng"/>
              <a:t>type </a:t>
            </a:r>
            <a:r>
              <a:rPr lang="en-US" sz="2400" i="1"/>
              <a:t>code </a:t>
            </a:r>
            <a:r>
              <a:rPr lang="en-US" sz="2400" i="1" u="sng"/>
              <a:t>code</a:t>
            </a:r>
            <a:endParaRPr sz="2400" i="1" u="sng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Apply to ICMP and ICMP6 packets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label – for per-rule statistics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{</a:t>
            </a:r>
            <a:r>
              <a:rPr lang="en-US" sz="2400" i="1"/>
              <a:t>tag</a:t>
            </a:r>
            <a:r>
              <a:rPr lang="en-US" sz="2400"/>
              <a:t> | </a:t>
            </a:r>
            <a:r>
              <a:rPr lang="en-US" sz="2400" i="1"/>
              <a:t>tagged</a:t>
            </a:r>
            <a:r>
              <a:rPr lang="en-US" sz="2400"/>
              <a:t>} </a:t>
            </a:r>
            <a:r>
              <a:rPr lang="en-US" sz="2400" i="1" u="sng"/>
              <a:t>string</a:t>
            </a:r>
            <a:endParaRPr sz="2400" i="1" u="sng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tag by nat, rdr, or binat, and identify by filter rules.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430" name="Google Shape;430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Load Balance</a:t>
            </a:r>
            <a:endParaRPr/>
          </a:p>
        </p:txBody>
      </p:sp>
      <p:sp>
        <p:nvSpPr>
          <p:cNvPr id="431" name="Google Shape;431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7141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Load balance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 </a:t>
            </a:r>
            <a:r>
              <a:rPr lang="en-US" dirty="0" err="1"/>
              <a:t>nat</a:t>
            </a:r>
            <a:r>
              <a:rPr lang="en-US" dirty="0"/>
              <a:t> and </a:t>
            </a:r>
            <a:r>
              <a:rPr lang="en-US" dirty="0" err="1"/>
              <a:t>rdr</a:t>
            </a:r>
            <a:r>
              <a:rPr lang="en-US" dirty="0"/>
              <a:t> rules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E.g.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rdr</a:t>
            </a:r>
            <a:r>
              <a:rPr lang="en-US" sz="2400" dirty="0"/>
              <a:t> on $</a:t>
            </a:r>
            <a:r>
              <a:rPr lang="en-US" sz="2400" dirty="0" err="1"/>
              <a:t>ext_if</a:t>
            </a:r>
            <a:r>
              <a:rPr lang="en-US" sz="2400" dirty="0"/>
              <a:t> proto </a:t>
            </a:r>
            <a:r>
              <a:rPr lang="en-US" sz="2400" dirty="0" err="1"/>
              <a:t>tcp</a:t>
            </a:r>
            <a:r>
              <a:rPr lang="en-US" sz="2400" dirty="0"/>
              <a:t> from any to any port 80  -&gt; </a:t>
            </a:r>
            <a:br>
              <a:rPr lang="en-US" sz="2400" dirty="0"/>
            </a:br>
            <a:r>
              <a:rPr lang="en-US" sz="2400" dirty="0"/>
              <a:t>{10.1.2.155, 10.1.2.160, 10.1.2.161} round-robin</a:t>
            </a:r>
            <a:endParaRPr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37" name="Google Shape;437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Security</a:t>
            </a:r>
            <a:endParaRPr/>
          </a:p>
        </p:txBody>
      </p:sp>
      <p:sp>
        <p:nvSpPr>
          <p:cNvPr id="438" name="Google Shape;438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7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 security consideration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state modulation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Create a high quality random sequence number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Applying modulate state parameter to a TCP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syn proxy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 itself completes the handshake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Applying synproxy state parameter to a TCP connection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Include modulate state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Stateful tracking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9955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Stateful</a:t>
            </a:r>
            <a:r>
              <a:rPr lang="en-US" dirty="0"/>
              <a:t> tracking options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keep state, modulate state, and </a:t>
            </a:r>
            <a:r>
              <a:rPr lang="en-US" dirty="0" err="1"/>
              <a:t>synproxy</a:t>
            </a:r>
            <a:r>
              <a:rPr lang="en-US" dirty="0"/>
              <a:t> state support these options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keep state must be </a:t>
            </a:r>
            <a:r>
              <a:rPr lang="en-US" dirty="0" err="1"/>
              <a:t>specidied</a:t>
            </a:r>
            <a:r>
              <a:rPr lang="en-US" dirty="0"/>
              <a:t> explicitly to apply options to a rule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E.g.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table &lt;</a:t>
            </a:r>
            <a:r>
              <a:rPr lang="en-US" dirty="0" err="1"/>
              <a:t>bad_hosts</a:t>
            </a:r>
            <a:r>
              <a:rPr lang="en-US" dirty="0"/>
              <a:t>&gt; persist</a:t>
            </a:r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block quick from &lt;</a:t>
            </a:r>
            <a:r>
              <a:rPr lang="en-US" altLang="zh-TW" dirty="0" err="1"/>
              <a:t>bad_hosts</a:t>
            </a:r>
            <a:r>
              <a:rPr lang="en-US" altLang="zh-TW" dirty="0"/>
              <a:t>&gt;</a:t>
            </a:r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pass in on $</a:t>
            </a:r>
            <a:r>
              <a:rPr lang="en-US" altLang="zh-TW" dirty="0" err="1"/>
              <a:t>ext_if</a:t>
            </a:r>
            <a:r>
              <a:rPr lang="en-US" altLang="zh-TW" dirty="0"/>
              <a:t> proto </a:t>
            </a:r>
            <a:r>
              <a:rPr lang="en-US" altLang="zh-TW" dirty="0" err="1"/>
              <a:t>tcp</a:t>
            </a:r>
            <a:r>
              <a:rPr lang="en-US" altLang="zh-TW" dirty="0"/>
              <a:t> to ($</a:t>
            </a:r>
            <a:r>
              <a:rPr lang="en-US" altLang="zh-TW" dirty="0" err="1"/>
              <a:t>ext_if</a:t>
            </a:r>
            <a:r>
              <a:rPr lang="en-US" altLang="zh-TW" dirty="0"/>
              <a:t>) port </a:t>
            </a:r>
            <a:r>
              <a:rPr lang="en-US" altLang="zh-TW" dirty="0" err="1"/>
              <a:t>ssh</a:t>
            </a:r>
            <a:r>
              <a:rPr lang="en-US" altLang="zh-TW" dirty="0"/>
              <a:t> keep state </a:t>
            </a:r>
            <a:br>
              <a:rPr lang="en-US" altLang="zh-TW" dirty="0"/>
            </a:br>
            <a:r>
              <a:rPr lang="en-US" altLang="zh-TW" dirty="0"/>
              <a:t>( max-</a:t>
            </a:r>
            <a:r>
              <a:rPr lang="en-US" altLang="zh-TW" dirty="0" err="1"/>
              <a:t>src</a:t>
            </a:r>
            <a:r>
              <a:rPr lang="en-US" altLang="zh-TW" dirty="0"/>
              <a:t>-conn-rate 5/30, overload &lt;</a:t>
            </a:r>
            <a:r>
              <a:rPr lang="en-US" altLang="zh-TW" dirty="0" err="1"/>
              <a:t>bad_hosts</a:t>
            </a:r>
            <a:r>
              <a:rPr lang="en-US" altLang="zh-TW" dirty="0"/>
              <a:t>&gt; flush global)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Rules</a:t>
            </a: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Exclusive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Only </a:t>
            </a:r>
            <a:r>
              <a:rPr lang="en-US" sz="2500">
                <a:solidFill>
                  <a:srgbClr val="0000FF"/>
                </a:solidFill>
              </a:rPr>
              <a:t>block</a:t>
            </a:r>
            <a:r>
              <a:rPr lang="en-US" sz="2500"/>
              <a:t> the traffic matching the rulesets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Inclusive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Only </a:t>
            </a:r>
            <a:r>
              <a:rPr lang="en-US" sz="2500">
                <a:solidFill>
                  <a:srgbClr val="FF0000"/>
                </a:solidFill>
              </a:rPr>
              <a:t>allow</a:t>
            </a:r>
            <a:r>
              <a:rPr lang="en-US" sz="2500"/>
              <a:t> the traffic matching the rulesets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Offer much better control of the incoming/outgoing traffic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Safer than exclusive one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solidFill>
                  <a:srgbClr val="FF0000"/>
                </a:solidFill>
              </a:rPr>
              <a:t>(Y)</a:t>
            </a:r>
            <a:r>
              <a:rPr lang="en-US" sz="2300"/>
              <a:t> reduce the risk of allowing unwanted traffic to pass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solidFill>
                  <a:srgbClr val="0000FF"/>
                </a:solidFill>
              </a:rPr>
              <a:t>(N)</a:t>
            </a:r>
            <a:r>
              <a:rPr lang="en-US" sz="2300"/>
              <a:t> increase the risk to block yourself with wrong configuration</a:t>
            </a:r>
            <a:endParaRPr sz="23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State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Stateful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Keep track of which connections are opened through the firewall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Be vulnerable to Denial of Service (DoS) attacks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Stateless</a:t>
            </a:r>
            <a:endParaRPr sz="2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Blocking spoofed</a:t>
            </a:r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Blocking spoofed traffic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i="1"/>
              <a:t>antispoof for </a:t>
            </a:r>
            <a:r>
              <a:rPr lang="en-US" sz="2600" i="1" u="sng"/>
              <a:t>ifname</a:t>
            </a:r>
            <a:endParaRPr sz="2600" i="1" u="sng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antispoof for lo0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lo0 inet from 127.0.0.1/8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lo0 inet6 from ::1 to any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antispoof for wi0 inet (IP: 10.0.0.1, netmask 255.255.255.0)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wi0 inet from 10.0.0.0/24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inet from 10.0.0.1 to any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Pitfall: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Rules created by the </a:t>
            </a:r>
            <a:r>
              <a:rPr lang="en-US" sz="2400" i="1"/>
              <a:t>antispoof </a:t>
            </a:r>
            <a:r>
              <a:rPr lang="en-US" sz="2400"/>
              <a:t>interfere with packets sent over loopback interfaces to local addresses. One should pass these explicitly.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set skip on lo0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58" name="Google Shape;458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Anchors</a:t>
            </a: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Besides the main ruleset, pf can load rulesets into anchor attachment points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anchor is a container that can hold rules, address tables, and other anchors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main ruleset is actually the default anchor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anchor can reference another anchor attachment point using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nat-anchor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rdr-anchor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binat-anchor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load anchor &lt;name&gt; from &lt;file&gt;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Example</a:t>
            </a: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4866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macro definitions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extdev</a:t>
            </a:r>
            <a:r>
              <a:rPr lang="en-US" sz="1400" b="1" dirty="0"/>
              <a:t>='fxp0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server_ext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r>
              <a:rPr lang="en-US" sz="1400" b="1" dirty="0"/>
              <a:t>140.113.214.13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options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limit { states 10000, frags 5000 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</a:t>
            </a:r>
            <a:r>
              <a:rPr lang="en-US" sz="1400" b="1" dirty="0" err="1"/>
              <a:t>loginterface</a:t>
            </a:r>
            <a:r>
              <a:rPr lang="en-US" sz="1400" b="1" dirty="0"/>
              <a:t>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block-policy drop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skip on lo0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tables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table &lt;</a:t>
            </a:r>
            <a:r>
              <a:rPr lang="en-US" sz="1400" b="1" dirty="0" err="1"/>
              <a:t>badhosts</a:t>
            </a:r>
            <a:r>
              <a:rPr lang="en-US" sz="1400" b="1" dirty="0"/>
              <a:t>&gt; persist file "/</a:t>
            </a:r>
            <a:r>
              <a:rPr lang="en-US" sz="1400" b="1" dirty="0" err="1"/>
              <a:t>etc</a:t>
            </a:r>
            <a:r>
              <a:rPr lang="en-US" sz="1400" b="1" dirty="0"/>
              <a:t>/</a:t>
            </a:r>
            <a:r>
              <a:rPr lang="en-US" sz="1400" b="1" dirty="0" err="1"/>
              <a:t>badhosts.list</a:t>
            </a:r>
            <a:r>
              <a:rPr lang="en-US" sz="1400" b="1" dirty="0"/>
              <a:t>"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filtering rules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in  all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out all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antispoof</a:t>
            </a:r>
            <a:r>
              <a:rPr lang="en-US" sz="1400" b="1" dirty="0"/>
              <a:t> for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log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from any to any port {139, 445}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log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udp</a:t>
            </a:r>
            <a:r>
              <a:rPr lang="en-US" sz="1400" b="1" dirty="0"/>
              <a:t> from any to any port {137, 138}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on $</a:t>
            </a:r>
            <a:r>
              <a:rPr lang="en-US" sz="1400" b="1" dirty="0" err="1"/>
              <a:t>extdev</a:t>
            </a:r>
            <a:r>
              <a:rPr lang="en-US" sz="1400" b="1" dirty="0"/>
              <a:t> quick from &lt;</a:t>
            </a:r>
            <a:r>
              <a:rPr lang="en-US" sz="1400" b="1" dirty="0" err="1"/>
              <a:t>badhosts</a:t>
            </a:r>
            <a:r>
              <a:rPr lang="en-US" sz="1400" b="1" dirty="0"/>
              <a:t>&gt; to any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from 140.113.0.0/16 to any port {139, 445}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udp</a:t>
            </a:r>
            <a:r>
              <a:rPr lang="en-US" sz="1400" b="1" dirty="0"/>
              <a:t> from 140.113.0.0/16 to any port {137, 138}</a:t>
            </a:r>
            <a:endParaRPr sz="1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Debug by pflog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Enable pflog in /etc/rc.conf (pflog.ko loaded automatically)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pflog_enable="YES"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Log to pflog0 interface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tcpdump -i pflog0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pflog_logfile="/var/log/pflog"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tcpdump -r /var/log/pflog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Create firewall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Default configuration rules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pf_rules="/etc/pf.conf"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Sample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/usr/share/examples/pf/*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79" name="Google Shape;479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(1)</a:t>
            </a:r>
            <a:endParaRPr/>
          </a:p>
        </p:txBody>
      </p:sp>
      <p:sp>
        <p:nvSpPr>
          <p:cNvPr id="480" name="Google Shape;480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19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Setup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 topology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configuration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Advanced redirection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configuration</a:t>
            </a:r>
            <a:endParaRPr sz="2500"/>
          </a:p>
        </p:txBody>
      </p:sp>
      <p:sp>
        <p:nvSpPr>
          <p:cNvPr id="481" name="Google Shape;481;p60"/>
          <p:cNvSpPr/>
          <p:nvPr/>
        </p:nvSpPr>
        <p:spPr>
          <a:xfrm>
            <a:off x="1714400" y="43921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60"/>
          <p:cNvSpPr/>
          <p:nvPr/>
        </p:nvSpPr>
        <p:spPr>
          <a:xfrm>
            <a:off x="1714400" y="534007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60"/>
          <p:cNvSpPr/>
          <p:nvPr/>
        </p:nvSpPr>
        <p:spPr>
          <a:xfrm>
            <a:off x="1714400" y="62880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192.168.1.101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3450575" y="5490825"/>
            <a:ext cx="1164600" cy="2772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5018000" y="5117025"/>
            <a:ext cx="1899300" cy="102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Public: 140.113.235.4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Private: 192.168.1.254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7336300" y="5388525"/>
            <a:ext cx="1562100" cy="4818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ipwf 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7535050" y="4542875"/>
            <a:ext cx="1164600" cy="2772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60"/>
          <p:cNvSpPr/>
          <p:nvPr/>
        </p:nvSpPr>
        <p:spPr>
          <a:xfrm>
            <a:off x="10057800" y="4424800"/>
            <a:ext cx="1562112" cy="915300"/>
          </a:xfrm>
          <a:prstGeom prst="cloud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Uplink to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60"/>
          <p:cNvSpPr/>
          <p:nvPr/>
        </p:nvSpPr>
        <p:spPr>
          <a:xfrm>
            <a:off x="7114450" y="3493700"/>
            <a:ext cx="20058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Public Service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0" name="Google Shape;490;p60"/>
          <p:cNvCxnSpPr>
            <a:stCxn id="481" idx="3"/>
            <a:endCxn id="484" idx="1"/>
          </p:cNvCxnSpPr>
          <p:nvPr/>
        </p:nvCxnSpPr>
        <p:spPr>
          <a:xfrm>
            <a:off x="2792000" y="46814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0"/>
          <p:cNvCxnSpPr>
            <a:stCxn id="482" idx="3"/>
            <a:endCxn id="484" idx="1"/>
          </p:cNvCxnSpPr>
          <p:nvPr/>
        </p:nvCxnSpPr>
        <p:spPr>
          <a:xfrm>
            <a:off x="2792000" y="5629425"/>
            <a:ext cx="6585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0"/>
          <p:cNvCxnSpPr>
            <a:stCxn id="483" idx="3"/>
            <a:endCxn id="484" idx="1"/>
          </p:cNvCxnSpPr>
          <p:nvPr/>
        </p:nvCxnSpPr>
        <p:spPr>
          <a:xfrm rot="10800000" flipH="1">
            <a:off x="2792000" y="56293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0"/>
          <p:cNvCxnSpPr>
            <a:stCxn id="484" idx="3"/>
            <a:endCxn id="485" idx="1"/>
          </p:cNvCxnSpPr>
          <p:nvPr/>
        </p:nvCxnSpPr>
        <p:spPr>
          <a:xfrm>
            <a:off x="4615175" y="5629425"/>
            <a:ext cx="4029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60"/>
          <p:cNvCxnSpPr>
            <a:stCxn id="485" idx="3"/>
            <a:endCxn id="486" idx="1"/>
          </p:cNvCxnSpPr>
          <p:nvPr/>
        </p:nvCxnSpPr>
        <p:spPr>
          <a:xfrm>
            <a:off x="6917300" y="5629425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60"/>
          <p:cNvCxnSpPr>
            <a:endCxn id="487" idx="2"/>
          </p:cNvCxnSpPr>
          <p:nvPr/>
        </p:nvCxnSpPr>
        <p:spPr>
          <a:xfrm rot="10800000">
            <a:off x="8117350" y="4820075"/>
            <a:ext cx="0" cy="5685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0"/>
          <p:cNvCxnSpPr>
            <a:stCxn id="487" idx="3"/>
            <a:endCxn id="488" idx="2"/>
          </p:cNvCxnSpPr>
          <p:nvPr/>
        </p:nvCxnSpPr>
        <p:spPr>
          <a:xfrm>
            <a:off x="8699650" y="4681475"/>
            <a:ext cx="1362900" cy="201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60"/>
          <p:cNvCxnSpPr>
            <a:stCxn id="487" idx="0"/>
            <a:endCxn id="489" idx="2"/>
          </p:cNvCxnSpPr>
          <p:nvPr/>
        </p:nvCxnSpPr>
        <p:spPr>
          <a:xfrm rot="10800000">
            <a:off x="8117350" y="4072475"/>
            <a:ext cx="0" cy="470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60"/>
          <p:cNvSpPr/>
          <p:nvPr/>
        </p:nvSpPr>
        <p:spPr>
          <a:xfrm>
            <a:off x="1616425" y="4277675"/>
            <a:ext cx="1273800" cy="272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0"/>
          <p:cNvSpPr txBox="1"/>
          <p:nvPr/>
        </p:nvSpPr>
        <p:spPr>
          <a:xfrm>
            <a:off x="753200" y="694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Network Hosts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(2)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/etc/rc.conf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ifconfig_fxp0="inet 140.113.235.4"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ifconfig_fxp1="inet 192.168.1.254/24"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defaultrouter="140.113.235.254"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gateway_enable="YES"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/etc/pf.conf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rdr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binat</a:t>
            </a:r>
            <a:endParaRPr sz="2400"/>
          </a:p>
        </p:txBody>
      </p:sp>
      <p:sp>
        <p:nvSpPr>
          <p:cNvPr id="507" name="Google Shape;507;p61"/>
          <p:cNvSpPr txBox="1">
            <a:spLocks noGrp="1"/>
          </p:cNvSpPr>
          <p:nvPr>
            <p:ph type="body" idx="2"/>
          </p:nvPr>
        </p:nvSpPr>
        <p:spPr>
          <a:xfrm>
            <a:off x="3846908" y="3732535"/>
            <a:ext cx="7380900" cy="3537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macro definitions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extdev</a:t>
            </a:r>
            <a:r>
              <a:rPr lang="en-US" sz="1400" b="1" dirty="0"/>
              <a:t>='fxp0'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intranet='192.168.1.0/24'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webserver='192.168.1.1'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ftpserver</a:t>
            </a:r>
            <a:r>
              <a:rPr lang="en-US" sz="1400" b="1" dirty="0"/>
              <a:t>='192.168.1.2'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winxp</a:t>
            </a:r>
            <a:r>
              <a:rPr lang="en-US" sz="1400" b="1" dirty="0"/>
              <a:t>='192.168.1.101'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server_int</a:t>
            </a:r>
            <a:r>
              <a:rPr lang="en-US" sz="1400" b="1" dirty="0"/>
              <a:t>='192.168.1.88'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server_ext</a:t>
            </a:r>
            <a:r>
              <a:rPr lang="en-US" sz="1400" b="1" dirty="0"/>
              <a:t>='140.113.235.13'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</a:t>
            </a:r>
            <a:r>
              <a:rPr lang="en-US" sz="1400" b="1" dirty="0" err="1"/>
              <a:t>nat</a:t>
            </a:r>
            <a:r>
              <a:rPr lang="en-US" sz="1400" b="1" dirty="0"/>
              <a:t> rules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nat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from $intranet to any -&gt;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80 -&gt; $webserver port 80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443 -&gt; $webserver port 443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21 -&gt; $</a:t>
            </a:r>
            <a:r>
              <a:rPr lang="en-US" sz="1400" b="1" dirty="0" err="1"/>
              <a:t>ftpserver</a:t>
            </a:r>
            <a:r>
              <a:rPr lang="en-US" sz="1400" b="1" dirty="0"/>
              <a:t> port 21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3389 -&gt; $</a:t>
            </a:r>
            <a:r>
              <a:rPr lang="en-US" sz="1400" b="1" dirty="0" err="1"/>
              <a:t>winxp</a:t>
            </a:r>
            <a:r>
              <a:rPr lang="en-US" sz="1400" b="1" dirty="0"/>
              <a:t> port 3389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binat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from $</a:t>
            </a:r>
            <a:r>
              <a:rPr lang="en-US" sz="1400" b="1" dirty="0" err="1"/>
              <a:t>server_int</a:t>
            </a:r>
            <a:r>
              <a:rPr lang="en-US" sz="1400" b="1" dirty="0"/>
              <a:t> to any -&gt; $</a:t>
            </a:r>
            <a:r>
              <a:rPr lang="en-US" sz="1400" b="1" dirty="0" err="1"/>
              <a:t>server_ext</a:t>
            </a:r>
            <a:endParaRPr sz="1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ALTQ: Alternate Queue – (1)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Rebuild Kernel is needed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http://www.freebsd.org/doc/handbook/firewalls-pf.html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ALTQ related kernel options and supported devices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man 4 altq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body" idx="2"/>
          </p:nvPr>
        </p:nvSpPr>
        <p:spPr>
          <a:xfrm>
            <a:off x="1132300" y="3634550"/>
            <a:ext cx="9732000" cy="334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</a:t>
            </a:r>
            <a:r>
              <a:rPr lang="en-US" sz="1600" b="1" dirty="0" err="1"/>
              <a:t>altq</a:t>
            </a:r>
            <a:r>
              <a:rPr lang="en-US" sz="1600" b="1" dirty="0"/>
              <a:t>(9). Enable the base part of the hooks with the ALTQ option.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Individual disciplines must be built into the base system and can not be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loaded as modules at this point. In order to build a SMP kernel you must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also have the ALTQ_NOPCC option.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ALTQ_CBQ        # Class Based Queueing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ALTQ_RED        # Random Early Drop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ALTQ_RIO        # RED In/Out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ALTQ_HFSC       # Hierarchical Packet Scheduler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ALTQ_CDNR       # Traffic conditioner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ALTQ_PRIQ       # Priority Queueing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ALTQ_NOPCC      # Required if the TSC is unusable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ALTQ_DEBUG</a:t>
            </a:r>
            <a:endParaRPr sz="16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ALTQ: Alternate Queue – (2)</a:t>
            </a:r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solidFill>
                  <a:srgbClr val="0000FF"/>
                </a:solidFill>
              </a:rPr>
              <a:t>altq </a:t>
            </a:r>
            <a:r>
              <a:rPr lang="en-US" sz="2600"/>
              <a:t>on dc0 cbq bandwidth 5Mb queue {</a:t>
            </a:r>
            <a:r>
              <a:rPr lang="en-US" sz="2600">
                <a:solidFill>
                  <a:srgbClr val="0000FF"/>
                </a:solidFill>
              </a:rPr>
              <a:t>std, http</a:t>
            </a:r>
            <a:r>
              <a:rPr lang="en-US" sz="2600"/>
              <a:t>}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std bandwidth 10% cbq(</a:t>
            </a:r>
            <a:r>
              <a:rPr lang="en-US" sz="2600">
                <a:solidFill>
                  <a:srgbClr val="6AA84F"/>
                </a:solidFill>
              </a:rPr>
              <a:t>default</a:t>
            </a:r>
            <a:r>
              <a:rPr lang="en-US" sz="2600"/>
              <a:t>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http bandwidth 60% priority 2 cbq(borrow) {employee,developer}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developers bandwidth 75% cbq(borrow)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employees bandwidth 15%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block return out on dc0 inet all queue std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$developerhosts to any port 80 queue developers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$employeehosts to any port 80 queue employees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any to any port 22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any to any port 25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DMZ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780900" cy="48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Demilitarized zone (Perimeter Network)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Between untrusted and trusted networks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Limited access to internal networks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Open service to WAN (Internet)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SMTP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POP3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HTTP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VPN Servers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…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 layer of security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Limit the damage if system is compromised</a:t>
            </a:r>
            <a:endParaRPr sz="2600"/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887183" y="3058672"/>
            <a:ext cx="2416409" cy="1355048"/>
            <a:chOff x="7935200" y="2040950"/>
            <a:chExt cx="3167400" cy="1387800"/>
          </a:xfrm>
        </p:grpSpPr>
        <p:sp>
          <p:nvSpPr>
            <p:cNvPr id="102" name="Google Shape;102;p12"/>
            <p:cNvSpPr/>
            <p:nvPr/>
          </p:nvSpPr>
          <p:spPr>
            <a:xfrm>
              <a:off x="7935200" y="2040950"/>
              <a:ext cx="3167400" cy="1387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8550639" y="2187896"/>
              <a:ext cx="7317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WWW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978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DNS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9187300" y="288455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Mail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" name="Google Shape;106;p12"/>
            <p:cNvCxnSpPr/>
            <p:nvPr/>
          </p:nvCxnSpPr>
          <p:spPr>
            <a:xfrm>
              <a:off x="8020000" y="2759400"/>
              <a:ext cx="2971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2"/>
            <p:cNvCxnSpPr>
              <a:stCxn id="103" idx="2"/>
            </p:cNvCxnSpPr>
            <p:nvPr/>
          </p:nvCxnSpPr>
          <p:spPr>
            <a:xfrm>
              <a:off x="8916489" y="2628896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2"/>
            <p:cNvCxnSpPr/>
            <p:nvPr/>
          </p:nvCxnSpPr>
          <p:spPr>
            <a:xfrm>
              <a:off x="1009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2"/>
            <p:cNvCxnSpPr/>
            <p:nvPr/>
          </p:nvCxnSpPr>
          <p:spPr>
            <a:xfrm>
              <a:off x="9505750" y="27594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2"/>
          <p:cNvGrpSpPr/>
          <p:nvPr/>
        </p:nvGrpSpPr>
        <p:grpSpPr>
          <a:xfrm>
            <a:off x="7887183" y="1030022"/>
            <a:ext cx="2416409" cy="1355048"/>
            <a:chOff x="7935200" y="2040950"/>
            <a:chExt cx="3167400" cy="1387800"/>
          </a:xfrm>
        </p:grpSpPr>
        <p:sp>
          <p:nvSpPr>
            <p:cNvPr id="111" name="Google Shape;111;p12"/>
            <p:cNvSpPr/>
            <p:nvPr/>
          </p:nvSpPr>
          <p:spPr>
            <a:xfrm>
              <a:off x="7935200" y="2040950"/>
              <a:ext cx="3167400" cy="1387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855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78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9187300" y="288455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" name="Google Shape;115;p12"/>
            <p:cNvCxnSpPr/>
            <p:nvPr/>
          </p:nvCxnSpPr>
          <p:spPr>
            <a:xfrm>
              <a:off x="8020000" y="2759400"/>
              <a:ext cx="2971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2"/>
            <p:cNvCxnSpPr>
              <a:stCxn id="112" idx="2"/>
            </p:cNvCxnSpPr>
            <p:nvPr/>
          </p:nvCxnSpPr>
          <p:spPr>
            <a:xfrm>
              <a:off x="886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2"/>
            <p:cNvCxnSpPr/>
            <p:nvPr/>
          </p:nvCxnSpPr>
          <p:spPr>
            <a:xfrm>
              <a:off x="1009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2"/>
            <p:cNvCxnSpPr/>
            <p:nvPr/>
          </p:nvCxnSpPr>
          <p:spPr>
            <a:xfrm>
              <a:off x="9505750" y="27594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2"/>
          <p:cNvSpPr txBox="1"/>
          <p:nvPr/>
        </p:nvSpPr>
        <p:spPr>
          <a:xfrm>
            <a:off x="8735375" y="433752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DMZ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8311325" y="2308875"/>
            <a:ext cx="156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Intranet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(LAN)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8556600" y="4929225"/>
            <a:ext cx="1077600" cy="4362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2"/>
          <p:cNvCxnSpPr>
            <a:stCxn id="111" idx="1"/>
            <a:endCxn id="121" idx="2"/>
          </p:cNvCxnSpPr>
          <p:nvPr/>
        </p:nvCxnSpPr>
        <p:spPr>
          <a:xfrm>
            <a:off x="7887183" y="1707546"/>
            <a:ext cx="669300" cy="3456300"/>
          </a:xfrm>
          <a:prstGeom prst="bentConnector3">
            <a:avLst>
              <a:gd name="adj1" fmla="val -3557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2"/>
          <p:cNvCxnSpPr>
            <a:stCxn id="102" idx="3"/>
            <a:endCxn id="121" idx="4"/>
          </p:cNvCxnSpPr>
          <p:nvPr/>
        </p:nvCxnSpPr>
        <p:spPr>
          <a:xfrm flipH="1">
            <a:off x="9601293" y="3736196"/>
            <a:ext cx="702300" cy="1427700"/>
          </a:xfrm>
          <a:prstGeom prst="bentConnector3">
            <a:avLst>
              <a:gd name="adj1" fmla="val -3390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2"/>
          <p:cNvSpPr/>
          <p:nvPr/>
        </p:nvSpPr>
        <p:spPr>
          <a:xfrm>
            <a:off x="8556600" y="6023425"/>
            <a:ext cx="1077600" cy="4362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2"/>
          <p:cNvCxnSpPr>
            <a:stCxn id="121" idx="3"/>
            <a:endCxn id="124" idx="1"/>
          </p:cNvCxnSpPr>
          <p:nvPr/>
        </p:nvCxnSpPr>
        <p:spPr>
          <a:xfrm>
            <a:off x="9078879" y="5365425"/>
            <a:ext cx="0" cy="69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Bastion Host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7930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workstation allow users connect to internal service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Limit the entry point of the internal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Do logging and auditing on it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Located in DMZ or behind VPN service</a:t>
            </a:r>
          </a:p>
          <a:p>
            <a:pPr indent="-406400">
              <a:buSzPts val="2800"/>
              <a:buChar char="○"/>
            </a:pPr>
            <a:r>
              <a:rPr lang="en-US" dirty="0">
                <a:hlinkClick r:id="rId3"/>
              </a:rPr>
              <a:t>https://github.com/jumpserver/jumpserver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Using an SSH Bastion Host transparently</a:t>
            </a:r>
            <a:endParaRPr dirty="0"/>
          </a:p>
        </p:txBody>
      </p:sp>
      <p:grpSp>
        <p:nvGrpSpPr>
          <p:cNvPr id="133" name="Google Shape;133;p13"/>
          <p:cNvGrpSpPr/>
          <p:nvPr/>
        </p:nvGrpSpPr>
        <p:grpSpPr>
          <a:xfrm>
            <a:off x="1878875" y="4501375"/>
            <a:ext cx="8238854" cy="2479729"/>
            <a:chOff x="1878875" y="4501375"/>
            <a:chExt cx="8238854" cy="2479729"/>
          </a:xfrm>
        </p:grpSpPr>
        <p:sp>
          <p:nvSpPr>
            <p:cNvPr id="134" name="Google Shape;134;p13"/>
            <p:cNvSpPr/>
            <p:nvPr/>
          </p:nvSpPr>
          <p:spPr>
            <a:xfrm>
              <a:off x="1969807" y="5135670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>
              <a:off x="4893344" y="4817419"/>
              <a:ext cx="2300620" cy="1400228"/>
              <a:chOff x="3200200" y="4408450"/>
              <a:chExt cx="1567500" cy="1061100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3200200" y="4408450"/>
                <a:ext cx="1567500" cy="10611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Bastion Host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352600" y="4800300"/>
                <a:ext cx="1257300" cy="5787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SSH Agent</a:t>
                </a:r>
                <a:b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Forwarding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8" name="Google Shape;138;p13"/>
            <p:cNvCxnSpPr>
              <a:stCxn id="134" idx="3"/>
              <a:endCxn id="136" idx="1"/>
            </p:cNvCxnSpPr>
            <p:nvPr/>
          </p:nvCxnSpPr>
          <p:spPr>
            <a:xfrm>
              <a:off x="3815107" y="5517420"/>
              <a:ext cx="1078200" cy="0"/>
            </a:xfrm>
            <a:prstGeom prst="straightConnector1">
              <a:avLst/>
            </a:prstGeom>
            <a:noFill/>
            <a:ln w="28575" cap="flat" cmpd="sng">
              <a:solidFill>
                <a:srgbClr val="F1C23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9" name="Google Shape;139;p13"/>
            <p:cNvSpPr/>
            <p:nvPr/>
          </p:nvSpPr>
          <p:spPr>
            <a:xfrm>
              <a:off x="8272429" y="4501375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272429" y="6217604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1" name="Google Shape;141;p13"/>
            <p:cNvCxnSpPr>
              <a:stCxn id="136" idx="3"/>
              <a:endCxn id="139" idx="1"/>
            </p:cNvCxnSpPr>
            <p:nvPr/>
          </p:nvCxnSpPr>
          <p:spPr>
            <a:xfrm rot="10800000" flipH="1">
              <a:off x="7193963" y="4883033"/>
              <a:ext cx="1078500" cy="634500"/>
            </a:xfrm>
            <a:prstGeom prst="curvedConnector3">
              <a:avLst>
                <a:gd name="adj1" fmla="val 49997"/>
              </a:avLst>
            </a:prstGeom>
            <a:noFill/>
            <a:ln w="28575" cap="flat" cmpd="sng">
              <a:solidFill>
                <a:srgbClr val="B6D7A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3"/>
            <p:cNvCxnSpPr>
              <a:stCxn id="136" idx="3"/>
              <a:endCxn id="140" idx="1"/>
            </p:cNvCxnSpPr>
            <p:nvPr/>
          </p:nvCxnSpPr>
          <p:spPr>
            <a:xfrm>
              <a:off x="7193963" y="5517533"/>
              <a:ext cx="1078500" cy="1081800"/>
            </a:xfrm>
            <a:prstGeom prst="curvedConnector3">
              <a:avLst>
                <a:gd name="adj1" fmla="val 49997"/>
              </a:avLst>
            </a:prstGeom>
            <a:noFill/>
            <a:ln w="28575" cap="flat" cmpd="sng">
              <a:solidFill>
                <a:srgbClr val="3D85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3"/>
            <p:cNvCxnSpPr>
              <a:stCxn id="139" idx="2"/>
              <a:endCxn id="137" idx="3"/>
            </p:cNvCxnSpPr>
            <p:nvPr/>
          </p:nvCxnSpPr>
          <p:spPr>
            <a:xfrm rot="5400000">
              <a:off x="7853029" y="4374325"/>
              <a:ext cx="451500" cy="2232600"/>
            </a:xfrm>
            <a:prstGeom prst="curvedConnector2">
              <a:avLst/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13"/>
            <p:cNvCxnSpPr>
              <a:stCxn id="140" idx="0"/>
              <a:endCxn id="137" idx="3"/>
            </p:cNvCxnSpPr>
            <p:nvPr/>
          </p:nvCxnSpPr>
          <p:spPr>
            <a:xfrm rot="5400000" flipH="1">
              <a:off x="7828129" y="4850654"/>
              <a:ext cx="501300" cy="2232600"/>
            </a:xfrm>
            <a:prstGeom prst="curvedConnector2">
              <a:avLst/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45" name="Google Shape;145;p13"/>
            <p:cNvSpPr txBox="1"/>
            <p:nvPr/>
          </p:nvSpPr>
          <p:spPr>
            <a:xfrm>
              <a:off x="1878875" y="6519007"/>
              <a:ext cx="2027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SSH Connection: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6" name="Google Shape;146;p13"/>
            <p:cNvCxnSpPr>
              <a:stCxn id="137" idx="1"/>
              <a:endCxn id="134" idx="2"/>
            </p:cNvCxnSpPr>
            <p:nvPr/>
          </p:nvCxnSpPr>
          <p:spPr>
            <a:xfrm flipH="1">
              <a:off x="2892521" y="5716330"/>
              <a:ext cx="2224500" cy="182700"/>
            </a:xfrm>
            <a:prstGeom prst="curvedConnector4">
              <a:avLst>
                <a:gd name="adj1" fmla="val 29259"/>
                <a:gd name="adj2" fmla="val 239764"/>
              </a:avLst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147;p13"/>
            <p:cNvSpPr txBox="1"/>
            <p:nvPr/>
          </p:nvSpPr>
          <p:spPr>
            <a:xfrm>
              <a:off x="5249398" y="6519007"/>
              <a:ext cx="279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SSH Agent Connection: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Packages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Linux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iptables (kernel 2.4+)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ipchains (kernel &lt; 2.4)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Firewalld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ufw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FreeBSD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IPFILTER (known as IPF)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IPFIREWALL (known as IPFW) + Dummynet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>
                <a:solidFill>
                  <a:srgbClr val="FF0000"/>
                </a:solidFill>
              </a:rPr>
              <a:t>Packet Filter (known as PF)+ ALTQ</a:t>
            </a:r>
            <a:endParaRPr sz="2600">
              <a:solidFill>
                <a:srgbClr val="FF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migrated from OpenBSD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v4.5  (In FreeBSD 9.0)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FF0000"/>
                </a:solidFill>
              </a:rPr>
              <a:t>http://www.openbsd.org/faq/pf/ </a:t>
            </a:r>
            <a:r>
              <a:rPr lang="en-US" sz="2400"/>
              <a:t>  v5.0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in Linux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4379</Words>
  <Application>Microsoft Macintosh PowerPoint</Application>
  <PresentationFormat>自訂</PresentationFormat>
  <Paragraphs>695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Times New Roman</vt:lpstr>
      <vt:lpstr>Arial</vt:lpstr>
      <vt:lpstr>Source Sans Pro</vt:lpstr>
      <vt:lpstr>Courier New</vt:lpstr>
      <vt:lpstr>CSCC NASA</vt:lpstr>
      <vt:lpstr>Firewalls</vt:lpstr>
      <vt:lpstr>Firewalls</vt:lpstr>
      <vt:lpstr>Typical Network Design </vt:lpstr>
      <vt:lpstr>Firewalls – Capabilities</vt:lpstr>
      <vt:lpstr>Firewalls – Rules</vt:lpstr>
      <vt:lpstr>Firewalls – DMZ</vt:lpstr>
      <vt:lpstr>Firewalls – Bastion Host</vt:lpstr>
      <vt:lpstr>Firewalls – Packages</vt:lpstr>
      <vt:lpstr>iptables in Linux</vt:lpstr>
      <vt:lpstr>iptables</vt:lpstr>
      <vt:lpstr>Packet flow in Netfilter</vt:lpstr>
      <vt:lpstr>Xtables Architecture</vt:lpstr>
      <vt:lpstr>Xtables Architecture – Filter</vt:lpstr>
      <vt:lpstr>Xtables Architecture – NAT</vt:lpstr>
      <vt:lpstr>Xtables Architecture – Mangle</vt:lpstr>
      <vt:lpstr>iptables Flowchart</vt:lpstr>
      <vt:lpstr>iptables – List</vt:lpstr>
      <vt:lpstr>iptables – Init</vt:lpstr>
      <vt:lpstr>iptables – Save and Restore</vt:lpstr>
      <vt:lpstr>iptables – Module</vt:lpstr>
      <vt:lpstr>iptables – Rules (1/2)</vt:lpstr>
      <vt:lpstr>iptables – Rules (2/2)</vt:lpstr>
      <vt:lpstr>iptables – Custom chain</vt:lpstr>
      <vt:lpstr>Example: Hello world</vt:lpstr>
      <vt:lpstr>Example: NAT</vt:lpstr>
      <vt:lpstr>Example: Prevent DDoS Attack</vt:lpstr>
      <vt:lpstr>Other tools</vt:lpstr>
      <vt:lpstr>PF in FreeBSD</vt:lpstr>
      <vt:lpstr>Packet Filter (PF)</vt:lpstr>
      <vt:lpstr>PF in FreeBSD – Enable pf*</vt:lpstr>
      <vt:lpstr>PF in FreeBSD – Commands</vt:lpstr>
      <vt:lpstr>PF in FreeBSD – Config ordering</vt:lpstr>
      <vt:lpstr>PF in FreeBSD – Lists</vt:lpstr>
      <vt:lpstr>PF in FreeBSD – Macros</vt:lpstr>
      <vt:lpstr>PF in FreeBSD – Tables (1)</vt:lpstr>
      <vt:lpstr>PF in FreeBSD – Tables (2)</vt:lpstr>
      <vt:lpstr>PF in FreeBSD – Options</vt:lpstr>
      <vt:lpstr>PF in FreeBSD – Normalization</vt:lpstr>
      <vt:lpstr>PF in FreeBSD – Translation (1)</vt:lpstr>
      <vt:lpstr>PF in FreeBSD – Translation (2)</vt:lpstr>
      <vt:lpstr>PF in FreeBSD – Translation (3)</vt:lpstr>
      <vt:lpstr>PF in FreeBSD – Packet Filtering (1)</vt:lpstr>
      <vt:lpstr>PF in FreeBSD – Packet Filtering (2)</vt:lpstr>
      <vt:lpstr>PF in FreeBSD – Packet Filtering (3)</vt:lpstr>
      <vt:lpstr>PF in FreeBSD – Packet Filtering (4)</vt:lpstr>
      <vt:lpstr>PF in FreeBSD – Packet Filtering (5)</vt:lpstr>
      <vt:lpstr>PF in FreeBSD – Load Balance</vt:lpstr>
      <vt:lpstr>PF in FreeBSD – Security</vt:lpstr>
      <vt:lpstr>PF in FreeBSD – Stateful tracking</vt:lpstr>
      <vt:lpstr>PF in FreeBSD – Blocking spoofed</vt:lpstr>
      <vt:lpstr>PF in FreeBSD – Anchors</vt:lpstr>
      <vt:lpstr>PF in FreeBSD – Example</vt:lpstr>
      <vt:lpstr>PF in FreeBSD – Debug by pflog</vt:lpstr>
      <vt:lpstr>NAT on FreeBSD (1)</vt:lpstr>
      <vt:lpstr>NAT on FreeBSD (2)</vt:lpstr>
      <vt:lpstr>ALTQ: Alternate Queue – (1)</vt:lpstr>
      <vt:lpstr>ALTQ: Alternate Queue –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Jui Nan Lin</cp:lastModifiedBy>
  <cp:revision>2</cp:revision>
  <dcterms:modified xsi:type="dcterms:W3CDTF">2021-03-10T23:01:04Z</dcterms:modified>
</cp:coreProperties>
</file>