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3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4" r:id="rId26"/>
    <p:sldId id="280" r:id="rId27"/>
    <p:sldId id="281" r:id="rId28"/>
    <p:sldId id="282" r:id="rId29"/>
    <p:sldId id="283" r:id="rId30"/>
  </p:sldIdLst>
  <p:sldSz cx="11998325" cy="7559675"/>
  <p:notesSz cx="7559675" cy="10691813"/>
  <p:embeddedFontLst>
    <p:embeddedFont>
      <p:font typeface="Source Sans Pro" panose="020B0503030403020204" pitchFamily="3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896" autoAdjust="0"/>
  </p:normalViewPr>
  <p:slideViewPr>
    <p:cSldViewPr snapToGrid="0">
      <p:cViewPr varScale="1">
        <p:scale>
          <a:sx n="136" d="100"/>
          <a:sy n="136" d="100"/>
        </p:scale>
        <p:origin x="1300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beefb28e13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Google Shape;33;gbeefb28e13_0_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c8f672b829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c8f672b829_0_99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c8f672b829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c8f672b829_0_14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c8f672b829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c8f672b829_0_184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c8f672b829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c8f672b829_0_25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c8f672b829_0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c8f672b829_0_26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c8f672b829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c8f672b829_0_268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c8f672b829_0_2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c8f672b829_0_274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c8f672b829_0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c8f672b829_0_280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c8f672b829_0_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c8f672b829_0_290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c8f672b829_0_3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c8f672b829_0_37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c8f672b82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c8f672b829_0_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zh-TW" dirty="0">
                <a:latin typeface="Arial" panose="020B0604020202020204" pitchFamily="34" charset="0"/>
              </a:rPr>
              <a:t>SRI – Stanford Research Institute In Menlo Park, California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c8f672b829_0_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c8f672b829_0_38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c8f672b829_0_3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c8f672b829_0_389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c8f672b829_0_3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c8f672b829_0_395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c8f672b829_0_4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c8f672b829_0_40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c8f672b829_0_4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c8f672b829_0_408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c8f672b829_0_4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c8f672b829_0_408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67725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c8f672b829_0_4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c8f672b829_0_415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c8f672b829_0_4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c8f672b829_0_425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c8f672b829_0_4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c8f672b829_0_43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c8f672b82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c8f672b829_0_438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c8f672b829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c8f672b829_0_1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altLang="zh-TW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c8f672b829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c8f672b829_0_18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subdomain != delegation </a:t>
            </a:r>
          </a:p>
          <a:p>
            <a:r>
              <a:rPr lang="en-US" dirty="0"/>
              <a:t>Security need: wildcard, cookie</a:t>
            </a:r>
          </a:p>
          <a:p>
            <a:r>
              <a:rPr lang="en-US" dirty="0"/>
              <a:t>Management: Email address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c8f672b829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c8f672b829_0_65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c8f672b829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c8f672b829_0_75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c8f672b829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c8f672b829_0_8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c8f672b829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c8f672b829_0_87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c8f672b829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c8f672b829_0_9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大標題" type="tx">
  <p:cSld name="TITLE_AND_BODY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title"/>
          </p:nvPr>
        </p:nvSpPr>
        <p:spPr>
          <a:xfrm>
            <a:off x="599877" y="340997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6000"/>
              <a:buFont typeface="Source Sans Pro"/>
              <a:buNone/>
              <a:defRPr sz="6000">
                <a:solidFill>
                  <a:srgbClr val="04617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Google Shape;11;p2"/>
          <p:cNvSpPr txBox="1"/>
          <p:nvPr/>
        </p:nvSpPr>
        <p:spPr>
          <a:xfrm>
            <a:off x="5272075" y="6385700"/>
            <a:ext cx="6126300" cy="10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國立陽明交通大學資工系資訊中心</a:t>
            </a:r>
            <a:endParaRPr sz="3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Computer Center of Department of Computer Science, NYCU</a:t>
            </a:r>
            <a:endParaRPr sz="11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5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99875" y="5339225"/>
            <a:ext cx="102675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DBF5F9"/>
              </a:buClr>
              <a:buSzPts val="3600"/>
              <a:buFont typeface="Source Sans Pro"/>
              <a:buNone/>
              <a:defRPr sz="3600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版面一" type="obj">
  <p:cSld name="OBJEC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Source Sans Pro"/>
              <a:buNone/>
              <a:defRPr sz="5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None/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None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lvl="2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None/>
              <a:defRPr sz="26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lvl="3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lvl="4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lvl="5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lvl="6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lvl="7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lvl="8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81">
          <p15:clr>
            <a:srgbClr val="FA7B17"/>
          </p15:clr>
        </p15:guide>
        <p15:guide id="2" pos="3779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版面一 (程式碼)">
  <p:cSld name="OBJECT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Source Sans Pro"/>
              <a:buNone/>
              <a:defRPr sz="5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None/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None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lvl="2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None/>
              <a:defRPr sz="26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lvl="3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lvl="4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lvl="5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lvl="6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lvl="7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lvl="8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2"/>
          </p:nvPr>
        </p:nvSpPr>
        <p:spPr>
          <a:xfrm>
            <a:off x="615250" y="4153475"/>
            <a:ext cx="10798500" cy="1730100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5560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●"/>
              <a:defRPr sz="2000"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○"/>
              <a:defRPr sz="2000">
                <a:latin typeface="Courier New"/>
                <a:ea typeface="Courier New"/>
                <a:cs typeface="Courier New"/>
                <a:sym typeface="Courier New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■"/>
              <a:defRPr sz="2000">
                <a:latin typeface="Courier New"/>
                <a:ea typeface="Courier New"/>
                <a:cs typeface="Courier New"/>
                <a:sym typeface="Courier New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●"/>
              <a:defRPr sz="2000">
                <a:latin typeface="Courier New"/>
                <a:ea typeface="Courier New"/>
                <a:cs typeface="Courier New"/>
                <a:sym typeface="Courier New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○"/>
              <a:defRPr sz="2000">
                <a:latin typeface="Courier New"/>
                <a:ea typeface="Courier New"/>
                <a:cs typeface="Courier New"/>
                <a:sym typeface="Courier New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■"/>
              <a:defRPr sz="2000">
                <a:latin typeface="Courier New"/>
                <a:ea typeface="Courier New"/>
                <a:cs typeface="Courier New"/>
                <a:sym typeface="Courier New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●"/>
              <a:defRPr sz="2000">
                <a:latin typeface="Courier New"/>
                <a:ea typeface="Courier New"/>
                <a:cs typeface="Courier New"/>
                <a:sym typeface="Courier New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○"/>
              <a:defRPr sz="2000">
                <a:latin typeface="Courier New"/>
                <a:ea typeface="Courier New"/>
                <a:cs typeface="Courier New"/>
                <a:sym typeface="Courier New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■"/>
              <a:defRPr sz="2000"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81">
          <p15:clr>
            <a:srgbClr val="FA7B17"/>
          </p15:clr>
        </p15:guide>
        <p15:guide id="2" pos="3779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版面二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Font typeface="Source Sans Pro"/>
              <a:buNone/>
              <a:defRPr sz="5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None/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None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lvl="2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None/>
              <a:defRPr sz="26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lvl="3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lvl="4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lvl="5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lvl="6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lvl="7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lvl="8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版面二 (程式碼)">
  <p:cSld name="CUSTOM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Font typeface="Source Sans Pro"/>
              <a:buNone/>
              <a:defRPr sz="5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None/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None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lvl="2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None/>
              <a:defRPr sz="26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lvl="3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lvl="4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lvl="5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lvl="6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lvl="7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lvl="8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2"/>
          </p:nvPr>
        </p:nvSpPr>
        <p:spPr>
          <a:xfrm>
            <a:off x="615250" y="4153475"/>
            <a:ext cx="10798500" cy="1730100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●"/>
              <a:defRPr sz="2000"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○"/>
              <a:defRPr sz="2000">
                <a:latin typeface="Courier New"/>
                <a:ea typeface="Courier New"/>
                <a:cs typeface="Courier New"/>
                <a:sym typeface="Courier New"/>
              </a:defRPr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■"/>
              <a:defRPr sz="2000">
                <a:latin typeface="Courier New"/>
                <a:ea typeface="Courier New"/>
                <a:cs typeface="Courier New"/>
                <a:sym typeface="Courier New"/>
              </a:defRPr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●"/>
              <a:defRPr sz="2000">
                <a:latin typeface="Courier New"/>
                <a:ea typeface="Courier New"/>
                <a:cs typeface="Courier New"/>
                <a:sym typeface="Courier New"/>
              </a:defRPr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○"/>
              <a:defRPr sz="2000">
                <a:latin typeface="Courier New"/>
                <a:ea typeface="Courier New"/>
                <a:cs typeface="Courier New"/>
                <a:sym typeface="Courier New"/>
              </a:defRPr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■"/>
              <a:defRPr sz="2000">
                <a:latin typeface="Courier New"/>
                <a:ea typeface="Courier New"/>
                <a:cs typeface="Courier New"/>
                <a:sym typeface="Courier New"/>
              </a:defRPr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●"/>
              <a:defRPr sz="2000">
                <a:latin typeface="Courier New"/>
                <a:ea typeface="Courier New"/>
                <a:cs typeface="Courier New"/>
                <a:sym typeface="Courier New"/>
              </a:defRPr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○"/>
              <a:defRPr sz="2000">
                <a:latin typeface="Courier New"/>
                <a:ea typeface="Courier New"/>
                <a:cs typeface="Courier New"/>
                <a:sym typeface="Courier New"/>
              </a:defRPr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■"/>
              <a:defRPr sz="2000"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99877" y="340997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6000"/>
              <a:buFont typeface="Source Sans Pro"/>
              <a:buNone/>
              <a:defRPr sz="6000">
                <a:solidFill>
                  <a:srgbClr val="04617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ana.org/domains/root/files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c.ntu.edu.tw/chinese/epaper/0028/20140320_2808.html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sc.org/bind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en.wikipedia.org/wiki/Comparison_of_DNS_server_software" TargetMode="External"/><Relationship Id="rId5" Type="http://schemas.openxmlformats.org/officeDocument/2006/relationships/hyperlink" Target="https://www.nlnetlabs.nl/projects/unbound/about/" TargetMode="External"/><Relationship Id="rId4" Type="http://schemas.openxmlformats.org/officeDocument/2006/relationships/hyperlink" Target="https://www.nlnetlabs.nl/projects/nsd/about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unycode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aws.amazon.com/route53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blogs.microsoft.com/oldnewthing/20120412-00/?p=7873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ana.org/domains/root/db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599877" y="340997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Domain Name System</a:t>
            </a:r>
            <a:endParaRPr dirty="0"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ubTitle" idx="1"/>
          </p:nvPr>
        </p:nvSpPr>
        <p:spPr>
          <a:xfrm>
            <a:off x="599875" y="5339225"/>
            <a:ext cx="102675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lwhsu</a:t>
            </a:r>
            <a:r>
              <a:rPr lang="en-US" dirty="0"/>
              <a:t> (2020-2022, CC-BY)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? (?-2019)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137" name="Google Shape;137;p16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DNS Works – DNS Delegation </a:t>
            </a:r>
            <a:endParaRPr/>
          </a:p>
        </p:txBody>
      </p:sp>
      <p:sp>
        <p:nvSpPr>
          <p:cNvPr id="138" name="Google Shape;138;p16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14268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Administration delegation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Each domain can delegate responsibility to subdomain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Specify name servers of subdomain</a:t>
            </a:r>
            <a:endParaRPr/>
          </a:p>
        </p:txBody>
      </p:sp>
      <p:grpSp>
        <p:nvGrpSpPr>
          <p:cNvPr id="139" name="Google Shape;139;p16"/>
          <p:cNvGrpSpPr/>
          <p:nvPr/>
        </p:nvGrpSpPr>
        <p:grpSpPr>
          <a:xfrm>
            <a:off x="2046352" y="3055380"/>
            <a:ext cx="7903875" cy="4247655"/>
            <a:chOff x="2655250" y="2990225"/>
            <a:chExt cx="7903875" cy="4247655"/>
          </a:xfrm>
        </p:grpSpPr>
        <p:sp>
          <p:nvSpPr>
            <p:cNvPr id="140" name="Google Shape;140;p16"/>
            <p:cNvSpPr/>
            <p:nvPr/>
          </p:nvSpPr>
          <p:spPr>
            <a:xfrm>
              <a:off x="4600273" y="5853100"/>
              <a:ext cx="1971801" cy="138478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" name="Google Shape;141;p16"/>
            <p:cNvSpPr/>
            <p:nvPr/>
          </p:nvSpPr>
          <p:spPr>
            <a:xfrm>
              <a:off x="5226600" y="4909075"/>
              <a:ext cx="1268700" cy="6990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6"/>
            <p:cNvSpPr/>
            <p:nvPr/>
          </p:nvSpPr>
          <p:spPr>
            <a:xfrm>
              <a:off x="6274025" y="3513300"/>
              <a:ext cx="2661300" cy="8727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6"/>
            <p:cNvSpPr/>
            <p:nvPr/>
          </p:nvSpPr>
          <p:spPr>
            <a:xfrm>
              <a:off x="7542725" y="4004375"/>
              <a:ext cx="123900" cy="1239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6"/>
            <p:cNvSpPr/>
            <p:nvPr/>
          </p:nvSpPr>
          <p:spPr>
            <a:xfrm>
              <a:off x="7542725" y="5253975"/>
              <a:ext cx="123900" cy="1239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6"/>
            <p:cNvSpPr/>
            <p:nvPr/>
          </p:nvSpPr>
          <p:spPr>
            <a:xfrm>
              <a:off x="6274025" y="5253975"/>
              <a:ext cx="123900" cy="1239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6" name="Google Shape;146;p16"/>
            <p:cNvCxnSpPr>
              <a:stCxn id="143" idx="4"/>
              <a:endCxn id="145" idx="0"/>
            </p:cNvCxnSpPr>
            <p:nvPr/>
          </p:nvCxnSpPr>
          <p:spPr>
            <a:xfrm flipH="1">
              <a:off x="6335975" y="4128275"/>
              <a:ext cx="1268700" cy="112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" name="Google Shape;147;p16"/>
            <p:cNvCxnSpPr>
              <a:stCxn id="143" idx="4"/>
              <a:endCxn id="144" idx="0"/>
            </p:cNvCxnSpPr>
            <p:nvPr/>
          </p:nvCxnSpPr>
          <p:spPr>
            <a:xfrm>
              <a:off x="7604675" y="4128275"/>
              <a:ext cx="0" cy="112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" name="Google Shape;148;p16"/>
            <p:cNvCxnSpPr>
              <a:stCxn id="143" idx="4"/>
              <a:endCxn id="149" idx="0"/>
            </p:cNvCxnSpPr>
            <p:nvPr/>
          </p:nvCxnSpPr>
          <p:spPr>
            <a:xfrm>
              <a:off x="7604675" y="4128275"/>
              <a:ext cx="1268700" cy="112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150" name="Google Shape;150;p16"/>
            <p:cNvSpPr txBox="1"/>
            <p:nvPr/>
          </p:nvSpPr>
          <p:spPr>
            <a:xfrm>
              <a:off x="7244675" y="3542575"/>
              <a:ext cx="7200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latin typeface="Times New Roman"/>
                  <a:ea typeface="Times New Roman"/>
                  <a:cs typeface="Times New Roman"/>
                  <a:sym typeface="Times New Roman"/>
                </a:rPr>
                <a:t>""</a:t>
              </a:r>
              <a:endParaRPr sz="1800" b="1" dirty="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1" name="Google Shape;151;p16"/>
            <p:cNvSpPr txBox="1"/>
            <p:nvPr/>
          </p:nvSpPr>
          <p:spPr>
            <a:xfrm>
              <a:off x="5677925" y="5085075"/>
              <a:ext cx="7200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latin typeface="Times New Roman"/>
                  <a:ea typeface="Times New Roman"/>
                  <a:cs typeface="Times New Roman"/>
                  <a:sym typeface="Times New Roman"/>
                </a:rPr>
                <a:t>edu</a:t>
              </a:r>
              <a:endParaRPr sz="1600" b="1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2" name="Google Shape;152;p16"/>
            <p:cNvSpPr/>
            <p:nvPr/>
          </p:nvSpPr>
          <p:spPr>
            <a:xfrm>
              <a:off x="6908375" y="5253975"/>
              <a:ext cx="123900" cy="1239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3" name="Google Shape;153;p16"/>
            <p:cNvCxnSpPr>
              <a:stCxn id="143" idx="4"/>
              <a:endCxn id="152" idx="0"/>
            </p:cNvCxnSpPr>
            <p:nvPr/>
          </p:nvCxnSpPr>
          <p:spPr>
            <a:xfrm flipH="1">
              <a:off x="6970475" y="4128275"/>
              <a:ext cx="634200" cy="112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4" name="Google Shape;154;p16"/>
            <p:cNvSpPr/>
            <p:nvPr/>
          </p:nvSpPr>
          <p:spPr>
            <a:xfrm>
              <a:off x="8177075" y="5253975"/>
              <a:ext cx="123900" cy="1239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5" name="Google Shape;155;p16"/>
            <p:cNvCxnSpPr>
              <a:stCxn id="143" idx="4"/>
              <a:endCxn id="154" idx="0"/>
            </p:cNvCxnSpPr>
            <p:nvPr/>
          </p:nvCxnSpPr>
          <p:spPr>
            <a:xfrm>
              <a:off x="7604675" y="4128275"/>
              <a:ext cx="634500" cy="112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6" name="Google Shape;156;p16"/>
            <p:cNvSpPr txBox="1"/>
            <p:nvPr/>
          </p:nvSpPr>
          <p:spPr>
            <a:xfrm>
              <a:off x="6335975" y="5085075"/>
              <a:ext cx="7200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dirty="0">
                  <a:latin typeface="Times New Roman"/>
                  <a:ea typeface="Times New Roman"/>
                  <a:cs typeface="Times New Roman"/>
                  <a:sym typeface="Times New Roman"/>
                </a:rPr>
                <a:t>com</a:t>
              </a:r>
              <a:endParaRPr sz="1600" b="1" dirty="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7" name="Google Shape;157;p16"/>
            <p:cNvSpPr txBox="1"/>
            <p:nvPr/>
          </p:nvSpPr>
          <p:spPr>
            <a:xfrm>
              <a:off x="7002625" y="5085075"/>
              <a:ext cx="7200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latin typeface="Times New Roman"/>
                  <a:ea typeface="Times New Roman"/>
                  <a:cs typeface="Times New Roman"/>
                  <a:sym typeface="Times New Roman"/>
                </a:rPr>
                <a:t>gov</a:t>
              </a:r>
              <a:endParaRPr sz="1600" b="1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8" name="Google Shape;158;p16"/>
            <p:cNvSpPr txBox="1"/>
            <p:nvPr/>
          </p:nvSpPr>
          <p:spPr>
            <a:xfrm>
              <a:off x="7604675" y="5085075"/>
              <a:ext cx="7200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latin typeface="Times New Roman"/>
                  <a:ea typeface="Times New Roman"/>
                  <a:cs typeface="Times New Roman"/>
                  <a:sym typeface="Times New Roman"/>
                </a:rPr>
                <a:t>mil</a:t>
              </a:r>
              <a:endParaRPr sz="1600" b="1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9" name="Google Shape;159;p16"/>
            <p:cNvSpPr/>
            <p:nvPr/>
          </p:nvSpPr>
          <p:spPr>
            <a:xfrm>
              <a:off x="5816825" y="6010925"/>
              <a:ext cx="123900" cy="1239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6"/>
            <p:cNvSpPr/>
            <p:nvPr/>
          </p:nvSpPr>
          <p:spPr>
            <a:xfrm>
              <a:off x="6392074" y="5794513"/>
              <a:ext cx="123900" cy="1239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61" name="Google Shape;161;p16"/>
            <p:cNvCxnSpPr>
              <a:stCxn id="145" idx="4"/>
              <a:endCxn id="159" idx="0"/>
            </p:cNvCxnSpPr>
            <p:nvPr/>
          </p:nvCxnSpPr>
          <p:spPr>
            <a:xfrm flipH="1">
              <a:off x="5878775" y="5377875"/>
              <a:ext cx="457200" cy="633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2" name="Google Shape;162;p16"/>
            <p:cNvCxnSpPr>
              <a:stCxn id="145" idx="4"/>
              <a:endCxn id="160" idx="0"/>
            </p:cNvCxnSpPr>
            <p:nvPr/>
          </p:nvCxnSpPr>
          <p:spPr>
            <a:xfrm>
              <a:off x="6335975" y="5377875"/>
              <a:ext cx="118049" cy="416638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3" name="Google Shape;163;p16"/>
            <p:cNvSpPr/>
            <p:nvPr/>
          </p:nvSpPr>
          <p:spPr>
            <a:xfrm>
              <a:off x="5408225" y="6563750"/>
              <a:ext cx="123900" cy="1239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6"/>
            <p:cNvSpPr/>
            <p:nvPr/>
          </p:nvSpPr>
          <p:spPr>
            <a:xfrm>
              <a:off x="6225425" y="6563750"/>
              <a:ext cx="123900" cy="1239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65" name="Google Shape;165;p16"/>
            <p:cNvCxnSpPr>
              <a:stCxn id="159" idx="4"/>
              <a:endCxn id="163" idx="0"/>
            </p:cNvCxnSpPr>
            <p:nvPr/>
          </p:nvCxnSpPr>
          <p:spPr>
            <a:xfrm flipH="1">
              <a:off x="5470175" y="6134825"/>
              <a:ext cx="408600" cy="429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6" name="Google Shape;166;p16"/>
            <p:cNvCxnSpPr>
              <a:stCxn id="159" idx="4"/>
              <a:endCxn id="164" idx="0"/>
            </p:cNvCxnSpPr>
            <p:nvPr/>
          </p:nvCxnSpPr>
          <p:spPr>
            <a:xfrm>
              <a:off x="5878775" y="6134825"/>
              <a:ext cx="408600" cy="429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7" name="Google Shape;167;p16"/>
            <p:cNvSpPr txBox="1"/>
            <p:nvPr/>
          </p:nvSpPr>
          <p:spPr>
            <a:xfrm>
              <a:off x="8519725" y="2990225"/>
              <a:ext cx="20394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managed by ICANN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68" name="Google Shape;168;p16"/>
            <p:cNvCxnSpPr>
              <a:stCxn id="167" idx="1"/>
              <a:endCxn id="150" idx="0"/>
            </p:cNvCxnSpPr>
            <p:nvPr/>
          </p:nvCxnSpPr>
          <p:spPr>
            <a:xfrm flipH="1">
              <a:off x="7604725" y="3205775"/>
              <a:ext cx="915000" cy="336900"/>
            </a:xfrm>
            <a:prstGeom prst="curvedConnector2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69" name="Google Shape;169;p16"/>
            <p:cNvSpPr txBox="1"/>
            <p:nvPr/>
          </p:nvSpPr>
          <p:spPr>
            <a:xfrm>
              <a:off x="2655250" y="4386000"/>
              <a:ext cx="16131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managed by NSI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70" name="Google Shape;170;p16"/>
            <p:cNvCxnSpPr>
              <a:stCxn id="169" idx="3"/>
              <a:endCxn id="141" idx="1"/>
            </p:cNvCxnSpPr>
            <p:nvPr/>
          </p:nvCxnSpPr>
          <p:spPr>
            <a:xfrm>
              <a:off x="4268350" y="4601550"/>
              <a:ext cx="1143900" cy="409800"/>
            </a:xfrm>
            <a:prstGeom prst="curvedConnector2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71" name="Google Shape;171;p16"/>
            <p:cNvSpPr txBox="1"/>
            <p:nvPr/>
          </p:nvSpPr>
          <p:spPr>
            <a:xfrm>
              <a:off x="7871525" y="6469075"/>
              <a:ext cx="23871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managed by UC Berkeley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72" name="Google Shape;172;p16"/>
            <p:cNvCxnSpPr>
              <a:cxnSpLocks/>
              <a:stCxn id="171" idx="1"/>
              <a:endCxn id="140" idx="6"/>
            </p:cNvCxnSpPr>
            <p:nvPr/>
          </p:nvCxnSpPr>
          <p:spPr>
            <a:xfrm rot="10800000">
              <a:off x="6572075" y="6545491"/>
              <a:ext cx="1299451" cy="139135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73" name="Google Shape;173;p16"/>
            <p:cNvSpPr txBox="1"/>
            <p:nvPr/>
          </p:nvSpPr>
          <p:spPr>
            <a:xfrm>
              <a:off x="4835380" y="5870363"/>
              <a:ext cx="9969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dirty="0" err="1">
                  <a:latin typeface="Times New Roman"/>
                  <a:ea typeface="Times New Roman"/>
                  <a:cs typeface="Times New Roman"/>
                  <a:sym typeface="Times New Roman"/>
                </a:rPr>
                <a:t>berkeley</a:t>
              </a:r>
              <a:endParaRPr sz="1600" b="1" dirty="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49" name="Google Shape;162;p16">
            <a:extLst>
              <a:ext uri="{FF2B5EF4-FFF2-40B4-BE49-F238E27FC236}">
                <a16:creationId xmlns:a16="http://schemas.microsoft.com/office/drawing/2014/main" id="{12BC8EBC-D5CE-4249-90E5-A3A292F2FF6E}"/>
              </a:ext>
            </a:extLst>
          </p:cNvPr>
          <p:cNvCxnSpPr>
            <a:cxnSpLocks/>
          </p:cNvCxnSpPr>
          <p:nvPr/>
        </p:nvCxnSpPr>
        <p:spPr>
          <a:xfrm>
            <a:off x="6367763" y="5450382"/>
            <a:ext cx="142411" cy="41631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" name="Google Shape;160;p16">
            <a:extLst>
              <a:ext uri="{FF2B5EF4-FFF2-40B4-BE49-F238E27FC236}">
                <a16:creationId xmlns:a16="http://schemas.microsoft.com/office/drawing/2014/main" id="{D056FD02-537E-42B6-BF90-4000A6ED2C73}"/>
              </a:ext>
            </a:extLst>
          </p:cNvPr>
          <p:cNvSpPr/>
          <p:nvPr/>
        </p:nvSpPr>
        <p:spPr>
          <a:xfrm>
            <a:off x="6468782" y="5856305"/>
            <a:ext cx="123900" cy="123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1" name="Google Shape;162;p16">
            <a:extLst>
              <a:ext uri="{FF2B5EF4-FFF2-40B4-BE49-F238E27FC236}">
                <a16:creationId xmlns:a16="http://schemas.microsoft.com/office/drawing/2014/main" id="{EDC6FDBB-6D1B-494B-9D45-23849E0574B6}"/>
              </a:ext>
            </a:extLst>
          </p:cNvPr>
          <p:cNvCxnSpPr>
            <a:cxnSpLocks/>
          </p:cNvCxnSpPr>
          <p:nvPr/>
        </p:nvCxnSpPr>
        <p:spPr>
          <a:xfrm flipH="1">
            <a:off x="6214863" y="5450382"/>
            <a:ext cx="141111" cy="4679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2" name="Google Shape;160;p16">
            <a:extLst>
              <a:ext uri="{FF2B5EF4-FFF2-40B4-BE49-F238E27FC236}">
                <a16:creationId xmlns:a16="http://schemas.microsoft.com/office/drawing/2014/main" id="{ADCE70F8-93A9-4354-A58C-43D5CF64FB2A}"/>
              </a:ext>
            </a:extLst>
          </p:cNvPr>
          <p:cNvSpPr/>
          <p:nvPr/>
        </p:nvSpPr>
        <p:spPr>
          <a:xfrm>
            <a:off x="6172452" y="5848017"/>
            <a:ext cx="123900" cy="123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2" name="Google Shape;162;p16">
            <a:extLst>
              <a:ext uri="{FF2B5EF4-FFF2-40B4-BE49-F238E27FC236}">
                <a16:creationId xmlns:a16="http://schemas.microsoft.com/office/drawing/2014/main" id="{AD7B49E0-5615-4931-8FA7-2DA39B72CAA9}"/>
              </a:ext>
            </a:extLst>
          </p:cNvPr>
          <p:cNvCxnSpPr>
            <a:cxnSpLocks/>
          </p:cNvCxnSpPr>
          <p:nvPr/>
        </p:nvCxnSpPr>
        <p:spPr>
          <a:xfrm>
            <a:off x="7001616" y="5450382"/>
            <a:ext cx="142411" cy="41631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" name="Google Shape;160;p16">
            <a:extLst>
              <a:ext uri="{FF2B5EF4-FFF2-40B4-BE49-F238E27FC236}">
                <a16:creationId xmlns:a16="http://schemas.microsoft.com/office/drawing/2014/main" id="{B152E26E-E0BC-4FE1-8B6A-0DCD664F9998}"/>
              </a:ext>
            </a:extLst>
          </p:cNvPr>
          <p:cNvSpPr/>
          <p:nvPr/>
        </p:nvSpPr>
        <p:spPr>
          <a:xfrm>
            <a:off x="7102635" y="5856305"/>
            <a:ext cx="123900" cy="123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4" name="Google Shape;162;p16">
            <a:extLst>
              <a:ext uri="{FF2B5EF4-FFF2-40B4-BE49-F238E27FC236}">
                <a16:creationId xmlns:a16="http://schemas.microsoft.com/office/drawing/2014/main" id="{9B2DF349-1542-45DE-BCF9-850CCBA44E06}"/>
              </a:ext>
            </a:extLst>
          </p:cNvPr>
          <p:cNvCxnSpPr>
            <a:cxnSpLocks/>
          </p:cNvCxnSpPr>
          <p:nvPr/>
        </p:nvCxnSpPr>
        <p:spPr>
          <a:xfrm flipH="1">
            <a:off x="6848716" y="5450382"/>
            <a:ext cx="141111" cy="4679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" name="Google Shape;160;p16">
            <a:extLst>
              <a:ext uri="{FF2B5EF4-FFF2-40B4-BE49-F238E27FC236}">
                <a16:creationId xmlns:a16="http://schemas.microsoft.com/office/drawing/2014/main" id="{B5E9108B-DA8C-4F46-B7AE-B8A5C49526CF}"/>
              </a:ext>
            </a:extLst>
          </p:cNvPr>
          <p:cNvSpPr/>
          <p:nvPr/>
        </p:nvSpPr>
        <p:spPr>
          <a:xfrm>
            <a:off x="6806305" y="5848017"/>
            <a:ext cx="123900" cy="123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6" name="Google Shape;162;p16">
            <a:extLst>
              <a:ext uri="{FF2B5EF4-FFF2-40B4-BE49-F238E27FC236}">
                <a16:creationId xmlns:a16="http://schemas.microsoft.com/office/drawing/2014/main" id="{31B02A38-B68E-4088-ADC5-55FA352658FA}"/>
              </a:ext>
            </a:extLst>
          </p:cNvPr>
          <p:cNvCxnSpPr>
            <a:cxnSpLocks/>
          </p:cNvCxnSpPr>
          <p:nvPr/>
        </p:nvCxnSpPr>
        <p:spPr>
          <a:xfrm>
            <a:off x="7661517" y="5449854"/>
            <a:ext cx="142411" cy="41631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7" name="Google Shape;160;p16">
            <a:extLst>
              <a:ext uri="{FF2B5EF4-FFF2-40B4-BE49-F238E27FC236}">
                <a16:creationId xmlns:a16="http://schemas.microsoft.com/office/drawing/2014/main" id="{396A25BF-66C0-4D9C-BD7B-E02E73209B2C}"/>
              </a:ext>
            </a:extLst>
          </p:cNvPr>
          <p:cNvSpPr/>
          <p:nvPr/>
        </p:nvSpPr>
        <p:spPr>
          <a:xfrm>
            <a:off x="7762536" y="5855777"/>
            <a:ext cx="123900" cy="123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8" name="Google Shape;162;p16">
            <a:extLst>
              <a:ext uri="{FF2B5EF4-FFF2-40B4-BE49-F238E27FC236}">
                <a16:creationId xmlns:a16="http://schemas.microsoft.com/office/drawing/2014/main" id="{0A813FAB-44EE-496C-8DDA-EB7268A14D7E}"/>
              </a:ext>
            </a:extLst>
          </p:cNvPr>
          <p:cNvCxnSpPr>
            <a:cxnSpLocks/>
          </p:cNvCxnSpPr>
          <p:nvPr/>
        </p:nvCxnSpPr>
        <p:spPr>
          <a:xfrm flipH="1">
            <a:off x="7508617" y="5449854"/>
            <a:ext cx="141111" cy="4679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9" name="Google Shape;160;p16">
            <a:extLst>
              <a:ext uri="{FF2B5EF4-FFF2-40B4-BE49-F238E27FC236}">
                <a16:creationId xmlns:a16="http://schemas.microsoft.com/office/drawing/2014/main" id="{34C178C2-9595-465F-95EE-CFCA27EA994C}"/>
              </a:ext>
            </a:extLst>
          </p:cNvPr>
          <p:cNvSpPr/>
          <p:nvPr/>
        </p:nvSpPr>
        <p:spPr>
          <a:xfrm>
            <a:off x="7466206" y="5847489"/>
            <a:ext cx="123900" cy="123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0" name="Google Shape;162;p16">
            <a:extLst>
              <a:ext uri="{FF2B5EF4-FFF2-40B4-BE49-F238E27FC236}">
                <a16:creationId xmlns:a16="http://schemas.microsoft.com/office/drawing/2014/main" id="{D987D89A-B16A-4009-BC37-81FA9B00EFAC}"/>
              </a:ext>
            </a:extLst>
          </p:cNvPr>
          <p:cNvCxnSpPr>
            <a:cxnSpLocks/>
          </p:cNvCxnSpPr>
          <p:nvPr/>
        </p:nvCxnSpPr>
        <p:spPr>
          <a:xfrm>
            <a:off x="4844108" y="6741425"/>
            <a:ext cx="142411" cy="41631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" name="Google Shape;160;p16">
            <a:extLst>
              <a:ext uri="{FF2B5EF4-FFF2-40B4-BE49-F238E27FC236}">
                <a16:creationId xmlns:a16="http://schemas.microsoft.com/office/drawing/2014/main" id="{71BBAD63-B1A4-4308-8DE6-F8AE6317A881}"/>
              </a:ext>
            </a:extLst>
          </p:cNvPr>
          <p:cNvSpPr/>
          <p:nvPr/>
        </p:nvSpPr>
        <p:spPr>
          <a:xfrm>
            <a:off x="4945127" y="7147348"/>
            <a:ext cx="123900" cy="123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2" name="Google Shape;162;p16">
            <a:extLst>
              <a:ext uri="{FF2B5EF4-FFF2-40B4-BE49-F238E27FC236}">
                <a16:creationId xmlns:a16="http://schemas.microsoft.com/office/drawing/2014/main" id="{34C3B0EA-FAA2-4D55-8BE8-A14977CA71E1}"/>
              </a:ext>
            </a:extLst>
          </p:cNvPr>
          <p:cNvCxnSpPr>
            <a:cxnSpLocks/>
          </p:cNvCxnSpPr>
          <p:nvPr/>
        </p:nvCxnSpPr>
        <p:spPr>
          <a:xfrm flipH="1">
            <a:off x="4691208" y="6741425"/>
            <a:ext cx="141111" cy="4679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3" name="Google Shape;160;p16">
            <a:extLst>
              <a:ext uri="{FF2B5EF4-FFF2-40B4-BE49-F238E27FC236}">
                <a16:creationId xmlns:a16="http://schemas.microsoft.com/office/drawing/2014/main" id="{42D742DA-2D50-4158-899A-D152F12A5667}"/>
              </a:ext>
            </a:extLst>
          </p:cNvPr>
          <p:cNvSpPr/>
          <p:nvPr/>
        </p:nvSpPr>
        <p:spPr>
          <a:xfrm>
            <a:off x="4648797" y="7139060"/>
            <a:ext cx="123900" cy="123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7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179" name="Google Shape;179;p17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DNS Works – DNS query process</a:t>
            </a:r>
            <a:endParaRPr/>
          </a:p>
        </p:txBody>
      </p:sp>
      <p:sp>
        <p:nvSpPr>
          <p:cNvPr id="180" name="Google Shape;180;p17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14577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Recursive query process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Ex: query </a:t>
            </a:r>
            <a:r>
              <a:rPr lang="en-US" u="sng"/>
              <a:t>lair.cs.colorado.edu</a:t>
            </a:r>
            <a:r>
              <a:rPr lang="en-US"/>
              <a:t> =&gt; </a:t>
            </a:r>
            <a:r>
              <a:rPr lang="en-US" u="sng"/>
              <a:t>vangogh.cs.berkeley.edu</a:t>
            </a:r>
            <a:r>
              <a:rPr lang="en-US"/>
              <a:t>, </a:t>
            </a:r>
            <a:br>
              <a:rPr lang="en-US"/>
            </a:br>
            <a:r>
              <a:rPr lang="en-US"/>
              <a:t>name server “ns.cs.colorado.edu” has no cache data </a:t>
            </a:r>
            <a:endParaRPr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BF6ABE95-9F56-4B52-A3F3-EC4DE789BA2C}"/>
              </a:ext>
            </a:extLst>
          </p:cNvPr>
          <p:cNvGrpSpPr/>
          <p:nvPr/>
        </p:nvGrpSpPr>
        <p:grpSpPr>
          <a:xfrm>
            <a:off x="2395150" y="3541725"/>
            <a:ext cx="6675275" cy="3524575"/>
            <a:chOff x="2395150" y="3541725"/>
            <a:chExt cx="6675275" cy="3524575"/>
          </a:xfrm>
        </p:grpSpPr>
        <p:grpSp>
          <p:nvGrpSpPr>
            <p:cNvPr id="181" name="Google Shape;181;p17"/>
            <p:cNvGrpSpPr/>
            <p:nvPr/>
          </p:nvGrpSpPr>
          <p:grpSpPr>
            <a:xfrm>
              <a:off x="2395150" y="3541725"/>
              <a:ext cx="6675275" cy="3524575"/>
              <a:chOff x="2395150" y="3922725"/>
              <a:chExt cx="6675275" cy="3524575"/>
            </a:xfrm>
          </p:grpSpPr>
          <p:sp>
            <p:nvSpPr>
              <p:cNvPr id="182" name="Google Shape;182;p17"/>
              <p:cNvSpPr/>
              <p:nvPr/>
            </p:nvSpPr>
            <p:spPr>
              <a:xfrm>
                <a:off x="2395150" y="3991900"/>
                <a:ext cx="6636600" cy="3455400"/>
              </a:xfrm>
              <a:prstGeom prst="roundRect">
                <a:avLst>
                  <a:gd name="adj" fmla="val 7058"/>
                </a:avLst>
              </a:prstGeom>
              <a:noFill/>
              <a:ln w="9525" cap="flat" cmpd="sng">
                <a:solidFill>
                  <a:srgbClr val="1F497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83" name="Google Shape;183;p17"/>
              <p:cNvGrpSpPr/>
              <p:nvPr/>
            </p:nvGrpSpPr>
            <p:grpSpPr>
              <a:xfrm>
                <a:off x="2448775" y="4346925"/>
                <a:ext cx="6487000" cy="3013500"/>
                <a:chOff x="1534375" y="3889725"/>
                <a:chExt cx="6487000" cy="3013500"/>
              </a:xfrm>
            </p:grpSpPr>
            <p:sp>
              <p:nvSpPr>
                <p:cNvPr id="184" name="Google Shape;184;p17"/>
                <p:cNvSpPr txBox="1"/>
                <p:nvPr/>
              </p:nvSpPr>
              <p:spPr>
                <a:xfrm>
                  <a:off x="2681300" y="5063150"/>
                  <a:ext cx="720000" cy="30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10-A</a:t>
                  </a:r>
                  <a:endParaRPr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85" name="Google Shape;185;p17"/>
                <p:cNvSpPr/>
                <p:nvPr/>
              </p:nvSpPr>
              <p:spPr>
                <a:xfrm>
                  <a:off x="1534375" y="4804125"/>
                  <a:ext cx="1097700" cy="4989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1F497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000" dirty="0"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lair</a:t>
                  </a:r>
                  <a:endParaRPr sz="2000" dirty="0"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86" name="Google Shape;186;p17"/>
                <p:cNvSpPr/>
                <p:nvPr/>
              </p:nvSpPr>
              <p:spPr>
                <a:xfrm>
                  <a:off x="3450525" y="4804125"/>
                  <a:ext cx="2115900" cy="4989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>
                  <a:solidFill>
                    <a:srgbClr val="1F497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000" dirty="0"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ns.cs.colorado.edu</a:t>
                  </a:r>
                  <a:endParaRPr sz="2000" dirty="0"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87" name="Google Shape;187;p17"/>
                <p:cNvSpPr/>
                <p:nvPr/>
              </p:nvSpPr>
              <p:spPr>
                <a:xfrm>
                  <a:off x="3450525" y="6404325"/>
                  <a:ext cx="2115900" cy="4989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1F497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000"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cs.berkeley.edu</a:t>
                  </a:r>
                  <a:endParaRPr sz="2000"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88" name="Google Shape;188;p17"/>
                <p:cNvSpPr/>
                <p:nvPr/>
              </p:nvSpPr>
              <p:spPr>
                <a:xfrm>
                  <a:off x="6384875" y="3889725"/>
                  <a:ext cx="1636500" cy="4989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1F497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000"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root(".")</a:t>
                  </a:r>
                  <a:endParaRPr sz="2000"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89" name="Google Shape;189;p17"/>
                <p:cNvSpPr/>
                <p:nvPr/>
              </p:nvSpPr>
              <p:spPr>
                <a:xfrm>
                  <a:off x="6384875" y="4804125"/>
                  <a:ext cx="1636500" cy="4989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1F497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000"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edu</a:t>
                  </a:r>
                  <a:endParaRPr sz="2000"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90" name="Google Shape;190;p17"/>
                <p:cNvSpPr/>
                <p:nvPr/>
              </p:nvSpPr>
              <p:spPr>
                <a:xfrm>
                  <a:off x="6384875" y="5718525"/>
                  <a:ext cx="1636500" cy="4989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1F497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000"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berkeley.edu</a:t>
                  </a:r>
                  <a:endParaRPr sz="2000"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cxnSp>
              <p:nvCxnSpPr>
                <p:cNvPr id="191" name="Google Shape;191;p17"/>
                <p:cNvCxnSpPr/>
                <p:nvPr/>
              </p:nvCxnSpPr>
              <p:spPr>
                <a:xfrm>
                  <a:off x="2632075" y="4977375"/>
                  <a:ext cx="8184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1F497D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92" name="Google Shape;192;p17"/>
                <p:cNvCxnSpPr/>
                <p:nvPr/>
              </p:nvCxnSpPr>
              <p:spPr>
                <a:xfrm rot="10800000">
                  <a:off x="2632125" y="5129775"/>
                  <a:ext cx="8184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1F497D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sp>
              <p:nvSpPr>
                <p:cNvPr id="193" name="Google Shape;193;p17"/>
                <p:cNvSpPr txBox="1"/>
                <p:nvPr/>
              </p:nvSpPr>
              <p:spPr>
                <a:xfrm>
                  <a:off x="2785550" y="4666900"/>
                  <a:ext cx="511500" cy="30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1-Q</a:t>
                  </a:r>
                  <a:endParaRPr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cxnSp>
              <p:nvCxnSpPr>
                <p:cNvPr id="194" name="Google Shape;194;p17"/>
                <p:cNvCxnSpPr/>
                <p:nvPr/>
              </p:nvCxnSpPr>
              <p:spPr>
                <a:xfrm>
                  <a:off x="5566425" y="4977375"/>
                  <a:ext cx="8184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1F497D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95" name="Google Shape;195;p17"/>
                <p:cNvCxnSpPr/>
                <p:nvPr/>
              </p:nvCxnSpPr>
              <p:spPr>
                <a:xfrm rot="10800000">
                  <a:off x="5566475" y="5129775"/>
                  <a:ext cx="8184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1F497D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sp>
              <p:nvSpPr>
                <p:cNvPr id="196" name="Google Shape;196;p17"/>
                <p:cNvSpPr txBox="1"/>
                <p:nvPr/>
              </p:nvSpPr>
              <p:spPr>
                <a:xfrm>
                  <a:off x="3852350" y="5657500"/>
                  <a:ext cx="511500" cy="30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9-A</a:t>
                  </a:r>
                  <a:endParaRPr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97" name="Google Shape;197;p17"/>
                <p:cNvSpPr txBox="1"/>
                <p:nvPr/>
              </p:nvSpPr>
              <p:spPr>
                <a:xfrm>
                  <a:off x="4614350" y="5657500"/>
                  <a:ext cx="511500" cy="30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8-Q</a:t>
                  </a:r>
                  <a:endParaRPr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cxnSp>
              <p:nvCxnSpPr>
                <p:cNvPr id="198" name="Google Shape;198;p17"/>
                <p:cNvCxnSpPr/>
                <p:nvPr/>
              </p:nvCxnSpPr>
              <p:spPr>
                <a:xfrm>
                  <a:off x="4660875" y="5303025"/>
                  <a:ext cx="0" cy="11013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1F497D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99" name="Google Shape;199;p17"/>
                <p:cNvCxnSpPr/>
                <p:nvPr/>
              </p:nvCxnSpPr>
              <p:spPr>
                <a:xfrm rot="10800000">
                  <a:off x="4356075" y="5303025"/>
                  <a:ext cx="0" cy="11013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1F497D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200" name="Google Shape;200;p17"/>
                <p:cNvCxnSpPr/>
                <p:nvPr/>
              </p:nvCxnSpPr>
              <p:spPr>
                <a:xfrm rot="10800000" flipH="1">
                  <a:off x="5381625" y="4271925"/>
                  <a:ext cx="1009800" cy="5382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1F497D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201" name="Google Shape;201;p17"/>
                <p:cNvCxnSpPr/>
                <p:nvPr/>
              </p:nvCxnSpPr>
              <p:spPr>
                <a:xfrm flipH="1">
                  <a:off x="4872125" y="4010025"/>
                  <a:ext cx="1514400" cy="7953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1F497D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202" name="Google Shape;202;p17"/>
                <p:cNvCxnSpPr/>
                <p:nvPr/>
              </p:nvCxnSpPr>
              <p:spPr>
                <a:xfrm>
                  <a:off x="5381625" y="5303025"/>
                  <a:ext cx="1009800" cy="5382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1F497D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203" name="Google Shape;203;p17"/>
                <p:cNvCxnSpPr/>
                <p:nvPr/>
              </p:nvCxnSpPr>
              <p:spPr>
                <a:xfrm>
                  <a:off x="4872125" y="5303025"/>
                  <a:ext cx="1514400" cy="7953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1F497D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sp>
              <p:nvSpPr>
                <p:cNvPr id="204" name="Google Shape;204;p17"/>
                <p:cNvSpPr txBox="1"/>
                <p:nvPr/>
              </p:nvSpPr>
              <p:spPr>
                <a:xfrm>
                  <a:off x="5219175" y="4066675"/>
                  <a:ext cx="511500" cy="30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dirty="0"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2-Q</a:t>
                  </a:r>
                  <a:endParaRPr dirty="0"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205" name="Google Shape;205;p17"/>
                <p:cNvSpPr txBox="1"/>
                <p:nvPr/>
              </p:nvSpPr>
              <p:spPr>
                <a:xfrm>
                  <a:off x="5904975" y="4350825"/>
                  <a:ext cx="511500" cy="30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3-R</a:t>
                  </a:r>
                  <a:endParaRPr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206" name="Google Shape;206;p17"/>
                <p:cNvSpPr txBox="1"/>
                <p:nvPr/>
              </p:nvSpPr>
              <p:spPr>
                <a:xfrm>
                  <a:off x="5719900" y="4684850"/>
                  <a:ext cx="511500" cy="30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4-Q</a:t>
                  </a:r>
                  <a:endParaRPr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207" name="Google Shape;207;p17"/>
                <p:cNvSpPr txBox="1"/>
                <p:nvPr/>
              </p:nvSpPr>
              <p:spPr>
                <a:xfrm>
                  <a:off x="5719900" y="5018875"/>
                  <a:ext cx="511500" cy="30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5-R</a:t>
                  </a:r>
                  <a:endParaRPr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208" name="Google Shape;208;p17"/>
                <p:cNvSpPr txBox="1"/>
                <p:nvPr/>
              </p:nvSpPr>
              <p:spPr>
                <a:xfrm>
                  <a:off x="5873325" y="5352900"/>
                  <a:ext cx="511500" cy="30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6-Q</a:t>
                  </a:r>
                  <a:endParaRPr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209" name="Google Shape;209;p17"/>
                <p:cNvSpPr txBox="1"/>
                <p:nvPr/>
              </p:nvSpPr>
              <p:spPr>
                <a:xfrm>
                  <a:off x="5376350" y="5657500"/>
                  <a:ext cx="511500" cy="300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7-R</a:t>
                  </a:r>
                  <a:endParaRPr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210" name="Google Shape;210;p17"/>
                <p:cNvSpPr txBox="1"/>
                <p:nvPr/>
              </p:nvSpPr>
              <p:spPr>
                <a:xfrm>
                  <a:off x="1546075" y="5841225"/>
                  <a:ext cx="1185900" cy="795300"/>
                </a:xfrm>
                <a:prstGeom prst="rect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lgDash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Q = Query</a:t>
                  </a:r>
                  <a:endParaRPr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A = Answer</a:t>
                  </a:r>
                  <a:endParaRPr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R = Referral</a:t>
                  </a:r>
                  <a:endParaRPr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sp>
            <p:nvSpPr>
              <p:cNvPr id="211" name="Google Shape;211;p17"/>
              <p:cNvSpPr txBox="1"/>
              <p:nvPr/>
            </p:nvSpPr>
            <p:spPr>
              <a:xfrm>
                <a:off x="4316275" y="3922725"/>
                <a:ext cx="1995900" cy="42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Recursive</a:t>
                </a:r>
                <a:endParaRPr sz="1800" dirty="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12" name="Google Shape;212;p17"/>
              <p:cNvSpPr txBox="1"/>
              <p:nvPr/>
            </p:nvSpPr>
            <p:spPr>
              <a:xfrm>
                <a:off x="7074525" y="3922725"/>
                <a:ext cx="1995900" cy="424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latin typeface="Times New Roman"/>
                    <a:ea typeface="Times New Roman"/>
                    <a:cs typeface="Times New Roman"/>
                    <a:sym typeface="Times New Roman"/>
                  </a:rPr>
                  <a:t>Non-recursive</a:t>
                </a:r>
                <a:endParaRPr sz="18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2" name="箭號: 向下 1">
              <a:extLst>
                <a:ext uri="{FF2B5EF4-FFF2-40B4-BE49-F238E27FC236}">
                  <a16:creationId xmlns:a16="http://schemas.microsoft.com/office/drawing/2014/main" id="{D924E43B-B748-4D0E-8AA9-C2E53F2C2C8B}"/>
                </a:ext>
              </a:extLst>
            </p:cNvPr>
            <p:cNvSpPr/>
            <p:nvPr/>
          </p:nvSpPr>
          <p:spPr>
            <a:xfrm>
              <a:off x="2861289" y="4617225"/>
              <a:ext cx="255722" cy="25817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Google Shape;204;p17">
              <a:extLst>
                <a:ext uri="{FF2B5EF4-FFF2-40B4-BE49-F238E27FC236}">
                  <a16:creationId xmlns:a16="http://schemas.microsoft.com/office/drawing/2014/main" id="{88909C0C-378A-4A67-805D-22F64B411F6E}"/>
                </a:ext>
              </a:extLst>
            </p:cNvPr>
            <p:cNvSpPr txBox="1"/>
            <p:nvPr/>
          </p:nvSpPr>
          <p:spPr>
            <a:xfrm>
              <a:off x="2590487" y="4228393"/>
              <a:ext cx="835650" cy="2934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latin typeface="Times New Roman"/>
                  <a:ea typeface="Times New Roman"/>
                  <a:cs typeface="Times New Roman"/>
                  <a:sym typeface="Times New Roman"/>
                </a:rPr>
                <a:t>START</a:t>
              </a:r>
              <a:endParaRPr dirty="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8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218" name="Google Shape;218;p18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DNS Delegation – Administered Zone</a:t>
            </a:r>
            <a:endParaRPr/>
          </a:p>
        </p:txBody>
      </p:sp>
      <p:sp>
        <p:nvSpPr>
          <p:cNvPr id="219" name="Google Shape;219;p18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1911292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dirty="0"/>
              <a:t>Zone</a:t>
            </a:r>
            <a:endParaRPr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Autonomously administered piece of namespace</a:t>
            </a:r>
            <a:endParaRPr dirty="0"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600"/>
              <a:buChar char="■"/>
            </a:pPr>
            <a:r>
              <a:rPr lang="en-US" dirty="0">
                <a:solidFill>
                  <a:srgbClr val="FF0000"/>
                </a:solidFill>
              </a:rPr>
              <a:t>Once the subdomain becomes a zone, it is independent to its parent</a:t>
            </a:r>
            <a:endParaRPr dirty="0">
              <a:solidFill>
                <a:srgbClr val="FF0000"/>
              </a:solidFill>
            </a:endParaRPr>
          </a:p>
          <a:p>
            <a:pPr marL="1828800" lvl="3" indent="-3810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Char char="●"/>
            </a:pPr>
            <a:r>
              <a:rPr lang="en-US" dirty="0">
                <a:solidFill>
                  <a:srgbClr val="FF0000"/>
                </a:solidFill>
              </a:rPr>
              <a:t>Even parent contains NS’s A record</a:t>
            </a:r>
            <a:endParaRPr dirty="0"/>
          </a:p>
        </p:txBody>
      </p:sp>
      <p:grpSp>
        <p:nvGrpSpPr>
          <p:cNvPr id="220" name="Google Shape;220;p18"/>
          <p:cNvGrpSpPr/>
          <p:nvPr/>
        </p:nvGrpSpPr>
        <p:grpSpPr>
          <a:xfrm>
            <a:off x="2339850" y="3638525"/>
            <a:ext cx="7687025" cy="3518700"/>
            <a:chOff x="3676975" y="3342850"/>
            <a:chExt cx="7687025" cy="3518700"/>
          </a:xfrm>
        </p:grpSpPr>
        <p:sp>
          <p:nvSpPr>
            <p:cNvPr id="221" name="Google Shape;221;p18"/>
            <p:cNvSpPr/>
            <p:nvPr/>
          </p:nvSpPr>
          <p:spPr>
            <a:xfrm>
              <a:off x="6571000" y="5507650"/>
              <a:ext cx="1375500" cy="13539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8"/>
            <p:cNvSpPr/>
            <p:nvPr/>
          </p:nvSpPr>
          <p:spPr>
            <a:xfrm>
              <a:off x="6970825" y="4554575"/>
              <a:ext cx="1701300" cy="6615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8"/>
            <p:cNvSpPr/>
            <p:nvPr/>
          </p:nvSpPr>
          <p:spPr>
            <a:xfrm>
              <a:off x="7403425" y="3610550"/>
              <a:ext cx="1268700" cy="6990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8"/>
            <p:cNvSpPr/>
            <p:nvPr/>
          </p:nvSpPr>
          <p:spPr>
            <a:xfrm>
              <a:off x="8450850" y="3955450"/>
              <a:ext cx="123900" cy="1239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25" name="Google Shape;225;p18"/>
            <p:cNvCxnSpPr>
              <a:endCxn id="224" idx="0"/>
            </p:cNvCxnSpPr>
            <p:nvPr/>
          </p:nvCxnSpPr>
          <p:spPr>
            <a:xfrm flipH="1">
              <a:off x="8512800" y="3342850"/>
              <a:ext cx="632400" cy="612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226" name="Google Shape;226;p18"/>
            <p:cNvSpPr txBox="1"/>
            <p:nvPr/>
          </p:nvSpPr>
          <p:spPr>
            <a:xfrm>
              <a:off x="7403425" y="3744500"/>
              <a:ext cx="7200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latin typeface="Times New Roman"/>
                  <a:ea typeface="Times New Roman"/>
                  <a:cs typeface="Times New Roman"/>
                  <a:sym typeface="Times New Roman"/>
                </a:rPr>
                <a:t>edu</a:t>
              </a:r>
              <a:endParaRPr sz="1600" b="1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7" name="Google Shape;227;p18"/>
            <p:cNvSpPr/>
            <p:nvPr/>
          </p:nvSpPr>
          <p:spPr>
            <a:xfrm>
              <a:off x="7993650" y="4712400"/>
              <a:ext cx="123900" cy="1239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8"/>
            <p:cNvSpPr/>
            <p:nvPr/>
          </p:nvSpPr>
          <p:spPr>
            <a:xfrm>
              <a:off x="8879600" y="4712400"/>
              <a:ext cx="123900" cy="1239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29" name="Google Shape;229;p18"/>
            <p:cNvCxnSpPr>
              <a:stCxn id="224" idx="4"/>
              <a:endCxn id="227" idx="0"/>
            </p:cNvCxnSpPr>
            <p:nvPr/>
          </p:nvCxnSpPr>
          <p:spPr>
            <a:xfrm flipH="1">
              <a:off x="8055600" y="4079350"/>
              <a:ext cx="457200" cy="633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0" name="Google Shape;230;p18"/>
            <p:cNvCxnSpPr>
              <a:stCxn id="224" idx="4"/>
              <a:endCxn id="228" idx="0"/>
            </p:cNvCxnSpPr>
            <p:nvPr/>
          </p:nvCxnSpPr>
          <p:spPr>
            <a:xfrm>
              <a:off x="8512800" y="4079350"/>
              <a:ext cx="428700" cy="633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31" name="Google Shape;231;p18"/>
            <p:cNvSpPr/>
            <p:nvPr/>
          </p:nvSpPr>
          <p:spPr>
            <a:xfrm>
              <a:off x="7176450" y="5646225"/>
              <a:ext cx="123900" cy="1239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8"/>
            <p:cNvSpPr/>
            <p:nvPr/>
          </p:nvSpPr>
          <p:spPr>
            <a:xfrm>
              <a:off x="8810850" y="5646225"/>
              <a:ext cx="123900" cy="1239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33" name="Google Shape;233;p18"/>
            <p:cNvCxnSpPr>
              <a:stCxn id="227" idx="4"/>
              <a:endCxn id="231" idx="0"/>
            </p:cNvCxnSpPr>
            <p:nvPr/>
          </p:nvCxnSpPr>
          <p:spPr>
            <a:xfrm flipH="1">
              <a:off x="7238400" y="4836300"/>
              <a:ext cx="817200" cy="81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4" name="Google Shape;234;p18"/>
            <p:cNvCxnSpPr>
              <a:stCxn id="227" idx="4"/>
              <a:endCxn id="232" idx="0"/>
            </p:cNvCxnSpPr>
            <p:nvPr/>
          </p:nvCxnSpPr>
          <p:spPr>
            <a:xfrm>
              <a:off x="8055600" y="4836300"/>
              <a:ext cx="817200" cy="81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35" name="Google Shape;235;p18"/>
            <p:cNvSpPr txBox="1"/>
            <p:nvPr/>
          </p:nvSpPr>
          <p:spPr>
            <a:xfrm>
              <a:off x="7058700" y="4558788"/>
              <a:ext cx="9969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latin typeface="Times New Roman"/>
                  <a:ea typeface="Times New Roman"/>
                  <a:cs typeface="Times New Roman"/>
                  <a:sym typeface="Times New Roman"/>
                </a:rPr>
                <a:t>berkeley</a:t>
              </a:r>
              <a:endParaRPr sz="1600" b="1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6" name="Google Shape;236;p18"/>
            <p:cNvSpPr txBox="1"/>
            <p:nvPr/>
          </p:nvSpPr>
          <p:spPr>
            <a:xfrm>
              <a:off x="8961950" y="4554563"/>
              <a:ext cx="9969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latin typeface="Times New Roman"/>
                  <a:ea typeface="Times New Roman"/>
                  <a:cs typeface="Times New Roman"/>
                  <a:sym typeface="Times New Roman"/>
                </a:rPr>
                <a:t>stanford</a:t>
              </a:r>
              <a:endParaRPr sz="1600" b="1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7" name="Google Shape;237;p18"/>
            <p:cNvSpPr/>
            <p:nvPr/>
          </p:nvSpPr>
          <p:spPr>
            <a:xfrm>
              <a:off x="10222750" y="4712400"/>
              <a:ext cx="123900" cy="1239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8"/>
            <p:cNvSpPr txBox="1"/>
            <p:nvPr/>
          </p:nvSpPr>
          <p:spPr>
            <a:xfrm>
              <a:off x="10367100" y="4554563"/>
              <a:ext cx="9969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latin typeface="Times New Roman"/>
                  <a:ea typeface="Times New Roman"/>
                  <a:cs typeface="Times New Roman"/>
                  <a:sym typeface="Times New Roman"/>
                </a:rPr>
                <a:t>cmu</a:t>
              </a:r>
              <a:endParaRPr sz="1600" b="1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39" name="Google Shape;239;p18"/>
            <p:cNvCxnSpPr>
              <a:stCxn id="224" idx="4"/>
              <a:endCxn id="237" idx="0"/>
            </p:cNvCxnSpPr>
            <p:nvPr/>
          </p:nvCxnSpPr>
          <p:spPr>
            <a:xfrm>
              <a:off x="8512800" y="4079350"/>
              <a:ext cx="1771800" cy="633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40" name="Google Shape;240;p18"/>
            <p:cNvSpPr/>
            <p:nvPr/>
          </p:nvSpPr>
          <p:spPr>
            <a:xfrm>
              <a:off x="7993650" y="5646225"/>
              <a:ext cx="123900" cy="1239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41" name="Google Shape;241;p18"/>
            <p:cNvCxnSpPr>
              <a:stCxn id="227" idx="4"/>
              <a:endCxn id="240" idx="0"/>
            </p:cNvCxnSpPr>
            <p:nvPr/>
          </p:nvCxnSpPr>
          <p:spPr>
            <a:xfrm>
              <a:off x="8055600" y="4836300"/>
              <a:ext cx="0" cy="81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42" name="Google Shape;242;p18"/>
            <p:cNvSpPr txBox="1"/>
            <p:nvPr/>
          </p:nvSpPr>
          <p:spPr>
            <a:xfrm>
              <a:off x="6179550" y="5461088"/>
              <a:ext cx="9969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latin typeface="Times New Roman"/>
                  <a:ea typeface="Times New Roman"/>
                  <a:cs typeface="Times New Roman"/>
                  <a:sym typeface="Times New Roman"/>
                </a:rPr>
                <a:t>cs</a:t>
              </a:r>
              <a:endParaRPr sz="1600" b="1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43" name="Google Shape;243;p18"/>
            <p:cNvSpPr txBox="1"/>
            <p:nvPr/>
          </p:nvSpPr>
          <p:spPr>
            <a:xfrm>
              <a:off x="8055600" y="5461100"/>
              <a:ext cx="5190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latin typeface="Times New Roman"/>
                  <a:ea typeface="Times New Roman"/>
                  <a:cs typeface="Times New Roman"/>
                  <a:sym typeface="Times New Roman"/>
                </a:rPr>
                <a:t>co</a:t>
              </a:r>
              <a:endParaRPr sz="1600" b="1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44" name="Google Shape;244;p18"/>
            <p:cNvSpPr txBox="1"/>
            <p:nvPr/>
          </p:nvSpPr>
          <p:spPr>
            <a:xfrm>
              <a:off x="8872800" y="5460475"/>
              <a:ext cx="5190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latin typeface="Times New Roman"/>
                  <a:ea typeface="Times New Roman"/>
                  <a:cs typeface="Times New Roman"/>
                  <a:sym typeface="Times New Roman"/>
                </a:rPr>
                <a:t>me</a:t>
              </a:r>
              <a:endParaRPr sz="1600" b="1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45" name="Google Shape;245;p18"/>
            <p:cNvSpPr/>
            <p:nvPr/>
          </p:nvSpPr>
          <p:spPr>
            <a:xfrm>
              <a:off x="7176450" y="6460750"/>
              <a:ext cx="123900" cy="1239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8"/>
            <p:cNvSpPr/>
            <p:nvPr/>
          </p:nvSpPr>
          <p:spPr>
            <a:xfrm>
              <a:off x="6711725" y="6460750"/>
              <a:ext cx="123900" cy="1239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8"/>
            <p:cNvSpPr/>
            <p:nvPr/>
          </p:nvSpPr>
          <p:spPr>
            <a:xfrm>
              <a:off x="7641175" y="6460750"/>
              <a:ext cx="123900" cy="1239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48" name="Google Shape;248;p18"/>
            <p:cNvCxnSpPr>
              <a:stCxn id="231" idx="4"/>
              <a:endCxn id="246" idx="0"/>
            </p:cNvCxnSpPr>
            <p:nvPr/>
          </p:nvCxnSpPr>
          <p:spPr>
            <a:xfrm flipH="1">
              <a:off x="6773700" y="5770125"/>
              <a:ext cx="464700" cy="690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9" name="Google Shape;249;p18"/>
            <p:cNvCxnSpPr>
              <a:stCxn id="231" idx="4"/>
              <a:endCxn id="245" idx="0"/>
            </p:cNvCxnSpPr>
            <p:nvPr/>
          </p:nvCxnSpPr>
          <p:spPr>
            <a:xfrm>
              <a:off x="7238400" y="5770125"/>
              <a:ext cx="0" cy="690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0" name="Google Shape;250;p18"/>
            <p:cNvCxnSpPr>
              <a:stCxn id="231" idx="4"/>
              <a:endCxn id="247" idx="0"/>
            </p:cNvCxnSpPr>
            <p:nvPr/>
          </p:nvCxnSpPr>
          <p:spPr>
            <a:xfrm>
              <a:off x="7238400" y="5770125"/>
              <a:ext cx="464700" cy="690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51" name="Google Shape;251;p18"/>
            <p:cNvSpPr txBox="1"/>
            <p:nvPr/>
          </p:nvSpPr>
          <p:spPr>
            <a:xfrm>
              <a:off x="5852425" y="3610550"/>
              <a:ext cx="11184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latin typeface="Times New Roman"/>
                  <a:ea typeface="Times New Roman"/>
                  <a:cs typeface="Times New Roman"/>
                  <a:sym typeface="Times New Roman"/>
                </a:rPr>
                <a:t>edu</a:t>
              </a:r>
              <a:r>
                <a:rPr lang="en-US" sz="1800">
                  <a:latin typeface="Times New Roman"/>
                  <a:ea typeface="Times New Roman"/>
                  <a:cs typeface="Times New Roman"/>
                  <a:sym typeface="Times New Roman"/>
                </a:rPr>
                <a:t> zone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2" name="Google Shape;252;p18"/>
            <p:cNvSpPr txBox="1"/>
            <p:nvPr/>
          </p:nvSpPr>
          <p:spPr>
            <a:xfrm>
              <a:off x="4408316" y="4535825"/>
              <a:ext cx="1934159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latin typeface="Times New Roman"/>
                  <a:ea typeface="Times New Roman"/>
                  <a:cs typeface="Times New Roman"/>
                  <a:sym typeface="Times New Roman"/>
                </a:rPr>
                <a:t>berkeley.edu</a:t>
              </a:r>
              <a:r>
                <a:rPr lang="en-US" sz="1800">
                  <a:latin typeface="Times New Roman"/>
                  <a:ea typeface="Times New Roman"/>
                  <a:cs typeface="Times New Roman"/>
                  <a:sym typeface="Times New Roman"/>
                </a:rPr>
                <a:t> zone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3" name="Google Shape;253;p18"/>
            <p:cNvSpPr txBox="1"/>
            <p:nvPr/>
          </p:nvSpPr>
          <p:spPr>
            <a:xfrm>
              <a:off x="3676975" y="5461100"/>
              <a:ext cx="21756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latin typeface="Times New Roman"/>
                  <a:ea typeface="Times New Roman"/>
                  <a:cs typeface="Times New Roman"/>
                  <a:sym typeface="Times New Roman"/>
                </a:rPr>
                <a:t>cs.berkeley.edu</a:t>
              </a:r>
              <a:r>
                <a:rPr lang="en-US" sz="1800">
                  <a:latin typeface="Times New Roman"/>
                  <a:ea typeface="Times New Roman"/>
                  <a:cs typeface="Times New Roman"/>
                  <a:sym typeface="Times New Roman"/>
                </a:rPr>
                <a:t> zone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54" name="Google Shape;254;p18"/>
            <p:cNvCxnSpPr>
              <a:stCxn id="253" idx="3"/>
              <a:endCxn id="242" idx="2"/>
            </p:cNvCxnSpPr>
            <p:nvPr/>
          </p:nvCxnSpPr>
          <p:spPr>
            <a:xfrm>
              <a:off x="5852575" y="5691950"/>
              <a:ext cx="825300" cy="200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55" name="Google Shape;255;p18"/>
            <p:cNvCxnSpPr>
              <a:stCxn id="252" idx="3"/>
              <a:endCxn id="222" idx="2"/>
            </p:cNvCxnSpPr>
            <p:nvPr/>
          </p:nvCxnSpPr>
          <p:spPr>
            <a:xfrm>
              <a:off x="6342475" y="4766675"/>
              <a:ext cx="628350" cy="11865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56" name="Google Shape;256;p18"/>
            <p:cNvCxnSpPr>
              <a:stCxn id="251" idx="3"/>
              <a:endCxn id="226" idx="1"/>
            </p:cNvCxnSpPr>
            <p:nvPr/>
          </p:nvCxnSpPr>
          <p:spPr>
            <a:xfrm>
              <a:off x="6970825" y="3841400"/>
              <a:ext cx="432600" cy="11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9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262" name="Google Shape;262;p19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DNS Delegation – Administered Zone</a:t>
            </a:r>
            <a:endParaRPr/>
          </a:p>
        </p:txBody>
      </p:sp>
      <p:sp>
        <p:nvSpPr>
          <p:cNvPr id="263" name="Google Shape;263;p19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41574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Two kinds of zone files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Forward Zone files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Hostname-to-Address mapping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Ex:</a:t>
            </a:r>
            <a:endParaRPr/>
          </a:p>
          <a:p>
            <a:pPr marL="1828800" lvl="3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u="sng"/>
              <a:t>bsd1.cs.nctu.edu.tw.        IN      A       140.113.235.131</a:t>
            </a:r>
            <a:r>
              <a:rPr lang="en-US"/>
              <a:t> 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Reverse Zone files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Address-to-Hostname mapping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Ex:</a:t>
            </a:r>
            <a:endParaRPr/>
          </a:p>
          <a:p>
            <a:pPr marL="1828800" lvl="3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u="sng"/>
              <a:t>131.235.113.140.in-addr.arpa.    IN    PTR        bsd1.cs.nctu.edu.tw.</a:t>
            </a:r>
            <a:endParaRPr u="sng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0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269" name="Google Shape;269;p20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Name Server Taxonomy (1)</a:t>
            </a:r>
            <a:endParaRPr/>
          </a:p>
        </p:txBody>
      </p:sp>
      <p:sp>
        <p:nvSpPr>
          <p:cNvPr id="270" name="Google Shape;270;p20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5383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Categories of name servers</a:t>
            </a:r>
            <a:endParaRPr sz="280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/>
              <a:t>Based on the source of name server’s data</a:t>
            </a:r>
            <a:endParaRPr sz="2600"/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2400">
                <a:solidFill>
                  <a:srgbClr val="0000FF"/>
                </a:solidFill>
              </a:rPr>
              <a:t>Authoritative</a:t>
            </a:r>
            <a:r>
              <a:rPr lang="en-US" sz="2400"/>
              <a:t>: official representative of a zone (master/slave)</a:t>
            </a:r>
            <a:endParaRPr sz="2400"/>
          </a:p>
          <a:p>
            <a:pPr marL="1828800" lvl="3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>
                <a:solidFill>
                  <a:srgbClr val="0000FF"/>
                </a:solidFill>
              </a:rPr>
              <a:t>Master</a:t>
            </a:r>
            <a:r>
              <a:rPr lang="en-US" sz="2200"/>
              <a:t>: get zone data from disk</a:t>
            </a:r>
            <a:endParaRPr sz="2200"/>
          </a:p>
          <a:p>
            <a:pPr marL="1828800" lvl="3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>
                <a:solidFill>
                  <a:srgbClr val="0000FF"/>
                </a:solidFill>
              </a:rPr>
              <a:t>Slave</a:t>
            </a:r>
            <a:r>
              <a:rPr lang="en-US" sz="2200"/>
              <a:t>: copy zone data from master</a:t>
            </a:r>
            <a:endParaRPr sz="2200"/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2400">
                <a:solidFill>
                  <a:srgbClr val="0000FF"/>
                </a:solidFill>
              </a:rPr>
              <a:t>Nonauthoritative</a:t>
            </a:r>
            <a:r>
              <a:rPr lang="en-US" sz="2400"/>
              <a:t>: answer a query from cache</a:t>
            </a:r>
            <a:endParaRPr sz="2400"/>
          </a:p>
          <a:p>
            <a:pPr marL="1828800" lvl="3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>
                <a:solidFill>
                  <a:srgbClr val="0000FF"/>
                </a:solidFill>
              </a:rPr>
              <a:t>caching</a:t>
            </a:r>
            <a:r>
              <a:rPr lang="en-US" sz="2200"/>
              <a:t>: caches data from previous queries</a:t>
            </a:r>
            <a:endParaRPr sz="220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/>
              <a:t>Based on the type of answers handed out</a:t>
            </a:r>
            <a:endParaRPr sz="2600"/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2400">
                <a:solidFill>
                  <a:srgbClr val="0000FF"/>
                </a:solidFill>
              </a:rPr>
              <a:t>Recursive</a:t>
            </a:r>
            <a:r>
              <a:rPr lang="en-US" sz="2400"/>
              <a:t>: do query for you until it return an answer or error</a:t>
            </a:r>
            <a:endParaRPr sz="2400"/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2400">
                <a:solidFill>
                  <a:srgbClr val="0000FF"/>
                </a:solidFill>
              </a:rPr>
              <a:t>Nonrecursive</a:t>
            </a:r>
            <a:r>
              <a:rPr lang="en-US" sz="2400"/>
              <a:t>: refer you to the authoritative server</a:t>
            </a:r>
            <a:endParaRPr sz="240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/>
              <a:t>Based on the query path</a:t>
            </a:r>
            <a:endParaRPr sz="2600"/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2400">
                <a:solidFill>
                  <a:srgbClr val="0000FF"/>
                </a:solidFill>
              </a:rPr>
              <a:t>Forwarder</a:t>
            </a:r>
            <a:r>
              <a:rPr lang="en-US" sz="2400"/>
              <a:t>: performs queries on behalf of many clients with large cache</a:t>
            </a:r>
            <a:endParaRPr sz="2400"/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2400">
                <a:solidFill>
                  <a:srgbClr val="0000FF"/>
                </a:solidFill>
              </a:rPr>
              <a:t>Caching</a:t>
            </a:r>
            <a:r>
              <a:rPr lang="en-US" sz="2400"/>
              <a:t>: performs queries as a recursive name server</a:t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1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276" name="Google Shape;276;p21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Name Server Taxonomy (2)</a:t>
            </a:r>
            <a:endParaRPr/>
          </a:p>
        </p:txBody>
      </p:sp>
      <p:sp>
        <p:nvSpPr>
          <p:cNvPr id="277" name="Google Shape;277;p21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5923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 dirty="0" err="1"/>
              <a:t>Nonrecursive</a:t>
            </a:r>
            <a:r>
              <a:rPr lang="en-US" sz="2800" dirty="0"/>
              <a:t> referral </a:t>
            </a:r>
            <a:endParaRPr sz="2800" dirty="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 dirty="0"/>
              <a:t>Hierarchical and </a:t>
            </a:r>
            <a:r>
              <a:rPr lang="en-US" sz="2600" dirty="0">
                <a:solidFill>
                  <a:srgbClr val="FF0000"/>
                </a:solidFill>
              </a:rPr>
              <a:t>longest</a:t>
            </a:r>
            <a:r>
              <a:rPr lang="en-US" sz="2600" dirty="0"/>
              <a:t> known domain referral with cache data of other zone’s name servers’ addresses</a:t>
            </a:r>
            <a:endParaRPr sz="2600" dirty="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 dirty="0"/>
              <a:t>Ex:</a:t>
            </a:r>
            <a:endParaRPr sz="2600" dirty="0"/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2400" dirty="0"/>
              <a:t>Query lair.cs.colorado.edu from a </a:t>
            </a:r>
            <a:r>
              <a:rPr lang="en-US" sz="2400" dirty="0" err="1"/>
              <a:t>nonrecursive</a:t>
            </a:r>
            <a:r>
              <a:rPr lang="en-US" sz="2400" dirty="0"/>
              <a:t> server</a:t>
            </a:r>
            <a:endParaRPr sz="2400" dirty="0"/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2400" dirty="0"/>
              <a:t>Whether cache has</a:t>
            </a:r>
            <a:endParaRPr sz="2400" dirty="0"/>
          </a:p>
          <a:p>
            <a:pPr marL="1828800" lvl="3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 dirty="0"/>
              <a:t>IP of lair.cs.colorado.edu</a:t>
            </a:r>
            <a:endParaRPr sz="2200" dirty="0"/>
          </a:p>
          <a:p>
            <a:pPr marL="1828800" lvl="3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 dirty="0"/>
              <a:t>Name servers of cs.colorado.edu</a:t>
            </a:r>
            <a:endParaRPr sz="2200" dirty="0"/>
          </a:p>
          <a:p>
            <a:pPr marL="1828800" lvl="3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 dirty="0"/>
              <a:t>Name servers of colorado.edu</a:t>
            </a:r>
            <a:endParaRPr sz="2200" dirty="0"/>
          </a:p>
          <a:p>
            <a:pPr marL="1828800" lvl="3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 dirty="0"/>
              <a:t>Name servers of </a:t>
            </a:r>
            <a:r>
              <a:rPr lang="en-US" sz="2200" dirty="0" err="1"/>
              <a:t>edu</a:t>
            </a:r>
            <a:endParaRPr sz="2200" dirty="0"/>
          </a:p>
          <a:p>
            <a:pPr marL="1828800" lvl="3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 dirty="0"/>
              <a:t>Name servers of root ("")</a:t>
            </a:r>
            <a:endParaRPr sz="2200" dirty="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 dirty="0"/>
              <a:t>The resolver libraries do not understand referrals mostly. They expect the local name server to be recursive </a:t>
            </a:r>
            <a:endParaRPr sz="26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2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283" name="Google Shape;283;p22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Name Server Taxonomy (3)</a:t>
            </a:r>
            <a:endParaRPr/>
          </a:p>
        </p:txBody>
      </p:sp>
      <p:sp>
        <p:nvSpPr>
          <p:cNvPr id="284" name="Google Shape;284;p22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3166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dirty="0"/>
              <a:t>Caching</a:t>
            </a:r>
            <a:endParaRPr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Positive cache (Long TTL)</a:t>
            </a:r>
            <a:endParaRPr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Negative cache (Short TTL)</a:t>
            </a:r>
            <a:endParaRPr dirty="0"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 dirty="0"/>
              <a:t>No host or domain matches the name queried</a:t>
            </a:r>
            <a:endParaRPr dirty="0"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 dirty="0"/>
              <a:t>The type of data requested does not exist for this host</a:t>
            </a:r>
            <a:endParaRPr dirty="0"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 dirty="0"/>
              <a:t>The server to ask is not responding</a:t>
            </a:r>
            <a:endParaRPr dirty="0"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 dirty="0"/>
              <a:t>The server is unreachable of network problem</a:t>
            </a:r>
            <a:endParaRPr dirty="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dirty="0"/>
              <a:t>Negative cache</a:t>
            </a:r>
            <a:endParaRPr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60% DNS queries are failed</a:t>
            </a:r>
            <a:endParaRPr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To reduce the load of root servers, the authoritative negative answers must be cached</a:t>
            </a: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3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290" name="Google Shape;290;p23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Name Server Taxonomy (4)</a:t>
            </a:r>
            <a:endParaRPr dirty="0"/>
          </a:p>
        </p:txBody>
      </p:sp>
      <p:sp>
        <p:nvSpPr>
          <p:cNvPr id="291" name="Google Shape;291;p23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30915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dirty="0"/>
              <a:t>Caching and forwarding DNS servers</a:t>
            </a:r>
            <a:endParaRPr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5ADA550-D3BD-494A-9C70-CB000231D3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058" y="2841058"/>
            <a:ext cx="4141324" cy="3486499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47CF9D0D-6DAF-4EB7-AC57-E3C1AA4149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0390" y="2841059"/>
            <a:ext cx="5600700" cy="3752850"/>
          </a:xfrm>
          <a:prstGeom prst="rect">
            <a:avLst/>
          </a:prstGeom>
        </p:spPr>
      </p:pic>
      <p:sp>
        <p:nvSpPr>
          <p:cNvPr id="11" name="Google Shape;331;p24">
            <a:extLst>
              <a:ext uri="{FF2B5EF4-FFF2-40B4-BE49-F238E27FC236}">
                <a16:creationId xmlns:a16="http://schemas.microsoft.com/office/drawing/2014/main" id="{8D8E0560-6600-4E26-89D0-97EB2DA1683D}"/>
              </a:ext>
            </a:extLst>
          </p:cNvPr>
          <p:cNvSpPr txBox="1"/>
          <p:nvPr/>
        </p:nvSpPr>
        <p:spPr>
          <a:xfrm>
            <a:off x="2034650" y="6519408"/>
            <a:ext cx="2255400" cy="584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latin typeface="Source Sans Pro" panose="020B0604020202020204" charset="0"/>
                <a:ea typeface="Times New Roman"/>
                <a:cs typeface="Times New Roman"/>
                <a:sym typeface="Times New Roman"/>
              </a:rPr>
              <a:t>Caching</a:t>
            </a:r>
            <a:endParaRPr sz="2600" dirty="0">
              <a:latin typeface="Source Sans Pro" panose="020B0604020202020204" charset="0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" name="Google Shape;331;p24">
            <a:extLst>
              <a:ext uri="{FF2B5EF4-FFF2-40B4-BE49-F238E27FC236}">
                <a16:creationId xmlns:a16="http://schemas.microsoft.com/office/drawing/2014/main" id="{E7964670-6274-4FA2-B81C-B624BEFA0B7A}"/>
              </a:ext>
            </a:extLst>
          </p:cNvPr>
          <p:cNvSpPr txBox="1"/>
          <p:nvPr/>
        </p:nvSpPr>
        <p:spPr>
          <a:xfrm>
            <a:off x="7373040" y="6519408"/>
            <a:ext cx="2255400" cy="584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latin typeface="Source Sans Pro" panose="020B0604020202020204" charset="0"/>
                <a:ea typeface="Times New Roman"/>
                <a:cs typeface="Times New Roman"/>
                <a:sym typeface="Times New Roman"/>
              </a:rPr>
              <a:t>Forwarding</a:t>
            </a:r>
            <a:endParaRPr sz="2600" dirty="0">
              <a:latin typeface="Source Sans Pro" panose="020B0604020202020204" charset="0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4"/>
          <p:cNvSpPr/>
          <p:nvPr/>
        </p:nvSpPr>
        <p:spPr>
          <a:xfrm>
            <a:off x="1066100" y="3909975"/>
            <a:ext cx="10247700" cy="34200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inside your site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9" name="Google Shape;299;p24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300" name="Google Shape;300;p24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Name Server Taxonomy (5)</a:t>
            </a:r>
            <a:endParaRPr/>
          </a:p>
        </p:txBody>
      </p:sp>
      <p:sp>
        <p:nvSpPr>
          <p:cNvPr id="301" name="Google Shape;301;p24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9621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How to arrange your DNS servers?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Ex:</a:t>
            </a:r>
            <a:endParaRPr/>
          </a:p>
        </p:txBody>
      </p:sp>
      <p:sp>
        <p:nvSpPr>
          <p:cNvPr id="302" name="Google Shape;302;p24"/>
          <p:cNvSpPr/>
          <p:nvPr/>
        </p:nvSpPr>
        <p:spPr>
          <a:xfrm>
            <a:off x="2813700" y="4077125"/>
            <a:ext cx="1671300" cy="372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big </a:t>
            </a: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forwarder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3" name="Google Shape;303;p24"/>
          <p:cNvSpPr/>
          <p:nvPr/>
        </p:nvSpPr>
        <p:spPr>
          <a:xfrm>
            <a:off x="2190125" y="4844750"/>
            <a:ext cx="1081800" cy="372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forwarder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4" name="Google Shape;304;p24"/>
          <p:cNvSpPr/>
          <p:nvPr/>
        </p:nvSpPr>
        <p:spPr>
          <a:xfrm>
            <a:off x="4026775" y="4844750"/>
            <a:ext cx="1081800" cy="372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forwarder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5" name="Google Shape;305;p24"/>
          <p:cNvSpPr/>
          <p:nvPr/>
        </p:nvSpPr>
        <p:spPr>
          <a:xfrm>
            <a:off x="1680888" y="5612375"/>
            <a:ext cx="818400" cy="372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caching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6" name="Google Shape;306;p24"/>
          <p:cNvSpPr/>
          <p:nvPr/>
        </p:nvSpPr>
        <p:spPr>
          <a:xfrm>
            <a:off x="2720396" y="5612375"/>
            <a:ext cx="818400" cy="372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caching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7" name="Google Shape;307;p24"/>
          <p:cNvSpPr/>
          <p:nvPr/>
        </p:nvSpPr>
        <p:spPr>
          <a:xfrm>
            <a:off x="3759904" y="5612375"/>
            <a:ext cx="818400" cy="372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caching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8" name="Google Shape;308;p24"/>
          <p:cNvSpPr/>
          <p:nvPr/>
        </p:nvSpPr>
        <p:spPr>
          <a:xfrm>
            <a:off x="4799413" y="5612375"/>
            <a:ext cx="818400" cy="372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caching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09" name="Google Shape;309;p24"/>
          <p:cNvCxnSpPr>
            <a:stCxn id="302" idx="2"/>
            <a:endCxn id="303" idx="0"/>
          </p:cNvCxnSpPr>
          <p:nvPr/>
        </p:nvCxnSpPr>
        <p:spPr>
          <a:xfrm flipH="1">
            <a:off x="2731050" y="4450025"/>
            <a:ext cx="918300" cy="394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0" name="Google Shape;310;p24"/>
          <p:cNvCxnSpPr>
            <a:cxnSpLocks/>
            <a:stCxn id="302" idx="2"/>
            <a:endCxn id="304" idx="0"/>
          </p:cNvCxnSpPr>
          <p:nvPr/>
        </p:nvCxnSpPr>
        <p:spPr>
          <a:xfrm>
            <a:off x="3649350" y="4450025"/>
            <a:ext cx="918300" cy="394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1" name="Google Shape;311;p24"/>
          <p:cNvCxnSpPr>
            <a:stCxn id="303" idx="2"/>
            <a:endCxn id="305" idx="0"/>
          </p:cNvCxnSpPr>
          <p:nvPr/>
        </p:nvCxnSpPr>
        <p:spPr>
          <a:xfrm flipH="1">
            <a:off x="2090225" y="5217650"/>
            <a:ext cx="640800" cy="394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2" name="Google Shape;312;p24"/>
          <p:cNvCxnSpPr>
            <a:stCxn id="303" idx="2"/>
            <a:endCxn id="306" idx="0"/>
          </p:cNvCxnSpPr>
          <p:nvPr/>
        </p:nvCxnSpPr>
        <p:spPr>
          <a:xfrm>
            <a:off x="2731025" y="5217650"/>
            <a:ext cx="398700" cy="394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3" name="Google Shape;313;p24"/>
          <p:cNvCxnSpPr>
            <a:cxnSpLocks/>
            <a:stCxn id="304" idx="2"/>
            <a:endCxn id="307" idx="0"/>
          </p:cNvCxnSpPr>
          <p:nvPr/>
        </p:nvCxnSpPr>
        <p:spPr>
          <a:xfrm flipH="1">
            <a:off x="4168975" y="5217650"/>
            <a:ext cx="398700" cy="394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4" name="Google Shape;314;p24"/>
          <p:cNvCxnSpPr>
            <a:cxnSpLocks/>
            <a:stCxn id="304" idx="2"/>
            <a:endCxn id="308" idx="0"/>
          </p:cNvCxnSpPr>
          <p:nvPr/>
        </p:nvCxnSpPr>
        <p:spPr>
          <a:xfrm>
            <a:off x="4567675" y="5217650"/>
            <a:ext cx="640800" cy="394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5" name="Google Shape;315;p24"/>
          <p:cNvSpPr txBox="1"/>
          <p:nvPr/>
        </p:nvSpPr>
        <p:spPr>
          <a:xfrm>
            <a:off x="1066100" y="6348975"/>
            <a:ext cx="8184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client</a:t>
            </a:r>
            <a:endParaRPr/>
          </a:p>
        </p:txBody>
      </p:sp>
      <p:sp>
        <p:nvSpPr>
          <p:cNvPr id="316" name="Google Shape;316;p24"/>
          <p:cNvSpPr txBox="1"/>
          <p:nvPr/>
        </p:nvSpPr>
        <p:spPr>
          <a:xfrm>
            <a:off x="1807350" y="6774875"/>
            <a:ext cx="8184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client</a:t>
            </a:r>
            <a:endParaRPr/>
          </a:p>
        </p:txBody>
      </p:sp>
      <p:sp>
        <p:nvSpPr>
          <p:cNvPr id="317" name="Google Shape;317;p24"/>
          <p:cNvSpPr txBox="1"/>
          <p:nvPr/>
        </p:nvSpPr>
        <p:spPr>
          <a:xfrm>
            <a:off x="2375275" y="6348975"/>
            <a:ext cx="8184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client</a:t>
            </a:r>
            <a:endParaRPr/>
          </a:p>
        </p:txBody>
      </p:sp>
      <p:sp>
        <p:nvSpPr>
          <p:cNvPr id="318" name="Google Shape;318;p24"/>
          <p:cNvSpPr txBox="1"/>
          <p:nvPr/>
        </p:nvSpPr>
        <p:spPr>
          <a:xfrm>
            <a:off x="3116525" y="6774875"/>
            <a:ext cx="8184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client</a:t>
            </a:r>
            <a:endParaRPr/>
          </a:p>
        </p:txBody>
      </p:sp>
      <p:sp>
        <p:nvSpPr>
          <p:cNvPr id="319" name="Google Shape;319;p24"/>
          <p:cNvSpPr txBox="1"/>
          <p:nvPr/>
        </p:nvSpPr>
        <p:spPr>
          <a:xfrm>
            <a:off x="3684450" y="6348975"/>
            <a:ext cx="8184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client</a:t>
            </a:r>
            <a:endParaRPr/>
          </a:p>
        </p:txBody>
      </p:sp>
      <p:sp>
        <p:nvSpPr>
          <p:cNvPr id="320" name="Google Shape;320;p24"/>
          <p:cNvSpPr txBox="1"/>
          <p:nvPr/>
        </p:nvSpPr>
        <p:spPr>
          <a:xfrm>
            <a:off x="4425700" y="6774875"/>
            <a:ext cx="8184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client</a:t>
            </a:r>
            <a:endParaRPr/>
          </a:p>
        </p:txBody>
      </p:sp>
      <p:sp>
        <p:nvSpPr>
          <p:cNvPr id="321" name="Google Shape;321;p24"/>
          <p:cNvSpPr txBox="1"/>
          <p:nvPr/>
        </p:nvSpPr>
        <p:spPr>
          <a:xfrm>
            <a:off x="4993625" y="6348975"/>
            <a:ext cx="8184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client</a:t>
            </a:r>
            <a:endParaRPr/>
          </a:p>
        </p:txBody>
      </p:sp>
      <p:sp>
        <p:nvSpPr>
          <p:cNvPr id="322" name="Google Shape;322;p24"/>
          <p:cNvSpPr txBox="1"/>
          <p:nvPr/>
        </p:nvSpPr>
        <p:spPr>
          <a:xfrm>
            <a:off x="5734875" y="6774875"/>
            <a:ext cx="8184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client</a:t>
            </a:r>
            <a:endParaRPr/>
          </a:p>
        </p:txBody>
      </p:sp>
      <p:cxnSp>
        <p:nvCxnSpPr>
          <p:cNvPr id="323" name="Google Shape;323;p24"/>
          <p:cNvCxnSpPr>
            <a:stCxn id="305" idx="2"/>
            <a:endCxn id="315" idx="0"/>
          </p:cNvCxnSpPr>
          <p:nvPr/>
        </p:nvCxnSpPr>
        <p:spPr>
          <a:xfrm flipH="1">
            <a:off x="1475388" y="5985275"/>
            <a:ext cx="614700" cy="36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</p:cxnSp>
      <p:cxnSp>
        <p:nvCxnSpPr>
          <p:cNvPr id="324" name="Google Shape;324;p24"/>
          <p:cNvCxnSpPr>
            <a:stCxn id="306" idx="2"/>
            <a:endCxn id="317" idx="0"/>
          </p:cNvCxnSpPr>
          <p:nvPr/>
        </p:nvCxnSpPr>
        <p:spPr>
          <a:xfrm flipH="1">
            <a:off x="2784596" y="5985275"/>
            <a:ext cx="345000" cy="36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</p:cxnSp>
      <p:cxnSp>
        <p:nvCxnSpPr>
          <p:cNvPr id="325" name="Google Shape;325;p24"/>
          <p:cNvCxnSpPr>
            <a:stCxn id="306" idx="2"/>
            <a:endCxn id="318" idx="0"/>
          </p:cNvCxnSpPr>
          <p:nvPr/>
        </p:nvCxnSpPr>
        <p:spPr>
          <a:xfrm>
            <a:off x="3129596" y="5985275"/>
            <a:ext cx="396000" cy="78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</p:cxnSp>
      <p:cxnSp>
        <p:nvCxnSpPr>
          <p:cNvPr id="326" name="Google Shape;326;p24"/>
          <p:cNvCxnSpPr>
            <a:stCxn id="307" idx="2"/>
            <a:endCxn id="319" idx="0"/>
          </p:cNvCxnSpPr>
          <p:nvPr/>
        </p:nvCxnSpPr>
        <p:spPr>
          <a:xfrm flipH="1">
            <a:off x="4093504" y="5985275"/>
            <a:ext cx="75600" cy="36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</p:cxnSp>
      <p:cxnSp>
        <p:nvCxnSpPr>
          <p:cNvPr id="327" name="Google Shape;327;p24"/>
          <p:cNvCxnSpPr>
            <a:stCxn id="308" idx="2"/>
            <a:endCxn id="321" idx="0"/>
          </p:cNvCxnSpPr>
          <p:nvPr/>
        </p:nvCxnSpPr>
        <p:spPr>
          <a:xfrm>
            <a:off x="5208613" y="5985275"/>
            <a:ext cx="194100" cy="36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</p:cxnSp>
      <p:cxnSp>
        <p:nvCxnSpPr>
          <p:cNvPr id="328" name="Google Shape;328;p24"/>
          <p:cNvCxnSpPr>
            <a:stCxn id="308" idx="2"/>
            <a:endCxn id="322" idx="0"/>
          </p:cNvCxnSpPr>
          <p:nvPr/>
        </p:nvCxnSpPr>
        <p:spPr>
          <a:xfrm>
            <a:off x="5208613" y="5985275"/>
            <a:ext cx="935400" cy="78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</p:cxnSp>
      <p:cxnSp>
        <p:nvCxnSpPr>
          <p:cNvPr id="329" name="Google Shape;329;p24"/>
          <p:cNvCxnSpPr>
            <a:stCxn id="307" idx="2"/>
            <a:endCxn id="320" idx="0"/>
          </p:cNvCxnSpPr>
          <p:nvPr/>
        </p:nvCxnSpPr>
        <p:spPr>
          <a:xfrm>
            <a:off x="4169104" y="5985275"/>
            <a:ext cx="665700" cy="78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</p:cxnSp>
      <p:cxnSp>
        <p:nvCxnSpPr>
          <p:cNvPr id="330" name="Google Shape;330;p24"/>
          <p:cNvCxnSpPr>
            <a:stCxn id="305" idx="2"/>
            <a:endCxn id="316" idx="0"/>
          </p:cNvCxnSpPr>
          <p:nvPr/>
        </p:nvCxnSpPr>
        <p:spPr>
          <a:xfrm>
            <a:off x="2090088" y="5985275"/>
            <a:ext cx="126600" cy="78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331" name="Google Shape;331;p24"/>
          <p:cNvSpPr txBox="1"/>
          <p:nvPr/>
        </p:nvSpPr>
        <p:spPr>
          <a:xfrm>
            <a:off x="2491850" y="2543950"/>
            <a:ext cx="2255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Queries from inside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32" name="Google Shape;332;p24"/>
          <p:cNvCxnSpPr/>
          <p:nvPr/>
        </p:nvCxnSpPr>
        <p:spPr>
          <a:xfrm rot="10800000">
            <a:off x="3496950" y="3577025"/>
            <a:ext cx="0" cy="500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3" name="Google Shape;333;p24"/>
          <p:cNvCxnSpPr/>
          <p:nvPr/>
        </p:nvCxnSpPr>
        <p:spPr>
          <a:xfrm>
            <a:off x="3763005" y="3576913"/>
            <a:ext cx="0" cy="500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34" name="Google Shape;334;p24"/>
          <p:cNvSpPr txBox="1"/>
          <p:nvPr/>
        </p:nvSpPr>
        <p:spPr>
          <a:xfrm>
            <a:off x="2625750" y="3527738"/>
            <a:ext cx="975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Queries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5" name="Google Shape;335;p24"/>
          <p:cNvSpPr txBox="1"/>
          <p:nvPr/>
        </p:nvSpPr>
        <p:spPr>
          <a:xfrm>
            <a:off x="3681600" y="3527725"/>
            <a:ext cx="975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Answers</a:t>
            </a: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6" name="Google Shape;336;p24"/>
          <p:cNvSpPr txBox="1"/>
          <p:nvPr/>
        </p:nvSpPr>
        <p:spPr>
          <a:xfrm>
            <a:off x="5475500" y="3527725"/>
            <a:ext cx="1428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outside world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7" name="Google Shape;337;p24"/>
          <p:cNvSpPr txBox="1"/>
          <p:nvPr/>
        </p:nvSpPr>
        <p:spPr>
          <a:xfrm>
            <a:off x="7915450" y="2543950"/>
            <a:ext cx="2255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Queries from outside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8" name="Google Shape;338;p24"/>
          <p:cNvSpPr/>
          <p:nvPr/>
        </p:nvSpPr>
        <p:spPr>
          <a:xfrm>
            <a:off x="8502250" y="4079975"/>
            <a:ext cx="1081800" cy="372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master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9" name="Google Shape;339;p24"/>
          <p:cNvSpPr/>
          <p:nvPr/>
        </p:nvSpPr>
        <p:spPr>
          <a:xfrm>
            <a:off x="7523275" y="4731900"/>
            <a:ext cx="1081800" cy="372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slave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0" name="Google Shape;340;p24"/>
          <p:cNvSpPr/>
          <p:nvPr/>
        </p:nvSpPr>
        <p:spPr>
          <a:xfrm>
            <a:off x="8849325" y="5550125"/>
            <a:ext cx="1081800" cy="372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slave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1" name="Google Shape;341;p24"/>
          <p:cNvSpPr/>
          <p:nvPr/>
        </p:nvSpPr>
        <p:spPr>
          <a:xfrm>
            <a:off x="10039450" y="4452888"/>
            <a:ext cx="1081800" cy="372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slave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2" name="Google Shape;342;p24"/>
          <p:cNvSpPr/>
          <p:nvPr/>
        </p:nvSpPr>
        <p:spPr>
          <a:xfrm>
            <a:off x="9584050" y="3344888"/>
            <a:ext cx="1081800" cy="372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slave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43" name="Google Shape;343;p24"/>
          <p:cNvCxnSpPr>
            <a:stCxn id="338" idx="2"/>
            <a:endCxn id="339" idx="0"/>
          </p:cNvCxnSpPr>
          <p:nvPr/>
        </p:nvCxnSpPr>
        <p:spPr>
          <a:xfrm flipH="1">
            <a:off x="8064250" y="4452875"/>
            <a:ext cx="978900" cy="279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4" name="Google Shape;344;p24"/>
          <p:cNvCxnSpPr>
            <a:stCxn id="338" idx="2"/>
            <a:endCxn id="340" idx="0"/>
          </p:cNvCxnSpPr>
          <p:nvPr/>
        </p:nvCxnSpPr>
        <p:spPr>
          <a:xfrm>
            <a:off x="9043150" y="4452875"/>
            <a:ext cx="347100" cy="1097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5" name="Google Shape;345;p24"/>
          <p:cNvCxnSpPr>
            <a:stCxn id="338" idx="2"/>
            <a:endCxn id="341" idx="1"/>
          </p:cNvCxnSpPr>
          <p:nvPr/>
        </p:nvCxnSpPr>
        <p:spPr>
          <a:xfrm>
            <a:off x="9043150" y="4452875"/>
            <a:ext cx="996300" cy="186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6" name="Google Shape;346;p24"/>
          <p:cNvCxnSpPr>
            <a:stCxn id="338" idx="0"/>
            <a:endCxn id="342" idx="2"/>
          </p:cNvCxnSpPr>
          <p:nvPr/>
        </p:nvCxnSpPr>
        <p:spPr>
          <a:xfrm rot="10800000" flipH="1">
            <a:off x="9043150" y="3717875"/>
            <a:ext cx="1081800" cy="362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7" name="Google Shape;347;p24"/>
          <p:cNvCxnSpPr/>
          <p:nvPr/>
        </p:nvCxnSpPr>
        <p:spPr>
          <a:xfrm rot="10800000" flipH="1">
            <a:off x="10511600" y="3738700"/>
            <a:ext cx="748500" cy="693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8" name="Google Shape;348;p24"/>
          <p:cNvCxnSpPr/>
          <p:nvPr/>
        </p:nvCxnSpPr>
        <p:spPr>
          <a:xfrm rot="10800000" flipH="1">
            <a:off x="10681441" y="3738700"/>
            <a:ext cx="748500" cy="693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349" name="Google Shape;349;p24"/>
          <p:cNvCxnSpPr/>
          <p:nvPr/>
        </p:nvCxnSpPr>
        <p:spPr>
          <a:xfrm rot="10800000">
            <a:off x="8787210" y="3530539"/>
            <a:ext cx="0" cy="565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0" name="Google Shape;350;p24"/>
          <p:cNvCxnSpPr/>
          <p:nvPr/>
        </p:nvCxnSpPr>
        <p:spPr>
          <a:xfrm>
            <a:off x="8672225" y="3530539"/>
            <a:ext cx="0" cy="565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51" name="Google Shape;351;p24"/>
          <p:cNvSpPr txBox="1"/>
          <p:nvPr/>
        </p:nvSpPr>
        <p:spPr>
          <a:xfrm>
            <a:off x="7768775" y="3550904"/>
            <a:ext cx="975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Queries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2" name="Google Shape;352;p24"/>
          <p:cNvSpPr txBox="1"/>
          <p:nvPr/>
        </p:nvSpPr>
        <p:spPr>
          <a:xfrm>
            <a:off x="8672225" y="3550889"/>
            <a:ext cx="975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Answers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53" name="Google Shape;353;p24"/>
          <p:cNvCxnSpPr/>
          <p:nvPr/>
        </p:nvCxnSpPr>
        <p:spPr>
          <a:xfrm rot="10800000">
            <a:off x="7709534" y="3331454"/>
            <a:ext cx="0" cy="1371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4" name="Google Shape;354;p24"/>
          <p:cNvCxnSpPr/>
          <p:nvPr/>
        </p:nvCxnSpPr>
        <p:spPr>
          <a:xfrm>
            <a:off x="7609831" y="3346952"/>
            <a:ext cx="0" cy="1371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55" name="Google Shape;355;p24"/>
          <p:cNvSpPr txBox="1"/>
          <p:nvPr/>
        </p:nvSpPr>
        <p:spPr>
          <a:xfrm>
            <a:off x="6686975" y="3196635"/>
            <a:ext cx="975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Queries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6" name="Google Shape;356;p24"/>
          <p:cNvSpPr txBox="1"/>
          <p:nvPr/>
        </p:nvSpPr>
        <p:spPr>
          <a:xfrm>
            <a:off x="7590425" y="3196600"/>
            <a:ext cx="975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Answers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弧形 1">
            <a:extLst>
              <a:ext uri="{FF2B5EF4-FFF2-40B4-BE49-F238E27FC236}">
                <a16:creationId xmlns:a16="http://schemas.microsoft.com/office/drawing/2014/main" id="{4E1AB847-C326-4C79-AF6A-CA6E05F3CFD1}"/>
              </a:ext>
            </a:extLst>
          </p:cNvPr>
          <p:cNvSpPr/>
          <p:nvPr/>
        </p:nvSpPr>
        <p:spPr>
          <a:xfrm>
            <a:off x="4042509" y="4167396"/>
            <a:ext cx="1081800" cy="995623"/>
          </a:xfrm>
          <a:prstGeom prst="arc">
            <a:avLst>
              <a:gd name="adj1" fmla="val 16200000"/>
              <a:gd name="adj2" fmla="val 3426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弧形 61">
            <a:extLst>
              <a:ext uri="{FF2B5EF4-FFF2-40B4-BE49-F238E27FC236}">
                <a16:creationId xmlns:a16="http://schemas.microsoft.com/office/drawing/2014/main" id="{4A2AD80D-93E2-4785-ACD8-1F5CCAFA9EA8}"/>
              </a:ext>
            </a:extLst>
          </p:cNvPr>
          <p:cNvSpPr/>
          <p:nvPr/>
        </p:nvSpPr>
        <p:spPr>
          <a:xfrm>
            <a:off x="3977163" y="4229925"/>
            <a:ext cx="1081800" cy="995623"/>
          </a:xfrm>
          <a:prstGeom prst="arc">
            <a:avLst>
              <a:gd name="adj1" fmla="val 16200000"/>
              <a:gd name="adj2" fmla="val 342642"/>
            </a:avLst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弧形 66">
            <a:extLst>
              <a:ext uri="{FF2B5EF4-FFF2-40B4-BE49-F238E27FC236}">
                <a16:creationId xmlns:a16="http://schemas.microsoft.com/office/drawing/2014/main" id="{6FA6F144-B7E3-4D8D-A622-F674C43E06F8}"/>
              </a:ext>
            </a:extLst>
          </p:cNvPr>
          <p:cNvSpPr/>
          <p:nvPr/>
        </p:nvSpPr>
        <p:spPr>
          <a:xfrm>
            <a:off x="4662563" y="4974597"/>
            <a:ext cx="1081800" cy="995623"/>
          </a:xfrm>
          <a:prstGeom prst="arc">
            <a:avLst>
              <a:gd name="adj1" fmla="val 16200000"/>
              <a:gd name="adj2" fmla="val 3426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弧形 67">
            <a:extLst>
              <a:ext uri="{FF2B5EF4-FFF2-40B4-BE49-F238E27FC236}">
                <a16:creationId xmlns:a16="http://schemas.microsoft.com/office/drawing/2014/main" id="{CE9FC024-0DC5-402A-AF82-77EE822C500D}"/>
              </a:ext>
            </a:extLst>
          </p:cNvPr>
          <p:cNvSpPr/>
          <p:nvPr/>
        </p:nvSpPr>
        <p:spPr>
          <a:xfrm>
            <a:off x="4597217" y="5037126"/>
            <a:ext cx="1081800" cy="995623"/>
          </a:xfrm>
          <a:prstGeom prst="arc">
            <a:avLst>
              <a:gd name="adj1" fmla="val 16200000"/>
              <a:gd name="adj2" fmla="val 342642"/>
            </a:avLst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弧形 68">
            <a:extLst>
              <a:ext uri="{FF2B5EF4-FFF2-40B4-BE49-F238E27FC236}">
                <a16:creationId xmlns:a16="http://schemas.microsoft.com/office/drawing/2014/main" id="{54F1555E-D282-434C-8373-0EDCD3C6C0F3}"/>
              </a:ext>
            </a:extLst>
          </p:cNvPr>
          <p:cNvSpPr/>
          <p:nvPr/>
        </p:nvSpPr>
        <p:spPr>
          <a:xfrm>
            <a:off x="5208475" y="5831479"/>
            <a:ext cx="1081800" cy="995623"/>
          </a:xfrm>
          <a:prstGeom prst="arc">
            <a:avLst>
              <a:gd name="adj1" fmla="val 16200000"/>
              <a:gd name="adj2" fmla="val 3426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弧形 69">
            <a:extLst>
              <a:ext uri="{FF2B5EF4-FFF2-40B4-BE49-F238E27FC236}">
                <a16:creationId xmlns:a16="http://schemas.microsoft.com/office/drawing/2014/main" id="{9628995B-7229-4312-BDB6-3182517CAE7A}"/>
              </a:ext>
            </a:extLst>
          </p:cNvPr>
          <p:cNvSpPr/>
          <p:nvPr/>
        </p:nvSpPr>
        <p:spPr>
          <a:xfrm>
            <a:off x="5143129" y="5894008"/>
            <a:ext cx="1081800" cy="995623"/>
          </a:xfrm>
          <a:prstGeom prst="arc">
            <a:avLst>
              <a:gd name="adj1" fmla="val 16200000"/>
              <a:gd name="adj2" fmla="val 342642"/>
            </a:avLst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5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sp>
        <p:nvSpPr>
          <p:cNvPr id="362" name="Google Shape;362;p25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Name Server Taxonomy (6)</a:t>
            </a:r>
            <a:endParaRPr/>
          </a:p>
        </p:txBody>
      </p:sp>
      <p:sp>
        <p:nvSpPr>
          <p:cNvPr id="363" name="Google Shape;363;p25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5430600" cy="11529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dirty="0"/>
              <a:t>Root name servers</a:t>
            </a:r>
            <a:endParaRPr sz="2400" dirty="0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 sz="2200" dirty="0"/>
              <a:t>In </a:t>
            </a:r>
            <a:r>
              <a:rPr lang="en-US" sz="2200" dirty="0" err="1"/>
              <a:t>named.root</a:t>
            </a:r>
            <a:r>
              <a:rPr lang="en-US" sz="2200" dirty="0"/>
              <a:t> file of BIND</a:t>
            </a:r>
            <a:endParaRPr sz="2200" dirty="0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 sz="2200" u="sng" dirty="0">
                <a:solidFill>
                  <a:schemeClr val="hlink"/>
                </a:solidFill>
                <a:hlinkClick r:id="rId3"/>
              </a:rPr>
              <a:t>https://www.iana.org/domains/root/files</a:t>
            </a:r>
            <a:r>
              <a:rPr lang="en-US" sz="2200" dirty="0"/>
              <a:t> </a:t>
            </a:r>
            <a:endParaRPr sz="2200" dirty="0"/>
          </a:p>
        </p:txBody>
      </p:sp>
      <p:sp>
        <p:nvSpPr>
          <p:cNvPr id="364" name="Google Shape;364;p25"/>
          <p:cNvSpPr txBox="1"/>
          <p:nvPr/>
        </p:nvSpPr>
        <p:spPr>
          <a:xfrm>
            <a:off x="0" y="0"/>
            <a:ext cx="35613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5" name="Google Shape;365;p25"/>
          <p:cNvSpPr txBox="1">
            <a:spLocks noGrp="1"/>
          </p:cNvSpPr>
          <p:nvPr>
            <p:ph type="body" idx="2"/>
          </p:nvPr>
        </p:nvSpPr>
        <p:spPr>
          <a:xfrm>
            <a:off x="5153791" y="2806574"/>
            <a:ext cx="6074017" cy="45551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/>
              <a:t>.                        3600000  IN  NS    A.ROOT-SERVERS.NET.</a:t>
            </a:r>
            <a:endParaRPr sz="12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/>
              <a:t>A.ROOT-SERVERS.NET.      3600000      A     198.41.0.4</a:t>
            </a:r>
            <a:endParaRPr sz="12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/>
              <a:t>A.ROOT-SERVERS.NET.      3600000      AAAA  2001:503:ba3e::2:30</a:t>
            </a:r>
            <a:endParaRPr sz="12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/>
              <a:t>.                        3600000      NS    B.ROOT-SERVERS.NET.</a:t>
            </a:r>
            <a:endParaRPr sz="12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/>
              <a:t>B.ROOT-SERVERS.NET.      3600000      A     199.9.14.201</a:t>
            </a:r>
            <a:endParaRPr sz="12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/>
              <a:t>B.ROOT-SERVERS.NET.      3600000      AAAA  2001:500:200::b</a:t>
            </a:r>
            <a:endParaRPr sz="12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/>
              <a:t>.                        3600000      NS    C.ROOT-SERVERS.NET.</a:t>
            </a:r>
            <a:endParaRPr sz="12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/>
              <a:t>C.ROOT-SERVERS.NET.      3600000      A     192.33.4.12</a:t>
            </a:r>
            <a:endParaRPr sz="12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/>
              <a:t>C.ROOT-SERVERS.NET.      3600000      AAAA  2001:500:2::c</a:t>
            </a:r>
            <a:endParaRPr sz="12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/>
              <a:t>.                        3600000      NS    D.ROOT-SERVERS.NET.</a:t>
            </a:r>
            <a:endParaRPr sz="12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/>
              <a:t>D.ROOT-SERVERS.NET.      3600000      A     199.7.91.13</a:t>
            </a:r>
            <a:endParaRPr sz="12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/>
              <a:t>D.ROOT-SERVERS.NET.      3600000      AAAA  2001:500:2d::d</a:t>
            </a:r>
            <a:endParaRPr sz="12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/>
              <a:t>.                        3600000      NS    E.ROOT-SERVERS.NET.</a:t>
            </a:r>
            <a:endParaRPr sz="12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/>
              <a:t>E.ROOT-SERVERS.NET.      3600000      A     192.203.230.10</a:t>
            </a:r>
            <a:endParaRPr sz="12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/>
              <a:t>E.ROOT-SERVERS.NET.      3600000      AAAA  2001:500:a8::e</a:t>
            </a:r>
            <a:endParaRPr sz="12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/>
              <a:t>.                        3600000      NS    F.ROOT-SERVERS.NET.</a:t>
            </a:r>
            <a:endParaRPr sz="12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/>
              <a:t>F.ROOT-SERVERS.NET.      3600000      A     192.5.5.241</a:t>
            </a:r>
            <a:endParaRPr sz="12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/>
              <a:t>F.ROOT-SERVERS.NET.      3600000      AAAA  2001:500:2f::f</a:t>
            </a:r>
            <a:endParaRPr sz="12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/>
              <a:t>.                        3600000      NS    G.ROOT-SERVERS.NET.</a:t>
            </a:r>
            <a:endParaRPr sz="12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/>
              <a:t>G.ROOT-SERVERS.NET.      3600000      A     192.112.36.4</a:t>
            </a:r>
            <a:endParaRPr sz="12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/>
              <a:t>G.ROOT-SERVERS.NET.      3600000      AAAA  2001:500:12::d0d</a:t>
            </a:r>
            <a:endParaRPr sz="12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/>
              <a:t>.                        3600000      NS    H.ROOT-SERVERS.NET.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/>
              <a:t>H.ROOT-SERVERS.NET.      3600000      A     198.97.190.53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/>
              <a:t>H.ROOT-SERVERS.NET.      3600000      AAAA  2001:500:1::53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History of DNS</a:t>
            </a:r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786969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300" dirty="0"/>
              <a:t>What and Why is DNS?</a:t>
            </a:r>
            <a:endParaRPr sz="2300" dirty="0"/>
          </a:p>
          <a:p>
            <a:pPr marL="914400" lvl="1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-US" sz="2100" dirty="0"/>
              <a:t>IP is difficult to memorize, and IPv6 makes it worse</a:t>
            </a:r>
            <a:endParaRPr sz="2100" dirty="0"/>
          </a:p>
          <a:p>
            <a:pPr marL="914400" lvl="1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-US" sz="2100" dirty="0"/>
              <a:t>Domain Name ↔ IP Address(es)</a:t>
            </a:r>
            <a:endParaRPr sz="2100" dirty="0"/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300" dirty="0"/>
              <a:t>Before DNS</a:t>
            </a:r>
            <a:endParaRPr sz="2300" dirty="0"/>
          </a:p>
          <a:p>
            <a:pPr marL="914400" lvl="1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-US" sz="2100" dirty="0"/>
              <a:t>ARPANET</a:t>
            </a:r>
            <a:endParaRPr sz="2100" dirty="0"/>
          </a:p>
          <a:p>
            <a:pPr marL="1371600" lvl="2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■"/>
            </a:pPr>
            <a:r>
              <a:rPr lang="en-US" sz="1900" dirty="0"/>
              <a:t>HOSTS.txt contains all the hosts’ information (/</a:t>
            </a:r>
            <a:r>
              <a:rPr lang="en-US" sz="1900" dirty="0" err="1"/>
              <a:t>etc</a:t>
            </a:r>
            <a:r>
              <a:rPr lang="en-US" sz="1900" dirty="0"/>
              <a:t>/hosts)</a:t>
            </a:r>
            <a:endParaRPr sz="1900" dirty="0"/>
          </a:p>
          <a:p>
            <a:pPr marL="1371600" lvl="2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■"/>
            </a:pPr>
            <a:r>
              <a:rPr lang="en-US" sz="1900" dirty="0"/>
              <a:t>Maintained by SRI’s Network Information Center</a:t>
            </a:r>
            <a:endParaRPr sz="1900" dirty="0"/>
          </a:p>
          <a:p>
            <a:pPr marL="1828800" lvl="3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sz="1700" dirty="0"/>
              <a:t>Register →</a:t>
            </a:r>
            <a:r>
              <a:rPr lang="en-US" altLang="zh-TW" sz="1700" dirty="0"/>
              <a:t> </a:t>
            </a:r>
            <a:r>
              <a:rPr lang="en-US" sz="1700" dirty="0"/>
              <a:t>Distribute DB</a:t>
            </a:r>
          </a:p>
          <a:p>
            <a:pPr marL="914400" lvl="1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-US" sz="2100" dirty="0"/>
              <a:t>Problems: Not scalable!</a:t>
            </a:r>
            <a:endParaRPr sz="2100" dirty="0"/>
          </a:p>
          <a:p>
            <a:pPr marL="1371600" lvl="2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■"/>
            </a:pPr>
            <a:r>
              <a:rPr lang="en-US" sz="1900" dirty="0"/>
              <a:t>Traffic and Load</a:t>
            </a:r>
            <a:endParaRPr sz="1900" dirty="0"/>
          </a:p>
          <a:p>
            <a:pPr marL="1371600" lvl="2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■"/>
            </a:pPr>
            <a:r>
              <a:rPr lang="en-US" sz="1900" dirty="0"/>
              <a:t>Name Collision</a:t>
            </a:r>
            <a:endParaRPr sz="1900" dirty="0"/>
          </a:p>
          <a:p>
            <a:pPr marL="1371600" lvl="2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■"/>
            </a:pPr>
            <a:r>
              <a:rPr lang="en-US" sz="1900" dirty="0"/>
              <a:t>Consistency</a:t>
            </a:r>
            <a:endParaRPr sz="1900" dirty="0"/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300" dirty="0"/>
              <a:t>Domain Name System</a:t>
            </a:r>
            <a:endParaRPr sz="2300" dirty="0"/>
          </a:p>
          <a:p>
            <a:pPr marL="914400" lvl="1" indent="-36195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00"/>
              <a:buChar char="○"/>
            </a:pPr>
            <a:r>
              <a:rPr lang="en-US" sz="2100" dirty="0">
                <a:solidFill>
                  <a:srgbClr val="FF0000"/>
                </a:solidFill>
              </a:rPr>
              <a:t>Administration decentralization</a:t>
            </a:r>
            <a:endParaRPr sz="2100" dirty="0">
              <a:solidFill>
                <a:srgbClr val="FF0000"/>
              </a:solidFill>
            </a:endParaRPr>
          </a:p>
          <a:p>
            <a:pPr marL="914400" lvl="1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-US" sz="2100" dirty="0"/>
              <a:t>Paul Mockapetris (University of Southern California)</a:t>
            </a:r>
            <a:endParaRPr sz="2100" dirty="0"/>
          </a:p>
          <a:p>
            <a:pPr marL="1371600" lvl="2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■"/>
            </a:pPr>
            <a:r>
              <a:rPr lang="en-US" sz="1900" dirty="0"/>
              <a:t>RFC 882, 883 (1983) </a:t>
            </a:r>
            <a:r>
              <a:rPr lang="en-US" sz="2000" dirty="0"/>
              <a:t>→</a:t>
            </a:r>
            <a:r>
              <a:rPr lang="en-US" sz="1900" dirty="0"/>
              <a:t> 1034, 1035 (1987)</a:t>
            </a:r>
            <a:endParaRPr sz="19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6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sp>
        <p:nvSpPr>
          <p:cNvPr id="371" name="Google Shape;371;p26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DNS Client Configurations</a:t>
            </a:r>
            <a:endParaRPr/>
          </a:p>
        </p:txBody>
      </p:sp>
      <p:sp>
        <p:nvSpPr>
          <p:cNvPr id="372" name="Google Shape;372;p26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27694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 dirty="0"/>
              <a:t>/</a:t>
            </a:r>
            <a:r>
              <a:rPr lang="en-US" sz="2800" dirty="0" err="1"/>
              <a:t>etc</a:t>
            </a:r>
            <a:r>
              <a:rPr lang="en-US" sz="2800" dirty="0"/>
              <a:t>/</a:t>
            </a:r>
            <a:r>
              <a:rPr lang="en-US" sz="2800" dirty="0" err="1"/>
              <a:t>resolv.conf</a:t>
            </a:r>
            <a:endParaRPr sz="2800" dirty="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 dirty="0"/>
              <a:t>nameserver</a:t>
            </a:r>
            <a:endParaRPr sz="2600" dirty="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 dirty="0"/>
              <a:t>domain</a:t>
            </a:r>
            <a:endParaRPr sz="2600" dirty="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 dirty="0"/>
              <a:t>search</a:t>
            </a:r>
            <a:endParaRPr sz="2600" dirty="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 dirty="0"/>
              <a:t>resolver(5), </a:t>
            </a:r>
            <a:r>
              <a:rPr lang="en-US" sz="2600" dirty="0" err="1"/>
              <a:t>resolverconf</a:t>
            </a:r>
            <a:r>
              <a:rPr lang="en-US" sz="2600" dirty="0"/>
              <a:t>(8)</a:t>
            </a:r>
            <a:endParaRPr sz="2600" dirty="0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 dirty="0"/>
              <a:t>/</a:t>
            </a:r>
            <a:r>
              <a:rPr lang="en-US" sz="2800" dirty="0" err="1"/>
              <a:t>etc</a:t>
            </a:r>
            <a:r>
              <a:rPr lang="en-US" sz="2800" dirty="0"/>
              <a:t>/hosts</a:t>
            </a:r>
            <a:endParaRPr sz="2800" dirty="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 dirty="0"/>
              <a:t>Format: 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IP    FQDN    Aliases</a:t>
            </a:r>
            <a:endParaRPr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C:\Windows\system32\drivers\etc\hosts</a:t>
            </a:r>
            <a:endParaRPr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 dirty="0"/>
              <a:t>hosts(5)</a:t>
            </a:r>
            <a:endParaRPr sz="2600" dirty="0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 dirty="0"/>
              <a:t>/</a:t>
            </a:r>
            <a:r>
              <a:rPr lang="en-US" sz="2800" dirty="0" err="1"/>
              <a:t>etc</a:t>
            </a:r>
            <a:r>
              <a:rPr lang="en-US" sz="2800" dirty="0"/>
              <a:t>/</a:t>
            </a:r>
            <a:r>
              <a:rPr lang="en-US" sz="2800" dirty="0" err="1"/>
              <a:t>nsswitch.conf</a:t>
            </a:r>
            <a:endParaRPr sz="2800" dirty="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hosts: files (nis) (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ldap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dns</a:t>
            </a:r>
            <a:endParaRPr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 dirty="0" err="1"/>
              <a:t>nsswitch.conf</a:t>
            </a:r>
            <a:r>
              <a:rPr lang="en-US" sz="2600" dirty="0"/>
              <a:t>(5)</a:t>
            </a:r>
            <a:endParaRPr sz="26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7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sp>
        <p:nvSpPr>
          <p:cNvPr id="378" name="Google Shape;378;p27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DNS Client Commands – host</a:t>
            </a:r>
            <a:endParaRPr/>
          </a:p>
        </p:txBody>
      </p:sp>
      <p:sp>
        <p:nvSpPr>
          <p:cNvPr id="379" name="Google Shape;379;p27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3185487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 host nasa.cs.nctu.edu.tw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nasa.cs.nctu.edu.tw has address 140.113.17.32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 host 140.113.17.32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32.17.113.140.in-addr.arpa domain name pointer nasa.cs.nctu.edu.tw.</a:t>
            </a:r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8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sp>
        <p:nvSpPr>
          <p:cNvPr id="385" name="Google Shape;385;p28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DNS Client Commands – nslookup</a:t>
            </a:r>
            <a:endParaRPr/>
          </a:p>
        </p:txBody>
      </p:sp>
      <p:sp>
        <p:nvSpPr>
          <p:cNvPr id="386" name="Google Shape;386;p28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84006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nslookup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nasa.cs.nctu.edu.tw</a:t>
            </a:r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08000" lvl="1" indent="0" algn="l" rtl="0">
              <a:spcBef>
                <a:spcPts val="0"/>
              </a:spcBef>
              <a:spcAft>
                <a:spcPts val="0"/>
              </a:spcAft>
              <a:buSzPts val="2800"/>
            </a:pPr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Server:         140.113.235.1</a:t>
            </a:r>
            <a:b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Address:        140.113.235.1#53</a:t>
            </a:r>
            <a:b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Name:   nasa.cs.nctu.edu.tw</a:t>
            </a:r>
            <a:b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Address: 140.113.17.32</a:t>
            </a:r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endParaRPr sz="3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nslookup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140.113.17.225</a:t>
            </a:r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08000" lvl="1" indent="0" algn="l" rtl="0">
              <a:spcBef>
                <a:spcPts val="0"/>
              </a:spcBef>
              <a:spcAft>
                <a:spcPts val="0"/>
              </a:spcAft>
              <a:buSzPts val="2800"/>
            </a:pPr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Server:         140.113.235.1</a:t>
            </a:r>
            <a:b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Address:        140.113.235.1#53</a:t>
            </a:r>
            <a:b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32.17.113.140.in-addr.arpa      name = nasa.cs.nctu.edu.tw.</a:t>
            </a:r>
            <a:endParaRPr sz="3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9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sp>
        <p:nvSpPr>
          <p:cNvPr id="392" name="Google Shape;392;p29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DNS Client Commands – dig (1)</a:t>
            </a:r>
            <a:endParaRPr/>
          </a:p>
        </p:txBody>
      </p:sp>
      <p:sp>
        <p:nvSpPr>
          <p:cNvPr id="393" name="Google Shape;393;p29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30915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 dig nasa.cs.nctu.edu.tw</a:t>
            </a:r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4" name="Google Shape;394;p29"/>
          <p:cNvSpPr txBox="1">
            <a:spLocks noGrp="1"/>
          </p:cNvSpPr>
          <p:nvPr>
            <p:ph type="body" idx="2"/>
          </p:nvPr>
        </p:nvSpPr>
        <p:spPr>
          <a:xfrm>
            <a:off x="1259950" y="2147050"/>
            <a:ext cx="10153800" cy="40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/>
              <a:t>;; Got answer:</a:t>
            </a:r>
            <a:endParaRPr sz="18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/>
              <a:t>;; -&gt;&gt;HEADER&lt;&lt;- opcode: QUERY, status: NOERROR, id: 47883</a:t>
            </a:r>
            <a:endParaRPr sz="18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/>
              <a:t>;; flags: </a:t>
            </a:r>
            <a:r>
              <a:rPr lang="en-US" sz="1800" b="1" dirty="0" err="1"/>
              <a:t>qr</a:t>
            </a:r>
            <a:r>
              <a:rPr lang="en-US" sz="1800" b="1" dirty="0"/>
              <a:t> aa </a:t>
            </a:r>
            <a:r>
              <a:rPr lang="en-US" sz="1800" b="1" dirty="0" err="1"/>
              <a:t>rd</a:t>
            </a:r>
            <a:r>
              <a:rPr lang="en-US" sz="1800" b="1" dirty="0"/>
              <a:t> ra; QUERY: 1, ANSWER: 1, AUTHORITY: 3, ADDITIONAL: 3</a:t>
            </a:r>
            <a:endParaRPr sz="18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/>
              <a:t>;; QUESTION SECTION:</a:t>
            </a:r>
            <a:endParaRPr sz="18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/>
              <a:t>;nasa.cs.nctu.edu.tw.           IN      A</a:t>
            </a:r>
            <a:endParaRPr sz="18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/>
              <a:t>;; ANSWER SECTION:</a:t>
            </a:r>
            <a:endParaRPr sz="18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/>
              <a:t>nasa.cs.nctu.edu.tw.    3600    IN      A       140.113.17.32</a:t>
            </a:r>
            <a:endParaRPr sz="18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/>
              <a:t>……</a:t>
            </a:r>
            <a:endParaRPr sz="18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0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sp>
        <p:nvSpPr>
          <p:cNvPr id="400" name="Google Shape;400;p30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DNS Client Commands – dig (2)</a:t>
            </a:r>
            <a:endParaRPr/>
          </a:p>
        </p:txBody>
      </p:sp>
      <p:sp>
        <p:nvSpPr>
          <p:cNvPr id="401" name="Google Shape;401;p30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30915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 dig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140.113.17.32</a:t>
            </a:r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2" name="Google Shape;402;p30"/>
          <p:cNvSpPr txBox="1">
            <a:spLocks noGrp="1"/>
          </p:cNvSpPr>
          <p:nvPr>
            <p:ph type="body" idx="2"/>
          </p:nvPr>
        </p:nvSpPr>
        <p:spPr>
          <a:xfrm>
            <a:off x="1259950" y="2147050"/>
            <a:ext cx="10153800" cy="335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/>
              <a:t>;; Got answer:</a:t>
            </a:r>
            <a:endParaRPr sz="18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/>
              <a:t>;; -&gt;&gt;HEADER&lt;&lt;- opcode: QUERY, status: NOERROR, id: 5514</a:t>
            </a:r>
            <a:endParaRPr sz="18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/>
              <a:t>;; flags: qr aa rd ra; QUERY: 1, ANSWER: 1, AUTHORITY: 3, ADDITIONAL: 3</a:t>
            </a:r>
            <a:endParaRPr sz="18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/>
              <a:t>;; QUESTION SECTION:</a:t>
            </a:r>
            <a:endParaRPr sz="18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/>
              <a:t>;32.17.113.140.in-addr.arpa.   IN      PTR</a:t>
            </a:r>
            <a:endParaRPr sz="18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/>
              <a:t>;; ANSWER SECTION:</a:t>
            </a:r>
            <a:endParaRPr sz="18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/>
              <a:t>32.17.113.140.in-addr.arpa. 86400 IN   PTR     nasa.cs.nctu.edu.tw.</a:t>
            </a:r>
            <a:endParaRPr sz="18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/>
              <a:t>……</a:t>
            </a:r>
            <a:endParaRPr sz="1800" b="1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0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  <p:sp>
        <p:nvSpPr>
          <p:cNvPr id="400" name="Google Shape;400;p30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DNS Client Commands – drill</a:t>
            </a:r>
            <a:endParaRPr dirty="0"/>
          </a:p>
        </p:txBody>
      </p:sp>
      <p:sp>
        <p:nvSpPr>
          <p:cNvPr id="401" name="Google Shape;401;p30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30915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sv-SE" b="1" dirty="0">
                <a:latin typeface="Courier New" panose="02070309020205020404" pitchFamily="49" charset="0"/>
                <a:cs typeface="Courier New" panose="02070309020205020404" pitchFamily="49" charset="0"/>
              </a:rPr>
              <a:t>drill -D www.cs.nctu.edu.tw</a:t>
            </a:r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2" name="Google Shape;402;p30"/>
          <p:cNvSpPr txBox="1">
            <a:spLocks noGrp="1"/>
          </p:cNvSpPr>
          <p:nvPr>
            <p:ph type="body" idx="2"/>
          </p:nvPr>
        </p:nvSpPr>
        <p:spPr>
          <a:xfrm>
            <a:off x="1259950" y="2147049"/>
            <a:ext cx="10153800" cy="40755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/>
              <a:t>;; -&gt;&gt;HEADER&lt;&lt;- opcode: QUERY, </a:t>
            </a:r>
            <a:r>
              <a:rPr lang="en-US" sz="1800" b="1" dirty="0" err="1"/>
              <a:t>rcode</a:t>
            </a:r>
            <a:r>
              <a:rPr lang="en-US" sz="1800" b="1" dirty="0"/>
              <a:t>: NOERROR, id: 36215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/>
              <a:t>;; flags: </a:t>
            </a:r>
            <a:r>
              <a:rPr lang="en-US" sz="1800" b="1" dirty="0" err="1"/>
              <a:t>qr</a:t>
            </a:r>
            <a:r>
              <a:rPr lang="en-US" sz="1800" b="1" dirty="0"/>
              <a:t> </a:t>
            </a:r>
            <a:r>
              <a:rPr lang="en-US" sz="1800" b="1" dirty="0" err="1"/>
              <a:t>rd</a:t>
            </a:r>
            <a:r>
              <a:rPr lang="en-US" sz="1800" b="1" dirty="0"/>
              <a:t> </a:t>
            </a:r>
            <a:r>
              <a:rPr lang="en-US" sz="1800" b="1" dirty="0" err="1"/>
              <a:t>ra</a:t>
            </a:r>
            <a:r>
              <a:rPr lang="en-US" sz="1800" b="1" dirty="0"/>
              <a:t> ad ; QUERY: 1, ANSWER: 2, AUTHORITY: 0, ADDITIONAL: 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/>
              <a:t>;; QUESTION SECTION: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/>
              <a:t>;; www.cs.nctu.edu.tw.  IN      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/>
              <a:t>;; ANSWER SECTION: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/>
              <a:t>www.cs.nctu.edu.tw.     60      IN      A       140.113.235.48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/>
              <a:t>www.cs.nctu.edu.tw.     60      IN      RRSIG   A 7 5 60 20220403192028 20220304183459 36008 cs.nctu.edu.tw. vX731iLKKL5rhUhF2hre21laNy/6bQxst2k75o2l8h59j8xJ3kM9UqNm385tyTe2Rb223ScsRSAOws4EMCs/CyVzFTfXe28wrA4jxVUCENpUByq7AInr3hrtUFdFdLRPwA16Vkzj950Yf+DtkCrZzORGf12FxU48wsmYTAJswnM=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/>
              <a:t>……</a:t>
            </a:r>
            <a:endParaRPr sz="1800" b="1" dirty="0"/>
          </a:p>
        </p:txBody>
      </p:sp>
    </p:spTree>
    <p:extLst>
      <p:ext uri="{BB962C8B-B14F-4D97-AF65-F5344CB8AC3E}">
        <p14:creationId xmlns:p14="http://schemas.microsoft.com/office/powerpoint/2010/main" val="12126555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1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  <p:sp>
        <p:nvSpPr>
          <p:cNvPr id="408" name="Google Shape;408;p31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DNS Security</a:t>
            </a:r>
            <a:endParaRPr/>
          </a:p>
        </p:txBody>
      </p:sp>
      <p:sp>
        <p:nvSpPr>
          <p:cNvPr id="409" name="Google Shape;409;p31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4318105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dirty="0"/>
              <a:t>DNSSEC</a:t>
            </a:r>
            <a:endParaRPr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Provide</a:t>
            </a:r>
            <a:endParaRPr dirty="0"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 dirty="0"/>
              <a:t>Origin authentication of DNS data</a:t>
            </a:r>
            <a:endParaRPr dirty="0"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 dirty="0"/>
              <a:t>Data integrity</a:t>
            </a:r>
            <a:endParaRPr dirty="0"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 dirty="0"/>
              <a:t>Authenticated denial of existence</a:t>
            </a:r>
            <a:endParaRPr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Not provide</a:t>
            </a:r>
            <a:endParaRPr dirty="0"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 dirty="0"/>
              <a:t>Confidentiality</a:t>
            </a:r>
            <a:endParaRPr dirty="0"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 dirty="0"/>
              <a:t>Availability</a:t>
            </a:r>
            <a:endParaRPr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 dig +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dnssec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bsd1.cs.nctu.edu.tw</a:t>
            </a:r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0" name="Google Shape;410;p31"/>
          <p:cNvSpPr txBox="1">
            <a:spLocks noGrp="1"/>
          </p:cNvSpPr>
          <p:nvPr>
            <p:ph type="body" idx="2"/>
          </p:nvPr>
        </p:nvSpPr>
        <p:spPr>
          <a:xfrm>
            <a:off x="1581350" y="5818025"/>
            <a:ext cx="8986800" cy="10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/>
              <a:t>;; ANSWER SECTION:</a:t>
            </a:r>
            <a:endParaRPr sz="18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/>
              <a:t>bsd1.cs.nctu.edu.tw.    3600    IN      A       140.113.235.131</a:t>
            </a:r>
            <a:endParaRPr sz="18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/>
              <a:t>bsd1.cs.nctu.edu.tw.    3600    IN      </a:t>
            </a:r>
            <a:r>
              <a:rPr lang="en-US" sz="1800" b="1">
                <a:solidFill>
                  <a:srgbClr val="FF0000"/>
                </a:solidFill>
              </a:rPr>
              <a:t>RRSIG</a:t>
            </a:r>
            <a:r>
              <a:rPr lang="en-US" sz="1800" b="1"/>
              <a:t>   A 7 5 3600 …</a:t>
            </a:r>
            <a:endParaRPr sz="18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/>
          </a:p>
        </p:txBody>
      </p:sp>
      <p:sp>
        <p:nvSpPr>
          <p:cNvPr id="411" name="Google Shape;411;p31"/>
          <p:cNvSpPr txBox="1"/>
          <p:nvPr/>
        </p:nvSpPr>
        <p:spPr>
          <a:xfrm>
            <a:off x="7036249" y="6896225"/>
            <a:ext cx="3574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RRSIG: Resource Record Signature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2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  <p:sp>
        <p:nvSpPr>
          <p:cNvPr id="417" name="Google Shape;417;p32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DNS Security (c)</a:t>
            </a:r>
            <a:endParaRPr/>
          </a:p>
        </p:txBody>
      </p:sp>
      <p:sp>
        <p:nvSpPr>
          <p:cNvPr id="418" name="Google Shape;418;p32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20241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DNS over TLS (DoT)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DNS over HTTPS (DoH)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DNS Amplification Attack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http://www.cc.ntu.edu.tw/chinese/epaper/0028/20140320_2808.html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33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  <p:sp>
        <p:nvSpPr>
          <p:cNvPr id="424" name="Google Shape;424;p33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DNS Server Software</a:t>
            </a:r>
            <a:endParaRPr dirty="0"/>
          </a:p>
        </p:txBody>
      </p:sp>
      <p:sp>
        <p:nvSpPr>
          <p:cNvPr id="425" name="Google Shape;425;p33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4884414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2800" dirty="0"/>
              <a:t>BIND </a:t>
            </a:r>
            <a:r>
              <a:rPr lang="en-US" sz="2800" dirty="0">
                <a:hlinkClick r:id="rId3"/>
              </a:rPr>
              <a:t>https://www.isc.org/bind/</a:t>
            </a:r>
            <a:endParaRPr lang="en-US" sz="2800" dirty="0"/>
          </a:p>
          <a:p>
            <a:pPr lvl="1" indent="-419100">
              <a:buSzPts val="3000"/>
              <a:buChar char="●"/>
            </a:pPr>
            <a:r>
              <a:rPr lang="en-US" sz="2400" dirty="0"/>
              <a:t>Complete DNS Server solution</a:t>
            </a:r>
            <a:endParaRPr sz="2400" dirty="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2800" dirty="0"/>
              <a:t>NSD </a:t>
            </a:r>
            <a:r>
              <a:rPr lang="en-US" sz="2800" dirty="0">
                <a:hlinkClick r:id="rId4"/>
              </a:rPr>
              <a:t>https://www.nlnetlabs.nl/projects/nsd/about/</a:t>
            </a:r>
            <a:endParaRPr lang="en-US" sz="2800" dirty="0"/>
          </a:p>
          <a:p>
            <a:pPr lvl="1" indent="-419100">
              <a:buSzPts val="3000"/>
              <a:buChar char="●"/>
            </a:pPr>
            <a:r>
              <a:rPr lang="en-US" sz="2400" dirty="0"/>
              <a:t>Authoritative DNS Server</a:t>
            </a:r>
          </a:p>
          <a:p>
            <a:pPr lvl="2" indent="-419100">
              <a:buSzPts val="3000"/>
              <a:buChar char="●"/>
            </a:pPr>
            <a:r>
              <a:rPr lang="en-US" sz="2400" dirty="0"/>
              <a:t>No recursion, No caching</a:t>
            </a:r>
          </a:p>
          <a:p>
            <a:pPr lvl="2" indent="-419100">
              <a:buSzPts val="3000"/>
              <a:buChar char="●"/>
            </a:pPr>
            <a:r>
              <a:rPr lang="en-US" sz="2400" dirty="0"/>
              <a:t>DNSSEC</a:t>
            </a:r>
          </a:p>
          <a:p>
            <a:pPr indent="-419100">
              <a:buFont typeface="Times New Roman"/>
              <a:buChar char="●"/>
            </a:pPr>
            <a:r>
              <a:rPr lang="en-US" sz="2800" dirty="0"/>
              <a:t>Unbound </a:t>
            </a:r>
            <a:r>
              <a:rPr lang="en-US" sz="2800" dirty="0">
                <a:hlinkClick r:id="rId5"/>
              </a:rPr>
              <a:t>https://www.nlnetlabs.nl/projects/unbound/about/</a:t>
            </a:r>
            <a:endParaRPr lang="en-US" sz="2800" dirty="0"/>
          </a:p>
          <a:p>
            <a:pPr lvl="1" indent="-419100">
              <a:buSzPts val="3000"/>
              <a:buChar char="●"/>
            </a:pPr>
            <a:r>
              <a:rPr lang="en-US" sz="2400" dirty="0"/>
              <a:t>Local resolver</a:t>
            </a:r>
          </a:p>
          <a:p>
            <a:pPr lvl="2" indent="-419100">
              <a:buSzPts val="3000"/>
              <a:buChar char="●"/>
            </a:pPr>
            <a:r>
              <a:rPr lang="en-US" sz="2400" dirty="0"/>
              <a:t>Validating, Recursive, Caching</a:t>
            </a:r>
          </a:p>
          <a:p>
            <a:pPr lvl="2" indent="-419100">
              <a:buSzPts val="3000"/>
              <a:buChar char="●"/>
            </a:pPr>
            <a:r>
              <a:rPr lang="en-US" sz="2400" dirty="0" err="1"/>
              <a:t>DoH</a:t>
            </a:r>
            <a:r>
              <a:rPr lang="en-US" sz="2400" dirty="0"/>
              <a:t>, DoT</a:t>
            </a: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400" u="sng" dirty="0">
                <a:solidFill>
                  <a:schemeClr val="hlink"/>
                </a:solidFill>
                <a:hlinkClick r:id="rId6"/>
              </a:rPr>
              <a:t>https://en.wikipedia.org/wiki/Comparison_of_DNS_server_software</a:t>
            </a:r>
            <a:r>
              <a:rPr lang="en-US" sz="2400" dirty="0"/>
              <a:t>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4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  <p:sp>
        <p:nvSpPr>
          <p:cNvPr id="431" name="Google Shape;431;p34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Misc.</a:t>
            </a:r>
            <a:endParaRPr/>
          </a:p>
        </p:txBody>
      </p:sp>
      <p:sp>
        <p:nvSpPr>
          <p:cNvPr id="432" name="Google Shape;432;p34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3919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 dirty="0"/>
              <a:t>Internationalized Domain Name (IDN)</a:t>
            </a:r>
            <a:endParaRPr sz="2800" dirty="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 dirty="0"/>
              <a:t>Punycode</a:t>
            </a:r>
            <a:endParaRPr sz="2600" dirty="0"/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2400" dirty="0"/>
              <a:t>A representation of Unicode with ASCII</a:t>
            </a:r>
            <a:endParaRPr sz="2400" dirty="0"/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2400" dirty="0"/>
              <a:t> .</a:t>
            </a:r>
            <a:r>
              <a:rPr lang="en-US" sz="2400" dirty="0" err="1"/>
              <a:t>台灣</a:t>
            </a:r>
            <a:r>
              <a:rPr lang="en-US" sz="2400" dirty="0"/>
              <a:t> &lt;-&gt; .</a:t>
            </a:r>
            <a:r>
              <a:rPr lang="en-US" sz="2400" dirty="0" err="1"/>
              <a:t>xn</a:t>
            </a:r>
            <a:r>
              <a:rPr lang="en-US" sz="2400" dirty="0"/>
              <a:t>--kpry57d</a:t>
            </a:r>
            <a:endParaRPr sz="2400" dirty="0"/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2400" u="sng" dirty="0">
                <a:solidFill>
                  <a:schemeClr val="hlink"/>
                </a:solidFill>
                <a:hlinkClick r:id="rId3"/>
              </a:rPr>
              <a:t>https://en.wikipedia.org/wiki/Punycode</a:t>
            </a:r>
            <a:endParaRPr sz="2400" dirty="0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 dirty="0"/>
              <a:t>Public &amp; cloud services</a:t>
            </a:r>
            <a:endParaRPr sz="2800" dirty="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 dirty="0"/>
              <a:t>Hurricane Electric Free DNS Hosting</a:t>
            </a:r>
            <a:endParaRPr sz="2600" dirty="0"/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2400" dirty="0"/>
              <a:t>https://dns.he.net/</a:t>
            </a:r>
            <a:endParaRPr sz="2400" dirty="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 dirty="0"/>
              <a:t>AWS Route53</a:t>
            </a:r>
            <a:endParaRPr sz="2600" dirty="0"/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2400" u="sng" dirty="0">
                <a:solidFill>
                  <a:schemeClr val="hlink"/>
                </a:solidFill>
                <a:hlinkClick r:id="rId4"/>
              </a:rPr>
              <a:t>https://aws.amazon.com/route53/</a:t>
            </a:r>
            <a:endParaRPr sz="2400" dirty="0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 dirty="0" err="1"/>
              <a:t>GeoDNS</a:t>
            </a:r>
            <a:endParaRPr sz="2800" dirty="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 dirty="0"/>
              <a:t>Different DNS answers based on client’s geographical location</a:t>
            </a:r>
            <a:endParaRPr sz="2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DNS Specification</a:t>
            </a:r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4565865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dirty="0">
                <a:solidFill>
                  <a:srgbClr val="FF0000"/>
                </a:solidFill>
              </a:rPr>
              <a:t>Tree architecture</a:t>
            </a:r>
            <a:r>
              <a:rPr lang="en-US" dirty="0"/>
              <a:t> – "</a:t>
            </a:r>
            <a:r>
              <a:rPr lang="en-US" b="1" dirty="0"/>
              <a:t>domain"</a:t>
            </a:r>
            <a:r>
              <a:rPr lang="en-US" dirty="0"/>
              <a:t> and "</a:t>
            </a:r>
            <a:r>
              <a:rPr lang="en-US" b="1" dirty="0"/>
              <a:t>subdomain"</a:t>
            </a:r>
            <a:endParaRPr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Divided into categories</a:t>
            </a:r>
            <a:endParaRPr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Solves name collision</a:t>
            </a:r>
            <a:endParaRPr dirty="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000"/>
              <a:buChar char="●"/>
            </a:pPr>
            <a:r>
              <a:rPr lang="en-US" dirty="0">
                <a:solidFill>
                  <a:srgbClr val="FF0000"/>
                </a:solidFill>
              </a:rPr>
              <a:t>Distributed database</a:t>
            </a:r>
            <a:endParaRPr dirty="0">
              <a:solidFill>
                <a:srgbClr val="FF0000"/>
              </a:solidFill>
            </a:endParaRPr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Each site maintains a segment of the DB</a:t>
            </a:r>
            <a:endParaRPr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Each site opens its information via network</a:t>
            </a:r>
            <a:endParaRPr dirty="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dirty="0"/>
              <a:t>Client-Server architecture</a:t>
            </a:r>
            <a:endParaRPr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Name servers provide information (Name Server)</a:t>
            </a:r>
            <a:endParaRPr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Clients make queries to server (Resolver) 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DNS Namespace – (1)</a:t>
            </a:r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6832200" cy="3911071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US" sz="2700" dirty="0"/>
              <a:t>Domain name is</a:t>
            </a:r>
            <a:endParaRPr sz="2700" dirty="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 dirty="0"/>
              <a:t>A inverted tree (Rooted tree)</a:t>
            </a:r>
            <a:endParaRPr sz="2500" dirty="0"/>
          </a:p>
          <a:p>
            <a:pPr marL="1371600" lvl="2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■"/>
            </a:pPr>
            <a:r>
              <a:rPr lang="en-US" sz="2300" dirty="0"/>
              <a:t>Root with label '.'</a:t>
            </a:r>
            <a:endParaRPr sz="2300" dirty="0"/>
          </a:p>
          <a:p>
            <a:pPr marL="1371600" lvl="2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■"/>
            </a:pPr>
            <a:r>
              <a:rPr lang="en-US" sz="2300" dirty="0"/>
              <a:t>Root with label '' (Null)</a:t>
            </a:r>
            <a:endParaRPr sz="2300" dirty="0"/>
          </a:p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US" sz="2700" dirty="0"/>
              <a:t>Domain and subdomain</a:t>
            </a:r>
            <a:endParaRPr sz="2700" dirty="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 dirty="0"/>
              <a:t>Each domain has a "domain name" to identify its position in database</a:t>
            </a:r>
            <a:endParaRPr sz="2500" dirty="0"/>
          </a:p>
          <a:p>
            <a:pPr marL="1371600" lvl="2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■"/>
            </a:pPr>
            <a:r>
              <a:rPr lang="en-US" sz="2300" dirty="0"/>
              <a:t>domain:		    nycu.edu.tw</a:t>
            </a:r>
            <a:endParaRPr sz="2300" dirty="0"/>
          </a:p>
          <a:p>
            <a:pPr marL="1371600" lvl="2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■"/>
            </a:pPr>
            <a:r>
              <a:rPr lang="en-US" sz="2300" dirty="0"/>
              <a:t>subdomain:		cs.nycu.edu.tw</a:t>
            </a:r>
            <a:endParaRPr sz="2300" dirty="0"/>
          </a:p>
        </p:txBody>
      </p:sp>
      <p:grpSp>
        <p:nvGrpSpPr>
          <p:cNvPr id="59" name="Google Shape;59;p10"/>
          <p:cNvGrpSpPr/>
          <p:nvPr/>
        </p:nvGrpSpPr>
        <p:grpSpPr>
          <a:xfrm>
            <a:off x="7914725" y="942725"/>
            <a:ext cx="2947700" cy="6364600"/>
            <a:chOff x="7914725" y="942725"/>
            <a:chExt cx="2947700" cy="6364600"/>
          </a:xfrm>
        </p:grpSpPr>
        <p:sp>
          <p:nvSpPr>
            <p:cNvPr id="60" name="Google Shape;60;p10"/>
            <p:cNvSpPr/>
            <p:nvPr/>
          </p:nvSpPr>
          <p:spPr>
            <a:xfrm>
              <a:off x="9914325" y="1404525"/>
              <a:ext cx="123900" cy="1239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0"/>
            <p:cNvSpPr/>
            <p:nvPr/>
          </p:nvSpPr>
          <p:spPr>
            <a:xfrm>
              <a:off x="9914325" y="2654125"/>
              <a:ext cx="123900" cy="1239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0"/>
            <p:cNvSpPr/>
            <p:nvPr/>
          </p:nvSpPr>
          <p:spPr>
            <a:xfrm>
              <a:off x="9563450" y="2654125"/>
              <a:ext cx="123900" cy="1239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0"/>
            <p:cNvSpPr/>
            <p:nvPr/>
          </p:nvSpPr>
          <p:spPr>
            <a:xfrm>
              <a:off x="10265200" y="2654125"/>
              <a:ext cx="123900" cy="1239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4" name="Google Shape;64;p10"/>
            <p:cNvCxnSpPr>
              <a:stCxn id="60" idx="4"/>
              <a:endCxn id="62" idx="0"/>
            </p:cNvCxnSpPr>
            <p:nvPr/>
          </p:nvCxnSpPr>
          <p:spPr>
            <a:xfrm flipH="1">
              <a:off x="9625275" y="1528425"/>
              <a:ext cx="351000" cy="112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" name="Google Shape;65;p10"/>
            <p:cNvCxnSpPr>
              <a:stCxn id="60" idx="4"/>
              <a:endCxn id="61" idx="0"/>
            </p:cNvCxnSpPr>
            <p:nvPr/>
          </p:nvCxnSpPr>
          <p:spPr>
            <a:xfrm>
              <a:off x="9976275" y="1528425"/>
              <a:ext cx="0" cy="112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" name="Google Shape;66;p10"/>
            <p:cNvCxnSpPr>
              <a:stCxn id="60" idx="4"/>
              <a:endCxn id="63" idx="0"/>
            </p:cNvCxnSpPr>
            <p:nvPr/>
          </p:nvCxnSpPr>
          <p:spPr>
            <a:xfrm>
              <a:off x="9976275" y="1528425"/>
              <a:ext cx="351000" cy="112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7" name="Google Shape;67;p10"/>
            <p:cNvSpPr/>
            <p:nvPr/>
          </p:nvSpPr>
          <p:spPr>
            <a:xfrm>
              <a:off x="9563450" y="3903725"/>
              <a:ext cx="123900" cy="1239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0"/>
            <p:cNvSpPr/>
            <p:nvPr/>
          </p:nvSpPr>
          <p:spPr>
            <a:xfrm>
              <a:off x="9212575" y="3903725"/>
              <a:ext cx="123900" cy="1239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0"/>
            <p:cNvSpPr/>
            <p:nvPr/>
          </p:nvSpPr>
          <p:spPr>
            <a:xfrm>
              <a:off x="9914325" y="3903725"/>
              <a:ext cx="123900" cy="1239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0"/>
            <p:cNvSpPr/>
            <p:nvPr/>
          </p:nvSpPr>
          <p:spPr>
            <a:xfrm>
              <a:off x="9212575" y="5212300"/>
              <a:ext cx="123900" cy="1239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0"/>
            <p:cNvSpPr/>
            <p:nvPr/>
          </p:nvSpPr>
          <p:spPr>
            <a:xfrm>
              <a:off x="8861700" y="5212300"/>
              <a:ext cx="123900" cy="1239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0"/>
            <p:cNvSpPr/>
            <p:nvPr/>
          </p:nvSpPr>
          <p:spPr>
            <a:xfrm>
              <a:off x="9563450" y="5212300"/>
              <a:ext cx="123900" cy="1239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0"/>
            <p:cNvSpPr/>
            <p:nvPr/>
          </p:nvSpPr>
          <p:spPr>
            <a:xfrm>
              <a:off x="8861700" y="6520875"/>
              <a:ext cx="123900" cy="1239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0"/>
            <p:cNvSpPr/>
            <p:nvPr/>
          </p:nvSpPr>
          <p:spPr>
            <a:xfrm>
              <a:off x="8510825" y="6520875"/>
              <a:ext cx="123900" cy="1239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0"/>
            <p:cNvSpPr/>
            <p:nvPr/>
          </p:nvSpPr>
          <p:spPr>
            <a:xfrm>
              <a:off x="9212575" y="6520875"/>
              <a:ext cx="123900" cy="1239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6" name="Google Shape;76;p10"/>
            <p:cNvCxnSpPr>
              <a:stCxn id="68" idx="4"/>
              <a:endCxn id="71" idx="0"/>
            </p:cNvCxnSpPr>
            <p:nvPr/>
          </p:nvCxnSpPr>
          <p:spPr>
            <a:xfrm flipH="1">
              <a:off x="8923525" y="4027625"/>
              <a:ext cx="351000" cy="1184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" name="Google Shape;77;p10"/>
            <p:cNvCxnSpPr>
              <a:stCxn id="68" idx="4"/>
              <a:endCxn id="70" idx="0"/>
            </p:cNvCxnSpPr>
            <p:nvPr/>
          </p:nvCxnSpPr>
          <p:spPr>
            <a:xfrm>
              <a:off x="9274525" y="4027625"/>
              <a:ext cx="0" cy="1184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" name="Google Shape;78;p10"/>
            <p:cNvCxnSpPr>
              <a:stCxn id="68" idx="4"/>
              <a:endCxn id="72" idx="0"/>
            </p:cNvCxnSpPr>
            <p:nvPr/>
          </p:nvCxnSpPr>
          <p:spPr>
            <a:xfrm>
              <a:off x="9274525" y="4027625"/>
              <a:ext cx="351000" cy="1184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" name="Google Shape;79;p10"/>
            <p:cNvCxnSpPr>
              <a:stCxn id="62" idx="4"/>
              <a:endCxn id="68" idx="0"/>
            </p:cNvCxnSpPr>
            <p:nvPr/>
          </p:nvCxnSpPr>
          <p:spPr>
            <a:xfrm flipH="1">
              <a:off x="9274400" y="2778025"/>
              <a:ext cx="351000" cy="112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" name="Google Shape;80;p10"/>
            <p:cNvCxnSpPr>
              <a:stCxn id="62" idx="4"/>
              <a:endCxn id="67" idx="0"/>
            </p:cNvCxnSpPr>
            <p:nvPr/>
          </p:nvCxnSpPr>
          <p:spPr>
            <a:xfrm>
              <a:off x="9625400" y="2778025"/>
              <a:ext cx="0" cy="112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" name="Google Shape;81;p10"/>
            <p:cNvCxnSpPr>
              <a:stCxn id="62" idx="4"/>
              <a:endCxn id="69" idx="0"/>
            </p:cNvCxnSpPr>
            <p:nvPr/>
          </p:nvCxnSpPr>
          <p:spPr>
            <a:xfrm>
              <a:off x="9625400" y="2778025"/>
              <a:ext cx="351000" cy="112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" name="Google Shape;82;p10"/>
            <p:cNvCxnSpPr>
              <a:stCxn id="71" idx="4"/>
              <a:endCxn id="74" idx="0"/>
            </p:cNvCxnSpPr>
            <p:nvPr/>
          </p:nvCxnSpPr>
          <p:spPr>
            <a:xfrm flipH="1">
              <a:off x="8572650" y="5336200"/>
              <a:ext cx="351000" cy="1184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" name="Google Shape;83;p10"/>
            <p:cNvCxnSpPr>
              <a:stCxn id="71" idx="4"/>
              <a:endCxn id="73" idx="0"/>
            </p:cNvCxnSpPr>
            <p:nvPr/>
          </p:nvCxnSpPr>
          <p:spPr>
            <a:xfrm>
              <a:off x="8923650" y="5336200"/>
              <a:ext cx="0" cy="1184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" name="Google Shape;84;p10"/>
            <p:cNvCxnSpPr>
              <a:stCxn id="71" idx="4"/>
              <a:endCxn id="75" idx="0"/>
            </p:cNvCxnSpPr>
            <p:nvPr/>
          </p:nvCxnSpPr>
          <p:spPr>
            <a:xfrm>
              <a:off x="8923650" y="5336200"/>
              <a:ext cx="351000" cy="1184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5" name="Google Shape;85;p10"/>
            <p:cNvSpPr txBox="1"/>
            <p:nvPr/>
          </p:nvSpPr>
          <p:spPr>
            <a:xfrm>
              <a:off x="9616275" y="942725"/>
              <a:ext cx="7200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latin typeface="Times New Roman"/>
                  <a:ea typeface="Times New Roman"/>
                  <a:cs typeface="Times New Roman"/>
                  <a:sym typeface="Times New Roman"/>
                </a:rPr>
                <a:t>""</a:t>
              </a:r>
              <a:endParaRPr sz="1800" b="1" dirty="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6" name="Google Shape;86;p10"/>
            <p:cNvSpPr txBox="1"/>
            <p:nvPr/>
          </p:nvSpPr>
          <p:spPr>
            <a:xfrm>
              <a:off x="8997925" y="2430000"/>
              <a:ext cx="553200" cy="50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 b="1">
                  <a:latin typeface="Times New Roman"/>
                  <a:ea typeface="Times New Roman"/>
                  <a:cs typeface="Times New Roman"/>
                  <a:sym typeface="Times New Roman"/>
                </a:rPr>
                <a:t>tw</a:t>
              </a:r>
              <a:endParaRPr sz="2100" b="1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7" name="Google Shape;87;p10"/>
            <p:cNvSpPr txBox="1"/>
            <p:nvPr/>
          </p:nvSpPr>
          <p:spPr>
            <a:xfrm>
              <a:off x="8563650" y="3679575"/>
              <a:ext cx="720000" cy="50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 b="1">
                  <a:latin typeface="Times New Roman"/>
                  <a:ea typeface="Times New Roman"/>
                  <a:cs typeface="Times New Roman"/>
                  <a:sym typeface="Times New Roman"/>
                </a:rPr>
                <a:t>edu</a:t>
              </a:r>
              <a:endParaRPr sz="2100" b="1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8" name="Google Shape;88;p10"/>
            <p:cNvSpPr txBox="1"/>
            <p:nvPr/>
          </p:nvSpPr>
          <p:spPr>
            <a:xfrm>
              <a:off x="8111838" y="4985550"/>
              <a:ext cx="771000" cy="50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 b="1">
                  <a:latin typeface="Times New Roman"/>
                  <a:ea typeface="Times New Roman"/>
                  <a:cs typeface="Times New Roman"/>
                  <a:sym typeface="Times New Roman"/>
                </a:rPr>
                <a:t>nycu</a:t>
              </a:r>
              <a:endParaRPr sz="2100" b="1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9" name="Google Shape;89;p10"/>
            <p:cNvSpPr txBox="1"/>
            <p:nvPr/>
          </p:nvSpPr>
          <p:spPr>
            <a:xfrm>
              <a:off x="7914725" y="6291525"/>
              <a:ext cx="720000" cy="50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 b="1">
                  <a:latin typeface="Times New Roman"/>
                  <a:ea typeface="Times New Roman"/>
                  <a:cs typeface="Times New Roman"/>
                  <a:sym typeface="Times New Roman"/>
                </a:rPr>
                <a:t>cs</a:t>
              </a:r>
              <a:endParaRPr sz="2100" b="1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0" name="Google Shape;90;p10"/>
            <p:cNvSpPr txBox="1"/>
            <p:nvPr/>
          </p:nvSpPr>
          <p:spPr>
            <a:xfrm>
              <a:off x="8997925" y="6799425"/>
              <a:ext cx="1864500" cy="50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 b="1">
                  <a:latin typeface="Times New Roman"/>
                  <a:ea typeface="Times New Roman"/>
                  <a:cs typeface="Times New Roman"/>
                  <a:sym typeface="Times New Roman"/>
                </a:rPr>
                <a:t>cs.nycu.edu.tw</a:t>
              </a:r>
              <a:endParaRPr sz="2100" b="1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91" name="Google Shape;91;p10"/>
            <p:cNvCxnSpPr>
              <a:stCxn id="90" idx="1"/>
              <a:endCxn id="74" idx="4"/>
            </p:cNvCxnSpPr>
            <p:nvPr/>
          </p:nvCxnSpPr>
          <p:spPr>
            <a:xfrm rot="10800000">
              <a:off x="8572825" y="6644775"/>
              <a:ext cx="425100" cy="408600"/>
            </a:xfrm>
            <a:prstGeom prst="curvedConnector2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92" name="Google Shape;92;p10"/>
            <p:cNvSpPr/>
            <p:nvPr/>
          </p:nvSpPr>
          <p:spPr>
            <a:xfrm rot="-4401785">
              <a:off x="8213064" y="5958916"/>
              <a:ext cx="1003822" cy="126146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99999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0"/>
            <p:cNvSpPr/>
            <p:nvPr/>
          </p:nvSpPr>
          <p:spPr>
            <a:xfrm rot="-4401785">
              <a:off x="8563939" y="4666304"/>
              <a:ext cx="1003822" cy="126146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99999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0"/>
            <p:cNvSpPr/>
            <p:nvPr/>
          </p:nvSpPr>
          <p:spPr>
            <a:xfrm rot="-4401785">
              <a:off x="8919464" y="3354654"/>
              <a:ext cx="1003822" cy="126146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99999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0"/>
            <p:cNvSpPr/>
            <p:nvPr/>
          </p:nvSpPr>
          <p:spPr>
            <a:xfrm rot="-4401785">
              <a:off x="9265689" y="2107654"/>
              <a:ext cx="1003822" cy="126146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99999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1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01" name="Google Shape;101;p11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DNS Namespace – (2)</a:t>
            </a:r>
            <a:endParaRPr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8049A0C-A712-4A8E-9A34-FADE0D25BE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4812" y="1412894"/>
            <a:ext cx="7996130" cy="5568214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2E52EFE7-EF65-4776-808C-353E921B94F8}"/>
              </a:ext>
            </a:extLst>
          </p:cNvPr>
          <p:cNvSpPr txBox="1"/>
          <p:nvPr/>
        </p:nvSpPr>
        <p:spPr>
          <a:xfrm>
            <a:off x="599040" y="6981108"/>
            <a:ext cx="37048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https://tools.ietf.org/html/rfc1034#section-3.4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2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10" name="Google Shape;110;p12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1510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US" sz="2700" dirty="0"/>
              <a:t>Domain level</a:t>
            </a:r>
            <a:endParaRPr sz="2700" dirty="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 dirty="0"/>
              <a:t>Top-level / First level</a:t>
            </a:r>
            <a:endParaRPr sz="2500" dirty="0"/>
          </a:p>
          <a:p>
            <a:pPr marL="1371600" lvl="2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■"/>
            </a:pPr>
            <a:r>
              <a:rPr lang="en-US" sz="2300" dirty="0"/>
              <a:t>Direct child of “root”</a:t>
            </a:r>
            <a:endParaRPr sz="2300" dirty="0"/>
          </a:p>
          <a:p>
            <a:pPr marL="1371600" lvl="2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■"/>
            </a:pPr>
            <a:r>
              <a:rPr lang="en-US" sz="2300" dirty="0"/>
              <a:t>Maintained by ICANN (Internet Corporation for Assigned Names and Numbers)</a:t>
            </a:r>
            <a:endParaRPr sz="2300" dirty="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 dirty="0"/>
              <a:t>Second-level</a:t>
            </a:r>
            <a:endParaRPr sz="2500" dirty="0"/>
          </a:p>
          <a:p>
            <a:pPr marL="1371600" lvl="2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■"/>
            </a:pPr>
            <a:r>
              <a:rPr lang="en-US" sz="2300" dirty="0"/>
              <a:t>Child of a Top-level domain</a:t>
            </a:r>
            <a:endParaRPr sz="2300" dirty="0"/>
          </a:p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US" sz="2700" dirty="0"/>
              <a:t>Domain name limitations (RFC1035: 2.3.4 “Size limits”)</a:t>
            </a:r>
            <a:endParaRPr sz="2700" dirty="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 dirty="0"/>
              <a:t>Up to 63-octets in each label</a:t>
            </a:r>
            <a:endParaRPr sz="2500" dirty="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 dirty="0"/>
              <a:t>Up to 255-octets in a full domain name</a:t>
            </a:r>
            <a:endParaRPr sz="2500" dirty="0"/>
          </a:p>
          <a:p>
            <a:pPr marL="1371600" lvl="2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■"/>
            </a:pPr>
            <a:r>
              <a:rPr lang="en-US" sz="2300" dirty="0"/>
              <a:t>253 visible characters and 2 length bytes</a:t>
            </a:r>
            <a:endParaRPr sz="2300" dirty="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 dirty="0"/>
              <a:t>What is the real maximum length of a DNS name?</a:t>
            </a:r>
            <a:endParaRPr sz="2500" dirty="0"/>
          </a:p>
          <a:p>
            <a:pPr marL="1371600" lvl="2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■"/>
            </a:pPr>
            <a:r>
              <a:rPr lang="en-US" sz="2300" u="sng" dirty="0">
                <a:solidFill>
                  <a:schemeClr val="hlink"/>
                </a:solidFill>
                <a:hlinkClick r:id="rId3"/>
              </a:rPr>
              <a:t>https://devblogs.microsoft.com/oldnewthing/20120412-00/?p=7873</a:t>
            </a:r>
            <a:endParaRPr sz="2300" dirty="0"/>
          </a:p>
        </p:txBody>
      </p:sp>
      <p:sp>
        <p:nvSpPr>
          <p:cNvPr id="7" name="Google Shape;101;p11">
            <a:extLst>
              <a:ext uri="{FF2B5EF4-FFF2-40B4-BE49-F238E27FC236}">
                <a16:creationId xmlns:a16="http://schemas.microsoft.com/office/drawing/2014/main" id="{2716CD16-6C4F-4663-9C47-2F83E02CCD4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DNS Namespace – (3)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3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DNS Namespace – (4)</a:t>
            </a:r>
            <a:endParaRPr/>
          </a:p>
        </p:txBody>
      </p:sp>
      <p:sp>
        <p:nvSpPr>
          <p:cNvPr id="117" name="Google Shape;117;p13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4778231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dirty="0"/>
              <a:t>gTLDs (generic Top-Level Domains)</a:t>
            </a:r>
            <a:endParaRPr dirty="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dirty="0"/>
              <a:t>com:	commercial organization, such as </a:t>
            </a:r>
            <a:r>
              <a:rPr lang="en-US" u="sng" dirty="0"/>
              <a:t>ibm.com</a:t>
            </a:r>
            <a:r>
              <a:rPr lang="en-US" dirty="0"/>
              <a:t>  </a:t>
            </a:r>
            <a:endParaRPr dirty="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dirty="0" err="1"/>
              <a:t>edu</a:t>
            </a:r>
            <a:r>
              <a:rPr lang="en-US" dirty="0"/>
              <a:t>:	educational organization, such as </a:t>
            </a:r>
            <a:r>
              <a:rPr lang="en-US" u="sng" dirty="0"/>
              <a:t>purdue.edu</a:t>
            </a:r>
            <a:endParaRPr u="sng" dirty="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dirty="0"/>
              <a:t>gov:	government organization, such as </a:t>
            </a:r>
            <a:r>
              <a:rPr lang="en-US" u="sng" dirty="0"/>
              <a:t>nasa.gov</a:t>
            </a:r>
            <a:endParaRPr u="sng" dirty="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dirty="0"/>
              <a:t>mil:	military organization, such as </a:t>
            </a:r>
            <a:r>
              <a:rPr lang="en-US" u="sng" dirty="0"/>
              <a:t>navy.mil</a:t>
            </a:r>
            <a:endParaRPr u="sng" dirty="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dirty="0"/>
              <a:t>net:	network infrastructure providing organization,</a:t>
            </a:r>
            <a:br>
              <a:rPr lang="en-US" dirty="0"/>
            </a:br>
            <a:r>
              <a:rPr lang="en-US" dirty="0"/>
              <a:t>		such as </a:t>
            </a:r>
            <a:r>
              <a:rPr lang="en-US" u="sng" dirty="0"/>
              <a:t>hinet.net</a:t>
            </a:r>
            <a:endParaRPr u="sng" dirty="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dirty="0"/>
              <a:t>org:	noncommercial organization, such as </a:t>
            </a:r>
            <a:r>
              <a:rPr lang="en-US" u="sng" dirty="0"/>
              <a:t>x.org</a:t>
            </a:r>
            <a:endParaRPr u="sng" dirty="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dirty="0"/>
              <a:t>int:	International organization, such as </a:t>
            </a:r>
            <a:r>
              <a:rPr lang="en-US" u="sng" dirty="0"/>
              <a:t>nato.int</a:t>
            </a:r>
            <a:endParaRPr u="sng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4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123" name="Google Shape;123;p14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DNS Namespace – (5)</a:t>
            </a:r>
            <a:endParaRPr/>
          </a:p>
        </p:txBody>
      </p:sp>
      <p:sp>
        <p:nvSpPr>
          <p:cNvPr id="124" name="Google Shape;124;p14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238357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 dirty="0"/>
              <a:t>New gTLDs launched in year 2000:</a:t>
            </a:r>
            <a:endParaRPr sz="2800" dirty="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 dirty="0"/>
              <a:t>aero:		for air-transport industry</a:t>
            </a:r>
            <a:endParaRPr sz="2600" dirty="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 dirty="0"/>
              <a:t>biz:		for business</a:t>
            </a:r>
            <a:endParaRPr sz="2600" dirty="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 dirty="0"/>
              <a:t>coop:		for cooperatives</a:t>
            </a:r>
            <a:endParaRPr sz="2600" dirty="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 dirty="0"/>
              <a:t>info:		for all uses</a:t>
            </a:r>
            <a:endParaRPr sz="2600" dirty="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 dirty="0"/>
              <a:t>museum:	for museum</a:t>
            </a:r>
            <a:endParaRPr sz="2600" dirty="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 dirty="0"/>
              <a:t>name:		for individuals</a:t>
            </a:r>
            <a:endParaRPr sz="2600" dirty="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 dirty="0"/>
              <a:t>pro:		for professionals</a:t>
            </a:r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endParaRPr lang="en-US" sz="800" dirty="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 dirty="0"/>
              <a:t>xxx:	for adult entertainment industry (</a:t>
            </a:r>
            <a:r>
              <a:rPr lang="en-US" sz="2600" dirty="0" err="1"/>
              <a:t>sTLD</a:t>
            </a:r>
            <a:r>
              <a:rPr lang="en-US" sz="2600" dirty="0"/>
              <a:t>)</a:t>
            </a:r>
            <a:endParaRPr sz="2600" dirty="0"/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2400" dirty="0"/>
              <a:t>On March 18st , 2011</a:t>
            </a:r>
            <a:endParaRPr sz="2400" dirty="0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 u="sng" dirty="0">
                <a:solidFill>
                  <a:schemeClr val="hlink"/>
                </a:solidFill>
                <a:hlinkClick r:id="rId3"/>
              </a:rPr>
              <a:t>https://www.iana.org/domains/root/db</a:t>
            </a:r>
            <a:r>
              <a:rPr lang="en-US" sz="2800" dirty="0"/>
              <a:t> </a:t>
            </a:r>
            <a:endParaRPr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5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130" name="Google Shape;130;p15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DNS Namespace – (6)</a:t>
            </a:r>
            <a:endParaRPr/>
          </a:p>
        </p:txBody>
      </p:sp>
      <p:sp>
        <p:nvSpPr>
          <p:cNvPr id="131" name="Google Shape;131;p15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5383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Other than US, ccTLD (country code TLD)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ISO 3166, but just based on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Taiwan  =&gt; tw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Japan =&gt;  jp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United States =&gt; us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United Kingdom =&gt; uk (ISO3166 is GB)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European Union =&gt; eu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Follow or not follow US-like scheme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US-like scheme example</a:t>
            </a:r>
            <a:endParaRPr/>
          </a:p>
          <a:p>
            <a:pPr marL="1828800" lvl="3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edu.tw, com.tw, gov.tw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Other scheme</a:t>
            </a:r>
            <a:endParaRPr/>
          </a:p>
          <a:p>
            <a:pPr marL="1828800" lvl="3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ac.jp, co.jp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SCC NASA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1161</TotalTime>
  <Words>2277</Words>
  <Application>Microsoft Office PowerPoint</Application>
  <PresentationFormat>自訂</PresentationFormat>
  <Paragraphs>398</Paragraphs>
  <Slides>29</Slides>
  <Notes>29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34" baseType="lpstr">
      <vt:lpstr>Source Sans Pro</vt:lpstr>
      <vt:lpstr>Courier New</vt:lpstr>
      <vt:lpstr>Arial</vt:lpstr>
      <vt:lpstr>Times New Roman</vt:lpstr>
      <vt:lpstr>CSCC NASA</vt:lpstr>
      <vt:lpstr>The Domain Name System</vt:lpstr>
      <vt:lpstr>History of DNS</vt:lpstr>
      <vt:lpstr>DNS Specification</vt:lpstr>
      <vt:lpstr>The DNS Namespace – (1)</vt:lpstr>
      <vt:lpstr>The DNS Namespace – (2)</vt:lpstr>
      <vt:lpstr>The DNS Namespace – (3)</vt:lpstr>
      <vt:lpstr>The DNS Namespace – (4)</vt:lpstr>
      <vt:lpstr>The DNS Namespace – (5)</vt:lpstr>
      <vt:lpstr>The DNS Namespace – (6)</vt:lpstr>
      <vt:lpstr>How DNS Works – DNS Delegation </vt:lpstr>
      <vt:lpstr>How DNS Works – DNS query process</vt:lpstr>
      <vt:lpstr>DNS Delegation – Administered Zone</vt:lpstr>
      <vt:lpstr>DNS Delegation – Administered Zone</vt:lpstr>
      <vt:lpstr>The Name Server Taxonomy (1)</vt:lpstr>
      <vt:lpstr>The Name Server Taxonomy (2)</vt:lpstr>
      <vt:lpstr>The Name Server Taxonomy (3)</vt:lpstr>
      <vt:lpstr>The Name Server Taxonomy (4)</vt:lpstr>
      <vt:lpstr>The Name Server Taxonomy (5)</vt:lpstr>
      <vt:lpstr>The Name Server Taxonomy (6)</vt:lpstr>
      <vt:lpstr>DNS Client Configurations</vt:lpstr>
      <vt:lpstr>DNS Client Commands – host</vt:lpstr>
      <vt:lpstr>DNS Client Commands – nslookup</vt:lpstr>
      <vt:lpstr>DNS Client Commands – dig (1)</vt:lpstr>
      <vt:lpstr>DNS Client Commands – dig (2)</vt:lpstr>
      <vt:lpstr>DNS Client Commands – drill</vt:lpstr>
      <vt:lpstr>DNS Security</vt:lpstr>
      <vt:lpstr>DNS Security (c)</vt:lpstr>
      <vt:lpstr>DNS Server Software</vt:lpstr>
      <vt:lpstr>Misc.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Domain Name System</dc:title>
  <dc:creator>Li-Wen Hsu</dc:creator>
  <cp:lastModifiedBy>Li-Wen Hsu</cp:lastModifiedBy>
  <cp:revision>62</cp:revision>
  <dcterms:modified xsi:type="dcterms:W3CDTF">2022-03-10T07:05:20Z</dcterms:modified>
</cp:coreProperties>
</file>