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3" r:id="rId70"/>
    <p:sldId id="333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</p:sldIdLst>
  <p:sldSz cx="11998325" cy="7559675"/>
  <p:notesSz cx="7559675" cy="10691813"/>
  <p:embeddedFontLst>
    <p:embeddedFont>
      <p:font typeface="Consolas" panose="020B0609020204030204" pitchFamily="49" charset="0"/>
      <p:regular r:id="rId81"/>
      <p:bold r:id="rId82"/>
      <p:italic r:id="rId83"/>
      <p:boldItalic r:id="rId84"/>
    </p:embeddedFont>
    <p:embeddedFont>
      <p:font typeface="Source Code Pro" panose="020B0509030403020204" pitchFamily="49" charset="0"/>
      <p:regular r:id="rId85"/>
      <p:bold r:id="rId86"/>
      <p:italic r:id="rId87"/>
      <p:boldItalic r:id="rId88"/>
    </p:embeddedFont>
    <p:embeddedFont>
      <p:font typeface="Source Sans Pro" panose="020B0503030403020204" pitchFamily="34" charset="0"/>
      <p:regular r:id="rId89"/>
      <p:bold r:id="rId90"/>
      <p:italic r:id="rId91"/>
      <p:boldItalic r:id="rId92"/>
    </p:embeddedFont>
    <p:embeddedFont>
      <p:font typeface="Times" panose="02020603050405020304" pitchFamily="18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BB4CF8-A849-4472-AB3D-ABDBE03D7D5D}">
  <a:tblStyle styleId="{A2BB4CF8-A849-4472-AB3D-ABDBE03D7D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10.fntdata"/><Relationship Id="rId95" Type="http://schemas.openxmlformats.org/officeDocument/2006/relationships/font" Target="fonts/font15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96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font" Target="fonts/font14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7.fntdata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3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5d8c547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5d8c5479_0_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95d8c547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95d8c5479_0_6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95d8c547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95d8c5479_0_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95d8c547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95d8c5479_0_8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95d8c547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95d8c5479_0_8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95d8c547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95d8c5479_0_9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5d8c547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5d8c5479_0_10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5d8c547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5d8c5479_0_1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95d8c547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95d8c5479_0_1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95d8c547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95d8c5479_0_1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95d8c54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95d8c5479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95d8c547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95d8c5479_0_1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5d8c547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5d8c5479_0_1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95d8c547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95d8c5479_0_1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95d8c547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95d8c5479_0_1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95d8c547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95d8c5479_0_16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95d8c547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95d8c5479_0_17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95d8c547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95d8c5479_0_17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95d8c547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95d8c5479_0_1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95d8c547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95d8c5479_0_1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95d8c547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95d8c5479_0_19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95d8c54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95d8c5479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95d8c547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95d8c5479_0_2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95d8c5479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95d8c5479_0_2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95d8c547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95d8c5479_0_2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95d8c5479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95d8c5479_0_2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95d8c547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95d8c5479_0_2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95d8c5479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95d8c5479_0_2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95d8c5479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95d8c5479_0_2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95d8c547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95d8c5479_0_2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95d8c547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95d8c5479_0_2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95d8c5479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95d8c5479_0_2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95d8c54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95d8c5479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95d8c547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95d8c5479_0_2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95d8c547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95d8c5479_0_29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95d8c547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95d8c5479_0_29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95d8c5479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95d8c5479_0_3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95d8c5479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95d8c5479_0_3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95d8c5479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95d8c5479_0_3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95d8c5479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95d8c5479_0_3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95d8c547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95d8c5479_0_3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95d8c547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95d8c5479_0_34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95d8c5479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95d8c5479_0_3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95d8c547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95d8c5479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95d8c547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95d8c5479_0_3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95d8c547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95d8c5479_0_3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95d8c5479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95d8c5479_0_37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95d8c5479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95d8c5479_0_38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95d8c5479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c95d8c5479_0_3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95d8c5479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95d8c5479_0_39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95d8c5479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95d8c5479_0_4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95d8c5479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95d8c5479_0_4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c95d8c5479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c95d8c5479_0_4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95d8c5479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95d8c5479_0_4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95d8c547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95d8c5479_0_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95d8c547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95d8c5479_0_4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95d8c547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95d8c5479_0_4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95d8c5479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95d8c5479_0_4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95d8c5479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95d8c5479_0_45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c95d8c5479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c95d8c5479_0_4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c95d8c547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c95d8c5479_0_47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95d8c5479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95d8c5479_0_47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c95d8c5479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c95d8c5479_0_48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c95d8c547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c95d8c5479_0_49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95d8c5479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95d8c5479_0_49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95d8c547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95d8c5479_0_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95d8c5479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95d8c5479_0_49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920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c95d8c547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c95d8c5479_0_5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95d8c547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95d8c5479_0_50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95d8c5479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95d8c5479_0_5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c95d8c547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c95d8c5479_0_5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c95d8c5479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c95d8c5479_0_5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95d8c5479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95d8c5479_0_5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95d8c5479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95d8c5479_0_54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95d8c5479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95d8c5479_0_55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95d8c547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95d8c5479_0_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95d8c547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95d8c5479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DNSReverseNameResolutionUsingtheINADDRARPADomain-2.ht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undy-dns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BIND Software 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lwhsu</a:t>
            </a:r>
            <a:r>
              <a:rPr lang="en-US" dirty="0"/>
              <a:t> (2020-2022, CC-BY)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 (?-2019)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Database – Parser Commands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8611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Commands must start from the first column and be on a line by themselves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>
                <a:latin typeface="Consolas" panose="020B0609020204030204" pitchFamily="49" charset="0"/>
              </a:rPr>
              <a:t>$ORIGIN domain-name</a:t>
            </a:r>
            <a:endParaRPr sz="2700" dirty="0">
              <a:latin typeface="Consolas" panose="020B0609020204030204" pitchFamily="49" charset="0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To append to un-fully-qualified name</a:t>
            </a:r>
            <a:endParaRPr sz="25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>
                <a:latin typeface="Consolas" panose="020B0609020204030204" pitchFamily="49" charset="0"/>
              </a:rPr>
              <a:t>$INCLUDE file-name</a:t>
            </a:r>
            <a:endParaRPr sz="2700" dirty="0">
              <a:latin typeface="Consolas" panose="020B0609020204030204" pitchFamily="49" charset="0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Split logical pieces of a zone file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Keep sensitive data (e.g., cryptographic keys) with restricted permissions</a:t>
            </a:r>
            <a:endParaRPr sz="2500" dirty="0"/>
          </a:p>
          <a:p>
            <a:pPr indent="-400050">
              <a:buSzPts val="2700"/>
              <a:buFont typeface="Times New Roman"/>
              <a:buChar char="●"/>
            </a:pPr>
            <a:r>
              <a:rPr lang="en-US" sz="2700" dirty="0">
                <a:latin typeface="Consolas" panose="020B0609020204030204" pitchFamily="49" charset="0"/>
              </a:rPr>
              <a:t>$TTL default-</a:t>
            </a:r>
            <a:r>
              <a:rPr lang="en-US" sz="2700" dirty="0" err="1">
                <a:latin typeface="Consolas" panose="020B0609020204030204" pitchFamily="49" charset="0"/>
              </a:rPr>
              <a:t>ttl</a:t>
            </a:r>
            <a:endParaRPr sz="2700" dirty="0">
              <a:latin typeface="Consolas" panose="020B0609020204030204" pitchFamily="49" charset="0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Default value for time-to-live filed of records</a:t>
            </a:r>
            <a:endParaRPr sz="2500" dirty="0"/>
          </a:p>
          <a:p>
            <a:pPr lvl="0" indent="-400050">
              <a:buSzPts val="2700"/>
              <a:buFont typeface="Times New Roman"/>
              <a:buChar char="●"/>
            </a:pPr>
            <a:r>
              <a:rPr lang="en-US" sz="2700" dirty="0">
                <a:latin typeface="Consolas" panose="020B0609020204030204" pitchFamily="49" charset="0"/>
              </a:rPr>
              <a:t>$GENERATE start-stop/[step] </a:t>
            </a:r>
            <a:r>
              <a:rPr lang="en-US" sz="2700" dirty="0" err="1">
                <a:latin typeface="Consolas" panose="020B0609020204030204" pitchFamily="49" charset="0"/>
              </a:rPr>
              <a:t>lhs</a:t>
            </a:r>
            <a:r>
              <a:rPr lang="en-US" sz="2700" dirty="0">
                <a:latin typeface="Consolas" panose="020B0609020204030204" pitchFamily="49" charset="0"/>
              </a:rPr>
              <a:t> type </a:t>
            </a:r>
            <a:r>
              <a:rPr lang="en-US" sz="2700" dirty="0" err="1">
                <a:latin typeface="Consolas" panose="020B0609020204030204" pitchFamily="49" charset="0"/>
              </a:rPr>
              <a:t>rhs</a:t>
            </a:r>
            <a:endParaRPr sz="2700" dirty="0">
              <a:latin typeface="Consolas" panose="020B0609020204030204" pitchFamily="49" charset="0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Char char="○"/>
            </a:pPr>
            <a:r>
              <a:rPr lang="en-US" sz="2500" dirty="0">
                <a:solidFill>
                  <a:srgbClr val="FF0000"/>
                </a:solidFill>
              </a:rPr>
              <a:t>Only in BIND</a:t>
            </a:r>
            <a:endParaRPr sz="2500" dirty="0">
              <a:solidFill>
                <a:srgbClr val="FF0000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Used to generate a series of similar records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Can be used in only CNAME, PTR, NS, A, AAAA, etc. record types</a:t>
            </a:r>
            <a:endParaRPr sz="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(1)</a:t>
            </a:r>
            <a:endParaRPr sz="45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Basic format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>
                <a:latin typeface="Consolas" panose="020B0609020204030204" pitchFamily="49" charset="0"/>
              </a:rPr>
              <a:t>[name] [</a:t>
            </a:r>
            <a:r>
              <a:rPr lang="en-US" sz="2500" dirty="0" err="1">
                <a:latin typeface="Consolas" panose="020B0609020204030204" pitchFamily="49" charset="0"/>
              </a:rPr>
              <a:t>ttl</a:t>
            </a:r>
            <a:r>
              <a:rPr lang="en-US" sz="2500" dirty="0">
                <a:latin typeface="Consolas" panose="020B0609020204030204" pitchFamily="49" charset="0"/>
              </a:rPr>
              <a:t>] [class] type data</a:t>
            </a:r>
            <a:endParaRPr sz="2500" dirty="0">
              <a:latin typeface="Consolas" panose="020B0609020204030204" pitchFamily="49" charset="0"/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name: the entity that the RR describes</a:t>
            </a:r>
            <a:endParaRPr sz="23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Can be relative or absolute </a:t>
            </a:r>
            <a:endParaRPr sz="21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 err="1"/>
              <a:t>ttl</a:t>
            </a:r>
            <a:r>
              <a:rPr lang="en-US" sz="2300" dirty="0"/>
              <a:t>: time in second of this RR’s validity in cache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class: network type</a:t>
            </a:r>
            <a:endParaRPr sz="23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>
                <a:latin typeface="Consolas" panose="020B0609020204030204" pitchFamily="49" charset="0"/>
              </a:rPr>
              <a:t>IN</a:t>
            </a:r>
            <a:r>
              <a:rPr lang="en-US" sz="2100" dirty="0"/>
              <a:t> for Internet</a:t>
            </a:r>
            <a:endParaRPr sz="21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>
                <a:latin typeface="Consolas" panose="020B0609020204030204" pitchFamily="49" charset="0"/>
              </a:rPr>
              <a:t>CH</a:t>
            </a:r>
            <a:r>
              <a:rPr lang="en-US" sz="2100" dirty="0"/>
              <a:t> for </a:t>
            </a:r>
            <a:r>
              <a:rPr lang="en-US" sz="2100" dirty="0" err="1"/>
              <a:t>ChaosNet</a:t>
            </a:r>
            <a:endParaRPr sz="21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>
                <a:latin typeface="Consolas" panose="020B0609020204030204" pitchFamily="49" charset="0"/>
              </a:rPr>
              <a:t>HS</a:t>
            </a:r>
            <a:r>
              <a:rPr lang="en-US" sz="2100" dirty="0"/>
              <a:t> for Hesiod</a:t>
            </a:r>
            <a:endParaRPr sz="21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Special characters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;	(comment)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@	(The current domain name)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()	(allow data to span lines)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*	(wildcard character, </a:t>
            </a:r>
            <a:r>
              <a:rPr lang="en-US" sz="2300" dirty="0">
                <a:latin typeface="Source Sans Pro" panose="020B0604020202020204" charset="0"/>
                <a:cs typeface="Courier New" panose="02070309020205020404" pitchFamily="49" charset="0"/>
              </a:rPr>
              <a:t>name</a:t>
            </a:r>
            <a:r>
              <a:rPr lang="en-US" sz="2300" dirty="0"/>
              <a:t> filed only)</a:t>
            </a:r>
            <a:endParaRPr sz="2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(2)</a:t>
            </a:r>
            <a:endParaRPr sz="45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Types of resource record will be discussed later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Zone records:  </a:t>
            </a:r>
            <a:r>
              <a:rPr lang="en-US" sz="2600" b="1" dirty="0"/>
              <a:t>identify domains and name servers</a:t>
            </a:r>
            <a:endParaRPr sz="26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SOA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NS</a:t>
            </a:r>
            <a:endParaRPr sz="2400" b="1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Basic records:  </a:t>
            </a:r>
            <a:r>
              <a:rPr lang="en-US" sz="2600" b="1" dirty="0"/>
              <a:t>map names to addresses and route mails</a:t>
            </a:r>
            <a:endParaRPr sz="26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A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AAAA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PTR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MX</a:t>
            </a:r>
            <a:endParaRPr sz="2400" b="1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Optional records: </a:t>
            </a:r>
            <a:r>
              <a:rPr lang="en-US" sz="2600" b="1" dirty="0"/>
              <a:t>extra information to host or domain</a:t>
            </a:r>
            <a:endParaRPr sz="26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CNAME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TXT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SRV</a:t>
            </a:r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(3)</a:t>
            </a:r>
            <a:endParaRPr sz="4500"/>
          </a:p>
        </p:txBody>
      </p:sp>
      <p:graphicFrame>
        <p:nvGraphicFramePr>
          <p:cNvPr id="124" name="Google Shape;124;p19"/>
          <p:cNvGraphicFramePr/>
          <p:nvPr>
            <p:extLst>
              <p:ext uri="{D42A27DB-BD31-4B8C-83A1-F6EECF244321}">
                <p14:modId xmlns:p14="http://schemas.microsoft.com/office/powerpoint/2010/main" val="1258644848"/>
              </p:ext>
            </p:extLst>
          </p:nvPr>
        </p:nvGraphicFramePr>
        <p:xfrm>
          <a:off x="1105989" y="1148035"/>
          <a:ext cx="10010503" cy="6411640"/>
        </p:xfrm>
        <a:graphic>
          <a:graphicData uri="http://schemas.openxmlformats.org/drawingml/2006/table">
            <a:tbl>
              <a:tblPr>
                <a:noFill/>
                <a:tableStyleId>{A2BB4CF8-A849-4472-AB3D-ABDBE03D7D5D}</a:tableStyleId>
              </a:tblPr>
              <a:tblGrid>
                <a:gridCol w="117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Of Authority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Defines a DNS 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Server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Identifies servers, delegates, subdomains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425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IPv4 Address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Name-to-IPv4-address-translation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AAAA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IPv6 Address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Name-to-IPv6-address-translation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Address-to-name translation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MX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Mail Exchanger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Controls email routing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425">
                <a:tc rowSpan="10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</a:t>
                      </a:r>
                      <a:b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</a:t>
                      </a:r>
                      <a:b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DNSSEC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Delegation Singer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Hash of singed child zone’s key-signing key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DNSKEY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Key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key for a DNS 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NSEC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 Secure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with DNSSEC for negative answers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NSEC3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 Secure v3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with DNSSEC for negative answers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RRSIG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Signature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Singed, authenticated resource record set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DLV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Lookaside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Nonroot</a:t>
                      </a: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trust anchor for DNSSEC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CAA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Certification Authority Authorization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information for CA when validating an SSL certificate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661302665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SSHFP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SSH Fingerprint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SSH host key, allows verification via DNS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SPF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Sender Policy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Identifies mail servers, inhibits forging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DKIM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Domain Keys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Verify email sender and message integrity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4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Canonical 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Nickname or aliases for a host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SRV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Gives locations for well-known services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TXT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 or untyped information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The DNS Database – Resource Record (4)</a:t>
            </a:r>
            <a:endParaRPr sz="4500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4220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SOA: Start Of Authority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Defines a DNS zone of authority, each zone has exactly one SOA record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Specify the name of the zone, the technical contact and various timeout information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Format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latin typeface="Source Sans Pro" panose="020B0604020202020204" charset="0"/>
              </a:rPr>
              <a:t>[zone] IN SOA [server-name] [administrator’s mail] ( serial, refresh, retry, expire, </a:t>
            </a:r>
            <a:r>
              <a:rPr lang="en-US" sz="2100" dirty="0" err="1">
                <a:latin typeface="Source Sans Pro" panose="020B0604020202020204" charset="0"/>
              </a:rPr>
              <a:t>ttl</a:t>
            </a:r>
            <a:r>
              <a:rPr lang="en-US" sz="2100" dirty="0">
                <a:latin typeface="Source Sans Pro" panose="020B0604020202020204" charset="0"/>
              </a:rPr>
              <a:t> )</a:t>
            </a:r>
            <a:endParaRPr sz="2100" dirty="0">
              <a:latin typeface="Source Sans Pro" panose="020B0604020202020204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Ex:</a:t>
            </a:r>
            <a:endParaRPr sz="2300" dirty="0"/>
          </a:p>
        </p:txBody>
      </p:sp>
      <p:sp>
        <p:nvSpPr>
          <p:cNvPr id="132" name="Google Shape;132;p20"/>
          <p:cNvSpPr txBox="1"/>
          <p:nvPr/>
        </p:nvSpPr>
        <p:spPr>
          <a:xfrm>
            <a:off x="1228513" y="4780998"/>
            <a:ext cx="9571974" cy="2308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3600;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	csns.cs.nctu.edu.tw.	root.cs.nctu.edu.tw.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2012050802	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1D			; refresh time for slave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30M	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1W			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2H      )		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531650" y="3953225"/>
            <a:ext cx="3402000" cy="107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;   	means comments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@ 	means current domain name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( )	allow data to span lines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*	Wildcard character	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(5)</a:t>
            </a:r>
            <a:endParaRPr sz="4500"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7845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NS: Name Server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Format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latin typeface="Source Sans Pro" panose="020B0604020202020204" charset="0"/>
              </a:rPr>
              <a:t>zone [</a:t>
            </a:r>
            <a:r>
              <a:rPr lang="en-US" sz="2100" dirty="0" err="1">
                <a:latin typeface="Source Sans Pro" panose="020B0604020202020204" charset="0"/>
              </a:rPr>
              <a:t>ttl</a:t>
            </a:r>
            <a:r>
              <a:rPr lang="en-US" sz="2100" dirty="0">
                <a:latin typeface="Source Sans Pro" panose="020B0604020202020204" charset="0"/>
              </a:rPr>
              <a:t>] [IN] NS hostname</a:t>
            </a:r>
            <a:endParaRPr sz="2100" dirty="0">
              <a:latin typeface="Source Sans Pro" panose="020B0604020202020204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Usually follow the SOA record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Goal 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Identify the </a:t>
            </a:r>
            <a:r>
              <a:rPr lang="en-US" sz="2100" dirty="0">
                <a:solidFill>
                  <a:srgbClr val="FF0000"/>
                </a:solidFill>
              </a:rPr>
              <a:t>authoritative server </a:t>
            </a:r>
            <a:r>
              <a:rPr lang="en-US" sz="2100" dirty="0"/>
              <a:t>for a zone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Delegate</a:t>
            </a:r>
            <a:r>
              <a:rPr lang="en-US" sz="2100" dirty="0"/>
              <a:t> subdomains to other organization’s NS</a:t>
            </a:r>
            <a:endParaRPr sz="2100" dirty="0"/>
          </a:p>
        </p:txBody>
      </p:sp>
      <p:sp>
        <p:nvSpPr>
          <p:cNvPr id="141" name="Google Shape;141;p21"/>
          <p:cNvSpPr txBox="1"/>
          <p:nvPr/>
        </p:nvSpPr>
        <p:spPr>
          <a:xfrm>
            <a:off x="761538" y="4372251"/>
            <a:ext cx="10505924" cy="288610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3600;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	IN	SOA	dns.cs.nctu.edu.tw.		root.cs.nctu.edu.tw.   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2012050802	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1D			; refresh time for slave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30M	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1W			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2H      )		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IN	NS	dns.cs.nctu.edu.tw.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lang="en-US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IN	NS	dns2.cs.nctu.edu.tw.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test	IN	NS	dns.test.cs.nctu.edu.tw.	; delegate </a:t>
            </a:r>
            <a:r>
              <a:rPr lang="en-US" sz="1600" b="1" i="0" u="none" strike="noStrike" cap="none" dirty="0" err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test.$ORIGIN</a:t>
            </a:r>
            <a:endParaRPr sz="1600" b="1" i="0" u="none" strike="noStrike" cap="none" dirty="0">
              <a:solidFill>
                <a:srgbClr val="3333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(6)</a:t>
            </a:r>
            <a:endParaRPr sz="4500"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7312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A record: Address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Format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>
                <a:latin typeface="Source Sans Pro" panose="020B0604020202020204" charset="0"/>
              </a:rPr>
              <a:t>hostname [</a:t>
            </a:r>
            <a:r>
              <a:rPr lang="en-US" dirty="0" err="1">
                <a:latin typeface="Source Sans Pro" panose="020B0604020202020204" charset="0"/>
              </a:rPr>
              <a:t>ttl</a:t>
            </a:r>
            <a:r>
              <a:rPr lang="en-US" dirty="0">
                <a:latin typeface="Source Sans Pro" panose="020B0604020202020204" charset="0"/>
              </a:rPr>
              <a:t>] [IN] A ip4addr </a:t>
            </a:r>
            <a:endParaRPr dirty="0">
              <a:latin typeface="Source Sans Pro" panose="020B0604020202020204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Provide mapping from hostname to IPv4 address(es)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Load balance (decided by client, not recommended)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Ex:</a:t>
            </a:r>
            <a:endParaRPr dirty="0"/>
          </a:p>
        </p:txBody>
      </p:sp>
      <p:sp>
        <p:nvSpPr>
          <p:cNvPr id="149" name="Google Shape;149;p22"/>
          <p:cNvSpPr/>
          <p:nvPr/>
        </p:nvSpPr>
        <p:spPr>
          <a:xfrm>
            <a:off x="2645800" y="4658024"/>
            <a:ext cx="6705000" cy="232308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NS      dns.cs.nctu.edu.tw.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IN      NS      dns2.cs.nctu.edu.tw.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IN      A       140.113.235.107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dns2    IN      A       140.113.235.103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     IN      A       140.113.235.111</a:t>
            </a:r>
          </a:p>
          <a:p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     IN      A       140.113.235.112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(7)</a:t>
            </a:r>
            <a:endParaRPr sz="4500"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61917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PTR: Pointer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Perform the reverse mapping from IP address to hostname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Special top-level domain: </a:t>
            </a:r>
            <a:r>
              <a:rPr lang="en-US" sz="2500" dirty="0">
                <a:solidFill>
                  <a:srgbClr val="FF0000"/>
                </a:solidFill>
              </a:rPr>
              <a:t>in-</a:t>
            </a:r>
            <a:r>
              <a:rPr lang="en-US" sz="2500" dirty="0" err="1">
                <a:solidFill>
                  <a:srgbClr val="FF0000"/>
                </a:solidFill>
              </a:rPr>
              <a:t>addr.arpa</a:t>
            </a:r>
            <a:endParaRPr sz="2500" dirty="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Used to create a naming tree from  IP address to hostnames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Format 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addr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sz="2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ttl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 [IN] PTR hostname</a:t>
            </a:r>
            <a:endParaRPr sz="2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068747" y="4196164"/>
            <a:ext cx="9859086" cy="3093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259200;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235.113.140.in-addr.arpa.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    csns.cs.nctu.edu.tw.	root.cs.nctu.edu.tw.   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2007052102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1D		; refresh time for secondary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30M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1W		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2H)		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NS      dns.cs.nctu.edu.tw.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NS      dns2.cs.nctu.edu.tw.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in-</a:t>
            </a:r>
            <a:r>
              <a:rPr lang="en-US" sz="15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addr.arpa</a:t>
            </a: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103.235.113.140         IN PTR csmailgate.cs.nctu.edu.tw.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107.235.113.140         IN PTR csns.cs.nctu.edu.tw.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(8)</a:t>
            </a:r>
            <a:endParaRPr sz="45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888" y="1405595"/>
            <a:ext cx="6104544" cy="5691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1989850" y="7054900"/>
            <a:ext cx="801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DNS Reverse Name Resolution Using the IN-ADDR.ARPA Domain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(9)</a:t>
            </a:r>
            <a:endParaRPr sz="4500"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2536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MX: Mail </a:t>
            </a:r>
            <a:r>
              <a:rPr lang="en-US" sz="2800" dirty="0" err="1"/>
              <a:t>eXchanger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Direct mail to mail hubs rather than a single host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Format 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host [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ttl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 [IN] MX preference host</a:t>
            </a: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No alias allowed</a:t>
            </a:r>
            <a:endParaRPr sz="2400" dirty="0">
              <a:solidFill>
                <a:srgbClr val="FF0000"/>
              </a:solidFill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Ex:</a:t>
            </a:r>
            <a:endParaRPr sz="2600" dirty="0"/>
          </a:p>
        </p:txBody>
      </p:sp>
      <p:sp>
        <p:nvSpPr>
          <p:cNvPr id="173" name="Google Shape;173;p25"/>
          <p:cNvSpPr txBox="1"/>
          <p:nvPr/>
        </p:nvSpPr>
        <p:spPr>
          <a:xfrm>
            <a:off x="2052514" y="3949228"/>
            <a:ext cx="9377436" cy="326146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3600;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    csns.cs.nctu.edu.tw.    root.cs.nctu.edu.tw.   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2007052102	      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1D		      	; refresh time for slave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30M	      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1W                      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2H      )               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7200   IN   MX  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csmx1.cs.nctu.edu.tw.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7200   IN   MX  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csmx2.cs.nctu.edu.tw.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csmx1   IN      A       140.113.235.104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csmx2   IN      A       140.113.235.105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0613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BIND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B</a:t>
            </a:r>
            <a:r>
              <a:rPr lang="en-US" sz="1700" dirty="0"/>
              <a:t>erkeley </a:t>
            </a:r>
            <a:r>
              <a:rPr lang="en-US" sz="1700" dirty="0">
                <a:solidFill>
                  <a:srgbClr val="FF0000"/>
                </a:solidFill>
              </a:rPr>
              <a:t>I</a:t>
            </a:r>
            <a:r>
              <a:rPr lang="en-US" sz="1700" dirty="0"/>
              <a:t>nternet </a:t>
            </a:r>
            <a:r>
              <a:rPr lang="en-US" sz="1700" dirty="0">
                <a:solidFill>
                  <a:srgbClr val="FF0000"/>
                </a:solidFill>
              </a:rPr>
              <a:t>N</a:t>
            </a:r>
            <a:r>
              <a:rPr lang="en-US" sz="1700" dirty="0"/>
              <a:t>ame </a:t>
            </a:r>
            <a:r>
              <a:rPr lang="en-US" sz="1700" dirty="0">
                <a:solidFill>
                  <a:srgbClr val="FF0000"/>
                </a:solidFill>
              </a:rPr>
              <a:t>D</a:t>
            </a:r>
            <a:r>
              <a:rPr lang="en-US" sz="1700" dirty="0"/>
              <a:t>omain system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CSRG, UC Berkeley, 1980s</a:t>
            </a:r>
            <a:endParaRPr sz="17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Three main versions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BIND 4</a:t>
            </a:r>
            <a:endParaRPr sz="17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Announced in 1980s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Based on RFC 1034, 1035</a:t>
            </a:r>
            <a:endParaRPr sz="15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BIND 8</a:t>
            </a:r>
            <a:endParaRPr sz="17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Released in 1997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Improvements including: efficiency, robustness and security</a:t>
            </a:r>
            <a:endParaRPr sz="15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b="1" dirty="0"/>
              <a:t>BIND 9</a:t>
            </a:r>
            <a:endParaRPr sz="1700" b="1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Released in 2000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Enhancements including: multiprocessor support, DNSSEC, IPv6 support, </a:t>
            </a:r>
            <a:r>
              <a:rPr lang="en-US" sz="1500" dirty="0" err="1"/>
              <a:t>etc</a:t>
            </a:r>
            <a:endParaRPr sz="15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BIND 10</a:t>
            </a:r>
            <a:endParaRPr sz="17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Released version 1.0 and 1.1 in 2013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Released version 1.2 in 2014</a:t>
            </a:r>
            <a:endParaRPr sz="1500" dirty="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dirty="0"/>
              <a:t>ISC (Internet Software Consortium) has concluded BIND 10 </a:t>
            </a:r>
            <a:r>
              <a:rPr lang="en-US" sz="1300" dirty="0" err="1"/>
              <a:t>evelopment</a:t>
            </a:r>
            <a:r>
              <a:rPr lang="en-US" sz="1300" dirty="0"/>
              <a:t> with Release 1.2</a:t>
            </a:r>
            <a:endParaRPr sz="1300" dirty="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dirty="0"/>
              <a:t>“Bundy” </a:t>
            </a:r>
            <a:r>
              <a:rPr lang="en-US" sz="1300" u="sng" dirty="0">
                <a:solidFill>
                  <a:schemeClr val="hlink"/>
                </a:solidFill>
                <a:hlinkClick r:id="rId3"/>
              </a:rPr>
              <a:t>https://bundy-dns.de/</a:t>
            </a:r>
            <a:endParaRPr sz="13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(10)</a:t>
            </a:r>
            <a:endParaRPr sz="4500"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2876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CNAME: Canonical name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○"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nickname [</a:t>
            </a:r>
            <a:r>
              <a:rPr lang="en-US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ttl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 IN CNAME hostname</a:t>
            </a:r>
            <a:endParaRPr dirty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Add additional names to a host</a:t>
            </a: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To associate a function or to shorten a hostname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CNAME record can nest eight deep in BIND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solidFill>
                  <a:srgbClr val="FF0000"/>
                </a:solidFill>
              </a:rPr>
              <a:t>NOT for load balance</a:t>
            </a:r>
            <a:r>
              <a:rPr lang="en-US" dirty="0"/>
              <a:t> (use multiple A/AAAA instead)</a:t>
            </a:r>
          </a:p>
          <a:p>
            <a:pPr lvl="2" indent="-406400">
              <a:buSzPts val="2800"/>
              <a:buChar char="○"/>
            </a:pPr>
            <a:r>
              <a:rPr lang="en-US" dirty="0"/>
              <a:t>Multiple CNAME records for one nickname is INVALID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Ex:</a:t>
            </a:r>
            <a:endParaRPr dirty="0"/>
          </a:p>
        </p:txBody>
      </p:sp>
      <p:sp>
        <p:nvSpPr>
          <p:cNvPr id="181" name="Google Shape;181;p26"/>
          <p:cNvSpPr txBox="1"/>
          <p:nvPr/>
        </p:nvSpPr>
        <p:spPr>
          <a:xfrm>
            <a:off x="3268450" y="5142000"/>
            <a:ext cx="5492100" cy="1708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		IN	A	140.113.209.63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IN	A	140.113.209.77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penghu</a:t>
            </a: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-club	IN	CNAME	www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King		IN	CNAME	www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R21601		IN	A	140.113.214.31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superman	IN	CNAME	r21601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(11)</a:t>
            </a:r>
            <a:endParaRPr sz="4500"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0233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TXT: Text </a:t>
            </a:r>
            <a:endParaRPr sz="26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Add arbitrary text to a host’s DNS records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Format </a:t>
            </a:r>
            <a:endParaRPr sz="24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 [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ttl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 [IN] TXT info</a:t>
            </a:r>
            <a:endParaRPr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All info items should be quoted </a:t>
            </a:r>
            <a:endParaRPr sz="22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They are sometimes used to test prospective new types of DNS records</a:t>
            </a:r>
            <a:endParaRPr sz="24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SPF records </a:t>
            </a:r>
            <a:endParaRPr sz="2200" dirty="0"/>
          </a:p>
        </p:txBody>
      </p:sp>
      <p:sp>
        <p:nvSpPr>
          <p:cNvPr id="189" name="Google Shape;189;p27"/>
          <p:cNvSpPr txBox="1"/>
          <p:nvPr/>
        </p:nvSpPr>
        <p:spPr>
          <a:xfrm>
            <a:off x="1332723" y="4415525"/>
            <a:ext cx="9331133" cy="2862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3600;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    csns.cs.nctu.edu.tw.    root.cs.nctu.edu.tw.   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2007052102	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3"/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1D			; refresh time for slave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30M	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1W			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2H     )		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NS      dns.cs.nctu.edu.tw.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NS      dns2.cs.nctu.edu.tw.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TXT    "Department of Computer Science"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86693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SRV: Service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Specify the location of services within a domain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Format: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000" dirty="0">
                <a:latin typeface="Consolas" panose="020B0609020204030204" pitchFamily="49" charset="0"/>
              </a:rPr>
              <a:t>_&lt;service&gt;._&lt;proto&gt;.name [</a:t>
            </a:r>
            <a:r>
              <a:rPr lang="en-US" sz="2000" dirty="0" err="1">
                <a:latin typeface="Consolas" panose="020B0609020204030204" pitchFamily="49" charset="0"/>
              </a:rPr>
              <a:t>ttl</a:t>
            </a:r>
            <a:r>
              <a:rPr lang="en-US" sz="2000" dirty="0">
                <a:latin typeface="Consolas" panose="020B0609020204030204" pitchFamily="49" charset="0"/>
              </a:rPr>
              <a:t>] IN SRV </a:t>
            </a:r>
            <a:r>
              <a:rPr lang="en-US" sz="2000" dirty="0" err="1">
                <a:latin typeface="Consolas" panose="020B0609020204030204" pitchFamily="49" charset="0"/>
              </a:rPr>
              <a:t>pri</a:t>
            </a:r>
            <a:r>
              <a:rPr lang="en-US" sz="2000" dirty="0">
                <a:latin typeface="Consolas" panose="020B0609020204030204" pitchFamily="49" charset="0"/>
              </a:rPr>
              <a:t> weight port target</a:t>
            </a:r>
            <a:endParaRPr sz="2000" dirty="0">
              <a:latin typeface="Consolas" panose="020B0609020204030204" pitchFamily="49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Needs application support (client side)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Ex:</a:t>
            </a:r>
            <a:endParaRPr dirty="0"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(12)</a:t>
            </a:r>
            <a:endParaRPr sz="4500"/>
          </a:p>
        </p:txBody>
      </p:sp>
      <p:sp>
        <p:nvSpPr>
          <p:cNvPr id="197" name="Google Shape;197;p28"/>
          <p:cNvSpPr txBox="1"/>
          <p:nvPr/>
        </p:nvSpPr>
        <p:spPr>
          <a:xfrm>
            <a:off x="1806488" y="4469058"/>
            <a:ext cx="8383604" cy="2801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 don’t allow finger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_finger._tcp	SRV	0	0	79	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 1/4 of the connections to old, 3/4 to the new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_ssh. _tcp	SRV	0	1	22	old.cs.colorado.edu.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_ssh. _tcp	SRV	0	3	22	new.cs.colorado.edu.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 www server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_http. _tcp	SRV	0	0	80	www.cs.colorado.edu.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SRV	10	0	8000	new.cs.colorado.edu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 block all other services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*. _tcp		SRV	0	0	0	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*. _udp		SRV	0	0	0	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IPv6 Resource Records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IPv6 forward records 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Format 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Hostname [</a:t>
            </a:r>
            <a:r>
              <a:rPr lang="en-US" sz="2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ttl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 [IN] AAAA ip6addr </a:t>
            </a:r>
            <a:endParaRPr sz="2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Example 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IPv6 reverse records 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IPv6 PTR records are in the </a:t>
            </a:r>
            <a:r>
              <a:rPr lang="en-US" sz="2500" dirty="0">
                <a:solidFill>
                  <a:srgbClr val="FF0000"/>
                </a:solidFill>
              </a:rPr>
              <a:t>ip6.arpa </a:t>
            </a:r>
            <a:r>
              <a:rPr lang="en-US" sz="2500" dirty="0"/>
              <a:t>top-level domain 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Example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f.0.0.0.0.0.0.0.0.0.0.0.0.0.0.0.0.0.0.0.f.2.0.0.0.0.5.0.1.0.0.2.ip6.arpa.</a:t>
            </a:r>
            <a:br>
              <a:rPr lang="en-US" sz="2300" dirty="0"/>
            </a:br>
            <a:r>
              <a:rPr lang="en-US" sz="2300" dirty="0"/>
              <a:t>PTR f.root-servers.net.</a:t>
            </a:r>
            <a:endParaRPr sz="2300" dirty="0"/>
          </a:p>
        </p:txBody>
      </p:sp>
      <p:sp>
        <p:nvSpPr>
          <p:cNvPr id="205" name="Google Shape;205;p29"/>
          <p:cNvSpPr txBox="1"/>
          <p:nvPr/>
        </p:nvSpPr>
        <p:spPr>
          <a:xfrm>
            <a:off x="1877190" y="3399767"/>
            <a:ext cx="8242200" cy="11334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dig f.root-servers.net AAAA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f.root-servers.net.     604795  IN      AAAA    2001:500:2f::f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Glue Record (1/2) 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9167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Glue record – Link between domains</a:t>
            </a:r>
            <a:endParaRPr sz="26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DNS referrals occur only from parent domains to child domains 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The servers of a parent domain must know the IP of the name servers for all of its subdomains</a:t>
            </a:r>
            <a:endParaRPr sz="24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Parent zone needs to contain the NS records for each delegated zone</a:t>
            </a:r>
            <a:endParaRPr sz="22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■"/>
            </a:pPr>
            <a:r>
              <a:rPr lang="en-US" sz="2200" dirty="0">
                <a:solidFill>
                  <a:srgbClr val="FF0000"/>
                </a:solidFill>
              </a:rPr>
              <a:t>Making a normal DNS query </a:t>
            </a:r>
            <a:endParaRPr sz="2200" dirty="0">
              <a:solidFill>
                <a:srgbClr val="FF0000"/>
              </a:solidFill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■"/>
            </a:pPr>
            <a:r>
              <a:rPr lang="en-US" sz="2200" dirty="0">
                <a:solidFill>
                  <a:srgbClr val="FF0000"/>
                </a:solidFill>
              </a:rPr>
              <a:t>Having copies of the appropriate A records </a:t>
            </a:r>
            <a:endParaRPr sz="2200" dirty="0">
              <a:solidFill>
                <a:srgbClr val="FF0000"/>
              </a:solidFill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■"/>
            </a:pPr>
            <a:r>
              <a:rPr lang="en-US" sz="2200" dirty="0">
                <a:solidFill>
                  <a:srgbClr val="FF0000"/>
                </a:solidFill>
              </a:rPr>
              <a:t>The foreign A records are called glue records</a:t>
            </a:r>
            <a:endParaRPr sz="2200" dirty="0">
              <a:solidFill>
                <a:srgbClr val="FF0000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2626600" y="4913429"/>
            <a:ext cx="6775800" cy="234492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 subdomain information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booklab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IN NS ns1.astust.com.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   IN NS ubuntu.booklab.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astust.com.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testlab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IN NS ns1.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astust.com.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IN NS ns.testlab.astust.com.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glue records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ubuntu.booklab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IN A  63.173.189.194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ns.testlab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IN A  63.173.189.17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Glue Record (2/2) 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03495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There are two ways to link between zones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By including the necessary records directly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By using stub zone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Only contains SOA, NS, A (of NS)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Lame delegation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DNS subdomain administration has delegate to you, but you never use the domain or parent domain’s glue record is not updated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Statements of named.conf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named configuration 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162" y="1432825"/>
            <a:ext cx="3970522" cy="283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5322" y="4271611"/>
            <a:ext cx="2825957" cy="156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653" y="1432825"/>
            <a:ext cx="5798785" cy="432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4936" y="6005366"/>
            <a:ext cx="3069051" cy="130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address match list</a:t>
            </a:r>
            <a:endParaRPr sz="4000"/>
          </a:p>
        </p:txBody>
      </p:sp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4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Address Match List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 generalization of an IP address that can include: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An IP address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Ex. 140.113.17.1</a:t>
            </a:r>
            <a:endParaRPr sz="21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An IP network with CIDR netmask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Ex. 140.113/16</a:t>
            </a:r>
            <a:endParaRPr sz="21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The name of a previously defined </a:t>
            </a:r>
            <a:r>
              <a:rPr lang="en-US" sz="2300">
                <a:solidFill>
                  <a:srgbClr val="FF0000"/>
                </a:solidFill>
              </a:rPr>
              <a:t>ACL</a:t>
            </a:r>
            <a:endParaRPr sz="230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 cryptographic authentication </a:t>
            </a:r>
            <a:r>
              <a:rPr lang="en-US" sz="2300">
                <a:solidFill>
                  <a:srgbClr val="FF0000"/>
                </a:solidFill>
              </a:rPr>
              <a:t>key</a:t>
            </a:r>
            <a:endParaRPr sz="230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The ! character to negate things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Char char="○"/>
            </a:pPr>
            <a:r>
              <a:rPr lang="en-US" sz="2500">
                <a:solidFill>
                  <a:srgbClr val="FF0000"/>
                </a:solidFill>
              </a:rPr>
              <a:t>First match</a:t>
            </a:r>
            <a:endParaRPr sz="2500">
              <a:solidFill>
                <a:srgbClr val="FF0000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Examples: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{!1.2.3.4; 1.2.3/24;};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{128.138/16; 198.11.16/24; 204.228.69/24; 127.0.0.1;};</a:t>
            </a:r>
            <a:endParaRPr sz="2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acl</a:t>
            </a:r>
            <a:endParaRPr sz="4500"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The “</a:t>
            </a:r>
            <a:r>
              <a:rPr lang="en-US" sz="2800" dirty="0" err="1"/>
              <a:t>acl</a:t>
            </a:r>
            <a:r>
              <a:rPr lang="en-US" sz="2800" dirty="0"/>
              <a:t>” statement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Define a class of access control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Define before they are used</a:t>
            </a:r>
            <a:endParaRPr sz="2600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600" dirty="0"/>
              <a:t>Syntax</a:t>
            </a:r>
            <a:br>
              <a:rPr lang="en-US" sz="2600" dirty="0"/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acl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acl_name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Predefined </a:t>
            </a:r>
            <a:r>
              <a:rPr lang="en-US" sz="2600" dirty="0" err="1">
                <a:solidFill>
                  <a:srgbClr val="FF0000"/>
                </a:solidFill>
              </a:rPr>
              <a:t>acl</a:t>
            </a:r>
            <a:r>
              <a:rPr lang="en-US" sz="2600" dirty="0">
                <a:solidFill>
                  <a:srgbClr val="FF0000"/>
                </a:solidFill>
              </a:rPr>
              <a:t> classes</a:t>
            </a:r>
            <a:endParaRPr sz="2600" dirty="0">
              <a:solidFill>
                <a:srgbClr val="FF0000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any, </a:t>
            </a:r>
            <a:r>
              <a:rPr lang="en-US" sz="2400" dirty="0" err="1"/>
              <a:t>localnets</a:t>
            </a:r>
            <a:r>
              <a:rPr lang="en-US" sz="2400" dirty="0"/>
              <a:t>, localhost, none</a:t>
            </a:r>
            <a:endParaRPr sz="2400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600" dirty="0"/>
              <a:t>Example</a:t>
            </a:r>
            <a:br>
              <a:rPr lang="en-US" sz="2600" dirty="0"/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acl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CSnets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140.113.235/24; 140.113.17/24; 140.113.209/24; 140.113.24/24; 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acl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NCTUnets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140.113/16; 10.113/16; 140.126.237/24;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allow-transfer {localhost;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CSnets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NCTUnets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– components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6842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Four major components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Char char="○"/>
            </a:pPr>
            <a:r>
              <a:rPr lang="en-US" sz="2500" dirty="0">
                <a:solidFill>
                  <a:srgbClr val="FF0000"/>
                </a:solidFill>
              </a:rPr>
              <a:t>named</a:t>
            </a:r>
            <a:endParaRPr sz="2500" dirty="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Daemon that </a:t>
            </a:r>
            <a:r>
              <a:rPr lang="en-US" sz="2300" dirty="0">
                <a:solidFill>
                  <a:srgbClr val="FF0000"/>
                </a:solidFill>
              </a:rPr>
              <a:t>answers the DNS query</a:t>
            </a:r>
            <a:endParaRPr sz="2300" dirty="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Perform Zone transfer 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Library routines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Routines that used to resolve host by contacting the servers of DNS distributed database</a:t>
            </a:r>
            <a:endParaRPr sz="23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Ex: </a:t>
            </a:r>
            <a:r>
              <a:rPr lang="en-US" sz="2100" dirty="0" err="1"/>
              <a:t>res_query</a:t>
            </a:r>
            <a:r>
              <a:rPr lang="en-US" sz="2100" dirty="0"/>
              <a:t>, </a:t>
            </a:r>
            <a:r>
              <a:rPr lang="en-US" sz="2100" dirty="0" err="1"/>
              <a:t>res_search</a:t>
            </a:r>
            <a:r>
              <a:rPr lang="en-US" sz="2100" dirty="0"/>
              <a:t>, …etc.</a:t>
            </a:r>
            <a:endParaRPr sz="21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Command-line interfaces to DNS</a:t>
            </a:r>
          </a:p>
          <a:p>
            <a:pPr lvl="2" indent="-374650">
              <a:buSzPts val="2300"/>
              <a:buFont typeface="Times New Roman"/>
              <a:buChar char="■"/>
            </a:pPr>
            <a:r>
              <a:rPr lang="en-US" sz="2300" dirty="0"/>
              <a:t>Ex: </a:t>
            </a:r>
            <a:r>
              <a:rPr lang="en-US" sz="2300" dirty="0" err="1"/>
              <a:t>nslookup</a:t>
            </a:r>
            <a:r>
              <a:rPr lang="en-US" sz="2300" dirty="0"/>
              <a:t>, dig, host</a:t>
            </a:r>
          </a:p>
          <a:p>
            <a:pPr lvl="2" indent="-374650">
              <a:buSzPts val="2300"/>
              <a:buFont typeface="Times New Roman"/>
              <a:buChar char="■"/>
            </a:pPr>
            <a:r>
              <a:rPr lang="en-US" sz="2300"/>
              <a:t>bind-tools package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 err="1"/>
              <a:t>rndc</a:t>
            </a:r>
            <a:endParaRPr sz="2500" dirty="0"/>
          </a:p>
          <a:p>
            <a:pPr lvl="2" indent="-374650">
              <a:buSzPts val="2300"/>
              <a:buFont typeface="Times New Roman"/>
              <a:buChar char="■"/>
            </a:pPr>
            <a:r>
              <a:rPr lang="en-US" sz="2300" dirty="0"/>
              <a:t>A program to remotely control named</a:t>
            </a:r>
            <a:endParaRPr sz="23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key</a:t>
            </a:r>
            <a:endParaRPr sz="4500"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42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The “key” statement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Define a encryption key used for authentication with a particular server 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Syntax</a:t>
            </a:r>
            <a:endParaRPr sz="27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key key-id {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algorithm string;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secret string;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Example:</a:t>
            </a:r>
            <a:endParaRPr sz="27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key serv1-serv2 {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algorithm hmac-md5;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secret "ibkAlUA0XXAXDxWRTGeY+d4CGbOgOIr7n63eizJFHQo="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This key is used to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Sign DNS request before sending to target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Validate DNS response after receiving from target</a:t>
            </a:r>
            <a:endParaRPr sz="2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include</a:t>
            </a:r>
            <a:endParaRPr sz="4500"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42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“include” statement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Used to separate large configuration file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Another usage is used to separate cryptographic keys into a restricted permission file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Ex: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include "/etc/namedb/rndc.key";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-rw-r--r--  1 root  wheel  4947 Mar  3  2006 named.conf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-rw-r-----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1 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bind 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wheel    92 Aug 15  2005 rndc.key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If the path is relative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Relative to the </a:t>
            </a:r>
            <a:r>
              <a:rPr lang="en-US">
                <a:solidFill>
                  <a:srgbClr val="FF0000"/>
                </a:solidFill>
              </a:rPr>
              <a:t>directory option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</a:t>
            </a: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	– named.conf  option (1/3)</a:t>
            </a:r>
            <a:endParaRPr sz="4500"/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The “option” statement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Specify global options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Some options may be overridden later for specific zone or server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Syntax:</a:t>
            </a:r>
            <a:endParaRPr sz="27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options {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option;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option;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There are more than 150 options in BIND 9 </a:t>
            </a:r>
            <a:endParaRPr sz="27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>
                <a:solidFill>
                  <a:srgbClr val="FF0000"/>
                </a:solidFill>
              </a:rPr>
              <a:t>version </a:t>
            </a:r>
            <a:r>
              <a:rPr lang="en-US" sz="2500"/>
              <a:t>"There is no version.";		</a:t>
            </a:r>
            <a:r>
              <a:rPr lang="en-US" sz="2500">
                <a:solidFill>
                  <a:srgbClr val="0000FF"/>
                </a:solidFill>
              </a:rPr>
              <a:t>[real version num]</a:t>
            </a:r>
            <a:endParaRPr sz="2500">
              <a:solidFill>
                <a:srgbClr val="0000FF"/>
              </a:solidFill>
            </a:endParaRPr>
          </a:p>
          <a:p>
            <a:pPr marL="1828800" lvl="3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version.bind.           0       CH      TXT     "9.3.3"</a:t>
            </a:r>
            <a:endParaRPr sz="2300"/>
          </a:p>
          <a:p>
            <a:pPr marL="1828800" lvl="3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version.bind.           0       CH      TXT     "There is no version."</a:t>
            </a:r>
            <a:endParaRPr sz="23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>
                <a:solidFill>
                  <a:srgbClr val="FF0000"/>
                </a:solidFill>
              </a:rPr>
              <a:t>directory </a:t>
            </a:r>
            <a:r>
              <a:rPr lang="en-US" sz="2500"/>
              <a:t>"/etc/namedb/db";</a:t>
            </a:r>
            <a:endParaRPr sz="2500"/>
          </a:p>
          <a:p>
            <a:pPr marL="1828800" lvl="3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Base directory for relative path and path to put zone data files</a:t>
            </a:r>
            <a:endParaRPr sz="2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4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notify </a:t>
            </a:r>
            <a:r>
              <a:rPr lang="en-US" sz="2600" dirty="0"/>
              <a:t>  yes	 | no				</a:t>
            </a:r>
            <a:r>
              <a:rPr lang="en-US" sz="2600" dirty="0">
                <a:solidFill>
                  <a:srgbClr val="0000FF"/>
                </a:solidFill>
              </a:rPr>
              <a:t>[yes]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Whether notify slave sever when relative zone data is changed</a:t>
            </a:r>
            <a:endParaRPr sz="2400" dirty="0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also-notify</a:t>
            </a:r>
            <a:r>
              <a:rPr lang="en-US" sz="2600" dirty="0"/>
              <a:t> {140.113.235.101;};		</a:t>
            </a:r>
            <a:r>
              <a:rPr lang="en-US" sz="2600" dirty="0">
                <a:solidFill>
                  <a:srgbClr val="0000FF"/>
                </a:solidFill>
              </a:rPr>
              <a:t>[empty]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Also notify this </a:t>
            </a:r>
            <a:r>
              <a:rPr lang="en-US" sz="2400" dirty="0">
                <a:solidFill>
                  <a:srgbClr val="FF0000"/>
                </a:solidFill>
              </a:rPr>
              <a:t>non-advertised NS server</a:t>
            </a:r>
            <a:endParaRPr sz="2400" dirty="0">
              <a:solidFill>
                <a:srgbClr val="FF0000"/>
              </a:solidFill>
            </a:endParaRPr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recursion </a:t>
            </a:r>
            <a:r>
              <a:rPr lang="en-US" sz="2600" dirty="0"/>
              <a:t>yes | no				</a:t>
            </a:r>
            <a:r>
              <a:rPr lang="en-US" sz="2600" dirty="0">
                <a:solidFill>
                  <a:srgbClr val="0000FF"/>
                </a:solidFill>
              </a:rPr>
              <a:t>[yes]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Recursive name server</a:t>
            </a:r>
            <a:endParaRPr sz="2400" dirty="0"/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Open resolver </a:t>
            </a:r>
            <a:endParaRPr sz="2400" dirty="0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allow-recursion </a:t>
            </a:r>
            <a:r>
              <a:rPr lang="en-US" sz="2600" dirty="0"/>
              <a:t>{</a:t>
            </a:r>
            <a:r>
              <a:rPr lang="en-US" sz="2600" dirty="0" err="1"/>
              <a:t>address_match_list</a:t>
            </a:r>
            <a:r>
              <a:rPr lang="en-US" sz="2600" dirty="0"/>
              <a:t> };	</a:t>
            </a:r>
            <a:r>
              <a:rPr lang="en-US" sz="2600" dirty="0">
                <a:solidFill>
                  <a:srgbClr val="0000FF"/>
                </a:solidFill>
              </a:rPr>
              <a:t>[all]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Finer granularity recursion setting</a:t>
            </a:r>
            <a:endParaRPr sz="2400" dirty="0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recursive-clients number;	</a:t>
            </a:r>
            <a:r>
              <a:rPr lang="en-US" sz="2600" dirty="0"/>
              <a:t>		</a:t>
            </a:r>
            <a:r>
              <a:rPr lang="en-US" sz="2600" dirty="0">
                <a:solidFill>
                  <a:srgbClr val="0000FF"/>
                </a:solidFill>
              </a:rPr>
              <a:t>[1000]</a:t>
            </a:r>
            <a:endParaRPr sz="2600" dirty="0">
              <a:solidFill>
                <a:srgbClr val="0000FF"/>
              </a:solidFill>
            </a:endParaRPr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max-cache-size number;</a:t>
            </a:r>
            <a:r>
              <a:rPr lang="en-US" sz="2600" dirty="0"/>
              <a:t>			</a:t>
            </a:r>
            <a:r>
              <a:rPr lang="en-US" sz="2600" dirty="0">
                <a:solidFill>
                  <a:srgbClr val="0000FF"/>
                </a:solidFill>
              </a:rPr>
              <a:t>[unlimited]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Limited memory </a:t>
            </a:r>
            <a:endParaRPr sz="2400" dirty="0"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</a:t>
            </a: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	– named.conf  option (2/3)</a:t>
            </a:r>
            <a:endParaRPr sz="4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</a:t>
            </a: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	– named.conf  option (3/3)</a:t>
            </a:r>
            <a:endParaRPr sz="4500"/>
          </a:p>
        </p:txBody>
      </p:sp>
      <p:sp>
        <p:nvSpPr>
          <p:cNvPr id="286" name="Google Shape;286;p40"/>
          <p:cNvSpPr txBox="1">
            <a:spLocks noGrp="1"/>
          </p:cNvSpPr>
          <p:nvPr>
            <p:ph type="body" idx="1"/>
          </p:nvPr>
        </p:nvSpPr>
        <p:spPr>
          <a:xfrm>
            <a:off x="599050" y="1639625"/>
            <a:ext cx="10830900" cy="569848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query-source</a:t>
            </a:r>
            <a:r>
              <a:rPr lang="en-US" sz="2000" dirty="0"/>
              <a:t> address </a:t>
            </a:r>
            <a:r>
              <a:rPr lang="en-US" sz="2000" dirty="0" err="1"/>
              <a:t>ip_addr</a:t>
            </a:r>
            <a:r>
              <a:rPr lang="en-US" sz="2000" dirty="0"/>
              <a:t> port </a:t>
            </a:r>
            <a:r>
              <a:rPr lang="en-US" sz="2000" dirty="0" err="1"/>
              <a:t>ip_port</a:t>
            </a:r>
            <a:r>
              <a:rPr lang="en-US" sz="2000" dirty="0"/>
              <a:t>;				</a:t>
            </a:r>
            <a:r>
              <a:rPr lang="en-US" sz="2000" dirty="0">
                <a:solidFill>
                  <a:srgbClr val="0000FF"/>
                </a:solidFill>
              </a:rPr>
              <a:t>[random]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NIC and port to send DNS query</a:t>
            </a:r>
            <a:endParaRPr sz="18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■"/>
            </a:pPr>
            <a:r>
              <a:rPr lang="en-US" sz="1800" dirty="0">
                <a:solidFill>
                  <a:srgbClr val="FF0000"/>
                </a:solidFill>
              </a:rPr>
              <a:t>DO NOT use port</a:t>
            </a:r>
            <a:endParaRPr sz="1800" dirty="0">
              <a:solidFill>
                <a:srgbClr val="FF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use-v4-udp-ports</a:t>
            </a:r>
            <a:r>
              <a:rPr lang="en-US" sz="2000" dirty="0"/>
              <a:t> { range beg end; };				</a:t>
            </a:r>
            <a:r>
              <a:rPr lang="en-US" sz="2000" dirty="0">
                <a:solidFill>
                  <a:srgbClr val="0000FF"/>
                </a:solidFill>
              </a:rPr>
              <a:t>[range 1024 65535]</a:t>
            </a:r>
            <a:endParaRPr sz="2000" dirty="0">
              <a:solidFill>
                <a:srgbClr val="0000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avoid-v6-udp-ports</a:t>
            </a:r>
            <a:r>
              <a:rPr lang="en-US" sz="2000" dirty="0"/>
              <a:t> { </a:t>
            </a:r>
            <a:r>
              <a:rPr lang="en-US" sz="2000" dirty="0" err="1"/>
              <a:t>port_list</a:t>
            </a:r>
            <a:r>
              <a:rPr lang="en-US" sz="2000" dirty="0"/>
              <a:t> };					</a:t>
            </a:r>
            <a:r>
              <a:rPr lang="en-US" sz="2000" dirty="0">
                <a:solidFill>
                  <a:srgbClr val="0000FF"/>
                </a:solidFill>
              </a:rPr>
              <a:t>[empty]</a:t>
            </a:r>
            <a:endParaRPr sz="20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forwarders</a:t>
            </a:r>
            <a:r>
              <a:rPr lang="en-US" sz="2000" dirty="0"/>
              <a:t> {</a:t>
            </a:r>
            <a:r>
              <a:rPr lang="en-US" sz="2000" dirty="0" err="1"/>
              <a:t>in_addr</a:t>
            </a:r>
            <a:r>
              <a:rPr lang="en-US" sz="2000" dirty="0"/>
              <a:t>; …};						</a:t>
            </a:r>
            <a:r>
              <a:rPr lang="en-US" sz="2000" dirty="0">
                <a:solidFill>
                  <a:srgbClr val="0000FF"/>
                </a:solidFill>
              </a:rPr>
              <a:t>[empty]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Often used in cache name server</a:t>
            </a:r>
            <a:endParaRPr sz="18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Forward DNS query if there is no answer in cache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forward</a:t>
            </a:r>
            <a:r>
              <a:rPr lang="en-US" sz="2000" dirty="0"/>
              <a:t> only | first;						</a:t>
            </a:r>
            <a:r>
              <a:rPr lang="en-US" sz="2000" dirty="0">
                <a:solidFill>
                  <a:srgbClr val="0000FF"/>
                </a:solidFill>
              </a:rPr>
              <a:t>[first]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If forwarder does not response, queries for forward only server will fail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allow-query</a:t>
            </a:r>
            <a:r>
              <a:rPr lang="en-US" sz="2000" dirty="0"/>
              <a:t> { </a:t>
            </a:r>
            <a:r>
              <a:rPr lang="en-US" sz="2000" dirty="0" err="1"/>
              <a:t>address_match_list</a:t>
            </a:r>
            <a:r>
              <a:rPr lang="en-US" sz="2000" dirty="0"/>
              <a:t> };				</a:t>
            </a:r>
            <a:r>
              <a:rPr lang="en-US" sz="2000" dirty="0">
                <a:solidFill>
                  <a:srgbClr val="0000FF"/>
                </a:solidFill>
              </a:rPr>
              <a:t>[all]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Specify who can send DNS query to you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allow-transfer</a:t>
            </a:r>
            <a:r>
              <a:rPr lang="en-US" sz="2000" dirty="0"/>
              <a:t> </a:t>
            </a:r>
            <a:r>
              <a:rPr lang="en-US" sz="2000" dirty="0" err="1"/>
              <a:t>address_match_list</a:t>
            </a:r>
            <a:r>
              <a:rPr lang="en-US" sz="2000" dirty="0"/>
              <a:t>;					</a:t>
            </a:r>
            <a:r>
              <a:rPr lang="en-US" sz="2000" dirty="0">
                <a:solidFill>
                  <a:srgbClr val="0000FF"/>
                </a:solidFill>
              </a:rPr>
              <a:t>[all]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Specify who can request zone transfer of your zone data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allow-update</a:t>
            </a:r>
            <a:r>
              <a:rPr lang="en-US" sz="2000" dirty="0"/>
              <a:t> </a:t>
            </a:r>
            <a:r>
              <a:rPr lang="en-US" sz="2000" dirty="0" err="1"/>
              <a:t>address_match_list</a:t>
            </a:r>
            <a:r>
              <a:rPr lang="en-US" sz="2000" dirty="0"/>
              <a:t>;					</a:t>
            </a:r>
            <a:r>
              <a:rPr lang="en-US" sz="2000" dirty="0">
                <a:solidFill>
                  <a:srgbClr val="0000FF"/>
                </a:solidFill>
              </a:rPr>
              <a:t>[none]</a:t>
            </a:r>
            <a:endParaRPr sz="2000" dirty="0">
              <a:solidFill>
                <a:srgbClr val="0000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blackhole</a:t>
            </a:r>
            <a:r>
              <a:rPr lang="en-US" sz="2000" dirty="0"/>
              <a:t> </a:t>
            </a:r>
            <a:r>
              <a:rPr lang="en-US" sz="2000" dirty="0" err="1"/>
              <a:t>address_match_list</a:t>
            </a:r>
            <a:r>
              <a:rPr lang="en-US" sz="2000" dirty="0"/>
              <a:t>;					</a:t>
            </a:r>
            <a:r>
              <a:rPr lang="en-US" sz="2000" dirty="0">
                <a:solidFill>
                  <a:srgbClr val="0000FF"/>
                </a:solidFill>
              </a:rPr>
              <a:t>[empty]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Reject queries and would never ask them for answers</a:t>
            </a:r>
            <a:endParaRPr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(1/5)</a:t>
            </a:r>
            <a:endParaRPr sz="4000"/>
          </a:p>
        </p:txBody>
      </p:sp>
      <p:sp>
        <p:nvSpPr>
          <p:cNvPr id="293" name="Google Shape;293;p4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404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The “zone” statement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Heart of the </a:t>
            </a:r>
            <a:r>
              <a:rPr lang="en-US" dirty="0" err="1"/>
              <a:t>named.conf</a:t>
            </a:r>
            <a:r>
              <a:rPr lang="en-US" dirty="0"/>
              <a:t> that tells named about the zones that it is authoritative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zone statement format varies depending on roles of named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master, slave, hint, forward, stub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The zone file is just a collection of DNS resource records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Basically </a:t>
            </a:r>
            <a:endParaRPr dirty="0"/>
          </a:p>
        </p:txBody>
      </p:sp>
      <p:sp>
        <p:nvSpPr>
          <p:cNvPr id="294" name="Google Shape;294;p41"/>
          <p:cNvSpPr txBox="1"/>
          <p:nvPr/>
        </p:nvSpPr>
        <p:spPr>
          <a:xfrm>
            <a:off x="2670924" y="5007203"/>
            <a:ext cx="6687152" cy="203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Syntax: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domain_name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 master | slave| stub;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file "path”;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masters {</a:t>
            </a:r>
            <a:r>
              <a:rPr lang="en-US" sz="14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ip_addr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4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ip_addr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allow-query {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		[all]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allow-transfer {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	[all]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allow-update {</a:t>
            </a:r>
            <a:r>
              <a:rPr lang="en-US" sz="14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};		[empty]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3807363" y="6981108"/>
            <a:ext cx="439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allow-update cannot be used for a slave zone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01" name="Google Shape;301;p42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31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Master server zone configuration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Slave server zone configuration</a:t>
            </a:r>
            <a:endParaRPr/>
          </a:p>
        </p:txBody>
      </p:sp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(2/5)</a:t>
            </a:r>
            <a:endParaRPr sz="4000"/>
          </a:p>
        </p:txBody>
      </p:sp>
      <p:sp>
        <p:nvSpPr>
          <p:cNvPr id="303" name="Google Shape;303;p42"/>
          <p:cNvSpPr txBox="1"/>
          <p:nvPr/>
        </p:nvSpPr>
        <p:spPr>
          <a:xfrm>
            <a:off x="3246277" y="2366225"/>
            <a:ext cx="5504025" cy="1816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"cs.nctu.edu.tw" IN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master;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"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named.hosts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 any; 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allow-transfer { localhost; CS-DNS-Servers; 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allow-update { none; };</a:t>
            </a:r>
            <a:endParaRPr sz="1400" b="1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246277" y="4888575"/>
            <a:ext cx="5504025" cy="203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"cs.nctu.edu.tw" IN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type slave;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"cs.hosts";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masters { 140.113.235.107;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 any;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allow-transfer { localhost; CS-DNS-Servers;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Forward zone and reverse zone</a:t>
            </a:r>
            <a:endParaRPr/>
          </a:p>
        </p:txBody>
      </p:sp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(3/5)</a:t>
            </a:r>
            <a:endParaRPr sz="4000"/>
          </a:p>
        </p:txBody>
      </p:sp>
      <p:sp>
        <p:nvSpPr>
          <p:cNvPr id="312" name="Google Shape;312;p43"/>
          <p:cNvSpPr txBox="1"/>
          <p:nvPr/>
        </p:nvSpPr>
        <p:spPr>
          <a:xfrm>
            <a:off x="2852638" y="2623425"/>
            <a:ext cx="6323700" cy="132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"cs.nctu.edu.tw" IN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forward;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forwarders { CS-DNS-Servers;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 any;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2852663" y="4229975"/>
            <a:ext cx="6323700" cy="2062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</a:t>
            </a:r>
            <a:r>
              <a:rPr lang="en-US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235.113.140.in-addr.arpa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IN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master;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file "named.235.rev";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 any;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allow-transfer { localhost; CS-DNS-Servers;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allow-update { none;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19" name="Google Shape;319;p44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361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 named.hosts, there are plenty of A or CNAME records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named.235.rev, there are plenty of PTR records</a:t>
            </a:r>
            <a:endParaRPr/>
          </a:p>
        </p:txBody>
      </p:sp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(4/5)</a:t>
            </a:r>
            <a:endParaRPr sz="4000"/>
          </a:p>
        </p:txBody>
      </p:sp>
      <p:sp>
        <p:nvSpPr>
          <p:cNvPr id="321" name="Google Shape;321;p44"/>
          <p:cNvSpPr txBox="1"/>
          <p:nvPr/>
        </p:nvSpPr>
        <p:spPr>
          <a:xfrm>
            <a:off x="1578475" y="5480825"/>
            <a:ext cx="6062700" cy="1600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131.235.113.140    IN    PTR   bsd1.cs.nctu.edu.tw.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132.235.113.140    IN    PTR   bsd2.cs.nctu.edu.tw.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133.235.113.140    IN    PTR   bsd3.cs.nctu.edu.tw.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134.235.113.140    IN    PTR   bsd4.cs.nctu.edu.tw.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135.235.113.140    IN    PTR   bsd5.cs.nctu.edu.tw.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1578475" y="2703863"/>
            <a:ext cx="6062700" cy="1816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bsd1              IN      A       140.113.235.131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csbsd1            IN      CNAME   bsd1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bsd2              IN      A       140.113.235.132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bsd3              IN      A       140.113.235.133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bsd4              IN      A       140.113.235.134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bsd5              IN      A       140.113.235.135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28" name="Google Shape;328;p45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2635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Setting up root hint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 cache of where are the DNS root servers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Setting up forwarding zone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Forward DNS query to specific name server, bypassing the standard query path</a:t>
            </a:r>
            <a:endParaRPr sz="2400"/>
          </a:p>
        </p:txBody>
      </p:sp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(5/5)</a:t>
            </a:r>
            <a:endParaRPr sz="4000"/>
          </a:p>
        </p:txBody>
      </p:sp>
      <p:sp>
        <p:nvSpPr>
          <p:cNvPr id="330" name="Google Shape;330;p45"/>
          <p:cNvSpPr txBox="1"/>
          <p:nvPr/>
        </p:nvSpPr>
        <p:spPr>
          <a:xfrm>
            <a:off x="1500150" y="2556263"/>
            <a:ext cx="30204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"." IN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hint;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"named.root";</a:t>
            </a:r>
            <a:endParaRPr b="1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1500150" y="4503425"/>
            <a:ext cx="6318600" cy="246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"nctu.edu.tw" IN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forward;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 first;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forwarders { 140.113.250.135; 140.113.1.1;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"113.140.in-addr.arpa" IN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forward;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 first;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forwarders { 140.113.250.135; 140.113.1.1;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named in FreeBSD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7375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Installation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/</a:t>
            </a:r>
            <a:r>
              <a:rPr lang="en-US" sz="2000" dirty="0" err="1"/>
              <a:t>usr</a:t>
            </a:r>
            <a:r>
              <a:rPr lang="en-US" sz="2000" dirty="0"/>
              <a:t>/ports/</a:t>
            </a:r>
            <a:r>
              <a:rPr lang="en-US" sz="2000" dirty="0" err="1"/>
              <a:t>dns</a:t>
            </a:r>
            <a:r>
              <a:rPr lang="en-US" sz="2000" dirty="0"/>
              <a:t>/bind916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latin typeface="Consolas" panose="020B0609020204030204" pitchFamily="49" charset="0"/>
              </a:rPr>
              <a:t># pkg install bind916</a:t>
            </a:r>
            <a:endParaRPr sz="2000" dirty="0">
              <a:latin typeface="Consolas" panose="020B0609020204030204" pitchFamily="49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Startup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Edit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rc.conf</a:t>
            </a:r>
            <a:r>
              <a:rPr lang="en-US" sz="2000" dirty="0"/>
              <a:t> 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 err="1">
                <a:latin typeface="Consolas" panose="020B0609020204030204" pitchFamily="49" charset="0"/>
              </a:rPr>
              <a:t>named_enable</a:t>
            </a:r>
            <a:r>
              <a:rPr lang="en-US" sz="1800" dirty="0">
                <a:latin typeface="Consolas" panose="020B0609020204030204" pitchFamily="49" charset="0"/>
              </a:rPr>
              <a:t>="YES"</a:t>
            </a:r>
            <a:endParaRPr sz="1800" dirty="0">
              <a:latin typeface="Consolas" panose="020B0609020204030204" pitchFamily="49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Manual utility command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Consolas" panose="020B0609020204030204" pitchFamily="49" charset="0"/>
              </a:rPr>
              <a:t># service named start</a:t>
            </a:r>
            <a:endParaRPr sz="1800" dirty="0">
              <a:latin typeface="Consolas" panose="020B0609020204030204" pitchFamily="49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rndc</a:t>
            </a:r>
            <a:r>
              <a:rPr lang="en-US" sz="1800" dirty="0">
                <a:latin typeface="Consolas" panose="020B0609020204030204" pitchFamily="49" charset="0"/>
              </a:rPr>
              <a:t> {stop | reload | flush …}</a:t>
            </a:r>
            <a:endParaRPr sz="1800" dirty="0">
              <a:latin typeface="Consolas" panose="020B0609020204030204" pitchFamily="49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See your BIND version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latin typeface="Consolas" panose="020B0609020204030204" pitchFamily="49" charset="0"/>
              </a:rPr>
              <a:t>$ dig @127.0.0.1 </a:t>
            </a:r>
            <a:r>
              <a:rPr lang="en-US" sz="2000" dirty="0" err="1">
                <a:latin typeface="Consolas" panose="020B0609020204030204" pitchFamily="49" charset="0"/>
              </a:rPr>
              <a:t>version.bind</a:t>
            </a:r>
            <a:r>
              <a:rPr lang="en-US" sz="2000" dirty="0">
                <a:latin typeface="Consolas" panose="020B0609020204030204" pitchFamily="49" charset="0"/>
              </a:rPr>
              <a:t> txt chaos</a:t>
            </a:r>
            <a:endParaRPr sz="2000" dirty="0">
              <a:latin typeface="Consolas" panose="020B0609020204030204" pitchFamily="49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 err="1">
                <a:latin typeface="Consolas" panose="020B0609020204030204" pitchFamily="49" charset="0"/>
              </a:rPr>
              <a:t>version.bind</a:t>
            </a:r>
            <a:r>
              <a:rPr lang="en-US" sz="1800" dirty="0">
                <a:latin typeface="Consolas" panose="020B0609020204030204" pitchFamily="49" charset="0"/>
              </a:rPr>
              <a:t>.           0       CH      TXT     "9.9.11"</a:t>
            </a:r>
            <a:endParaRPr sz="1800" dirty="0">
              <a:latin typeface="Consolas" panose="020B0609020204030204" pitchFamily="49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nslookup</a:t>
            </a:r>
            <a:r>
              <a:rPr lang="en-US" sz="2000" dirty="0">
                <a:latin typeface="Consolas" panose="020B0609020204030204" pitchFamily="49" charset="0"/>
              </a:rPr>
              <a:t> -debug -class=chaos -query=txt </a:t>
            </a:r>
            <a:r>
              <a:rPr lang="en-US" sz="2000" dirty="0" err="1">
                <a:latin typeface="Consolas" panose="020B0609020204030204" pitchFamily="49" charset="0"/>
              </a:rPr>
              <a:t>version.bind</a:t>
            </a:r>
            <a:r>
              <a:rPr lang="en-US" sz="2000" dirty="0">
                <a:latin typeface="Consolas" panose="020B0609020204030204" pitchFamily="49" charset="0"/>
              </a:rPr>
              <a:t> 127.0.0.1</a:t>
            </a:r>
            <a:endParaRPr sz="2000" dirty="0">
              <a:latin typeface="Consolas" panose="020B0609020204030204" pitchFamily="49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 err="1">
                <a:latin typeface="Consolas" panose="020B0609020204030204" pitchFamily="49" charset="0"/>
              </a:rPr>
              <a:t>version.bind</a:t>
            </a:r>
            <a:r>
              <a:rPr lang="en-US" sz="1800" dirty="0">
                <a:latin typeface="Consolas" panose="020B0609020204030204" pitchFamily="49" charset="0"/>
              </a:rPr>
              <a:t>    text = "9.9.11"</a:t>
            </a:r>
            <a:endParaRPr sz="1800" dirty="0">
              <a:latin typeface="Consolas" panose="020B0609020204030204" pitchFamily="49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Good to be put inside of a jail!</a:t>
            </a:r>
            <a:endParaRPr sz="2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server</a:t>
            </a:r>
            <a:endParaRPr sz="4500"/>
          </a:p>
        </p:txBody>
      </p:sp>
      <p:sp>
        <p:nvSpPr>
          <p:cNvPr id="338" name="Google Shape;338;p4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75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“server” statement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Tell named about the characteristics of its remote peers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Syntax</a:t>
            </a:r>
            <a:endParaRPr sz="23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server ip_addr {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bogus no|yes;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provide-ixfr yes|no;	(for master)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request-ixfr yes|no;	(for slave)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transfer-format many-answers|one-answer;	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keys { key-id; key-id};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ixfr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Incremental zone transfer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transfers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Limit of number of concurrent </a:t>
            </a:r>
            <a:r>
              <a:rPr lang="en-US" sz="2100">
                <a:solidFill>
                  <a:srgbClr val="FF0000"/>
                </a:solidFill>
              </a:rPr>
              <a:t>inbound </a:t>
            </a:r>
            <a:r>
              <a:rPr lang="en-US" sz="2100"/>
              <a:t>zone transfers from that server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Server-specific transfers-in 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keys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Any request sent to the remote server is signed with this key</a:t>
            </a:r>
            <a:endParaRPr sz="2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344" name="Google Shape;344;p4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view (1/2)</a:t>
            </a:r>
            <a:endParaRPr sz="4500"/>
          </a:p>
        </p:txBody>
      </p:sp>
      <p:sp>
        <p:nvSpPr>
          <p:cNvPr id="345" name="Google Shape;345;p4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“view” statement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Create a different view of DNS naming hierarchy for internal machines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Restrict the external view to few well-known servers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Supply additional records to internal users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Also called “split DNS”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○"/>
            </a:pPr>
            <a:r>
              <a:rPr lang="en-US">
                <a:solidFill>
                  <a:srgbClr val="FF0000"/>
                </a:solidFill>
              </a:rPr>
              <a:t>In-order processing</a:t>
            </a:r>
            <a:endParaRPr>
              <a:solidFill>
                <a:srgbClr val="FF0000"/>
              </a:solidFill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Put the most restrictive view first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All-or-nothing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All zone statements in your named.conf file must appear in the content of view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351" name="Google Shape;351;p4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65457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Syntax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view view-name 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match_clients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view_options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zone_statement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352" name="Google Shape;352;p4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view (2/2)</a:t>
            </a:r>
            <a:endParaRPr sz="4500"/>
          </a:p>
        </p:txBody>
      </p:sp>
      <p:sp>
        <p:nvSpPr>
          <p:cNvPr id="353" name="Google Shape;353;p48"/>
          <p:cNvSpPr txBox="1"/>
          <p:nvPr/>
        </p:nvSpPr>
        <p:spPr>
          <a:xfrm>
            <a:off x="3739750" y="3804500"/>
            <a:ext cx="4517100" cy="354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 "internal"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match-clients {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our_nets</a:t>
            </a: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recursion yes;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zone "cs.nctu.edu.tw"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type master;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file "named-internal-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 "external"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match-clients {any;};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recursion no;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zone "cs.nctu.edu.tw"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type master;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file "named-external-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controls</a:t>
            </a:r>
            <a:endParaRPr sz="4500"/>
          </a:p>
        </p:txBody>
      </p:sp>
      <p:sp>
        <p:nvSpPr>
          <p:cNvPr id="360" name="Google Shape;360;p4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The “controls” statement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Limit the interaction between the running named process and </a:t>
            </a:r>
            <a:r>
              <a:rPr lang="en-US" dirty="0" err="1">
                <a:solidFill>
                  <a:srgbClr val="FF0000"/>
                </a:solidFill>
              </a:rPr>
              <a:t>rndc</a:t>
            </a:r>
            <a:endParaRPr dirty="0">
              <a:solidFill>
                <a:srgbClr val="FF0000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Syntax</a:t>
            </a: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controls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inet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ip_addr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port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-port allow {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 keys {key-id};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Example:</a:t>
            </a: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include "/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/named/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rndc.key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controls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inet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127.0.0.1  allow {127.0.0.1;}   keys {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rndc_key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6656025" y="3826300"/>
            <a:ext cx="42942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"rndc_key"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algorithm       hmac-md5;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secret "GKnELuie/G99NpOC2/AXwA==";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367" name="Google Shape;367;p5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Configuration – rndc </a:t>
            </a:r>
            <a:endParaRPr/>
          </a:p>
        </p:txBody>
      </p:sp>
      <p:sp>
        <p:nvSpPr>
          <p:cNvPr id="368" name="Google Shape;368;p5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RNDC – remote name daemon control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reload, restart, status, dumpdb, …..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rndc-confgen -b 256</a:t>
            </a:r>
            <a:endParaRPr/>
          </a:p>
        </p:txBody>
      </p:sp>
      <p:sp>
        <p:nvSpPr>
          <p:cNvPr id="369" name="Google Shape;369;p50"/>
          <p:cNvSpPr txBox="1"/>
          <p:nvPr/>
        </p:nvSpPr>
        <p:spPr>
          <a:xfrm>
            <a:off x="1438450" y="6378700"/>
            <a:ext cx="8923500" cy="831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SYNOPSIS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rndc [-c config-file] [-k key-file] [-s server] [-p port] [-V]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[-y key_id] {command}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50"/>
          <p:cNvSpPr txBox="1"/>
          <p:nvPr/>
        </p:nvSpPr>
        <p:spPr>
          <a:xfrm>
            <a:off x="1438451" y="3102400"/>
            <a:ext cx="8923500" cy="3047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Start of rndc.conf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"rndc-key"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algorithm hmac-md5;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secret "qOfQFtH1nvdRmTn6gLXldm6lqRJBEDbeK43R8Om7wlg=";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options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default-key "rndc-key";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default-server 127.0.0.1;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default-port 953;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End of rndc.conf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zone files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Master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Edit zone files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Serial number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Forward and reverse zone files for single IP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Do “rndc reload”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“notify” is on, slave will be notify about the change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“notify” is off, refresh timeout, or do “rndc reload” in slave</a:t>
            </a:r>
            <a:endParaRPr sz="21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Zone transfer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DNS zone data synchronization between master and slave servers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AXFR (all zone data are transferred at once, before BIND8.2)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IXFR (incremental updates zone transfer)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provide-ixfr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request-ixfr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TCP port 53</a:t>
            </a:r>
            <a:endParaRPr sz="23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383" name="Google Shape;383;p5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Updates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901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mappings of name-to-address are relatively stable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DHCP will dynamically assign IP addresses to the hosts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Hostname-based logging or security measures become very difficulty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Dynamic updates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RFC 2136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BIND allows the DHCP daemon to notify the updating RR contents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-US" sz="2200">
                <a:solidFill>
                  <a:srgbClr val="FF0000"/>
                </a:solidFill>
              </a:rPr>
              <a:t>nsupdate</a:t>
            </a:r>
            <a:endParaRPr sz="2200">
              <a:solidFill>
                <a:srgbClr val="FF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Using </a:t>
            </a:r>
            <a:r>
              <a:rPr lang="en-US" sz="2200">
                <a:solidFill>
                  <a:srgbClr val="FF0000"/>
                </a:solidFill>
              </a:rPr>
              <a:t>allow-update, or allow-policy</a:t>
            </a:r>
            <a:r>
              <a:rPr lang="en-US" sz="2200"/>
              <a:t> 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rndc frozen zone, rndc thaw zone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allow-policy (grant | deny) identity nametype name [types]</a:t>
            </a:r>
            <a:endParaRPr sz="2000"/>
          </a:p>
        </p:txBody>
      </p:sp>
      <p:pic>
        <p:nvPicPr>
          <p:cNvPr id="385" name="Google Shape;38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8425" y="5159775"/>
            <a:ext cx="6177174" cy="11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2"/>
          <p:cNvSpPr txBox="1"/>
          <p:nvPr/>
        </p:nvSpPr>
        <p:spPr>
          <a:xfrm>
            <a:off x="1578413" y="2833875"/>
            <a:ext cx="7209126" cy="58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dhcp-host1.domain		IN	A	192.168.0.1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dhcp-host2.domain		IN	A	192.168.0.2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/>
        </p:nvSpPr>
        <p:spPr>
          <a:xfrm>
            <a:off x="603775" y="3382881"/>
            <a:ext cx="8376057" cy="332450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   3600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1.168.192.in-addr.arpa.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    chwong.csie.net chwong.chwong.csie.net.  (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2007050401      ; Serial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3600            ; Refresh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900             ; Retry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7D              ; Expire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2H )            ; Minimum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IN      NS      ns.chwong.csie.net.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254     IN      PTR     ns.chwong.csie.net.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      IN      PTR     www.chwong.csie.net.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     IN      PTR     ftp.chwong.csie.net.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5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(1/5)</a:t>
            </a:r>
            <a:endParaRPr/>
          </a:p>
        </p:txBody>
      </p:sp>
      <p:sp>
        <p:nvSpPr>
          <p:cNvPr id="393" name="Google Shape;393;p5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679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In normal reverse configuration: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named.conf will define a zone statement for each reverse subnet zone and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Your reverse db will contains lots of PTR records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Example: </a:t>
            </a:r>
            <a:endParaRPr sz="2400"/>
          </a:p>
        </p:txBody>
      </p:sp>
      <p:sp>
        <p:nvSpPr>
          <p:cNvPr id="394" name="Google Shape;394;p53"/>
          <p:cNvSpPr txBox="1"/>
          <p:nvPr/>
        </p:nvSpPr>
        <p:spPr>
          <a:xfrm>
            <a:off x="7079994" y="5301703"/>
            <a:ext cx="4314556" cy="189788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"1.168.192.in-addr.arpa."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master;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"named.rev.1";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{any;};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allow-update {none;};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allow-transfer {localhost;};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401" name="Google Shape;401;p5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What if you want to delegate 192.168.2.0 to another sub-domain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Parent</a:t>
            </a:r>
            <a:endParaRPr sz="20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b="1"/>
              <a:t>Remove</a:t>
            </a:r>
            <a:r>
              <a:rPr lang="en-US" sz="1800"/>
              <a:t> forward db about 192.168.2.0/24 network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Ex: </a:t>
            </a:r>
            <a:endParaRPr sz="18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pc1.chwong.csie.net.    IN   A    192.168.2.35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pc2.chwong.csie.net.    IN   A    192.168.2.222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…</a:t>
            </a:r>
            <a:endParaRPr sz="16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b="1"/>
              <a:t>Remove </a:t>
            </a:r>
            <a:r>
              <a:rPr lang="en-US" sz="1800"/>
              <a:t>reverse db about 2.168.192.in-addr.arpa </a:t>
            </a:r>
            <a:endParaRPr sz="18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Ex: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35.2.168.192.in-addr.arpa.	IN   PTR   pc1.chwong.csie.net.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222.2.168.192.in-addr.arpa.	IN   PTR   pc2.chwong.csie.net.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…</a:t>
            </a:r>
            <a:endParaRPr sz="16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Add glue records about the name servers of sub-domain</a:t>
            </a:r>
            <a:endParaRPr sz="18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Ex: in zone db of "chwong.csie.net"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sub1	IN 	NS     ns.sub1.chwong.csie.net.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ns.sub1	IN	A       192.168.2.1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Ex: in zone db of "168.192.in-addr.arpa."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2		IN	NS     ns.sub1.chwong.csie.net.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1.2		IN	PTR   ns.sub1.chwong.csie.net</a:t>
            </a:r>
            <a:endParaRPr sz="1600"/>
          </a:p>
        </p:txBody>
      </p:sp>
      <p:sp>
        <p:nvSpPr>
          <p:cNvPr id="402" name="Google Shape;402;p5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(2/5)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408" name="Google Shape;408;p5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What if you want to delegate 192.168.3.0 to four sub-domains (a /26 network)</a:t>
            </a:r>
            <a:endParaRPr sz="23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192.168.3.0 ~ 192.168.3.63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ns.sub1.chwong.csie.net.</a:t>
            </a:r>
            <a:endParaRPr sz="19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192.168.3.64 ~ 192.168.3.127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ns.sub2.chwong.csie.net.</a:t>
            </a:r>
            <a:endParaRPr sz="19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192.168.3.128 ~ 192.168.3.191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ns.sub3.chwong.csie.net.</a:t>
            </a:r>
            <a:endParaRPr sz="19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192.168.3.192 ~ 192.168.3.255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ns.sub4.chwong.csie.net.</a:t>
            </a:r>
            <a:endParaRPr sz="19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It is easy for forward setting</a:t>
            </a:r>
            <a:endParaRPr sz="23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In zone </a:t>
            </a:r>
            <a:r>
              <a:rPr lang="en-US" sz="2100" dirty="0" err="1"/>
              <a:t>db</a:t>
            </a:r>
            <a:r>
              <a:rPr lang="en-US" sz="2100" dirty="0"/>
              <a:t> of chwong.csie.net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sub1		IN	NS    ns.sub1.chwong.csie.net.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ns.sub1	IN	A      1921.68.3.1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sub2		IN 	NS    ns.sub2.chwong.csie.net.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ns.sub2	IN	A      192.168.3.65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…</a:t>
            </a:r>
            <a:endParaRPr sz="1900" dirty="0"/>
          </a:p>
        </p:txBody>
      </p:sp>
      <p:sp>
        <p:nvSpPr>
          <p:cNvPr id="409" name="Google Shape;409;p5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(3/5)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– Configuration files </a:t>
            </a: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3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complete configuration of named consists of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config file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/usr/local/etc/namedb/named.conf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Zone data file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Address mappings for each host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Collections of individual DNS data records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root name server hints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(4/5)</a:t>
            </a:r>
            <a:endParaRPr/>
          </a:p>
        </p:txBody>
      </p:sp>
      <p:sp>
        <p:nvSpPr>
          <p:cNvPr id="416" name="Google Shape;416;p5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77823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Non-byte boundary reverse setting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Method1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0-63      $.3.168.192.in-addr.arpa.  IN   NS ns.sub1.chwong.csie.net.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64-127    $.3.168.192.in-addr.arpa.  IN   NS ns.sub2.chwong.csie.net.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128-191   $.3.168.192.in-addr.arpa.  IN   NS ns.sub3.chwong.csie.net.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192-255   $.3.168.192.in-addr.arpa.  IN   NS ns.sub4.chwong.csie.net.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65200" lvl="2" indent="0">
              <a:buSzPts val="2800"/>
            </a:pPr>
            <a:r>
              <a:rPr lang="en-US" dirty="0"/>
              <a:t>And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zone "1.3.168.192.in-addr.arpa. "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type master;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file "named.rev.192.168.3.1";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 named.rev.192.168.3.1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@    IN    SOA	sub1.chwong.csie.net. root.sub1.chwong.csie.net. (1;3h;1h;1w;1h)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IN    NS	ns.sub1.chwong.csie.net.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68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Method2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$ORIGIN  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 1-63 			$   	IN   CNAME     $.0-63.3.168.192.in-addr.arpa.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0-63.3.168.192.in-addr.arpa.        	IN   NS        ns.sub1.chwong.csie.net.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 65-127   		$   	IN   CNAME     $.64-127.3.168.192.in-addr.arpa.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64-127.3.168.192.in-addr.arpa.      	IN   NS        ns.sub2.chwong.csie.net.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 129-191  		$   	IN   CNAME     $.128-191.3.168.192.in-addr.arpa.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128-191.3.168.192.in-addr.arpa. 		IN   NS        ns.sub3.chwong.csie.net.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 193-255  		$   	IN   CNAME     $.192-255.3.168.192.in-addr.arpa.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192-255.3.168.192.in-addr.arpa. 		IN   NS        ns.sub4.chwong.csie.net.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zone "0-63.3.168.192.in-addr.arpa." {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type master;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file “named.rev.192.168.3.0-63”;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5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(5/5)</a:t>
            </a:r>
            <a:endParaRPr/>
          </a:p>
        </p:txBody>
      </p:sp>
      <p:sp>
        <p:nvSpPr>
          <p:cNvPr id="424" name="Google Shape;424;p57"/>
          <p:cNvSpPr txBox="1"/>
          <p:nvPr/>
        </p:nvSpPr>
        <p:spPr>
          <a:xfrm>
            <a:off x="1499050" y="5678475"/>
            <a:ext cx="8998500" cy="138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; named.rev.192.168.3.0-63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@	IN    SOA	sub1.chwong.csie.net. root.sub1.chwong.csie.net. (1;3h;1h;1w;1h)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IN    NS	ns.sub1.chwong.csie.net.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1	IN    PTR	www.sub1.chwong.csie.net.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IN    PTR	abc.sub1.chwong.csie.net.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Security</a:t>
            </a:r>
            <a:endParaRPr/>
          </a:p>
        </p:txBody>
      </p:sp>
      <p:sp>
        <p:nvSpPr>
          <p:cNvPr id="430" name="Google Shape;430;p5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431" name="Google Shape;431;p58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437" name="Google Shape;437;p5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</a:t>
            </a: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	– named.conf security configuration</a:t>
            </a:r>
            <a:endParaRPr sz="4500"/>
          </a:p>
        </p:txBody>
      </p:sp>
      <p:sp>
        <p:nvSpPr>
          <p:cNvPr id="438" name="Google Shape;438;p5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Security configuration</a:t>
            </a:r>
            <a:endParaRPr/>
          </a:p>
        </p:txBody>
      </p:sp>
      <p:sp>
        <p:nvSpPr>
          <p:cNvPr id="439" name="Google Shape;439;p59"/>
          <p:cNvSpPr txBox="1"/>
          <p:nvPr/>
        </p:nvSpPr>
        <p:spPr>
          <a:xfrm>
            <a:off x="1257358" y="4503225"/>
            <a:ext cx="7458000" cy="246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acl</a:t>
            </a: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bogusnet</a:t>
            </a: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0.0.0.0/8 ; 	// Default, wild card addresses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1.0.0.0/8 ; 	// Reserved addresses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2.0.0.0/8 ; 	// Reserved addresses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169.254.0.0/16 ; // Link-local delegated addresses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192.0.2.0/24 ; 	// Sample addresses, like example.com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224.0.0.0/3 ; 	// Multicast address space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10.0.0.0/8 ; 	// Private address space (RFC1918)25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172.16.0.0/12 ; 	// Private address space (RFC1918)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192.168.0.0/16 ; // Private address space (RFC1918)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 strike="noStrike" cap="none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59"/>
          <p:cNvSpPr txBox="1"/>
          <p:nvPr/>
        </p:nvSpPr>
        <p:spPr>
          <a:xfrm>
            <a:off x="8841625" y="5411313"/>
            <a:ext cx="340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allow-recursion { ournets; };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blackhole { bogusnet; };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allow-transfer { myslaves; };</a:t>
            </a:r>
            <a:endParaRPr sz="1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41" name="Google Shape;441;p59"/>
          <p:cNvGraphicFramePr/>
          <p:nvPr>
            <p:extLst>
              <p:ext uri="{D42A27DB-BD31-4B8C-83A1-F6EECF244321}">
                <p14:modId xmlns:p14="http://schemas.microsoft.com/office/powerpoint/2010/main" val="2050314161"/>
              </p:ext>
            </p:extLst>
          </p:nvPr>
        </p:nvGraphicFramePr>
        <p:xfrm>
          <a:off x="1245363" y="2025113"/>
          <a:ext cx="7481975" cy="2377260"/>
        </p:xfrm>
        <a:graphic>
          <a:graphicData uri="http://schemas.openxmlformats.org/drawingml/2006/table">
            <a:tbl>
              <a:tblPr>
                <a:noFill/>
                <a:tableStyleId>{A2BB4CF8-A849-4472-AB3D-ABDBE03D7D5D}</a:tableStyleId>
              </a:tblPr>
              <a:tblGrid>
                <a:gridCol w="15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Config.  Statement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allow-query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options, 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 can query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allow-transfer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options, 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 can request zone transfer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allow-update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 can make dynamic updates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blackhole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server to completely ignore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bogus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servers should never be queried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TSIG (1)</a:t>
            </a:r>
            <a:endParaRPr/>
          </a:p>
        </p:txBody>
      </p:sp>
      <p:sp>
        <p:nvSpPr>
          <p:cNvPr id="448" name="Google Shape;448;p6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TSIG (Transaction </a:t>
            </a:r>
            <a:r>
              <a:rPr lang="en-US" sz="2500" dirty="0" err="1"/>
              <a:t>SIGnature</a:t>
            </a:r>
            <a:r>
              <a:rPr lang="en-US" sz="2500" dirty="0"/>
              <a:t>)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Developed by IETF (RFC2845)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Symmetric encryption scheme to sign and validate DNS requests and responses between servers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Algorithm in BIND9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DH (Diffie Hellman), HMAC-MD5, HMAC-SHA1, HMAC-SHA224, HMAC-SHA256, HMAC-SHA384, HMAC-SHA512</a:t>
            </a:r>
            <a:endParaRPr sz="21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Usage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Prepare the shared key with </a:t>
            </a:r>
            <a:r>
              <a:rPr lang="en-US" sz="2100" dirty="0" err="1"/>
              <a:t>dnssec</a:t>
            </a:r>
            <a:r>
              <a:rPr lang="en-US" sz="2100" dirty="0"/>
              <a:t>-keygen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Edit “key” statement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Edit “server” statement to use that key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Edit “zone” statement to use that key with:</a:t>
            </a:r>
            <a:endParaRPr sz="21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allow-query</a:t>
            </a:r>
            <a:endParaRPr sz="19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allow-transfer</a:t>
            </a:r>
            <a:endParaRPr sz="19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allow-update</a:t>
            </a:r>
            <a:endParaRPr sz="19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454" name="Google Shape;454;p6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TSIG (2)</a:t>
            </a:r>
            <a:endParaRPr/>
          </a:p>
        </p:txBody>
      </p:sp>
      <p:pic>
        <p:nvPicPr>
          <p:cNvPr id="455" name="Google Shape;45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041" y="1371600"/>
            <a:ext cx="9952241" cy="56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461" name="Google Shape;461;p6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TSIG (3)</a:t>
            </a:r>
            <a:endParaRPr/>
          </a:p>
        </p:txBody>
      </p:sp>
      <p:sp>
        <p:nvSpPr>
          <p:cNvPr id="462" name="Google Shape;462;p6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5968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TSIG example (dns1 with dns2)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% </a:t>
            </a:r>
            <a:r>
              <a:rPr lang="en-US" dirty="0" err="1">
                <a:latin typeface="Consolas" panose="020B0609020204030204" pitchFamily="49" charset="0"/>
              </a:rPr>
              <a:t>dnssec</a:t>
            </a:r>
            <a:r>
              <a:rPr lang="en-US" dirty="0">
                <a:latin typeface="Consolas" panose="020B0609020204030204" pitchFamily="49" charset="0"/>
              </a:rPr>
              <a:t>-keygen -a HMAC-MD5 -b 128 -n HOST cs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dirty="0"/>
              <a:t>Edit /</a:t>
            </a:r>
            <a:r>
              <a:rPr lang="en-US" dirty="0" err="1"/>
              <a:t>etc</a:t>
            </a:r>
            <a:r>
              <a:rPr lang="en-US" dirty="0"/>
              <a:t>/named/dns1-dns2.key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dirty="0"/>
              <a:t>Edit both </a:t>
            </a:r>
            <a:r>
              <a:rPr lang="en-US" dirty="0" err="1"/>
              <a:t>named.conf</a:t>
            </a:r>
            <a:r>
              <a:rPr lang="en-US" dirty="0"/>
              <a:t> of dns1 and dns2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Suppose      dns1 = 140.113.235.107	    dns2 = 140.113.235.103</a:t>
            </a:r>
            <a:endParaRPr dirty="0"/>
          </a:p>
        </p:txBody>
      </p:sp>
      <p:sp>
        <p:nvSpPr>
          <p:cNvPr id="463" name="Google Shape;463;p62"/>
          <p:cNvSpPr txBox="1"/>
          <p:nvPr/>
        </p:nvSpPr>
        <p:spPr>
          <a:xfrm>
            <a:off x="1335775" y="2530073"/>
            <a:ext cx="55509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-keygen -a HMAC-MD5 -b 128 -n HOST cs</a:t>
            </a:r>
            <a:endParaRPr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Kcs.+157+35993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cat Kcs.+157+35993.key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cs.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 DNSKEY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512 3 157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oQRab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/QqXHVhkyXi9uu8hg==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62"/>
          <p:cNvSpPr txBox="1"/>
          <p:nvPr/>
        </p:nvSpPr>
        <p:spPr>
          <a:xfrm>
            <a:off x="7189362" y="2537822"/>
            <a:ext cx="36684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cat Kcs.+157+35993.private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Private-key-format: v1.2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Algorithm: 157 (HMAC_MD5)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Key: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oQRab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/QqXHVhkyXi9uu8hg==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62"/>
          <p:cNvSpPr txBox="1"/>
          <p:nvPr/>
        </p:nvSpPr>
        <p:spPr>
          <a:xfrm>
            <a:off x="1335775" y="4071200"/>
            <a:ext cx="42972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dns1-dns2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algorithm hmac-md5;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secret “oQRab/QqXHVhkyXi9uu8hg==”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62"/>
          <p:cNvSpPr txBox="1"/>
          <p:nvPr/>
        </p:nvSpPr>
        <p:spPr>
          <a:xfrm>
            <a:off x="2024600" y="6181925"/>
            <a:ext cx="30045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include "dns1-dns2.key"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 140.113.235.103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keys {dns1-dns2;};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62"/>
          <p:cNvSpPr txBox="1"/>
          <p:nvPr/>
        </p:nvSpPr>
        <p:spPr>
          <a:xfrm>
            <a:off x="5246322" y="6181925"/>
            <a:ext cx="30045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include "dns1-dns2.key"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 140.113.235.107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keys {dns1-dns2;};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473" name="Google Shape;473;p6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DNSSEC (1)</a:t>
            </a:r>
            <a:endParaRPr/>
          </a:p>
        </p:txBody>
      </p:sp>
      <p:sp>
        <p:nvSpPr>
          <p:cNvPr id="474" name="Google Shape;474;p6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1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DNSSEC (Domain Name System </a:t>
            </a:r>
            <a:r>
              <a:rPr lang="en-US" dirty="0" err="1"/>
              <a:t>SECurity</a:t>
            </a:r>
            <a:r>
              <a:rPr lang="en-US" dirty="0"/>
              <a:t> Extensions)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Using public-key cryptography (asymmetric)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Follow the delegation of authority model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Provide data authenticity and integrity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Signing the </a:t>
            </a:r>
            <a:r>
              <a:rPr lang="en-US" dirty="0" err="1"/>
              <a:t>RRsets</a:t>
            </a:r>
            <a:r>
              <a:rPr lang="en-US" dirty="0"/>
              <a:t> with private key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Public DNSKEYs are published, used to verify RRSIGs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Children sign their zones with private key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private key is authenticated by parent’s signing hash (DS) of the child zone’s key</a:t>
            </a:r>
            <a:endParaRPr dirty="0"/>
          </a:p>
        </p:txBody>
      </p:sp>
      <p:sp>
        <p:nvSpPr>
          <p:cNvPr id="475" name="Google Shape;475;p63"/>
          <p:cNvSpPr txBox="1"/>
          <p:nvPr/>
        </p:nvSpPr>
        <p:spPr>
          <a:xfrm>
            <a:off x="599050" y="6144925"/>
            <a:ext cx="351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RRset: Resource Record 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RRSIG: Resource Record Signature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DS: Delegation of Signing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481" name="Google Shape;481;p6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1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Types of Resource Record for DNSSEC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RRSIG (Resource Record Signature)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Crypto signatures for A, AAAA, NS, etc.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Tracks the type and number at each node.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NSEC (Next Secure)/NSEC3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Confirms the NXDOMAIN response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DNSKEY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Public keys for the entire zone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Private side is used generate RRSIGs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DS (Delegation Signer) Record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Handed up to parent zone to authenticate the NS record</a:t>
            </a:r>
            <a:endParaRPr dirty="0"/>
          </a:p>
        </p:txBody>
      </p:sp>
      <p:sp>
        <p:nvSpPr>
          <p:cNvPr id="482" name="Google Shape;482;p6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DNSSEC (2)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488" name="Google Shape;488;p6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DNSSEC (3)</a:t>
            </a:r>
            <a:endParaRPr/>
          </a:p>
        </p:txBody>
      </p:sp>
      <p:sp>
        <p:nvSpPr>
          <p:cNvPr id="489" name="Google Shape;489;p6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KSK (Key Signing Key)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private key is used to generate a digital signature for the ZSK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public key is stored in the DNS to be used to authenticate the ZSK</a:t>
            </a:r>
            <a:endParaRPr sz="22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ZSK (Zone Signing Key)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private key is used to generate a digital signature (RRSIG) for each RRset in a zone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public key is stored in the DNS to authenticate an RRSIG</a:t>
            </a:r>
            <a:endParaRPr sz="2200"/>
          </a:p>
        </p:txBody>
      </p:sp>
      <p:pic>
        <p:nvPicPr>
          <p:cNvPr id="490" name="Google Shape;490;p65"/>
          <p:cNvPicPr preferRelativeResize="0"/>
          <p:nvPr/>
        </p:nvPicPr>
        <p:blipFill rotWithShape="1">
          <a:blip r:embed="rId3">
            <a:alphaModFix/>
          </a:blip>
          <a:srcRect l="2927" t="5948" r="2927" b="2249"/>
          <a:stretch/>
        </p:blipFill>
        <p:spPr>
          <a:xfrm>
            <a:off x="3312250" y="3919924"/>
            <a:ext cx="5372101" cy="32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Configuration – named.conf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7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namedb</a:t>
            </a:r>
            <a:r>
              <a:rPr lang="en-US" dirty="0"/>
              <a:t>/</a:t>
            </a:r>
            <a:r>
              <a:rPr lang="en-US" dirty="0" err="1"/>
              <a:t>named.conf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Roles of this host for each zone it serves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Master, slave, stub, or caching-only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Options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Global options 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overall operation of named and server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Zone specific options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 err="1"/>
              <a:t>named.conf</a:t>
            </a:r>
            <a:r>
              <a:rPr lang="en-US" dirty="0"/>
              <a:t> is composed of following statements: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include, </a:t>
            </a:r>
            <a:r>
              <a:rPr lang="en-US" dirty="0">
                <a:solidFill>
                  <a:srgbClr val="FF0000"/>
                </a:solidFill>
              </a:rPr>
              <a:t>options</a:t>
            </a:r>
            <a:r>
              <a:rPr lang="en-US" dirty="0"/>
              <a:t>, server, key, </a:t>
            </a:r>
            <a:r>
              <a:rPr lang="en-US" dirty="0" err="1"/>
              <a:t>acl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zone</a:t>
            </a:r>
            <a:r>
              <a:rPr lang="en-US" dirty="0"/>
              <a:t>, view, controls, logging, trusted-keys, masters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6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Debugging and Logging</a:t>
            </a:r>
            <a:endParaRPr/>
          </a:p>
        </p:txBody>
      </p:sp>
      <p:sp>
        <p:nvSpPr>
          <p:cNvPr id="496" name="Google Shape;496;p6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497" name="Google Shape;497;p66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503" name="Google Shape;503;p6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(1)</a:t>
            </a:r>
            <a:endParaRPr/>
          </a:p>
        </p:txBody>
      </p:sp>
      <p:sp>
        <p:nvSpPr>
          <p:cNvPr id="504" name="Google Shape;504;p6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Logging configuration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Using a </a:t>
            </a:r>
            <a:r>
              <a:rPr lang="en-US" sz="1600" i="1" dirty="0">
                <a:solidFill>
                  <a:srgbClr val="FF0000"/>
                </a:solidFill>
              </a:rPr>
              <a:t>logging</a:t>
            </a:r>
            <a:r>
              <a:rPr lang="en-US" sz="1600" dirty="0"/>
              <a:t> statement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Define what are the channels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Specify where each message category should go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Terms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Channel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A place where messages can go</a:t>
            </a:r>
            <a:endParaRPr sz="14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Ex: syslog, file or /dev/null</a:t>
            </a:r>
            <a:endParaRPr sz="14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Category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A class of messages that named can generate</a:t>
            </a:r>
            <a:endParaRPr sz="14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Ex: answering queries or dynamic updates</a:t>
            </a:r>
            <a:endParaRPr sz="14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Module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The name of the source module that generates the message</a:t>
            </a:r>
            <a:endParaRPr sz="14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Facility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syslog facility name</a:t>
            </a:r>
            <a:endParaRPr sz="14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Severity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Priority in syslog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When a message is generated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It is assigned a “category”, a “module”, a “severity”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It is distributed to all channels associated with its category</a:t>
            </a:r>
            <a:endParaRPr sz="16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510" name="Google Shape;510;p6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(2)</a:t>
            </a:r>
            <a:endParaRPr/>
          </a:p>
        </p:txBody>
      </p:sp>
      <p:sp>
        <p:nvSpPr>
          <p:cNvPr id="511" name="Google Shape;511;p6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30936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Channels 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Either "file" or "syslog" in channel sub-statement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size:</a:t>
            </a:r>
            <a:endParaRPr sz="21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ex: 2048, 100k, 20m, 15g, unlimited, default</a:t>
            </a:r>
            <a:endParaRPr sz="19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facility:</a:t>
            </a:r>
            <a:endParaRPr sz="21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Daemon and  local0 ~ local7 are reasonable choices </a:t>
            </a:r>
            <a:endParaRPr sz="19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severity:</a:t>
            </a:r>
            <a:endParaRPr sz="21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critical, error, warning, notice, info, </a:t>
            </a:r>
            <a:r>
              <a:rPr lang="en-US" sz="1900" dirty="0">
                <a:solidFill>
                  <a:srgbClr val="FF0000"/>
                </a:solidFill>
              </a:rPr>
              <a:t>debug (with an optional numeric level), dynamic</a:t>
            </a:r>
            <a:endParaRPr sz="1900" dirty="0">
              <a:solidFill>
                <a:srgbClr val="FF0000"/>
              </a:solidFill>
            </a:endParaRPr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Dynamic is recognized and matches the server’s current debug level</a:t>
            </a:r>
            <a:endParaRPr sz="1900" dirty="0"/>
          </a:p>
        </p:txBody>
      </p:sp>
      <p:sp>
        <p:nvSpPr>
          <p:cNvPr id="512" name="Google Shape;512;p68"/>
          <p:cNvSpPr txBox="1"/>
          <p:nvPr/>
        </p:nvSpPr>
        <p:spPr>
          <a:xfrm>
            <a:off x="772875" y="4982225"/>
            <a:ext cx="3488700" cy="2247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logging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channel_def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channel_def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category_name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channel_name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channel_name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68"/>
          <p:cNvSpPr txBox="1"/>
          <p:nvPr/>
        </p:nvSpPr>
        <p:spPr>
          <a:xfrm>
            <a:off x="4539099" y="4982225"/>
            <a:ext cx="7020900" cy="203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channel_name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[versions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unlimited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[size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siznum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syslog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facility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severity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print-category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print-severity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print-time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519" name="Google Shape;519;p6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(3)</a:t>
            </a:r>
            <a:endParaRPr/>
          </a:p>
        </p:txBody>
      </p:sp>
      <p:sp>
        <p:nvSpPr>
          <p:cNvPr id="520" name="Google Shape;520;p69"/>
          <p:cNvSpPr txBox="1">
            <a:spLocks noGrp="1"/>
          </p:cNvSpPr>
          <p:nvPr>
            <p:ph type="body" idx="1"/>
          </p:nvPr>
        </p:nvSpPr>
        <p:spPr>
          <a:xfrm>
            <a:off x="599050" y="1411025"/>
            <a:ext cx="10830900" cy="20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Predefined channels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Available categories</a:t>
            </a:r>
            <a:endParaRPr sz="2400"/>
          </a:p>
        </p:txBody>
      </p:sp>
      <p:graphicFrame>
        <p:nvGraphicFramePr>
          <p:cNvPr id="521" name="Google Shape;521;p69"/>
          <p:cNvGraphicFramePr/>
          <p:nvPr>
            <p:extLst>
              <p:ext uri="{D42A27DB-BD31-4B8C-83A1-F6EECF244321}">
                <p14:modId xmlns:p14="http://schemas.microsoft.com/office/powerpoint/2010/main" val="3536990460"/>
              </p:ext>
            </p:extLst>
          </p:nvPr>
        </p:nvGraphicFramePr>
        <p:xfrm>
          <a:off x="3683594" y="1563420"/>
          <a:ext cx="6770675" cy="1414152"/>
        </p:xfrm>
        <a:graphic>
          <a:graphicData uri="http://schemas.openxmlformats.org/drawingml/2006/table">
            <a:tbl>
              <a:tblPr>
                <a:noFill/>
                <a:tableStyleId>{A2BB4CF8-A849-4472-AB3D-ABDBE03D7D5D}</a:tableStyleId>
              </a:tblPr>
              <a:tblGrid>
                <a:gridCol w="149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default_syslog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Sends severity info and higher to syslog with   facility daemon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default_debug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Logs  to file “named.run”, severity set to dynamic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default_stderr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Sends   messages to stderr or named, severity info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Discards   all messages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2" name="Google Shape;522;p69"/>
          <p:cNvGraphicFramePr/>
          <p:nvPr>
            <p:extLst>
              <p:ext uri="{D42A27DB-BD31-4B8C-83A1-F6EECF244321}">
                <p14:modId xmlns:p14="http://schemas.microsoft.com/office/powerpoint/2010/main" val="988040698"/>
              </p:ext>
            </p:extLst>
          </p:nvPr>
        </p:nvGraphicFramePr>
        <p:xfrm>
          <a:off x="3683594" y="3369437"/>
          <a:ext cx="6770675" cy="3888918"/>
        </p:xfrm>
        <a:graphic>
          <a:graphicData uri="http://schemas.openxmlformats.org/drawingml/2006/table">
            <a:tbl>
              <a:tblPr>
                <a:noFill/>
                <a:tableStyleId>{A2BB4CF8-A849-4472-AB3D-ABDBE03D7D5D}</a:tableStyleId>
              </a:tblPr>
              <a:tblGrid>
                <a:gridCol w="149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Categories  with no explicit channel assignment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Unclassified messages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Configuration file parsing and  processing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queries/client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short log message for every query  the server receives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dnssec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DNSSEC messages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Messages about dynamic updates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xfer-in/xfer-out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transfers that the server is  receiving/sending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db/database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Messages about database operations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Messages about the “zone changed”  notification protocol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Approved/unapproved requests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resolver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Recursive lookups for clients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528" name="Google Shape;528;p7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(4)</a:t>
            </a:r>
            <a:endParaRPr/>
          </a:p>
        </p:txBody>
      </p:sp>
      <p:sp>
        <p:nvSpPr>
          <p:cNvPr id="529" name="Google Shape;529;p7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Example of logging statement</a:t>
            </a:r>
            <a:endParaRPr dirty="0"/>
          </a:p>
        </p:txBody>
      </p:sp>
      <p:sp>
        <p:nvSpPr>
          <p:cNvPr id="530" name="Google Shape;530;p70"/>
          <p:cNvSpPr txBox="1"/>
          <p:nvPr/>
        </p:nvSpPr>
        <p:spPr>
          <a:xfrm>
            <a:off x="1110350" y="2094866"/>
            <a:ext cx="7951500" cy="5017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logging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channel security-log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file "/var/named/security.log" versions 5 size 10m;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severity info;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print-severity yes;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print-time yes;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channel query-log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file "/var/named/query.log" versions 20 size 50m;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severity info;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print-severity yes;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print-time yes;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default        {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default_syslog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default_debug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general        {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default_syslog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security       { security-log;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client         { query-log;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queries        { query-log;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{ security-log;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536" name="Google Shape;536;p7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Debug</a:t>
            </a:r>
            <a:endParaRPr/>
          </a:p>
        </p:txBody>
      </p:sp>
      <p:sp>
        <p:nvSpPr>
          <p:cNvPr id="537" name="Google Shape;537;p7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Named debug level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From 0 (debugging off) ~ 11 (most verbose output)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% named -d2		   (start named at level 2)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% </a:t>
            </a:r>
            <a:r>
              <a:rPr lang="en-US" dirty="0" err="1"/>
              <a:t>rndc</a:t>
            </a:r>
            <a:r>
              <a:rPr lang="en-US" dirty="0"/>
              <a:t> trace 		   (increase debugging level by 1)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% </a:t>
            </a:r>
            <a:r>
              <a:rPr lang="en-US" dirty="0" err="1"/>
              <a:t>rndc</a:t>
            </a:r>
            <a:r>
              <a:rPr lang="en-US" dirty="0"/>
              <a:t> trace 3		   (change debugging level to 3)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% </a:t>
            </a:r>
            <a:r>
              <a:rPr lang="en-US" dirty="0" err="1"/>
              <a:t>rndc</a:t>
            </a:r>
            <a:r>
              <a:rPr lang="en-US" dirty="0"/>
              <a:t> </a:t>
            </a:r>
            <a:r>
              <a:rPr lang="en-US" dirty="0" err="1"/>
              <a:t>notrace</a:t>
            </a:r>
            <a:r>
              <a:rPr lang="en-US" dirty="0"/>
              <a:t>		   (turn off debugging)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Debug with </a:t>
            </a:r>
            <a:r>
              <a:rPr lang="en-US" dirty="0">
                <a:solidFill>
                  <a:srgbClr val="FF0000"/>
                </a:solidFill>
              </a:rPr>
              <a:t>“logging” statement</a:t>
            </a:r>
            <a:endParaRPr dirty="0">
              <a:solidFill>
                <a:srgbClr val="FF0000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Define a channel that include a severity with “debug” keyword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Ex: severity debug 3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All debugging messages up to level 3 will be sent to that particular channel</a:t>
            </a: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543" name="Google Shape;543;p7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544" name="Google Shape;544;p7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550" name="Google Shape;550;p7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– nslookup</a:t>
            </a:r>
            <a:endParaRPr/>
          </a:p>
        </p:txBody>
      </p:sp>
      <p:sp>
        <p:nvSpPr>
          <p:cNvPr id="551" name="Google Shape;551;p7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09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Interactive and Non-interactive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Non-Interactive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$ </a:t>
            </a:r>
            <a:r>
              <a:rPr lang="en-US" sz="2400" dirty="0" err="1"/>
              <a:t>nslookup</a:t>
            </a:r>
            <a:r>
              <a:rPr lang="en-US" sz="2400" dirty="0"/>
              <a:t> cs.nctu.edu.tw.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$ </a:t>
            </a:r>
            <a:r>
              <a:rPr lang="en-US" sz="2400" dirty="0" err="1"/>
              <a:t>nslookup</a:t>
            </a:r>
            <a:r>
              <a:rPr lang="en-US" sz="2400" dirty="0"/>
              <a:t> -type=mx cs.nctu.edu.tw.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$ </a:t>
            </a:r>
            <a:r>
              <a:rPr lang="en-US" sz="2400" dirty="0" err="1"/>
              <a:t>nslookup</a:t>
            </a:r>
            <a:r>
              <a:rPr lang="en-US" sz="2400" dirty="0"/>
              <a:t> -type=ns cs.nctu.edu.tw. 140.113.1.1</a:t>
            </a:r>
            <a:endParaRPr sz="24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Interactive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$ </a:t>
            </a:r>
            <a:r>
              <a:rPr lang="en-US" sz="2400" dirty="0" err="1"/>
              <a:t>nslookup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&gt; set all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&gt; set type=any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&gt; server host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&gt; </a:t>
            </a:r>
            <a:r>
              <a:rPr lang="en-US" sz="2400" dirty="0" err="1"/>
              <a:t>lserver</a:t>
            </a:r>
            <a:r>
              <a:rPr lang="en-US" sz="2400" dirty="0"/>
              <a:t> host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&gt; set debug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&gt; set d2</a:t>
            </a:r>
            <a:endParaRPr sz="2400" dirty="0"/>
          </a:p>
        </p:txBody>
      </p:sp>
      <p:sp>
        <p:nvSpPr>
          <p:cNvPr id="552" name="Google Shape;552;p73"/>
          <p:cNvSpPr txBox="1"/>
          <p:nvPr/>
        </p:nvSpPr>
        <p:spPr>
          <a:xfrm>
            <a:off x="5077875" y="4063325"/>
            <a:ext cx="5790600" cy="3109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nslookup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set 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 server: 140.113.235.107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140.113.235.107#53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 server: 140.113.235.103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140.113.235.103#53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options: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novc                  nodebug         nod2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search                recurse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timeout = 0           retry = 3       port = 53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querytype = A         class = 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srchlist = cs.nctu.edu.tw/csie.nctu.edu.tw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565" name="Google Shape;565;p7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– host</a:t>
            </a:r>
            <a:endParaRPr/>
          </a:p>
        </p:txBody>
      </p:sp>
      <p:sp>
        <p:nvSpPr>
          <p:cNvPr id="566" name="Google Shape;566;p7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1299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host command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host cs.nctu.edu.tw.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host -t mx cs.nctu.edu.tw.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host 140.113.1.1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host -v 140.113.1.1</a:t>
            </a:r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558" name="Google Shape;558;p7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– dig</a:t>
            </a:r>
            <a:endParaRPr dirty="0"/>
          </a:p>
        </p:txBody>
      </p:sp>
      <p:sp>
        <p:nvSpPr>
          <p:cNvPr id="559" name="Google Shape;559;p7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6586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Usage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dig cs.nctu.edu.tw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dig cs.nctu.edu.tw mx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dig @ns.nctu.edu.tw cs.nctu.edu.tw mx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dig -x 140.113.209.3</a:t>
            </a: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Reverse query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Find out the root servers</a:t>
            </a:r>
          </a:p>
          <a:p>
            <a:pPr lvl="1" indent="-406400">
              <a:buFont typeface="Times New Roman"/>
              <a:buChar char="○"/>
            </a:pPr>
            <a:r>
              <a:rPr lang="en-US" dirty="0"/>
              <a:t>$ dig @a.root-servers.net . ns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drill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named configuration </a:t>
            </a: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162" y="1432825"/>
            <a:ext cx="3970522" cy="283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5322" y="4271611"/>
            <a:ext cx="2825957" cy="156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653" y="1432825"/>
            <a:ext cx="5798785" cy="432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4936" y="6005366"/>
            <a:ext cx="3069051" cy="130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558" name="Google Shape;558;p7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– drill</a:t>
            </a:r>
            <a:endParaRPr dirty="0"/>
          </a:p>
        </p:txBody>
      </p:sp>
      <p:sp>
        <p:nvSpPr>
          <p:cNvPr id="559" name="Google Shape;559;p7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53943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Usage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drill cs.nctu.edu.tw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drill cs.nctu.edu.tw mx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drill @ns.nctu.edu.tw cs.nctu.edu.tw mx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drill -x 140.113.209.3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DNSSEC (-D) &amp; Trace (-T)</a:t>
            </a:r>
          </a:p>
          <a:p>
            <a:pPr lvl="1" indent="-406400">
              <a:buFont typeface="Times New Roman"/>
              <a:buChar char="○"/>
            </a:pPr>
            <a:r>
              <a:rPr lang="en-US" dirty="0">
                <a:latin typeface="Consolas" panose="020B0609020204030204" pitchFamily="49" charset="0"/>
              </a:rPr>
              <a:t>$ drill –DT www.cs.nctu.edu.tw</a:t>
            </a:r>
          </a:p>
        </p:txBody>
      </p:sp>
    </p:spTree>
    <p:extLst>
      <p:ext uri="{BB962C8B-B14F-4D97-AF65-F5344CB8AC3E}">
        <p14:creationId xmlns:p14="http://schemas.microsoft.com/office/powerpoint/2010/main" val="20398934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6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572" name="Google Shape;572;p7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573" name="Google Shape;573;p76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579" name="Google Shape;579;p7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 – Configuring DNSSEC (1)</a:t>
            </a:r>
            <a:endParaRPr sz="4500"/>
          </a:p>
        </p:txBody>
      </p:sp>
      <p:sp>
        <p:nvSpPr>
          <p:cNvPr id="580" name="Google Shape;580;p7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99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Creating DNS Keys for a Zone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Generate KSK (Key signing key)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Generate ZSK (Zone signing key)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-P : publish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: activate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-I : inactive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-D : delete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YYYYMMDDHHMMSS (GMT timezone)</a:t>
            </a:r>
            <a:endParaRPr/>
          </a:p>
        </p:txBody>
      </p:sp>
      <p:sp>
        <p:nvSpPr>
          <p:cNvPr id="581" name="Google Shape;581;p77"/>
          <p:cNvSpPr txBox="1"/>
          <p:nvPr/>
        </p:nvSpPr>
        <p:spPr>
          <a:xfrm>
            <a:off x="1587100" y="3586150"/>
            <a:ext cx="8854800" cy="523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-keygen -a RSASHA256 -b 2048 -n ZONE example.com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Kexample.com.+008+27228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77"/>
          <p:cNvSpPr txBox="1"/>
          <p:nvPr/>
        </p:nvSpPr>
        <p:spPr>
          <a:xfrm>
            <a:off x="1587103" y="2536375"/>
            <a:ext cx="8854800" cy="523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-keygen -a RSASHA256 -b 2048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-f KSK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-n ZONE example.com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Kexample.com.+008+34957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588" name="Google Shape;588;p7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Publishing DNS Keys (public keys) in a Zone</a:t>
            </a:r>
            <a:endParaRPr/>
          </a:p>
        </p:txBody>
      </p:sp>
      <p:sp>
        <p:nvSpPr>
          <p:cNvPr id="589" name="Google Shape;589;p7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 – Configuring DNSSEC (2)</a:t>
            </a:r>
            <a:endParaRPr sz="4500"/>
          </a:p>
        </p:txBody>
      </p:sp>
      <p:pic>
        <p:nvPicPr>
          <p:cNvPr id="590" name="Google Shape;59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2200" y="2094125"/>
            <a:ext cx="5472200" cy="51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19B42B-29D1-4894-88D4-288BD395370E}"/>
              </a:ext>
            </a:extLst>
          </p:cNvPr>
          <p:cNvSpPr/>
          <p:nvPr/>
        </p:nvSpPr>
        <p:spPr bwMode="auto">
          <a:xfrm>
            <a:off x="3262200" y="6827003"/>
            <a:ext cx="4207983" cy="4313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596" name="Google Shape;596;p7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 – Configuring DNSSEC (3)</a:t>
            </a:r>
            <a:endParaRPr sz="4500"/>
          </a:p>
        </p:txBody>
      </p:sp>
      <p:sp>
        <p:nvSpPr>
          <p:cNvPr id="597" name="Google Shape;597;p7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79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Signing a Zone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When signing the zone with only ZSK, just omit the -k parameter</a:t>
            </a:r>
            <a:endParaRPr/>
          </a:p>
        </p:txBody>
      </p:sp>
      <p:pic>
        <p:nvPicPr>
          <p:cNvPr id="598" name="Google Shape;598;p79"/>
          <p:cNvPicPr preferRelativeResize="0"/>
          <p:nvPr/>
        </p:nvPicPr>
        <p:blipFill rotWithShape="1">
          <a:blip r:embed="rId3">
            <a:alphaModFix/>
          </a:blip>
          <a:srcRect r="1244"/>
          <a:stretch/>
        </p:blipFill>
        <p:spPr>
          <a:xfrm>
            <a:off x="2284438" y="2118288"/>
            <a:ext cx="7427724" cy="35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604" name="Google Shape;604;p8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 – Configuring DNSSEC (4)</a:t>
            </a:r>
            <a:endParaRPr/>
          </a:p>
        </p:txBody>
      </p:sp>
      <p:sp>
        <p:nvSpPr>
          <p:cNvPr id="605" name="Google Shape;605;p8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Signing a Zone (Cont.)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example.com.signed</a:t>
            </a:r>
            <a:endParaRPr/>
          </a:p>
        </p:txBody>
      </p:sp>
      <p:pic>
        <p:nvPicPr>
          <p:cNvPr id="606" name="Google Shape;606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2696" y="2525532"/>
            <a:ext cx="6763608" cy="472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612" name="Google Shape;612;p8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Configuring DNSSEC (5)</a:t>
            </a:r>
            <a:endParaRPr/>
          </a:p>
        </p:txBody>
      </p:sp>
      <p:sp>
        <p:nvSpPr>
          <p:cNvPr id="613" name="Google Shape;613;p8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046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Updating the Zone file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Edit the zone 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Load the new zone file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rndc reload</a:t>
            </a:r>
            <a:endParaRPr/>
          </a:p>
        </p:txBody>
      </p:sp>
      <p:sp>
        <p:nvSpPr>
          <p:cNvPr id="614" name="Google Shape;614;p81"/>
          <p:cNvSpPr txBox="1"/>
          <p:nvPr/>
        </p:nvSpPr>
        <p:spPr>
          <a:xfrm>
            <a:off x="1496775" y="2576093"/>
            <a:ext cx="6477000" cy="2062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type master;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file "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example.com.signed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masters {ip_addr; ip_addr;};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allow-query {address_match_list};       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allow-transfer { address_match_list};       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allow-update {address_match_list};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620" name="Google Shape;620;p8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Configuring DNSSEC (6)</a:t>
            </a:r>
            <a:endParaRPr/>
          </a:p>
        </p:txBody>
      </p:sp>
      <p:sp>
        <p:nvSpPr>
          <p:cNvPr id="621" name="Google Shape;621;p8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6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Create Chain of Trust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Extract DNSKEY RR and use </a:t>
            </a:r>
            <a:r>
              <a:rPr lang="en-US" sz="2500" dirty="0" err="1"/>
              <a:t>dnssec-dsfromkey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Add -g parameter when signing zone using </a:t>
            </a:r>
            <a:r>
              <a:rPr lang="en-US" sz="2500" dirty="0" err="1"/>
              <a:t>dnssec-signzone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A file named ds-set.example.com was also created, which contains DS record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DS records have to be entered in your parent domain</a:t>
            </a:r>
            <a:endParaRPr sz="2300" dirty="0"/>
          </a:p>
        </p:txBody>
      </p:sp>
      <p:sp>
        <p:nvSpPr>
          <p:cNvPr id="622" name="Google Shape;622;p82"/>
          <p:cNvSpPr txBox="1"/>
          <p:nvPr/>
        </p:nvSpPr>
        <p:spPr>
          <a:xfrm>
            <a:off x="1578425" y="2890125"/>
            <a:ext cx="3499500" cy="47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dnssec-signzone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-g …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23" name="Google Shape;623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0551" y="4165625"/>
            <a:ext cx="7087899" cy="31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629" name="Google Shape;629;p8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–DNSSEC maintenance</a:t>
            </a:r>
            <a:endParaRPr/>
          </a:p>
        </p:txBody>
      </p:sp>
      <p:sp>
        <p:nvSpPr>
          <p:cNvPr id="630" name="Google Shape;630;p8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601703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Modify zone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 err="1"/>
              <a:t>nsupdate</a:t>
            </a:r>
            <a:r>
              <a:rPr lang="en-US" dirty="0"/>
              <a:t>(1)</a:t>
            </a:r>
          </a:p>
          <a:p>
            <a:pPr lvl="2" indent="-406400">
              <a:buSzPts val="2800"/>
              <a:buChar char="○"/>
            </a:pPr>
            <a:r>
              <a:rPr lang="en-US" dirty="0"/>
              <a:t>bind-tools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By hand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Freeze zone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 err="1"/>
              <a:t>rndc</a:t>
            </a:r>
            <a:r>
              <a:rPr lang="en-US" dirty="0"/>
              <a:t> freeze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Edit zone file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Sign zone file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 err="1"/>
              <a:t>dnssec-signzone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Reload zone file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 err="1"/>
              <a:t>rndc</a:t>
            </a:r>
            <a:r>
              <a:rPr lang="en-US" dirty="0"/>
              <a:t> reload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Unfreeze zone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 err="1"/>
              <a:t>rndc</a:t>
            </a:r>
            <a:r>
              <a:rPr lang="en-US" dirty="0"/>
              <a:t> thaw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DBF5F9"/>
                </a:solidFill>
              </a:rPr>
              <a:t>8</a:t>
            </a:fld>
            <a:endParaRPr>
              <a:solidFill>
                <a:srgbClr val="DBF5F9"/>
              </a:solidFill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Database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– Zone data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Database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36654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A set of </a:t>
            </a:r>
            <a:r>
              <a:rPr lang="en-US" dirty="0">
                <a:solidFill>
                  <a:srgbClr val="FF0000"/>
                </a:solidFill>
              </a:rPr>
              <a:t>text files</a:t>
            </a:r>
            <a:r>
              <a:rPr lang="en-US" dirty="0"/>
              <a:t> such that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Maintained and stored on the domain’s </a:t>
            </a:r>
            <a:r>
              <a:rPr lang="en-US" dirty="0">
                <a:solidFill>
                  <a:srgbClr val="FF0000"/>
                </a:solidFill>
              </a:rPr>
              <a:t>master </a:t>
            </a:r>
            <a:r>
              <a:rPr lang="en-US" dirty="0"/>
              <a:t>name server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Often called </a:t>
            </a:r>
            <a:r>
              <a:rPr lang="en-US" dirty="0">
                <a:solidFill>
                  <a:srgbClr val="FF0000"/>
                </a:solidFill>
              </a:rPr>
              <a:t>zone files</a:t>
            </a:r>
            <a:r>
              <a:rPr lang="en-US" dirty="0"/>
              <a:t>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Two types of entries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Resource Records (RR)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real data of a DNS database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Parser commands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Just provide some shorthand ways to create records 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Influence the way that the parser interprets sequence orders or expand into multiple DNS records themselves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7318</Words>
  <Application>Microsoft Office PowerPoint</Application>
  <PresentationFormat>自訂</PresentationFormat>
  <Paragraphs>1236</Paragraphs>
  <Slides>78</Slides>
  <Notes>78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86" baseType="lpstr">
      <vt:lpstr>Times</vt:lpstr>
      <vt:lpstr>Source Code Pro</vt:lpstr>
      <vt:lpstr>Times New Roman</vt:lpstr>
      <vt:lpstr>Consolas</vt:lpstr>
      <vt:lpstr>Courier New</vt:lpstr>
      <vt:lpstr>Source Sans Pro</vt:lpstr>
      <vt:lpstr>Arial</vt:lpstr>
      <vt:lpstr>CSCC NASA</vt:lpstr>
      <vt:lpstr>The BIND Software </vt:lpstr>
      <vt:lpstr>BIND</vt:lpstr>
      <vt:lpstr>BIND – components</vt:lpstr>
      <vt:lpstr>named in FreeBSD</vt:lpstr>
      <vt:lpstr>BIND – Configuration files </vt:lpstr>
      <vt:lpstr>BIND Configuration – named.conf</vt:lpstr>
      <vt:lpstr>Examples of named configuration </vt:lpstr>
      <vt:lpstr>DNS Database   – Zone data</vt:lpstr>
      <vt:lpstr>The DNS Database</vt:lpstr>
      <vt:lpstr>The DNS Database – Parser Commands</vt:lpstr>
      <vt:lpstr>The DNS Database – Resource Record (1)</vt:lpstr>
      <vt:lpstr>The DNS Database – Resource Record (2)</vt:lpstr>
      <vt:lpstr>The DNS Database – Resource Record (3)</vt:lpstr>
      <vt:lpstr>The DNS Database – Resource Record (4)</vt:lpstr>
      <vt:lpstr>The DNS Database – Resource Record (5)</vt:lpstr>
      <vt:lpstr>The DNS Database – Resource Record (6)</vt:lpstr>
      <vt:lpstr>The DNS Database – Resource Record (7)</vt:lpstr>
      <vt:lpstr>The DNS Database – Resource Record (8)</vt:lpstr>
      <vt:lpstr>The DNS Database – Resource Record (9)</vt:lpstr>
      <vt:lpstr>The DNS Database – Resource Record (10)</vt:lpstr>
      <vt:lpstr>The DNS Database – Resource Record (11)</vt:lpstr>
      <vt:lpstr>The DNS Database – Resource Record (12)</vt:lpstr>
      <vt:lpstr>IPv6 Resource Records</vt:lpstr>
      <vt:lpstr>Glue Record (1/2) </vt:lpstr>
      <vt:lpstr>Glue Record (2/2) </vt:lpstr>
      <vt:lpstr>Statements of named.conf</vt:lpstr>
      <vt:lpstr>Examples of named configuration </vt:lpstr>
      <vt:lpstr>BIND Configuration  – named.conf  address match list</vt:lpstr>
      <vt:lpstr>BIND Configuration – named.conf  acl</vt:lpstr>
      <vt:lpstr>BIND Configuration – named.conf  key</vt:lpstr>
      <vt:lpstr>BIND Configuration – named.conf  include</vt:lpstr>
      <vt:lpstr>BIND Configuration  – named.conf  option (1/3)</vt:lpstr>
      <vt:lpstr>BIND Configuration  – named.conf  option (2/3)</vt:lpstr>
      <vt:lpstr>BIND Configuration  – named.conf  option (3/3)</vt:lpstr>
      <vt:lpstr>BIND Configuration  – named.conf  zone (1/5)</vt:lpstr>
      <vt:lpstr>BIND Configuration  – named.conf  zone (2/5)</vt:lpstr>
      <vt:lpstr>BIND Configuration  – named.conf  zone (3/5)</vt:lpstr>
      <vt:lpstr>BIND Configuration  – named.conf  zone (4/5)</vt:lpstr>
      <vt:lpstr>BIND Configuration  – named.conf  zone (5/5)</vt:lpstr>
      <vt:lpstr>BIND Configuration – named.conf  server</vt:lpstr>
      <vt:lpstr>BIND Configuration – named.conf  view (1/2)</vt:lpstr>
      <vt:lpstr>BIND Configuration – named.conf  view (2/2)</vt:lpstr>
      <vt:lpstr>BIND Configuration – named.conf  controls</vt:lpstr>
      <vt:lpstr>BIND Configuration – rndc </vt:lpstr>
      <vt:lpstr>Updating zone files</vt:lpstr>
      <vt:lpstr>Dynamic Updates</vt:lpstr>
      <vt:lpstr>Non-byte boundary (1/5)</vt:lpstr>
      <vt:lpstr>Non-byte boundary (2/5)</vt:lpstr>
      <vt:lpstr>Non-byte boundary (3/5)</vt:lpstr>
      <vt:lpstr>Non-byte boundary (4/5)</vt:lpstr>
      <vt:lpstr>Non-byte boundary (5/5)</vt:lpstr>
      <vt:lpstr>BIND Security</vt:lpstr>
      <vt:lpstr>Security  – named.conf security configuration</vt:lpstr>
      <vt:lpstr>Security – With TSIG (1)</vt:lpstr>
      <vt:lpstr>Security – With TSIG (2)</vt:lpstr>
      <vt:lpstr>Security – With TSIG (3)</vt:lpstr>
      <vt:lpstr>Security – With DNSSEC (1)</vt:lpstr>
      <vt:lpstr>Security – With DNSSEC (2)</vt:lpstr>
      <vt:lpstr>Security – With DNSSEC (3)</vt:lpstr>
      <vt:lpstr>BIND Debugging and Logging</vt:lpstr>
      <vt:lpstr>Logging (1)</vt:lpstr>
      <vt:lpstr>Logging (2)</vt:lpstr>
      <vt:lpstr>Logging (3)</vt:lpstr>
      <vt:lpstr>Logging (4)</vt:lpstr>
      <vt:lpstr>Debug</vt:lpstr>
      <vt:lpstr>Tools</vt:lpstr>
      <vt:lpstr>Tools – nslookup</vt:lpstr>
      <vt:lpstr>Tools – host</vt:lpstr>
      <vt:lpstr>Tools – dig</vt:lpstr>
      <vt:lpstr>Tools – drill</vt:lpstr>
      <vt:lpstr>Appendix</vt:lpstr>
      <vt:lpstr>Security – Configuring DNSSEC (1)</vt:lpstr>
      <vt:lpstr>Security – Configuring DNSSEC (2)</vt:lpstr>
      <vt:lpstr>Security – Configuring DNSSEC (3)</vt:lpstr>
      <vt:lpstr>Security – Configuring DNSSEC (4)</vt:lpstr>
      <vt:lpstr>Security – Configuring DNSSEC (5)</vt:lpstr>
      <vt:lpstr>Security – Configuring DNSSEC (6)</vt:lpstr>
      <vt:lpstr>Security –DNSSEC 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BIND Software </dc:title>
  <cp:lastModifiedBy>Li-Wen Hsu</cp:lastModifiedBy>
  <cp:revision>115</cp:revision>
  <dcterms:modified xsi:type="dcterms:W3CDTF">2022-03-24T09:06:19Z</dcterms:modified>
</cp:coreProperties>
</file>