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9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1998325" cy="7559675"/>
  <p:notesSz cx="7559675" cy="10691813"/>
  <p:embeddedFontLst>
    <p:embeddedFont>
      <p:font typeface="Source Sans Pro" panose="020B0503030403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5" roundtripDataSignature="AMtx7mgJnpxcLpHShjCr2zZb24ygG3fAX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ang-Chi Tseng" initials="" lastIdx="2" clrIdx="0"/>
  <p:cmAuthor id="1" name="Jui-Nan Eric Lin" initials="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AF01D8-87DC-4E45-9FF3-3F5A4B93633A}">
  <a:tblStyle styleId="{4BAF01D8-87DC-4E45-9FF3-3F5A4B93633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89"/>
    <p:restoredTop sz="94640"/>
  </p:normalViewPr>
  <p:slideViewPr>
    <p:cSldViewPr snapToGrid="0" snapToObjects="1">
      <p:cViewPr varScale="1">
        <p:scale>
          <a:sx n="196" d="100"/>
          <a:sy n="196" d="100"/>
        </p:scale>
        <p:origin x="10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沒有最下面 procmail 教學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7f3061782_0_9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c7f306178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when 以下縮排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higher preference顏色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configuraiton -&gt; configuration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p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綠色?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2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2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2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c7f3061782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gc7f3061782_0_8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" name="Google Shape;48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3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5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5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35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dovecot.org/configuration_manual/sieve/installatio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ta@nasa.cs.nctu.edu.tw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bsd.org/cgi/man.cgi?query=forwar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eric@knecht.sendmail.or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mailto:evi@anchor.cs.colorado.edu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bsd.org/cgi/man.cgi?query=vacation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bsd.org/cgi/man.cgi?query=forwar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dmail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www.postfix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dirty="0"/>
              <a:t>E-Mail System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lctseng (2020-2022, CC-BY)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? (?-2019)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Mail System – The Transport Agent (2)</a:t>
            </a:r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Conversation between MTAs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Threat of eavesdropping</a:t>
            </a:r>
            <a:endParaRPr/>
          </a:p>
        </p:txBody>
      </p:sp>
      <p:grpSp>
        <p:nvGrpSpPr>
          <p:cNvPr id="141" name="Google Shape;141;p9"/>
          <p:cNvGrpSpPr/>
          <p:nvPr/>
        </p:nvGrpSpPr>
        <p:grpSpPr>
          <a:xfrm>
            <a:off x="1873115" y="3023775"/>
            <a:ext cx="7814626" cy="3226567"/>
            <a:chOff x="706950" y="3342149"/>
            <a:chExt cx="6838140" cy="2823387"/>
          </a:xfrm>
        </p:grpSpPr>
        <p:sp>
          <p:nvSpPr>
            <p:cNvPr id="142" name="Google Shape;142;p9"/>
            <p:cNvSpPr/>
            <p:nvPr/>
          </p:nvSpPr>
          <p:spPr>
            <a:xfrm>
              <a:off x="4886190" y="3342149"/>
              <a:ext cx="2658900" cy="28233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Remote Sendmail Says:</a:t>
              </a:r>
              <a:endParaRPr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1138793" y="3342236"/>
              <a:ext cx="2658900" cy="2823300"/>
            </a:xfrm>
            <a:prstGeom prst="rect">
              <a:avLst/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Local Sendmail Says:</a:t>
              </a:r>
              <a:endParaRPr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9"/>
            <p:cNvSpPr txBox="1"/>
            <p:nvPr/>
          </p:nvSpPr>
          <p:spPr>
            <a:xfrm>
              <a:off x="2645850" y="3635850"/>
              <a:ext cx="720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hello</a:t>
              </a: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9"/>
            <p:cNvSpPr txBox="1"/>
            <p:nvPr/>
          </p:nvSpPr>
          <p:spPr>
            <a:xfrm>
              <a:off x="1421850" y="4097550"/>
              <a:ext cx="1944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mail from sender</a:t>
              </a: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" name="Google Shape;146;p9"/>
            <p:cNvSpPr txBox="1"/>
            <p:nvPr/>
          </p:nvSpPr>
          <p:spPr>
            <a:xfrm>
              <a:off x="935850" y="4559250"/>
              <a:ext cx="2430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mail to </a:t>
              </a:r>
              <a:r>
                <a:rPr lang="en-US" sz="1800" b="0" i="0" u="sng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friend@remote</a:t>
              </a:r>
              <a:endParaRPr sz="18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9"/>
            <p:cNvSpPr txBox="1"/>
            <p:nvPr/>
          </p:nvSpPr>
          <p:spPr>
            <a:xfrm>
              <a:off x="706950" y="5020950"/>
              <a:ext cx="26589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Here comes the message</a:t>
              </a: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" name="Google Shape;148;p9"/>
            <p:cNvSpPr txBox="1"/>
            <p:nvPr/>
          </p:nvSpPr>
          <p:spPr>
            <a:xfrm>
              <a:off x="5246250" y="3868950"/>
              <a:ext cx="720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hello</a:t>
              </a: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" name="Google Shape;149;p9"/>
            <p:cNvSpPr txBox="1"/>
            <p:nvPr/>
          </p:nvSpPr>
          <p:spPr>
            <a:xfrm>
              <a:off x="5246250" y="4330650"/>
              <a:ext cx="720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OK</a:t>
              </a: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9"/>
            <p:cNvSpPr txBox="1"/>
            <p:nvPr/>
          </p:nvSpPr>
          <p:spPr>
            <a:xfrm>
              <a:off x="5246250" y="4792350"/>
              <a:ext cx="720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OK</a:t>
              </a: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" name="Google Shape;151;p9"/>
            <p:cNvSpPr txBox="1"/>
            <p:nvPr/>
          </p:nvSpPr>
          <p:spPr>
            <a:xfrm>
              <a:off x="5246250" y="5254050"/>
              <a:ext cx="720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OK</a:t>
              </a: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9"/>
            <p:cNvSpPr txBox="1"/>
            <p:nvPr/>
          </p:nvSpPr>
          <p:spPr>
            <a:xfrm>
              <a:off x="5246250" y="5715750"/>
              <a:ext cx="720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OK</a:t>
              </a: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3" name="Google Shape;153;p9"/>
            <p:cNvCxnSpPr>
              <a:stCxn id="144" idx="3"/>
              <a:endCxn id="148" idx="1"/>
            </p:cNvCxnSpPr>
            <p:nvPr/>
          </p:nvCxnSpPr>
          <p:spPr>
            <a:xfrm>
              <a:off x="3365850" y="3837900"/>
              <a:ext cx="1880400" cy="23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4" name="Google Shape;154;p9"/>
            <p:cNvCxnSpPr>
              <a:endCxn id="145" idx="3"/>
            </p:cNvCxnSpPr>
            <p:nvPr/>
          </p:nvCxnSpPr>
          <p:spPr>
            <a:xfrm flipH="1">
              <a:off x="3365850" y="4071000"/>
              <a:ext cx="1880400" cy="228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5" name="Google Shape;155;p9"/>
            <p:cNvCxnSpPr>
              <a:stCxn id="145" idx="3"/>
              <a:endCxn id="149" idx="1"/>
            </p:cNvCxnSpPr>
            <p:nvPr/>
          </p:nvCxnSpPr>
          <p:spPr>
            <a:xfrm>
              <a:off x="3365850" y="4299600"/>
              <a:ext cx="1880400" cy="23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6" name="Google Shape;156;p9"/>
            <p:cNvCxnSpPr>
              <a:stCxn id="149" idx="1"/>
              <a:endCxn id="146" idx="3"/>
            </p:cNvCxnSpPr>
            <p:nvPr/>
          </p:nvCxnSpPr>
          <p:spPr>
            <a:xfrm flipH="1">
              <a:off x="3365850" y="4532700"/>
              <a:ext cx="1880400" cy="228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7" name="Google Shape;157;p9"/>
            <p:cNvCxnSpPr>
              <a:stCxn id="146" idx="3"/>
              <a:endCxn id="150" idx="1"/>
            </p:cNvCxnSpPr>
            <p:nvPr/>
          </p:nvCxnSpPr>
          <p:spPr>
            <a:xfrm>
              <a:off x="3365850" y="4761300"/>
              <a:ext cx="1880400" cy="23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8" name="Google Shape;158;p9"/>
            <p:cNvCxnSpPr>
              <a:stCxn id="150" idx="1"/>
              <a:endCxn id="147" idx="3"/>
            </p:cNvCxnSpPr>
            <p:nvPr/>
          </p:nvCxnSpPr>
          <p:spPr>
            <a:xfrm flipH="1">
              <a:off x="3365850" y="4994400"/>
              <a:ext cx="1880400" cy="228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59" name="Google Shape;159;p9"/>
            <p:cNvSpPr txBox="1"/>
            <p:nvPr/>
          </p:nvSpPr>
          <p:spPr>
            <a:xfrm>
              <a:off x="2645850" y="5444200"/>
              <a:ext cx="720000" cy="40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Done</a:t>
              </a: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0" name="Google Shape;160;p9"/>
            <p:cNvCxnSpPr>
              <a:stCxn id="147" idx="3"/>
              <a:endCxn id="151" idx="1"/>
            </p:cNvCxnSpPr>
            <p:nvPr/>
          </p:nvCxnSpPr>
          <p:spPr>
            <a:xfrm>
              <a:off x="3365850" y="5223000"/>
              <a:ext cx="1880400" cy="233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61" name="Google Shape;161;p9"/>
            <p:cNvCxnSpPr>
              <a:stCxn id="151" idx="1"/>
              <a:endCxn id="159" idx="3"/>
            </p:cNvCxnSpPr>
            <p:nvPr/>
          </p:nvCxnSpPr>
          <p:spPr>
            <a:xfrm flipH="1">
              <a:off x="3365850" y="5456100"/>
              <a:ext cx="1880400" cy="190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62" name="Google Shape;162;p9"/>
            <p:cNvCxnSpPr>
              <a:endCxn id="152" idx="1"/>
            </p:cNvCxnSpPr>
            <p:nvPr/>
          </p:nvCxnSpPr>
          <p:spPr>
            <a:xfrm>
              <a:off x="3365850" y="5646300"/>
              <a:ext cx="1880400" cy="271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Mail System – The Transport Agent (3)</a:t>
            </a:r>
            <a:endParaRPr/>
          </a:p>
        </p:txBody>
      </p:sp>
      <p:sp>
        <p:nvSpPr>
          <p:cNvPr id="169" name="Google Shape;169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Protocol: SMTP</a:t>
            </a: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body" idx="2"/>
          </p:nvPr>
        </p:nvSpPr>
        <p:spPr>
          <a:xfrm>
            <a:off x="615250" y="2129300"/>
            <a:ext cx="5126400" cy="36000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$ </a:t>
            </a:r>
            <a:r>
              <a:rPr lang="en-US" sz="1500" b="1">
                <a:solidFill>
                  <a:srgbClr val="FF0000"/>
                </a:solidFill>
              </a:rPr>
              <a:t>telnet csmailgate 25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Trying 140.113.235.103...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Connected to csmailgate.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Escape character is '^]'.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220 csmailgate.cs.nctu.edu.tw ESMTP Postfix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0000FF"/>
                </a:solidFill>
              </a:rPr>
              <a:t>ehlo bsd4.cs.nctu.edu.tw</a:t>
            </a:r>
            <a:endParaRPr sz="150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250-csmailgate.cs.nctu.edu.tw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250-PIPELINING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250-SIZE 204800000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250-VRFY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250-ETRN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250-ENHANCEDSTATUSCODES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250-8BITMIME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250 DSN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500" b="1"/>
          </a:p>
        </p:txBody>
      </p:sp>
      <p:sp>
        <p:nvSpPr>
          <p:cNvPr id="171" name="Google Shape;171;p10"/>
          <p:cNvSpPr txBox="1">
            <a:spLocks noGrp="1"/>
          </p:cNvSpPr>
          <p:nvPr>
            <p:ph type="body" idx="2"/>
          </p:nvPr>
        </p:nvSpPr>
        <p:spPr>
          <a:xfrm>
            <a:off x="5957750" y="2129300"/>
            <a:ext cx="5439900" cy="36000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0000FF"/>
                </a:solidFill>
              </a:rPr>
              <a:t>mail from: &lt;alice@cs.nctu.edu.tw&gt;</a:t>
            </a:r>
            <a:endParaRPr sz="150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250 2.1.0 Ok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0000FF"/>
                </a:solidFill>
              </a:rPr>
              <a:t>rcpt to: &lt;bob@cs.nctu.edu.tw&gt;</a:t>
            </a:r>
            <a:endParaRPr sz="150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250 2.1.5 Ok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data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354 End data with &lt;CR&gt;&lt;LF&gt;.&lt;CR&gt;&lt;LF&gt;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FF0000"/>
                </a:solidFill>
              </a:rPr>
              <a:t>From: haha &lt;devnull@cs.nctu.edu.tw&gt;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FF0000"/>
                </a:solidFill>
              </a:rPr>
              <a:t>To: admin@hinet.net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FF0000"/>
                </a:solidFill>
              </a:rPr>
              <a:t>hehe... I spammed you!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FF0000"/>
                </a:solidFill>
              </a:rPr>
              <a:t>.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250 2.0.0 Ok: queued as 81BD4FB4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4A86E8"/>
                </a:solidFill>
              </a:rPr>
              <a:t>quit</a:t>
            </a:r>
            <a:endParaRPr sz="1500" b="1">
              <a:solidFill>
                <a:srgbClr val="4A86E8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221 2.0.0 Bye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Connection closed by foreign host.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500" b="1"/>
          </a:p>
        </p:txBody>
      </p:sp>
      <p:sp>
        <p:nvSpPr>
          <p:cNvPr id="172" name="Google Shape;172;p10"/>
          <p:cNvSpPr txBox="1">
            <a:spLocks noGrp="1"/>
          </p:cNvSpPr>
          <p:nvPr>
            <p:ph type="body" idx="2"/>
          </p:nvPr>
        </p:nvSpPr>
        <p:spPr>
          <a:xfrm>
            <a:off x="615250" y="5833475"/>
            <a:ext cx="10798500" cy="15075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0000FF"/>
                </a:solidFill>
              </a:rPr>
              <a:t>From: haha &lt;devnull@cs.nctu.edu.tw&gt;</a:t>
            </a:r>
            <a:endParaRPr sz="150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0000FF"/>
                </a:solidFill>
              </a:rPr>
              <a:t>To: admin@hinet.net</a:t>
            </a:r>
            <a:endParaRPr sz="150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FF9900"/>
                </a:solidFill>
              </a:rPr>
              <a:t>Message-Id: &lt;20120501070002.81BD4FB4@csmailgate.cs.nctu.edu.tw&gt;</a:t>
            </a:r>
            <a:endParaRPr sz="1500" b="1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FF9900"/>
                </a:solidFill>
              </a:rPr>
              <a:t>Date: Tue,  1 May 2012 14:59:53 +0800 (CST)</a:t>
            </a:r>
            <a:endParaRPr sz="1500" b="1">
              <a:solidFill>
                <a:srgbClr val="FF99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hehe... I spammed you!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5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Mail System – The Delivery Agent</a:t>
            </a:r>
            <a:endParaRPr sz="4500"/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704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Place mails in users' mailboxes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Accept mail from MTA and deliver the mail to the local recipients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Type of recipients</a:t>
            </a:r>
            <a:endParaRPr dirty="0"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User</a:t>
            </a:r>
            <a:endParaRPr dirty="0"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Program</a:t>
            </a:r>
            <a:endParaRPr dirty="0"/>
          </a:p>
          <a:p>
            <a: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Sieve</a:t>
            </a:r>
            <a:r>
              <a:rPr lang="zh-TW" altLang="en-US" dirty="0"/>
              <a:t> </a:t>
            </a:r>
            <a:r>
              <a:rPr lang="en-US" altLang="zh-TW" dirty="0"/>
              <a:t>filters</a:t>
            </a:r>
            <a:r>
              <a:rPr lang="en-US" dirty="0"/>
              <a:t>, </a:t>
            </a:r>
            <a:r>
              <a:rPr lang="en-US" dirty="0" err="1"/>
              <a:t>procmail</a:t>
            </a:r>
            <a:r>
              <a:rPr lang="en-US" dirty="0"/>
              <a:t> (deprecated), ...</a:t>
            </a:r>
          </a:p>
          <a:p>
            <a:pPr lvl="1" indent="-406400">
              <a:buFont typeface="Times New Roman"/>
              <a:buChar char="○"/>
            </a:pPr>
            <a:r>
              <a:rPr lang="en-US" altLang="zh-TW" dirty="0"/>
              <a:t>Sieve - mail filtering language (RFC 5228)</a:t>
            </a:r>
          </a:p>
          <a:p>
            <a:pPr lvl="2" indent="-393700">
              <a:buChar char="■"/>
            </a:pPr>
            <a:r>
              <a:rPr lang="en-US" altLang="zh-TW" dirty="0"/>
              <a:t>Many implementations</a:t>
            </a:r>
          </a:p>
          <a:p>
            <a:pPr lvl="2" indent="-393700">
              <a:buChar char="■"/>
            </a:pPr>
            <a:r>
              <a:rPr lang="en-US" altLang="zh-TW" dirty="0"/>
              <a:t>Pigeonhole - Sieve implementation </a:t>
            </a:r>
            <a:br>
              <a:rPr lang="en-US" altLang="zh-TW" dirty="0"/>
            </a:br>
            <a:r>
              <a:rPr lang="en-US" altLang="zh-TW" dirty="0"/>
              <a:t>provided by Dovecot</a:t>
            </a:r>
          </a:p>
          <a:p>
            <a:pPr lvl="3" indent="-381000">
              <a:buFont typeface="Times New Roman"/>
              <a:buChar char="●"/>
            </a:pPr>
            <a:r>
              <a:rPr lang="en-US" altLang="zh-TW" dirty="0">
                <a:hlinkClick r:id="rId3"/>
              </a:rPr>
              <a:t>Official documentation</a:t>
            </a:r>
            <a:r>
              <a:rPr lang="en-US" altLang="zh-TW" dirty="0"/>
              <a:t> </a:t>
            </a:r>
          </a:p>
          <a:p>
            <a:pPr lvl="3" indent="-381000">
              <a:buChar char="●"/>
            </a:pPr>
            <a:endParaRPr lang="en-US" altLang="zh-TW" dirty="0"/>
          </a:p>
          <a:p>
            <a:pPr lvl="2" indent="-393700">
              <a:buChar char="■"/>
            </a:pPr>
            <a:endParaRPr lang="en-US" altLang="zh-TW" dirty="0"/>
          </a:p>
          <a:p>
            <a:pPr lvl="1" indent="-381000">
              <a:buSzPts val="2400"/>
              <a:buChar char="●"/>
            </a:pP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endParaRPr dirty="0"/>
          </a:p>
        </p:txBody>
      </p:sp>
      <p:pic>
        <p:nvPicPr>
          <p:cNvPr id="180" name="Google Shape;180;p1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594775" y="5482112"/>
            <a:ext cx="4242450" cy="147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1"/>
          <p:cNvSpPr/>
          <p:nvPr/>
        </p:nvSpPr>
        <p:spPr>
          <a:xfrm>
            <a:off x="10363700" y="5652475"/>
            <a:ext cx="720000" cy="912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7f3061782_0_9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87" name="Google Shape;187;gc7f3061782_0_9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</a:pPr>
            <a:r>
              <a:rPr lang="en-US"/>
              <a:t>Mail Storage</a:t>
            </a:r>
            <a:endParaRPr/>
          </a:p>
        </p:txBody>
      </p:sp>
      <p:sp>
        <p:nvSpPr>
          <p:cNvPr id="188" name="Google Shape;188;gc7f3061782_0_96"/>
          <p:cNvSpPr txBox="1">
            <a:spLocks noGrp="1"/>
          </p:cNvSpPr>
          <p:nvPr>
            <p:ph type="body" idx="1"/>
          </p:nvPr>
        </p:nvSpPr>
        <p:spPr>
          <a:xfrm>
            <a:off x="582838" y="2120175"/>
            <a:ext cx="10830900" cy="51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The place on the local machine where email is stored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Usually the directory: /var/mail or /var/spool/mail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/>
              <a:t>Users' mails are stored in files named with each user's login name</a:t>
            </a:r>
            <a:endParaRPr/>
          </a:p>
          <a:p>
            <a:pPr marL="2057400" lvl="3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-US"/>
              <a:t>Eg. /var/mail/lctseng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/>
              <a:t>Permission "775" and root:mail as the owner and group owner</a:t>
            </a:r>
            <a:endParaRPr/>
          </a:p>
          <a:p>
            <a:pPr marL="2057400" lvl="3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-US"/>
              <a:t>drwxrwxr-x  2 root  mail  512 Dec 16 15:51 mail/</a:t>
            </a:r>
            <a:endParaRPr/>
          </a:p>
          <a:p>
            <a:pPr marL="16002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Using database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/>
              <a:t>When the organization is large or for ISP with millions of customers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/>
              <a:t>Easy to search, categorize</a:t>
            </a:r>
            <a:endParaRPr/>
          </a:p>
          <a:p>
            <a:pPr marL="11430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endParaRPr/>
          </a:p>
        </p:txBody>
      </p:sp>
      <p:pic>
        <p:nvPicPr>
          <p:cNvPr id="189" name="Google Shape;189;gc7f3061782_0_9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473000" y="381388"/>
            <a:ext cx="4474799" cy="15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c7f3061782_0_96"/>
          <p:cNvSpPr/>
          <p:nvPr/>
        </p:nvSpPr>
        <p:spPr>
          <a:xfrm>
            <a:off x="11144175" y="752875"/>
            <a:ext cx="720000" cy="479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96" name="Google Shape;196;p1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Mail System – The Access Agent</a:t>
            </a:r>
            <a:endParaRPr sz="4500"/>
          </a:p>
        </p:txBody>
      </p:sp>
      <p:sp>
        <p:nvSpPr>
          <p:cNvPr id="197" name="Google Shape;197;p1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Help user download mail from server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Protocols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IMAP (Internet Message Access Protocol)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POP3 (Post Office Protocol – Version 3)</a:t>
            </a:r>
            <a:endParaRPr/>
          </a:p>
        </p:txBody>
      </p:sp>
      <p:pic>
        <p:nvPicPr>
          <p:cNvPr id="198" name="Google Shape;198;p1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36250" y="5355462"/>
            <a:ext cx="4242450" cy="147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/>
          <p:nvPr/>
        </p:nvSpPr>
        <p:spPr>
          <a:xfrm>
            <a:off x="11152950" y="6412575"/>
            <a:ext cx="663300" cy="441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Mail Addressing – Domain (1)</a:t>
            </a:r>
            <a:endParaRPr sz="4500"/>
          </a:p>
        </p:txBody>
      </p:sp>
      <p:sp>
        <p:nvSpPr>
          <p:cNvPr id="206" name="Google Shape;206;p1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1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Two kinds of email addresses: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Route based address (obsolete)</a:t>
            </a:r>
            <a:endParaRPr dirty="0"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Message will travel through several intermediate hosts to the destination</a:t>
            </a:r>
            <a:endParaRPr dirty="0"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Format: </a:t>
            </a:r>
            <a:r>
              <a:rPr lang="en-US" dirty="0" err="1"/>
              <a:t>host!path!user</a:t>
            </a:r>
            <a:endParaRPr dirty="0"/>
          </a:p>
          <a:p>
            <a:pPr marL="1828800" lvl="3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dirty="0"/>
              <a:t>Ex: </a:t>
            </a:r>
            <a:r>
              <a:rPr lang="en-US" dirty="0" err="1"/>
              <a:t>castle!sun!sierra!hplabs!alice</a:t>
            </a:r>
            <a:endParaRPr dirty="0"/>
          </a:p>
          <a:p>
            <a:pPr marL="1828800" lvl="3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●"/>
            </a:pPr>
            <a:r>
              <a:rPr lang="en-US" dirty="0"/>
              <a:t>This mail is sent from "castle" host to the user "</a:t>
            </a:r>
            <a:r>
              <a:rPr lang="en-US" dirty="0" err="1"/>
              <a:t>alice</a:t>
            </a:r>
            <a:r>
              <a:rPr lang="en-US" dirty="0"/>
              <a:t>" at "</a:t>
            </a:r>
            <a:r>
              <a:rPr lang="en-US" dirty="0" err="1">
                <a:solidFill>
                  <a:schemeClr val="dk1"/>
                </a:solidFill>
              </a:rPr>
              <a:t>hplabs</a:t>
            </a:r>
            <a:r>
              <a:rPr lang="en-US" dirty="0"/>
              <a:t>" host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Location independent address</a:t>
            </a:r>
            <a:endParaRPr dirty="0"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Simply identify the final destination</a:t>
            </a:r>
            <a:endParaRPr dirty="0"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Format: </a:t>
            </a:r>
            <a:r>
              <a:rPr lang="en-US" dirty="0" err="1"/>
              <a:t>user@host.domain</a:t>
            </a:r>
            <a:endParaRPr dirty="0"/>
          </a:p>
          <a:p>
            <a: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E.g.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ta@nasa.cs.nctu.edu.tw</a:t>
            </a:r>
            <a:r>
              <a:rPr lang="en-US" dirty="0"/>
              <a:t>    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12" name="Google Shape;212;p1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Mail Addressing – Domain (2)</a:t>
            </a:r>
            <a:endParaRPr sz="4500"/>
          </a:p>
        </p:txBody>
      </p:sp>
      <p:sp>
        <p:nvSpPr>
          <p:cNvPr id="213" name="Google Shape;213;p1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1009290" cy="4955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Where to send the mail?</a:t>
            </a:r>
            <a:endParaRPr dirty="0"/>
          </a:p>
          <a:p>
            <a:pPr marL="9525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○"/>
            </a:pPr>
            <a:r>
              <a:rPr lang="en-US" dirty="0"/>
              <a:t>When you want to send a mail to </a:t>
            </a:r>
            <a:r>
              <a:rPr lang="en-US" dirty="0" err="1"/>
              <a:t>lctseng@cs.nctu.edu.tw</a:t>
            </a:r>
            <a:r>
              <a:rPr lang="en-US" dirty="0"/>
              <a:t>, the MTA will:</a:t>
            </a:r>
            <a:endParaRPr dirty="0"/>
          </a:p>
          <a:p>
            <a:pPr marL="1479550" lvl="2" indent="-514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□"/>
            </a:pPr>
            <a:r>
              <a:rPr lang="en-US" dirty="0"/>
              <a:t>First, lookup up the mail exchanger of "</a:t>
            </a:r>
            <a:r>
              <a:rPr lang="en-US" dirty="0" err="1"/>
              <a:t>cs.nctu.edu.tw</a:t>
            </a:r>
            <a:r>
              <a:rPr lang="en-US" dirty="0"/>
              <a:t>"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  <a:p>
            <a:pPr marL="1828800" lvl="3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If there is any servers, try from servers with higher priority (smaller value)</a:t>
            </a:r>
            <a:endParaRPr dirty="0"/>
          </a:p>
          <a:p>
            <a:pPr marL="1828800" lvl="3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If no MX records, mail it directly to the host (A record)</a:t>
            </a:r>
            <a:endParaRPr dirty="0"/>
          </a:p>
        </p:txBody>
      </p:sp>
      <p:sp>
        <p:nvSpPr>
          <p:cNvPr id="214" name="Google Shape;214;p14"/>
          <p:cNvSpPr txBox="1">
            <a:spLocks noGrp="1"/>
          </p:cNvSpPr>
          <p:nvPr>
            <p:ph type="body" idx="2"/>
          </p:nvPr>
        </p:nvSpPr>
        <p:spPr>
          <a:xfrm>
            <a:off x="1043950" y="3739500"/>
            <a:ext cx="9665700" cy="17682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$ dig mx cs.nctu.edu.tw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>
                <a:solidFill>
                  <a:srgbClr val="FF0000"/>
                </a:solidFill>
              </a:rPr>
              <a:t>;; ANSWER SECTION:</a:t>
            </a:r>
            <a:endParaRPr sz="17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>
                <a:solidFill>
                  <a:srgbClr val="FF0000"/>
                </a:solidFill>
              </a:rPr>
              <a:t>cs.nctu.edu.tw.         3600    IN      MX      5 csmx2.cs.nctu.edu.tw.</a:t>
            </a:r>
            <a:endParaRPr sz="17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cs.nctu.edu.tw.         3600    IN      MX      10 csmx3.cs.nctu.edu.tw.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>
                <a:solidFill>
                  <a:srgbClr val="FF0000"/>
                </a:solidFill>
              </a:rPr>
              <a:t>cs.nctu.edu.tw.         3600    IN      MX      5 csmx1.cs.nctu.edu.tw.</a:t>
            </a:r>
            <a:endParaRPr sz="17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20" name="Google Shape;220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Mail Addressing – Domain (3)</a:t>
            </a:r>
            <a:endParaRPr/>
          </a:p>
        </p:txBody>
      </p:sp>
      <p:sp>
        <p:nvSpPr>
          <p:cNvPr id="221" name="Google Shape;221;p1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Why using "Mail eXchanger"? 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We can centralize all the mail tasks to group of servers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Multiple mail exchangers make it more robust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Mail Addressing – Alias</a:t>
            </a:r>
            <a:endParaRPr sz="4500"/>
          </a:p>
        </p:txBody>
      </p:sp>
      <p:sp>
        <p:nvSpPr>
          <p:cNvPr id="228" name="Google Shape;228;p1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9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Alias</a:t>
            </a:r>
            <a:endParaRPr sz="28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Map a username to something else</a:t>
            </a:r>
            <a:endParaRPr sz="26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Be careful of </a:t>
            </a:r>
            <a:r>
              <a:rPr lang="en-US" sz="2400">
                <a:solidFill>
                  <a:srgbClr val="FF0000"/>
                </a:solidFill>
              </a:rPr>
              <a:t>mail looping</a:t>
            </a:r>
            <a:endParaRPr sz="2400">
              <a:solidFill>
                <a:srgbClr val="FF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Several mechanisms to define aliases:</a:t>
            </a:r>
            <a:endParaRPr sz="28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Traditional method: in files</a:t>
            </a:r>
            <a:endParaRPr sz="26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Traditional method with NIS</a:t>
            </a:r>
            <a:endParaRPr sz="26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LDAP (Light-weight Directory Access Protocol)</a:t>
            </a:r>
            <a:endParaRPr sz="260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When the mail server wants to resolve name</a:t>
            </a:r>
            <a:endParaRPr sz="28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File-based method</a:t>
            </a:r>
            <a:endParaRPr sz="26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Look up files to resolve by itself</a:t>
            </a:r>
            <a:endParaRPr sz="2400"/>
          </a:p>
          <a:p>
            <a:pPr marL="914400" lvl="1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LDAP-based method</a:t>
            </a:r>
            <a:endParaRPr sz="2600"/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Call LDAP server to resolve the name and return the results</a:t>
            </a:r>
            <a:endParaRPr sz="2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2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34" name="Google Shape;234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000"/>
              <a:t>Mail Alias – Traditional aliasing mechanism (1)</a:t>
            </a:r>
            <a:endParaRPr sz="4000"/>
          </a:p>
        </p:txBody>
      </p:sp>
      <p:sp>
        <p:nvSpPr>
          <p:cNvPr id="235" name="Google Shape;235;p1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Aliases can be defined in three places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In MUA's configuration file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Read by MUA and expand the alias before injecting the message into the mail system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In the system-wide /etc/mail/aliases file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Read by DA 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path to the system-wide alias file can be specified in mail server's configuration file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In user's forwarding file, ~/.forward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Read by DA after system-wide alias file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forward(5)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Components of an E-Mail (1)</a:t>
            </a: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You can really see …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Headers, which can be forged, altered, etc.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Body</a:t>
            </a:r>
            <a:endParaRPr/>
          </a:p>
        </p:txBody>
      </p:sp>
      <p:graphicFrame>
        <p:nvGraphicFramePr>
          <p:cNvPr id="45" name="Google Shape;45;p2"/>
          <p:cNvGraphicFramePr/>
          <p:nvPr/>
        </p:nvGraphicFramePr>
        <p:xfrm>
          <a:off x="1300400" y="3239988"/>
          <a:ext cx="9065350" cy="2194480"/>
        </p:xfrm>
        <a:graphic>
          <a:graphicData uri="http://schemas.openxmlformats.org/drawingml/2006/table">
            <a:tbl>
              <a:tblPr>
                <a:noFill/>
                <a:tableStyleId>{4BAF01D8-87DC-4E45-9FF3-3F5A4B93633A}</a:tableStyleId>
              </a:tblPr>
              <a:tblGrid>
                <a:gridCol w="163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0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Header =&gt;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Date: Mon, 22 Mar 2021 09:15:04 +0800 (CST)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From: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NCTU CSCC Help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&lt;help@cs.nctu.edu.tw&gt;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To: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lctseng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@cs.nctu.edu.tw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Subject: [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CSCC</a:t>
                      </a: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 Mail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Blank Line =&gt;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Body =&gt;</a:t>
                      </a: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This is a test mail.</a:t>
                      </a:r>
                      <a:endParaRPr sz="18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The format of an entry in aliases file</a:t>
            </a:r>
            <a:endParaRPr sz="2900"/>
          </a:p>
          <a:p>
            <a:pPr marL="914400" lvl="1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Local-name: recipient1,recipient2,…</a:t>
            </a:r>
            <a:endParaRPr sz="2700"/>
          </a:p>
          <a:p>
            <a:pPr marL="1371600" lvl="2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Ex:</a:t>
            </a:r>
            <a:endParaRPr sz="2500"/>
          </a:p>
          <a:p>
            <a:pPr marL="1828800" lvl="3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admin: lwhsu,wangth,jnlin</a:t>
            </a:r>
            <a:endParaRPr sz="2300"/>
          </a:p>
          <a:p>
            <a:pPr marL="1828800" lvl="3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lctseng: lctseng@cs.nctu.edu.tw</a:t>
            </a:r>
            <a:endParaRPr sz="2300"/>
          </a:p>
          <a:p>
            <a:pPr marL="1828800" lvl="3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root: ta</a:t>
            </a:r>
            <a:endParaRPr sz="2300"/>
          </a:p>
          <a:p>
            <a:pPr marL="914400" lvl="1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n-US" sz="2700"/>
              <a:t>Local-name: </a:t>
            </a:r>
            <a:r>
              <a:rPr lang="en-US" sz="2700">
                <a:solidFill>
                  <a:srgbClr val="339933"/>
                </a:solidFill>
              </a:rPr>
              <a:t>:include:</a:t>
            </a:r>
            <a:r>
              <a:rPr lang="en-US" sz="2700"/>
              <a:t>filename</a:t>
            </a:r>
            <a:endParaRPr sz="2700"/>
          </a:p>
          <a:p>
            <a:pPr marL="1371600" lvl="2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Ex:</a:t>
            </a:r>
            <a:endParaRPr sz="2500"/>
          </a:p>
          <a:p>
            <a:pPr marL="1828800" lvl="3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ta: :include:/usr/local/mail/TA</a:t>
            </a:r>
            <a:endParaRPr sz="2300"/>
          </a:p>
        </p:txBody>
      </p:sp>
      <p:sp>
        <p:nvSpPr>
          <p:cNvPr id="242" name="Google Shape;242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000"/>
              <a:t>Mail Alias – Traditional aliasing mechanism (2)</a:t>
            </a:r>
            <a:endParaRPr sz="4000"/>
          </a:p>
        </p:txBody>
      </p:sp>
      <p:sp>
        <p:nvSpPr>
          <p:cNvPr id="243" name="Google Shape;243;p18"/>
          <p:cNvSpPr txBox="1">
            <a:spLocks noGrp="1"/>
          </p:cNvSpPr>
          <p:nvPr>
            <p:ph type="body" idx="2"/>
          </p:nvPr>
        </p:nvSpPr>
        <p:spPr>
          <a:xfrm>
            <a:off x="7865650" y="4787800"/>
            <a:ext cx="2412000" cy="21933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lwhsu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fyli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lctseng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jnlin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wangth</a:t>
            </a:r>
            <a:endParaRPr sz="18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800" b="1"/>
              <a:t>pmli</a:t>
            </a:r>
            <a:endParaRPr sz="1800" b="1"/>
          </a:p>
        </p:txBody>
      </p:sp>
      <p:sp>
        <p:nvSpPr>
          <p:cNvPr id="244" name="Google Shape;244;p18"/>
          <p:cNvSpPr txBox="1"/>
          <p:nvPr/>
        </p:nvSpPr>
        <p:spPr>
          <a:xfrm>
            <a:off x="8602133" y="6731700"/>
            <a:ext cx="1585492" cy="432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 of TA</a:t>
            </a:r>
            <a:endParaRPr sz="17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 dirty="0"/>
              <a:t>The format of an entry in aliases file</a:t>
            </a:r>
            <a:endParaRPr sz="2900" dirty="0"/>
          </a:p>
          <a:p>
            <a:pPr marL="914400" lvl="1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 startAt="3"/>
            </a:pPr>
            <a:r>
              <a:rPr lang="en-US" sz="2700" dirty="0"/>
              <a:t>Local-name: </a:t>
            </a:r>
            <a:r>
              <a:rPr lang="en-US" sz="2700" dirty="0">
                <a:solidFill>
                  <a:srgbClr val="FF0000"/>
                </a:solidFill>
              </a:rPr>
              <a:t>absolute</a:t>
            </a:r>
            <a:r>
              <a:rPr lang="en-US" sz="2700" dirty="0"/>
              <a:t>-path-file</a:t>
            </a:r>
            <a:endParaRPr sz="2700" dirty="0"/>
          </a:p>
          <a:p>
            <a:pPr marL="1371600" lvl="2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 dirty="0"/>
              <a:t>Mails will be appended to this file</a:t>
            </a:r>
            <a:endParaRPr sz="2500" dirty="0"/>
          </a:p>
          <a:p>
            <a:pPr marL="1371600" lvl="2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 dirty="0"/>
              <a:t>Ex:</a:t>
            </a:r>
            <a:endParaRPr sz="2500" dirty="0"/>
          </a:p>
          <a:p>
            <a:pPr marL="1828800" lvl="3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complaints: </a:t>
            </a:r>
            <a:r>
              <a:rPr lang="en-US" sz="2300" dirty="0">
                <a:solidFill>
                  <a:srgbClr val="0000FF"/>
                </a:solidFill>
              </a:rPr>
              <a:t>/dev/null</a:t>
            </a:r>
            <a:endParaRPr sz="2300" dirty="0">
              <a:solidFill>
                <a:srgbClr val="0000FF"/>
              </a:solidFill>
            </a:endParaRPr>
          </a:p>
          <a:p>
            <a:pPr marL="1828800" lvl="3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troubles: </a:t>
            </a:r>
            <a:r>
              <a:rPr lang="en-US" sz="2300" dirty="0" err="1"/>
              <a:t>trouble_admin,trouble_log</a:t>
            </a:r>
            <a:endParaRPr sz="2300" dirty="0"/>
          </a:p>
          <a:p>
            <a:pPr marL="1828800" lvl="3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 err="1"/>
              <a:t>trouble_admin</a:t>
            </a:r>
            <a:r>
              <a:rPr lang="en-US" sz="2300" dirty="0"/>
              <a:t>: :include:/</a:t>
            </a:r>
            <a:r>
              <a:rPr lang="en-US" sz="2300" dirty="0" err="1"/>
              <a:t>usr</a:t>
            </a:r>
            <a:r>
              <a:rPr lang="en-US" sz="2300" dirty="0"/>
              <a:t>/local/mail/</a:t>
            </a:r>
            <a:r>
              <a:rPr lang="en-US" sz="2300" dirty="0" err="1"/>
              <a:t>troadm</a:t>
            </a:r>
            <a:endParaRPr sz="2300" dirty="0"/>
          </a:p>
          <a:p>
            <a:pPr marL="1828800" lvl="3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 err="1"/>
              <a:t>trouble_log</a:t>
            </a:r>
            <a:r>
              <a:rPr lang="en-US" sz="2300" dirty="0"/>
              <a:t>: /</a:t>
            </a:r>
            <a:r>
              <a:rPr lang="en-US" sz="2300" dirty="0" err="1"/>
              <a:t>usr</a:t>
            </a:r>
            <a:r>
              <a:rPr lang="en-US" sz="2300" dirty="0"/>
              <a:t>/local/mail/logs/</a:t>
            </a:r>
            <a:r>
              <a:rPr lang="en-US" sz="2300" dirty="0" err="1"/>
              <a:t>troublemail</a:t>
            </a:r>
            <a:endParaRPr sz="2300" dirty="0"/>
          </a:p>
          <a:p>
            <a:pPr marL="914400" lvl="1" indent="-4000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AutoNum type="arabicPeriod" startAt="3"/>
            </a:pPr>
            <a:r>
              <a:rPr lang="en-US" sz="2700" dirty="0"/>
              <a:t>Local-name: "|program-path"</a:t>
            </a:r>
            <a:endParaRPr sz="2700" dirty="0"/>
          </a:p>
          <a:p>
            <a:pPr marL="1371600" lvl="2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 dirty="0"/>
              <a:t>Route mail to stdin of program</a:t>
            </a:r>
            <a:endParaRPr sz="2500" dirty="0"/>
          </a:p>
          <a:p>
            <a:pPr marL="1371600" lvl="2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 dirty="0"/>
              <a:t>Ex:</a:t>
            </a:r>
            <a:endParaRPr sz="2500" dirty="0"/>
          </a:p>
          <a:p>
            <a:pPr marL="1828800" lvl="3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 err="1"/>
              <a:t>autoftp</a:t>
            </a:r>
            <a:r>
              <a:rPr lang="en-US" sz="2300" dirty="0"/>
              <a:t>: "|/</a:t>
            </a:r>
            <a:r>
              <a:rPr lang="en-US" sz="2300" dirty="0" err="1"/>
              <a:t>usr</a:t>
            </a:r>
            <a:r>
              <a:rPr lang="en-US" sz="2300" dirty="0"/>
              <a:t>/local/bin/</a:t>
            </a:r>
            <a:r>
              <a:rPr lang="en-US" sz="2300" dirty="0" err="1"/>
              <a:t>ftpserver</a:t>
            </a:r>
            <a:r>
              <a:rPr lang="en-US" sz="2300" dirty="0"/>
              <a:t>"</a:t>
            </a:r>
            <a:endParaRPr sz="2300" dirty="0"/>
          </a:p>
          <a:p>
            <a:pPr marL="1828800" lvl="3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 dirty="0"/>
              <a:t>nahw3: "|/home/nahw3/</a:t>
            </a:r>
            <a:r>
              <a:rPr lang="en-US" sz="2300" dirty="0" err="1"/>
              <a:t>receive.py</a:t>
            </a:r>
            <a:r>
              <a:rPr lang="en-US" sz="2300" dirty="0"/>
              <a:t>"</a:t>
            </a:r>
            <a:endParaRPr sz="2300" dirty="0"/>
          </a:p>
        </p:txBody>
      </p:sp>
      <p:sp>
        <p:nvSpPr>
          <p:cNvPr id="251" name="Google Shape;251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000"/>
              <a:t>Mail Alias – Traditional aliasing mechanism (3)</a:t>
            </a:r>
            <a:endParaRPr sz="4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9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hashed aliases DB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/etc/mail/aliases is the plaintext aliases information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/etc/mail/aliases.db is the hashed version for efficiency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 "newaliases" command to rebuild the hashed version when you change the aliases file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file read from ":include:" is outside the aliases file</a:t>
            </a:r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000"/>
              <a:t>Mail Alias – Traditional aliasing mechanism (4)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000"/>
              <a:t>Mail Alias – Traditional aliasing mechanism (5)</a:t>
            </a: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7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User maintainable forwarding file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In ~/.forward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Format: comma-separated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E.g.</a:t>
            </a:r>
            <a:endParaRPr dirty="0"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 err="1"/>
              <a:t>lctseng@gmail.com</a:t>
            </a:r>
            <a:endParaRPr dirty="0"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>
                <a:solidFill>
                  <a:srgbClr val="FF0000"/>
                </a:solidFill>
              </a:rPr>
              <a:t>\lctseng</a:t>
            </a:r>
            <a:r>
              <a:rPr lang="en-US" dirty="0"/>
              <a:t>, </a:t>
            </a:r>
            <a:r>
              <a:rPr lang="en-US" dirty="0" err="1"/>
              <a:t>lctseng@gmail.com</a:t>
            </a:r>
            <a:r>
              <a:rPr lang="en-US" dirty="0"/>
              <a:t>, </a:t>
            </a:r>
            <a:r>
              <a:rPr lang="en-US" dirty="0" err="1"/>
              <a:t>lctseng@nycu.edu.tw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600" dirty="0">
                <a:solidFill>
                  <a:schemeClr val="dk1"/>
                </a:solidFill>
              </a:rPr>
              <a:t>backslash + username</a:t>
            </a:r>
            <a:endParaRPr sz="2600" dirty="0">
              <a:solidFill>
                <a:schemeClr val="dk1"/>
              </a:solidFill>
            </a:endParaRPr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>
                <a:solidFill>
                  <a:schemeClr val="dk1"/>
                </a:solidFill>
              </a:rPr>
              <a:t>B</a:t>
            </a:r>
            <a:r>
              <a:rPr lang="en-US" sz="2600" dirty="0">
                <a:solidFill>
                  <a:schemeClr val="dk1"/>
                </a:solidFill>
              </a:rPr>
              <a:t>ypassing further redirection (</a:t>
            </a:r>
            <a:r>
              <a:rPr lang="en-US" dirty="0">
                <a:solidFill>
                  <a:schemeClr val="dk1"/>
                </a:solidFill>
              </a:rPr>
              <a:t>deliver</a:t>
            </a:r>
            <a:r>
              <a:rPr lang="en-US" sz="2600" dirty="0">
                <a:solidFill>
                  <a:schemeClr val="dk1"/>
                </a:solidFill>
              </a:rPr>
              <a:t> to mail box directly)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Must be owned by user and with permission of 600</a:t>
            </a:r>
            <a:endParaRPr dirty="0"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The path to .forward file should be writable only to user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71" name="Google Shape;271;p2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1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Alias must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postmaster and MAILER-DAEMON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Mail system maintainer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bin, sys, daemon, nobody, … 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System accounts (root)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root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 forward root mail to the administrator</a:t>
            </a:r>
            <a:endParaRPr/>
          </a:p>
          <a:p>
            <a: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/root/.forward</a:t>
            </a:r>
            <a:endParaRPr/>
          </a:p>
          <a:p>
            <a: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aliases</a:t>
            </a:r>
            <a:endParaRPr/>
          </a:p>
        </p:txBody>
      </p:sp>
      <p:sp>
        <p:nvSpPr>
          <p:cNvPr id="272" name="Google Shape;272;p2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000"/>
              <a:t>Mail Alias – Traditional aliasing mechanism (6)</a:t>
            </a:r>
            <a:endParaRPr/>
          </a:p>
        </p:txBody>
      </p:sp>
      <p:sp>
        <p:nvSpPr>
          <p:cNvPr id="273" name="Google Shape;273;p22"/>
          <p:cNvSpPr txBox="1">
            <a:spLocks noGrp="1"/>
          </p:cNvSpPr>
          <p:nvPr>
            <p:ph type="body" idx="2"/>
          </p:nvPr>
        </p:nvSpPr>
        <p:spPr>
          <a:xfrm>
            <a:off x="7595675" y="2516225"/>
            <a:ext cx="3726000" cy="32400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MAILER-DAEMON: postmaster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postmaster: root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bin:	root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bind:	root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daemon:	root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games:	root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kmem:	root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mailnull:	postmaster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nobody:	root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operator: root</a:t>
            </a:r>
            <a:endParaRPr sz="17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700" b="1"/>
              <a:t>…</a:t>
            </a:r>
            <a:endParaRPr sz="1700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79" name="Google Shape;279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Mail Transport Example</a:t>
            </a:r>
            <a:endParaRPr/>
          </a:p>
        </p:txBody>
      </p:sp>
      <p:sp>
        <p:nvSpPr>
          <p:cNvPr id="280" name="Google Shape;280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9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User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eric@knecht.sendmail.org</a:t>
            </a:r>
            <a:r>
              <a:rPr lang="en-US"/>
              <a:t> sends a email to user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evi@anchor.cs.colorado.edu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$ dig mx anchor.cs.colorado.edu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mroe.cs.colorado.edu</a:t>
            </a:r>
            <a:endParaRPr/>
          </a:p>
        </p:txBody>
      </p:sp>
      <p:pic>
        <p:nvPicPr>
          <p:cNvPr id="281" name="Google Shape;281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82749" y="3580900"/>
            <a:ext cx="7663502" cy="3643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87" name="Google Shape;287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Mail Headers (1)</a:t>
            </a:r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Defined by RFC2822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Mail reader will hide some uninteresting header information</a:t>
            </a:r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body" idx="2"/>
          </p:nvPr>
        </p:nvSpPr>
        <p:spPr>
          <a:xfrm>
            <a:off x="1529925" y="2785525"/>
            <a:ext cx="8675700" cy="24522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/>
              <a:t>Date: Wed, 18 Apr 2007 14:05:04 +0800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/>
              <a:t>From: 大小姐 &lt;lkkg-girl@mail.richhome.net&gt;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/>
              <a:t>Subject: 笑狗好可怕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/>
              <a:t>To: Yung-Hsiang Liu &lt;liuyh@nabsd.cs.nctu.edu.tw&gt;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/>
              <a:t>User-Agent: Mutt/1.5.15 (2007-04-06)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b="1"/>
              <a:t>你趕快把牠趕跑好不好？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95" name="Google Shape;295;p2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Mail Headers (2)</a:t>
            </a:r>
            <a:endParaRPr/>
          </a:p>
        </p:txBody>
      </p:sp>
      <p:sp>
        <p:nvSpPr>
          <p:cNvPr id="296" name="Google Shape;296;p25"/>
          <p:cNvSpPr txBox="1">
            <a:spLocks noGrp="1"/>
          </p:cNvSpPr>
          <p:nvPr>
            <p:ph type="body" idx="2"/>
          </p:nvPr>
        </p:nvSpPr>
        <p:spPr>
          <a:xfrm>
            <a:off x="599050" y="1563425"/>
            <a:ext cx="10628700" cy="56904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0000FF"/>
                </a:solidFill>
              </a:rPr>
              <a:t>From chwong@chbsd.cs.nctu.edu.tw  Wed Apr 18 14:07:21 2007</a:t>
            </a:r>
            <a:endParaRPr sz="150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Return-Path: &lt;chwong@chbsd.cs.nctu.edu.tw&gt;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X-Original-To: liuyh@nabsd.cs.nctu.edu.tw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Delivered-To: liuyh@nabsd.cs.nctu.edu.tw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Received: from chbsd.cs.nctu.edu.tw (chbsd.csie.nctu.edu.tw [140.113.17.212])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        by nabsd.cs.nctu.edu.tw (Postfix) with ESMTP id 22EC73B4D51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        for &lt;chwong@nabsd.cs.nctu.edu.tw&gt;; Wed, 18 Apr 2007 14:07:21 +0800 (CST)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Received: from chbsd.cs.nctu.edu.tw (localhost [127.0.0.1])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        by chbsd.cs.nctu.edu.tw (8.13.8/8.13.8) with ESMTP id l3I654P3060925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        for &lt;chwong@nabsd.cs.nctu.edu.tw&gt;; Wed, 18 Apr 2007 14:05:04 +0800 (CST)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        (envelope-from chwong@chbsd.cs.nctu.edu.tw)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Received: (from chwong@localhost)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        by chbsd.cs.nctu.edu.tw (8.13.8/8.13.8/Submit) id l3I654AY060924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        for chwong@nabsd.cs.nctu.edu.tw; Wed, 18 Apr 2007 14:05:04 +0800 (CST)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        (envelope-from chwong)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FF0000"/>
                </a:solidFill>
              </a:rPr>
              <a:t>Date: Wed, 18 Apr 2007 14:05:04 +0800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FF0000"/>
                </a:solidFill>
              </a:rPr>
              <a:t>From: =?utf-8?B?5aSn5bCP5aeQ?= &lt;lkkg-girl@mail.richhome.net&gt;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FF0000"/>
                </a:solidFill>
              </a:rPr>
              <a:t>To: Yung-Hsiang Liu &lt;liuyh@nabsd.cs.nctu.edu.tw&gt;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FF0000"/>
                </a:solidFill>
              </a:rPr>
              <a:t>Subject: =?utf-8?B?56yR54uX5aW95Y+v5oCV?=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0000FF"/>
                </a:solidFill>
              </a:rPr>
              <a:t>Message-ID: &lt;20070418060503.GA60903@chbsd.csie.nctu.edu.tw&gt;</a:t>
            </a:r>
            <a:endParaRPr sz="1500" b="1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MIME-Version: 1.0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Content-Type: text/plain; charset=utf-8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Content-Disposition: inline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Content-Transfer-Encoding: 8bit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>
                <a:solidFill>
                  <a:srgbClr val="FF0000"/>
                </a:solidFill>
              </a:rPr>
              <a:t>User-Agent: Mutt/1.5.15 (2007-04-06)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Status: RO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Content-Length: 23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Lines: 1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500" b="1"/>
              <a:t>你趕快把牠趕跑好不好？</a:t>
            </a:r>
            <a:endParaRPr sz="1500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500"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02" name="Google Shape;302;p2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</a:pPr>
            <a:r>
              <a:rPr lang="en-US"/>
              <a:t>Mail Headers (3)</a:t>
            </a:r>
            <a:endParaRPr/>
          </a:p>
        </p:txBody>
      </p:sp>
      <p:sp>
        <p:nvSpPr>
          <p:cNvPr id="303" name="Google Shape;303;p2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0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2400"/>
              <a:t>Headers in the example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000"/>
              <a:t>From eric@knecht.sendmail.org 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000"/>
              <a:t>Added by mail.local when the mail is put in user's mailbox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000"/>
              <a:t>Used to separate message boundary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000"/>
              <a:t>Return-Path: eric@knecht.sendmail.org 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000"/>
              <a:t>The envelope "mail from"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000"/>
              <a:t>Used to send the error message to this address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000"/>
              <a:t>May be different to the "From" address in usual header 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000"/>
              <a:t>Delivered-To: evi@rupertsberg</a:t>
            </a:r>
            <a:endParaRPr sz="2000"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000"/>
              <a:t>Final envelope "rcpt to"</a:t>
            </a:r>
            <a:endParaRPr/>
          </a:p>
          <a:p>
            <a:pPr marL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endParaRPr sz="2000"/>
          </a:p>
        </p:txBody>
      </p:sp>
      <p:pic>
        <p:nvPicPr>
          <p:cNvPr id="304" name="Google Shape;30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0912" y="301320"/>
            <a:ext cx="4364007" cy="2075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7f3061782_0_8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10" name="Google Shape;310;gc7f3061782_0_8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</a:pPr>
            <a:r>
              <a:rPr lang="en-US"/>
              <a:t>Mail Headers (4)</a:t>
            </a:r>
            <a:endParaRPr/>
          </a:p>
        </p:txBody>
      </p:sp>
      <p:sp>
        <p:nvSpPr>
          <p:cNvPr id="311" name="Google Shape;311;gc7f3061782_0_83"/>
          <p:cNvSpPr txBox="1">
            <a:spLocks noGrp="1"/>
          </p:cNvSpPr>
          <p:nvPr>
            <p:ph type="body" idx="1"/>
          </p:nvPr>
        </p:nvSpPr>
        <p:spPr>
          <a:xfrm>
            <a:off x="583713" y="2005675"/>
            <a:ext cx="10830900" cy="46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2400"/>
              <a:t>Headers in the example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000"/>
              <a:t>Received: from knecht.sendmail.org (localhost [127.0.0.1]) by knecht.sendmail.org (8.9.3/8.9.2) with ESMTP id GAA18984; Fri 1 Oct 1999 06:04:02 -800 (PST)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000"/>
              <a:t>Every machine that is ever processed this mail will add a "Received" record in </a:t>
            </a:r>
            <a:r>
              <a:rPr lang="en-US" sz="2000" b="1">
                <a:solidFill>
                  <a:srgbClr val="FF0000"/>
                </a:solidFill>
              </a:rPr>
              <a:t>top</a:t>
            </a:r>
            <a:r>
              <a:rPr lang="en-US" sz="2000"/>
              <a:t> of headers</a:t>
            </a:r>
            <a:endParaRPr/>
          </a:p>
          <a:p>
            <a:pPr marL="2057400" lvl="3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-US" sz="180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Sending machine</a:t>
            </a:r>
            <a:endParaRPr sz="1800"/>
          </a:p>
          <a:p>
            <a:pPr marL="2057400" lvl="3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-US" sz="1800"/>
              <a:t>Receiving machine</a:t>
            </a:r>
            <a:endParaRPr sz="1800"/>
          </a:p>
          <a:p>
            <a:pPr marL="2057400" lvl="3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-US" sz="1800"/>
              <a:t>Mail server software in receiving machine</a:t>
            </a:r>
            <a:endParaRPr sz="1800"/>
          </a:p>
          <a:p>
            <a:pPr marL="2057400" lvl="3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-US" sz="1800"/>
              <a:t>Unique queue identifier of mail server in receiving machine</a:t>
            </a:r>
            <a:endParaRPr sz="1800"/>
          </a:p>
          <a:p>
            <a:pPr marL="2057400" lvl="3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●"/>
            </a:pPr>
            <a:r>
              <a:rPr lang="en-US" sz="1800"/>
              <a:t>Date and time</a:t>
            </a:r>
            <a:endParaRPr/>
          </a:p>
          <a:p>
            <a:pPr marL="1600200" lvl="2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None/>
            </a:pPr>
            <a:endParaRPr sz="2000"/>
          </a:p>
        </p:txBody>
      </p:sp>
      <p:pic>
        <p:nvPicPr>
          <p:cNvPr id="312" name="Google Shape;312;gc7f3061782_0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0912" y="301320"/>
            <a:ext cx="4364010" cy="2075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1" name="Google Shape;51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8038500" cy="57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Three major components</a:t>
            </a:r>
            <a:endParaRPr sz="26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The envelope</a:t>
            </a:r>
            <a:endParaRPr sz="24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Invisible to users</a:t>
            </a:r>
            <a:endParaRPr sz="22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Determine </a:t>
            </a:r>
            <a:r>
              <a:rPr lang="en-US" sz="2200">
                <a:solidFill>
                  <a:srgbClr val="FF0000"/>
                </a:solidFill>
              </a:rPr>
              <a:t>where the message should be delivered</a:t>
            </a:r>
            <a:r>
              <a:rPr lang="en-US" sz="2200"/>
              <a:t>, or to whom it should be returned </a:t>
            </a:r>
            <a:endParaRPr sz="220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The headers</a:t>
            </a:r>
            <a:endParaRPr sz="24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Information about the messages, defined in RFC2822</a:t>
            </a:r>
            <a:endParaRPr sz="2200"/>
          </a:p>
          <a:p>
            <a:pPr marL="182880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Date, From, To, Content-Type, charset</a:t>
            </a:r>
            <a:endParaRPr sz="2000"/>
          </a:p>
          <a:p>
            <a:pPr marL="182880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Content-Length, MessageID, …</a:t>
            </a:r>
            <a:endParaRPr sz="2000"/>
          </a:p>
          <a:p>
            <a:pPr marL="182880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-US" sz="2000">
                <a:solidFill>
                  <a:srgbClr val="FF0000"/>
                </a:solidFill>
              </a:rPr>
              <a:t>No checking consistent "To" in envelope and header</a:t>
            </a:r>
            <a:endParaRPr sz="2000">
              <a:solidFill>
                <a:srgbClr val="FF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The message body</a:t>
            </a:r>
            <a:endParaRPr sz="24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Plain text only</a:t>
            </a:r>
            <a:endParaRPr sz="220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Various MIME contents (attachments)</a:t>
            </a:r>
            <a:endParaRPr sz="2200"/>
          </a:p>
          <a:p>
            <a:pPr marL="182880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7bit, quoted-printable, base64</a:t>
            </a:r>
            <a:endParaRPr sz="2000"/>
          </a:p>
          <a:p>
            <a:pPr marL="182880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8bit, binary</a:t>
            </a:r>
            <a:endParaRPr sz="2000"/>
          </a:p>
        </p:txBody>
      </p:sp>
      <p:sp>
        <p:nvSpPr>
          <p:cNvPr id="52" name="Google Shape;52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Components of an E-Mail (2)</a:t>
            </a:r>
            <a:endParaRPr/>
          </a:p>
        </p:txBody>
      </p:sp>
      <p:pic>
        <p:nvPicPr>
          <p:cNvPr id="53" name="Google Shape;5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875" y="1008875"/>
            <a:ext cx="2126324" cy="212632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"/>
          <p:cNvSpPr txBox="1"/>
          <p:nvPr/>
        </p:nvSpPr>
        <p:spPr>
          <a:xfrm>
            <a:off x="10018859" y="2221811"/>
            <a:ext cx="147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To: Victim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61050" y="3516437"/>
            <a:ext cx="3055974" cy="30559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 txBox="1"/>
          <p:nvPr/>
        </p:nvSpPr>
        <p:spPr>
          <a:xfrm>
            <a:off x="9681809" y="3911499"/>
            <a:ext cx="147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Dear Bob: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9750896" y="4481136"/>
            <a:ext cx="1476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mail body goes here...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10245252" y="5604875"/>
            <a:ext cx="115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By Alice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3"/>
          <p:cNvSpPr txBox="1"/>
          <p:nvPr/>
        </p:nvSpPr>
        <p:spPr>
          <a:xfrm>
            <a:off x="9525838" y="6331263"/>
            <a:ext cx="2126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anything!</a:t>
            </a:r>
            <a:endParaRPr sz="2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3"/>
          <p:cNvSpPr txBox="1"/>
          <p:nvPr/>
        </p:nvSpPr>
        <p:spPr>
          <a:xfrm>
            <a:off x="9135175" y="2919150"/>
            <a:ext cx="2812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Mail system rely on this</a:t>
            </a:r>
            <a:endParaRPr sz="2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9850609" y="1265186"/>
            <a:ext cx="1476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From: Hacker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18" name="Google Shape;318;p2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</a:pPr>
            <a:r>
              <a:rPr lang="en-US"/>
              <a:t>Mail Headers (5)</a:t>
            </a:r>
            <a:endParaRPr/>
          </a:p>
        </p:txBody>
      </p:sp>
      <p:sp>
        <p:nvSpPr>
          <p:cNvPr id="319" name="Google Shape;319;p2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180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"/>
                  </a:ext>
                </a:extLst>
              </a:rPr>
              <a:t>Received: from </a:t>
            </a:r>
            <a:r>
              <a:rPr lang="en-US" sz="1800" b="1">
                <a:solidFill>
                  <a:srgbClr val="339933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6"/>
                  </a:ext>
                </a:extLst>
              </a:rPr>
              <a:t>anchor</a:t>
            </a:r>
            <a:r>
              <a:rPr lang="en-US" sz="1800" b="1">
                <a:solidFill>
                  <a:srgbClr val="339933"/>
                </a:solidFill>
              </a:rPr>
              <a:t>.cs.Colorado.EDU</a:t>
            </a:r>
            <a:r>
              <a:rPr lang="en-US" sz="1800"/>
              <a:t> (root@anchor.cs.colorado.edu [128.138.242.1]) by </a:t>
            </a:r>
            <a:r>
              <a:rPr lang="en-US" sz="1800" b="1">
                <a:solidFill>
                  <a:srgbClr val="339933"/>
                </a:solidFill>
              </a:rPr>
              <a:t>columbine.cs.colorado.edu (8.9.3/8.9.2)</a:t>
            </a:r>
            <a:r>
              <a:rPr lang="en-US" sz="1800" b="1"/>
              <a:t> </a:t>
            </a:r>
            <a:r>
              <a:rPr lang="en-US" sz="1800"/>
              <a:t>with ESMTP id HAA21741 for &lt;evi@rupertsberg.cs.colorado.edu&gt;; Fri, 1 Oct 1999 07:04:25 -0700 (MST)</a:t>
            </a:r>
            <a:endParaRPr/>
          </a:p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1800"/>
              <a:t>Received: from </a:t>
            </a:r>
            <a:r>
              <a:rPr lang="en-US" sz="1800" b="1">
                <a:solidFill>
                  <a:srgbClr val="674EA7"/>
                </a:solidFill>
              </a:rPr>
              <a:t>more.cs.colorado.edu</a:t>
            </a:r>
            <a:r>
              <a:rPr lang="en-US" sz="1800"/>
              <a:t> (more.cs.colorado.edu [128.138.243.1]) by </a:t>
            </a:r>
            <a:r>
              <a:rPr lang="en-US" sz="1800" b="1">
                <a:solidFill>
                  <a:srgbClr val="674EA7"/>
                </a:solidFill>
              </a:rPr>
              <a:t>anchor.cs.colorado.edu</a:t>
            </a:r>
            <a:r>
              <a:rPr lang="en-US" sz="1800"/>
              <a:t> (8.9.3/8.9.2) with ESMTP id HAA26176 for &lt;evi@anchor.cs.colorado.edu&gt;; Fri, 1 Oct 1999 07:04:24 -0700 (MST)</a:t>
            </a:r>
            <a:endParaRPr/>
          </a:p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1800"/>
              <a:t>Received: from </a:t>
            </a:r>
            <a:r>
              <a:rPr lang="en-US" sz="1800" b="1">
                <a:solidFill>
                  <a:srgbClr val="E36C09"/>
                </a:solidFill>
              </a:rPr>
              <a:t>knecht.sendmail.org</a:t>
            </a:r>
            <a:r>
              <a:rPr lang="en-US" sz="1800"/>
              <a:t> (knecht.sendmail.org [209.31.233.160]) by </a:t>
            </a:r>
            <a:r>
              <a:rPr lang="en-US" sz="1800" b="1">
                <a:solidFill>
                  <a:srgbClr val="E36C09"/>
                </a:solidFill>
              </a:rPr>
              <a:t>more.cs.colorado.edu</a:t>
            </a:r>
            <a:r>
              <a:rPr lang="en-US" sz="1800"/>
              <a:t> (8.9.3/8.9.2) with ESMTP id HAA09899 fro &lt;evi@anchor.cs.colorado.edu&gt;; Fri, 1 Oct 1999 07:04:23 -700 (MST)</a:t>
            </a:r>
            <a:endParaRPr/>
          </a:p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1800"/>
              <a:t>Received: from </a:t>
            </a:r>
            <a:r>
              <a:rPr lang="en-US" sz="1800" b="1">
                <a:solidFill>
                  <a:srgbClr val="0070C0"/>
                </a:solidFill>
              </a:rPr>
              <a:t>knecht.sendmail.org</a:t>
            </a:r>
            <a:r>
              <a:rPr lang="en-US" sz="1800"/>
              <a:t> (localhost [127.0.0.1]) by </a:t>
            </a:r>
            <a:r>
              <a:rPr lang="en-US" sz="1800" b="1">
                <a:solidFill>
                  <a:srgbClr val="0070C0"/>
                </a:solidFill>
              </a:rPr>
              <a:t>knecht.sendmail.org</a:t>
            </a:r>
            <a:r>
              <a:rPr lang="en-US" sz="1800"/>
              <a:t> (8.9.3/8.9.2) with ESMTP id GAA18984; Fri 1 Oct 1999 06:04:02 -800 (PST) </a:t>
            </a:r>
            <a:endParaRPr/>
          </a:p>
          <a:p>
            <a:pPr marL="6858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 sz="1800"/>
          </a:p>
        </p:txBody>
      </p:sp>
      <p:pic>
        <p:nvPicPr>
          <p:cNvPr id="320" name="Google Shape;32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8776" y="5588975"/>
            <a:ext cx="3768778" cy="179202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7"/>
          <p:cNvSpPr/>
          <p:nvPr/>
        </p:nvSpPr>
        <p:spPr>
          <a:xfrm>
            <a:off x="7532025" y="5588975"/>
            <a:ext cx="1354500" cy="1846200"/>
          </a:xfrm>
          <a:prstGeom prst="rect">
            <a:avLst/>
          </a:prstGeom>
          <a:solidFill>
            <a:srgbClr val="84DCFF">
              <a:alpha val="43450"/>
            </a:srgbClr>
          </a:solidFill>
          <a:ln w="28575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7"/>
          <p:cNvSpPr/>
          <p:nvPr/>
        </p:nvSpPr>
        <p:spPr>
          <a:xfrm>
            <a:off x="8886525" y="5588975"/>
            <a:ext cx="843000" cy="1846200"/>
          </a:xfrm>
          <a:prstGeom prst="rect">
            <a:avLst/>
          </a:prstGeom>
          <a:solidFill>
            <a:srgbClr val="FFD384">
              <a:alpha val="43450"/>
            </a:srgbClr>
          </a:solidFill>
          <a:ln w="28575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7"/>
          <p:cNvSpPr/>
          <p:nvPr/>
        </p:nvSpPr>
        <p:spPr>
          <a:xfrm>
            <a:off x="9729525" y="5588975"/>
            <a:ext cx="720000" cy="1846200"/>
          </a:xfrm>
          <a:prstGeom prst="rect">
            <a:avLst/>
          </a:prstGeom>
          <a:solidFill>
            <a:srgbClr val="FB84FF">
              <a:alpha val="43450"/>
            </a:srgbClr>
          </a:solidFill>
          <a:ln w="28575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7"/>
          <p:cNvSpPr/>
          <p:nvPr/>
        </p:nvSpPr>
        <p:spPr>
          <a:xfrm>
            <a:off x="10449529" y="5588975"/>
            <a:ext cx="948000" cy="1846200"/>
          </a:xfrm>
          <a:prstGeom prst="rect">
            <a:avLst/>
          </a:prstGeom>
          <a:solidFill>
            <a:srgbClr val="BDFF84">
              <a:alpha val="43450"/>
            </a:srgbClr>
          </a:solidFill>
          <a:ln w="28575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330" name="Google Shape;330;p2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</a:pPr>
            <a:r>
              <a:rPr lang="en-US"/>
              <a:t>Mail Headers (6)</a:t>
            </a:r>
            <a:endParaRPr/>
          </a:p>
        </p:txBody>
      </p:sp>
      <p:sp>
        <p:nvSpPr>
          <p:cNvPr id="331" name="Google Shape;331;p2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Message-Id: &lt;199910011404.GAA18984@knecht.sendmail.org)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Add by sender's MTA</a:t>
            </a:r>
            <a:endParaRPr/>
          </a:p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X-Mailer: exmh version 2.0.2 2/24/98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MUA 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Non-standard header information</a:t>
            </a:r>
            <a:endParaRPr/>
          </a:p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To: Evi Nemeth &lt;evi@anchor.cs.colorado.edu&gt;</a:t>
            </a:r>
            <a:endParaRPr/>
          </a:p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Subject: Re: hi</a:t>
            </a:r>
            <a:endParaRPr/>
          </a:p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Date: Fri, 1 Oct 1999 06:04:02 -800</a:t>
            </a:r>
            <a:endParaRPr/>
          </a:p>
          <a:p>
            <a:pPr marL="6858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/>
          </a:p>
          <a:p>
            <a:pPr marL="6858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/>
          </a:p>
          <a:p>
            <a:pPr marL="6858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337" name="Google Shape;337;p3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</a:pPr>
            <a:r>
              <a:rPr lang="en-US"/>
              <a:t>Mail System Architecture</a:t>
            </a:r>
            <a:endParaRPr/>
          </a:p>
        </p:txBody>
      </p:sp>
      <p:sp>
        <p:nvSpPr>
          <p:cNvPr id="338" name="Google Shape;338;p3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8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Simplest architecture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Only one machine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/>
              <a:t>Has MTA to let you send and receive mail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/>
              <a:t>Provides storage for mailboxes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/>
              <a:t>Provides IMAP or POP3 to let you download mail from PC</a:t>
            </a:r>
            <a:endParaRPr/>
          </a:p>
          <a:p>
            <a:pPr marL="1143000" lvl="1" indent="-279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/>
              <a:t>Components in a mail system architecture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Mail servers for incoming and/or outgoing mails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Storage for mailboxes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/>
              <a:t>IMAP or POP3 to integrate PC and remote clients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/>
              <a:t>The issue of file locking</a:t>
            </a:r>
            <a:endParaRPr/>
          </a:p>
          <a:p>
            <a:pPr marL="6858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344" name="Google Shape;344;p3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</a:pPr>
            <a:r>
              <a:rPr lang="en-US" sz="4400"/>
              <a:t>Mail System Architecture </a:t>
            </a:r>
            <a:r>
              <a:rPr lang="en-US" sz="4400">
                <a:latin typeface="Verdana"/>
                <a:ea typeface="Verdana"/>
                <a:cs typeface="Verdana"/>
                <a:sym typeface="Verdana"/>
              </a:rPr>
              <a:t>–</a:t>
            </a:r>
            <a:br>
              <a:rPr lang="en-US" sz="4400"/>
            </a:br>
            <a:r>
              <a:rPr lang="en-US" sz="4400"/>
              <a:t>	</a:t>
            </a:r>
            <a:r>
              <a:rPr lang="en-US" sz="4000"/>
              <a:t>Scalable architecture for</a:t>
            </a:r>
            <a:r>
              <a:rPr lang="en-US" sz="4400"/>
              <a:t> </a:t>
            </a:r>
            <a:r>
              <a:rPr lang="en-US" sz="4000"/>
              <a:t>medium sites</a:t>
            </a:r>
            <a:endParaRPr sz="4000"/>
          </a:p>
        </p:txBody>
      </p:sp>
      <p:sp>
        <p:nvSpPr>
          <p:cNvPr id="345" name="Google Shape;345;p3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2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2800"/>
              <a:t>Centralize 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400"/>
              <a:t>At least one machine for incoming message and 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400"/>
              <a:t>Mail home can be the same host or another one</a:t>
            </a:r>
            <a:endParaRPr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400"/>
              <a:t>At least one machine for outgoing message</a:t>
            </a:r>
            <a:endParaRPr/>
          </a:p>
          <a:p>
            <a:pPr marL="16002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400"/>
              <a:t>Each host run MSA and forward mail to the same mail-out server or send the mail directly</a:t>
            </a:r>
            <a:endParaRPr/>
          </a:p>
          <a:p>
            <a:pPr marL="6858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 sz="2800"/>
          </a:p>
        </p:txBody>
      </p:sp>
      <p:pic>
        <p:nvPicPr>
          <p:cNvPr id="346" name="Google Shape;34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5794" y="4152711"/>
            <a:ext cx="6611930" cy="3172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352" name="Google Shape;352;p3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</a:pPr>
            <a:r>
              <a:rPr lang="en-US"/>
              <a:t>To, CC, and BCC</a:t>
            </a:r>
            <a:endParaRPr/>
          </a:p>
        </p:txBody>
      </p:sp>
      <p:sp>
        <p:nvSpPr>
          <p:cNvPr id="353" name="Google Shape;353;p3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6087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dirty="0"/>
              <a:t>You should always make sure you mail the right people</a:t>
            </a:r>
            <a:endParaRPr dirty="0"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dirty="0"/>
              <a:t>The </a:t>
            </a:r>
            <a:r>
              <a:rPr lang="en-US" b="1" dirty="0"/>
              <a:t>To field </a:t>
            </a:r>
            <a:r>
              <a:rPr lang="en-US" dirty="0"/>
              <a:t>is for people that the message directly affects, and that you require actions from.</a:t>
            </a:r>
            <a:endParaRPr dirty="0"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dirty="0"/>
              <a:t>The </a:t>
            </a:r>
            <a:r>
              <a:rPr lang="en-US" b="1" dirty="0"/>
              <a:t>CC (or Carbon Copy) field</a:t>
            </a:r>
            <a:r>
              <a:rPr lang="en-US" dirty="0"/>
              <a:t> is for people you want to know about the message, but are not directly involved.</a:t>
            </a:r>
            <a:endParaRPr dirty="0"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dirty="0"/>
              <a:t>The </a:t>
            </a:r>
            <a:r>
              <a:rPr lang="en-US" b="1" dirty="0"/>
              <a:t>BCC field (Blind Carbon Copy</a:t>
            </a:r>
            <a:r>
              <a:rPr lang="en-US" dirty="0"/>
              <a:t>) is used when you want other people to receive the message, but you don't want the other recipients to know they got it.</a:t>
            </a:r>
            <a:endParaRPr dirty="0"/>
          </a:p>
          <a:p>
            <a:pPr marL="6858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dirty="0"/>
              <a:t>There are "To" and "CC," but not "BCC" in the email headers.</a:t>
            </a:r>
            <a:endParaRPr dirty="0"/>
          </a:p>
          <a:p>
            <a:pPr marL="11430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dirty="0">
                <a:solidFill>
                  <a:srgbClr val="FF0000"/>
                </a:solidFill>
              </a:rPr>
              <a:t>Why </a:t>
            </a:r>
            <a:r>
              <a:rPr lang="en-US" dirty="0"/>
              <a:t>"No checking consistent 'To' in envelope and header"</a:t>
            </a:r>
            <a:endParaRPr dirty="0"/>
          </a:p>
          <a:p>
            <a:pPr marL="6858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 dirty="0"/>
          </a:p>
          <a:p>
            <a:pPr marL="685800" lvl="0" indent="-266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359" name="Google Shape;359;p3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</a:pPr>
            <a:r>
              <a:rPr lang="en-US"/>
              <a:t>vacation</a:t>
            </a:r>
            <a:endParaRPr/>
          </a:p>
        </p:txBody>
      </p:sp>
      <p:sp>
        <p:nvSpPr>
          <p:cNvPr id="360" name="Google Shape;360;p3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8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2800" u="sng" dirty="0">
                <a:solidFill>
                  <a:schemeClr val="hlink"/>
                </a:solidFill>
                <a:hlinkClick r:id="rId3"/>
              </a:rPr>
              <a:t>vacation(1)</a:t>
            </a:r>
            <a:r>
              <a:rPr lang="en-US" sz="2800" dirty="0"/>
              <a:t>: E-mail auto-responder</a:t>
            </a:r>
            <a:endParaRPr dirty="0"/>
          </a:p>
          <a:p>
            <a:pPr marL="9144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600" dirty="0"/>
              <a:t>returns  a message, ~/.</a:t>
            </a:r>
            <a:r>
              <a:rPr lang="en-US" sz="2600" dirty="0" err="1"/>
              <a:t>vacation.msg</a:t>
            </a:r>
            <a:r>
              <a:rPr lang="en-US" sz="2600" dirty="0"/>
              <a:t> by default</a:t>
            </a:r>
            <a:endParaRPr dirty="0"/>
          </a:p>
          <a:p>
            <a:pPr marL="9144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600" dirty="0"/>
              <a:t>~/.</a:t>
            </a:r>
            <a:r>
              <a:rPr lang="en-US" sz="2600" dirty="0" err="1"/>
              <a:t>vacation.db</a:t>
            </a:r>
            <a:endParaRPr sz="2600" dirty="0"/>
          </a:p>
          <a:p>
            <a:pPr marL="13716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400" dirty="0"/>
              <a:t>default database file for </a:t>
            </a:r>
            <a:r>
              <a:rPr lang="en-US" sz="2400" dirty="0" err="1"/>
              <a:t>db</a:t>
            </a:r>
            <a:r>
              <a:rPr lang="en-US" sz="2400" dirty="0"/>
              <a:t>(3)</a:t>
            </a:r>
            <a:endParaRPr dirty="0"/>
          </a:p>
          <a:p>
            <a:pPr marL="9144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600" dirty="0"/>
              <a:t>~/.vacation.{</a:t>
            </a:r>
            <a:r>
              <a:rPr lang="en-US" sz="2600" dirty="0" err="1"/>
              <a:t>dir,pag</a:t>
            </a:r>
            <a:r>
              <a:rPr lang="en-US" sz="2600" dirty="0"/>
              <a:t>}</a:t>
            </a:r>
            <a:endParaRPr dirty="0"/>
          </a:p>
          <a:p>
            <a:pPr marL="13716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400" dirty="0"/>
              <a:t>default database file for </a:t>
            </a:r>
            <a:r>
              <a:rPr lang="en-US" sz="2400" dirty="0" err="1"/>
              <a:t>dbm</a:t>
            </a:r>
            <a:r>
              <a:rPr lang="en-US" sz="2400" dirty="0"/>
              <a:t>(3)</a:t>
            </a:r>
            <a:endParaRPr dirty="0"/>
          </a:p>
          <a:p>
            <a:pPr marL="9144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600" dirty="0"/>
              <a:t>~/.</a:t>
            </a:r>
            <a:r>
              <a:rPr lang="en-US" sz="2600" dirty="0" err="1"/>
              <a:t>vacation.msg</a:t>
            </a:r>
            <a:endParaRPr dirty="0"/>
          </a:p>
          <a:p>
            <a:pPr marL="1371600" lvl="2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■"/>
            </a:pPr>
            <a:r>
              <a:rPr lang="en-US" sz="2400" dirty="0"/>
              <a:t>default message to send</a:t>
            </a:r>
            <a:endParaRPr dirty="0"/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-US" sz="2800" dirty="0"/>
              <a:t>Use with </a:t>
            </a:r>
            <a:r>
              <a:rPr lang="en-US" sz="2800" u="sng" dirty="0">
                <a:solidFill>
                  <a:schemeClr val="hlink"/>
                </a:solidFill>
                <a:hlinkClick r:id="rId4"/>
              </a:rPr>
              <a:t>forward(5)</a:t>
            </a:r>
            <a:endParaRPr dirty="0"/>
          </a:p>
          <a:p>
            <a:pPr marL="914400" lvl="1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○"/>
            </a:pPr>
            <a:r>
              <a:rPr lang="en-US" sz="2600" dirty="0"/>
              <a:t>\lctseng, |/</a:t>
            </a:r>
            <a:r>
              <a:rPr lang="en-US" sz="2600" dirty="0" err="1"/>
              <a:t>usr</a:t>
            </a:r>
            <a:r>
              <a:rPr lang="en-US" sz="2600" dirty="0"/>
              <a:t>/bin/vacation</a:t>
            </a:r>
            <a:endParaRPr dirty="0"/>
          </a:p>
        </p:txBody>
      </p:sp>
      <p:sp>
        <p:nvSpPr>
          <p:cNvPr id="361" name="Google Shape;361;p33"/>
          <p:cNvSpPr/>
          <p:nvPr/>
        </p:nvSpPr>
        <p:spPr>
          <a:xfrm>
            <a:off x="5942700" y="2764075"/>
            <a:ext cx="456000" cy="17829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3"/>
          <p:cNvSpPr txBox="1"/>
          <p:nvPr/>
        </p:nvSpPr>
        <p:spPr>
          <a:xfrm>
            <a:off x="6633700" y="3358325"/>
            <a:ext cx="42567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Stores messages people sent to you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4"/>
          <p:cNvGrpSpPr/>
          <p:nvPr/>
        </p:nvGrpSpPr>
        <p:grpSpPr>
          <a:xfrm>
            <a:off x="4290615" y="4444075"/>
            <a:ext cx="720000" cy="2783400"/>
            <a:chOff x="4290615" y="4444075"/>
            <a:chExt cx="720000" cy="2783400"/>
          </a:xfrm>
        </p:grpSpPr>
        <p:sp>
          <p:nvSpPr>
            <p:cNvPr id="67" name="Google Shape;67;p4"/>
            <p:cNvSpPr/>
            <p:nvPr/>
          </p:nvSpPr>
          <p:spPr>
            <a:xfrm>
              <a:off x="4290615" y="4444075"/>
              <a:ext cx="720000" cy="2783400"/>
            </a:xfrm>
            <a:prstGeom prst="rect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" name="Google Shape;68;p4"/>
            <p:cNvSpPr txBox="1"/>
            <p:nvPr/>
          </p:nvSpPr>
          <p:spPr>
            <a:xfrm rot="-5400000" flipH="1">
              <a:off x="4173750" y="6405200"/>
              <a:ext cx="948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Internet</a:t>
              </a: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9" name="Google Shape;69;p4"/>
          <p:cNvSpPr/>
          <p:nvPr/>
        </p:nvSpPr>
        <p:spPr>
          <a:xfrm>
            <a:off x="1470825" y="4444075"/>
            <a:ext cx="2819700" cy="2783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HostA - sender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dirty="0"/>
              <a:t>Mail System</a:t>
            </a:r>
            <a:endParaRPr dirty="0"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5426700" cy="2654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Major components</a:t>
            </a:r>
            <a:endParaRPr sz="2400" dirty="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>
                <a:solidFill>
                  <a:srgbClr val="0000FF"/>
                </a:solidFill>
              </a:rPr>
              <a:t>Mail User Agent </a:t>
            </a:r>
            <a:r>
              <a:rPr lang="en-US" sz="2200" dirty="0"/>
              <a:t>(MUA)</a:t>
            </a:r>
            <a:endParaRPr sz="2200" dirty="0"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 dirty="0"/>
              <a:t>Help user read and compose mails</a:t>
            </a:r>
            <a:endParaRPr sz="2000" dirty="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>
                <a:solidFill>
                  <a:srgbClr val="0000FF"/>
                </a:solidFill>
              </a:rPr>
              <a:t>Submission Agent</a:t>
            </a:r>
            <a:r>
              <a:rPr lang="en-US" sz="2200" dirty="0"/>
              <a:t> (SA)</a:t>
            </a:r>
            <a:endParaRPr sz="2200" dirty="0"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 dirty="0"/>
              <a:t>Route mails to local MTA</a:t>
            </a:r>
            <a:endParaRPr sz="2000" dirty="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>
                <a:solidFill>
                  <a:srgbClr val="0000FF"/>
                </a:solidFill>
              </a:rPr>
              <a:t>Mail Transport Agent </a:t>
            </a:r>
            <a:r>
              <a:rPr lang="en-US" sz="2200" dirty="0"/>
              <a:t>(MTA)</a:t>
            </a:r>
            <a:endParaRPr sz="2200" dirty="0"/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 dirty="0"/>
              <a:t>Route mails among machines</a:t>
            </a:r>
            <a:endParaRPr sz="2000" dirty="0"/>
          </a:p>
        </p:txBody>
      </p:sp>
      <p:sp>
        <p:nvSpPr>
          <p:cNvPr id="73" name="Google Shape;73;p4"/>
          <p:cNvSpPr txBox="1">
            <a:spLocks noGrp="1"/>
          </p:cNvSpPr>
          <p:nvPr>
            <p:ph type="body" idx="1"/>
          </p:nvPr>
        </p:nvSpPr>
        <p:spPr>
          <a:xfrm>
            <a:off x="5644750" y="1563425"/>
            <a:ext cx="5426700" cy="233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>
                <a:solidFill>
                  <a:srgbClr val="0000FF"/>
                </a:solidFill>
              </a:rPr>
              <a:t>Delivery Agent </a:t>
            </a:r>
            <a:r>
              <a:rPr lang="en-US" sz="2200" dirty="0"/>
              <a:t>(DA)</a:t>
            </a:r>
            <a:endParaRPr sz="2200" dirty="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/>
              <a:t>Place mails in users' </a:t>
            </a:r>
            <a:r>
              <a:rPr lang="en-US" sz="2200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mail</a:t>
            </a:r>
            <a:r>
              <a:rPr lang="en-US" sz="2200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 </a:t>
            </a:r>
            <a:r>
              <a:rPr lang="en-US" sz="2200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boxes </a:t>
            </a:r>
            <a:endParaRPr sz="2200" dirty="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>
                <a:solidFill>
                  <a:srgbClr val="0000FF"/>
                </a:solidFill>
              </a:rPr>
              <a:t>Access Agent</a:t>
            </a:r>
            <a:r>
              <a:rPr lang="en-US" sz="2200" dirty="0"/>
              <a:t> (AA)</a:t>
            </a:r>
            <a:endParaRPr sz="2200" dirty="0"/>
          </a:p>
          <a:p>
            <a:pPr marL="1371600" lvl="2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/>
              <a:t>Connects the user agent to the mail box using POP3 or IMAP protocols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2200" dirty="0"/>
          </a:p>
        </p:txBody>
      </p:sp>
      <p:sp>
        <p:nvSpPr>
          <p:cNvPr id="74" name="Google Shape;74;p4"/>
          <p:cNvSpPr/>
          <p:nvPr/>
        </p:nvSpPr>
        <p:spPr>
          <a:xfrm>
            <a:off x="1627762" y="4885450"/>
            <a:ext cx="957413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UA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Web Mail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1627762" y="5719875"/>
            <a:ext cx="957413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UA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mail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1627762" y="6554300"/>
            <a:ext cx="957413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UA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mutt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4"/>
          <p:cNvSpPr/>
          <p:nvPr/>
        </p:nvSpPr>
        <p:spPr>
          <a:xfrm>
            <a:off x="3069600" y="5290900"/>
            <a:ext cx="10425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400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  <a:t>Postfix</a:t>
            </a:r>
            <a:br>
              <a:rPr lang="en-US" altLang="zh-TW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(port 25)</a:t>
            </a:r>
            <a:endParaRPr sz="1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3069600" y="6139174"/>
            <a:ext cx="1042500" cy="63776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Postfix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(port 587)</a:t>
            </a:r>
            <a:endParaRPr sz="1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" name="Google Shape;79;p4"/>
          <p:cNvCxnSpPr>
            <a:cxnSpLocks/>
            <a:stCxn id="74" idx="3"/>
            <a:endCxn id="77" idx="1"/>
          </p:cNvCxnSpPr>
          <p:nvPr/>
        </p:nvCxnSpPr>
        <p:spPr>
          <a:xfrm>
            <a:off x="2585175" y="5174800"/>
            <a:ext cx="484425" cy="4054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0" name="Google Shape;80;p4"/>
          <p:cNvCxnSpPr>
            <a:cxnSpLocks/>
            <a:stCxn id="75" idx="3"/>
            <a:endCxn id="78" idx="1"/>
          </p:cNvCxnSpPr>
          <p:nvPr/>
        </p:nvCxnSpPr>
        <p:spPr>
          <a:xfrm>
            <a:off x="2585175" y="6009225"/>
            <a:ext cx="484425" cy="448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" name="Google Shape;81;p4"/>
          <p:cNvCxnSpPr>
            <a:cxnSpLocks/>
            <a:stCxn id="76" idx="3"/>
            <a:endCxn id="78" idx="1"/>
          </p:cNvCxnSpPr>
          <p:nvPr/>
        </p:nvCxnSpPr>
        <p:spPr>
          <a:xfrm flipV="1">
            <a:off x="2585175" y="6458055"/>
            <a:ext cx="484425" cy="38559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" name="Google Shape;82;p4"/>
          <p:cNvCxnSpPr>
            <a:cxnSpLocks/>
            <a:stCxn id="78" idx="0"/>
            <a:endCxn id="77" idx="2"/>
          </p:cNvCxnSpPr>
          <p:nvPr/>
        </p:nvCxnSpPr>
        <p:spPr>
          <a:xfrm flipV="1">
            <a:off x="3590850" y="5869600"/>
            <a:ext cx="0" cy="26957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3" name="Google Shape;83;p4"/>
          <p:cNvSpPr/>
          <p:nvPr/>
        </p:nvSpPr>
        <p:spPr>
          <a:xfrm>
            <a:off x="5293800" y="5290900"/>
            <a:ext cx="10425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Postfix</a:t>
            </a:r>
            <a:endParaRPr sz="1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6869575" y="4885450"/>
            <a:ext cx="10425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sendmail</a:t>
            </a:r>
            <a:endParaRPr sz="1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4"/>
          <p:cNvSpPr/>
          <p:nvPr/>
        </p:nvSpPr>
        <p:spPr>
          <a:xfrm>
            <a:off x="6869575" y="5719875"/>
            <a:ext cx="10425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ieve</a:t>
            </a:r>
            <a:endParaRPr sz="1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4"/>
          <p:cNvSpPr/>
          <p:nvPr/>
        </p:nvSpPr>
        <p:spPr>
          <a:xfrm>
            <a:off x="8292300" y="5290900"/>
            <a:ext cx="854100" cy="578700"/>
          </a:xfrm>
          <a:prstGeom prst="can">
            <a:avLst>
              <a:gd name="adj" fmla="val 14234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</a:t>
            </a:r>
            <a:b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8198100" y="6554300"/>
            <a:ext cx="10425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Dovecot</a:t>
            </a:r>
            <a:endParaRPr sz="1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8" name="Google Shape;88;p4"/>
          <p:cNvCxnSpPr>
            <a:stCxn id="77" idx="3"/>
            <a:endCxn id="83" idx="1"/>
          </p:cNvCxnSpPr>
          <p:nvPr/>
        </p:nvCxnSpPr>
        <p:spPr>
          <a:xfrm>
            <a:off x="4112100" y="5580250"/>
            <a:ext cx="1181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" name="Google Shape;89;p4"/>
          <p:cNvCxnSpPr>
            <a:stCxn id="83" idx="3"/>
            <a:endCxn id="84" idx="1"/>
          </p:cNvCxnSpPr>
          <p:nvPr/>
        </p:nvCxnSpPr>
        <p:spPr>
          <a:xfrm rot="10800000" flipH="1">
            <a:off x="6336300" y="5174650"/>
            <a:ext cx="533400" cy="4056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0" name="Google Shape;90;p4"/>
          <p:cNvCxnSpPr>
            <a:stCxn id="83" idx="2"/>
            <a:endCxn id="85" idx="1"/>
          </p:cNvCxnSpPr>
          <p:nvPr/>
        </p:nvCxnSpPr>
        <p:spPr>
          <a:xfrm rot="-5400000" flipH="1">
            <a:off x="6272550" y="5412100"/>
            <a:ext cx="139500" cy="10545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" name="Google Shape;91;p4"/>
          <p:cNvCxnSpPr>
            <a:stCxn id="84" idx="3"/>
            <a:endCxn id="86" idx="2"/>
          </p:cNvCxnSpPr>
          <p:nvPr/>
        </p:nvCxnSpPr>
        <p:spPr>
          <a:xfrm>
            <a:off x="7912075" y="5174800"/>
            <a:ext cx="380100" cy="40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" name="Google Shape;92;p4"/>
          <p:cNvCxnSpPr>
            <a:stCxn id="85" idx="3"/>
            <a:endCxn id="86" idx="2"/>
          </p:cNvCxnSpPr>
          <p:nvPr/>
        </p:nvCxnSpPr>
        <p:spPr>
          <a:xfrm rot="10800000" flipH="1">
            <a:off x="7912075" y="5580225"/>
            <a:ext cx="380100" cy="42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" name="Google Shape;93;p4"/>
          <p:cNvCxnSpPr>
            <a:cxnSpLocks/>
          </p:cNvCxnSpPr>
          <p:nvPr/>
        </p:nvCxnSpPr>
        <p:spPr>
          <a:xfrm>
            <a:off x="8719350" y="5876625"/>
            <a:ext cx="0" cy="684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5" name="Google Shape;95;p4"/>
          <p:cNvCxnSpPr>
            <a:cxnSpLocks/>
            <a:stCxn id="87" idx="1"/>
          </p:cNvCxnSpPr>
          <p:nvPr/>
        </p:nvCxnSpPr>
        <p:spPr>
          <a:xfrm rot="10800000">
            <a:off x="7710900" y="6843650"/>
            <a:ext cx="48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6" name="Google Shape;96;p4"/>
          <p:cNvSpPr/>
          <p:nvPr/>
        </p:nvSpPr>
        <p:spPr>
          <a:xfrm>
            <a:off x="9663100" y="5308300"/>
            <a:ext cx="2008500" cy="1262100"/>
          </a:xfrm>
          <a:prstGeom prst="roundRect">
            <a:avLst>
              <a:gd name="adj" fmla="val 894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UA = User agent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 = Submission agent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 = Transport agent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 = Delivery agent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 = Access agent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5005875" y="4444075"/>
            <a:ext cx="4451700" cy="2783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HostB - receiver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75;p4">
            <a:extLst>
              <a:ext uri="{FF2B5EF4-FFF2-40B4-BE49-F238E27FC236}">
                <a16:creationId xmlns:a16="http://schemas.microsoft.com/office/drawing/2014/main" id="{69643692-CB43-9F46-A1BB-4CF05ABCA295}"/>
              </a:ext>
            </a:extLst>
          </p:cNvPr>
          <p:cNvSpPr/>
          <p:nvPr/>
        </p:nvSpPr>
        <p:spPr>
          <a:xfrm>
            <a:off x="6755388" y="6561225"/>
            <a:ext cx="957413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UA</a:t>
            </a:r>
            <a:br>
              <a:rPr lang="en-US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Thunderbird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947A144-F8C3-6A49-865A-5C6EF14213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CE42EE91-BA04-3445-8619-A0082B1A1D7E}"/>
              </a:ext>
            </a:extLst>
          </p:cNvPr>
          <p:cNvGrpSpPr/>
          <p:nvPr/>
        </p:nvGrpSpPr>
        <p:grpSpPr>
          <a:xfrm>
            <a:off x="1444885" y="3237845"/>
            <a:ext cx="7986750" cy="2783400"/>
            <a:chOff x="1444885" y="3237845"/>
            <a:chExt cx="7986750" cy="2783400"/>
          </a:xfrm>
        </p:grpSpPr>
        <p:grpSp>
          <p:nvGrpSpPr>
            <p:cNvPr id="32" name="Google Shape;66;p4">
              <a:extLst>
                <a:ext uri="{FF2B5EF4-FFF2-40B4-BE49-F238E27FC236}">
                  <a16:creationId xmlns:a16="http://schemas.microsoft.com/office/drawing/2014/main" id="{C674F306-0DEF-1E47-B6DD-0C49CB40A12E}"/>
                </a:ext>
              </a:extLst>
            </p:cNvPr>
            <p:cNvGrpSpPr/>
            <p:nvPr/>
          </p:nvGrpSpPr>
          <p:grpSpPr>
            <a:xfrm>
              <a:off x="4264675" y="3237845"/>
              <a:ext cx="720000" cy="2783400"/>
              <a:chOff x="4290615" y="4444075"/>
              <a:chExt cx="720000" cy="2783400"/>
            </a:xfrm>
          </p:grpSpPr>
          <p:sp>
            <p:nvSpPr>
              <p:cNvPr id="33" name="Google Shape;67;p4">
                <a:extLst>
                  <a:ext uri="{FF2B5EF4-FFF2-40B4-BE49-F238E27FC236}">
                    <a16:creationId xmlns:a16="http://schemas.microsoft.com/office/drawing/2014/main" id="{EB957EBF-77A0-454B-8F14-F65EB6C7E57E}"/>
                  </a:ext>
                </a:extLst>
              </p:cNvPr>
              <p:cNvSpPr/>
              <p:nvPr/>
            </p:nvSpPr>
            <p:spPr>
              <a:xfrm>
                <a:off x="4290615" y="4444075"/>
                <a:ext cx="720000" cy="2783400"/>
              </a:xfrm>
              <a:prstGeom prst="rect">
                <a:avLst/>
              </a:prstGeom>
              <a:solidFill>
                <a:srgbClr val="CFE2F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68;p4">
                <a:extLst>
                  <a:ext uri="{FF2B5EF4-FFF2-40B4-BE49-F238E27FC236}">
                    <a16:creationId xmlns:a16="http://schemas.microsoft.com/office/drawing/2014/main" id="{ED98126B-BA7B-8F45-9BE7-4F041EA80DD9}"/>
                  </a:ext>
                </a:extLst>
              </p:cNvPr>
              <p:cNvSpPr txBox="1"/>
              <p:nvPr/>
            </p:nvSpPr>
            <p:spPr>
              <a:xfrm rot="-5400000" flipH="1">
                <a:off x="4173750" y="6405200"/>
                <a:ext cx="9489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-US" sz="1800" b="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Internet</a:t>
                </a:r>
                <a:endParaRPr sz="18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5" name="Google Shape;69;p4">
              <a:extLst>
                <a:ext uri="{FF2B5EF4-FFF2-40B4-BE49-F238E27FC236}">
                  <a16:creationId xmlns:a16="http://schemas.microsoft.com/office/drawing/2014/main" id="{A2CE809F-DFAE-E646-8E9C-5040A44C9369}"/>
                </a:ext>
              </a:extLst>
            </p:cNvPr>
            <p:cNvSpPr/>
            <p:nvPr/>
          </p:nvSpPr>
          <p:spPr>
            <a:xfrm>
              <a:off x="1444885" y="3237845"/>
              <a:ext cx="2819700" cy="2783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HostA - sender</a:t>
              </a:r>
              <a:endPara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" name="Google Shape;74;p4">
              <a:extLst>
                <a:ext uri="{FF2B5EF4-FFF2-40B4-BE49-F238E27FC236}">
                  <a16:creationId xmlns:a16="http://schemas.microsoft.com/office/drawing/2014/main" id="{F28AB2A5-F938-714C-AFDE-71865807FA2A}"/>
                </a:ext>
              </a:extLst>
            </p:cNvPr>
            <p:cNvSpPr/>
            <p:nvPr/>
          </p:nvSpPr>
          <p:spPr>
            <a:xfrm>
              <a:off x="1601822" y="3679220"/>
              <a:ext cx="957413" cy="578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UA</a:t>
              </a:r>
              <a:endParaRPr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7" name="Google Shape;75;p4">
              <a:extLst>
                <a:ext uri="{FF2B5EF4-FFF2-40B4-BE49-F238E27FC236}">
                  <a16:creationId xmlns:a16="http://schemas.microsoft.com/office/drawing/2014/main" id="{3CA1BACE-DD41-C349-B2DB-F188108B72BE}"/>
                </a:ext>
              </a:extLst>
            </p:cNvPr>
            <p:cNvSpPr/>
            <p:nvPr/>
          </p:nvSpPr>
          <p:spPr>
            <a:xfrm>
              <a:off x="1601822" y="4513645"/>
              <a:ext cx="957413" cy="578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UA</a:t>
              </a:r>
              <a:endParaRPr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" name="Google Shape;76;p4">
              <a:extLst>
                <a:ext uri="{FF2B5EF4-FFF2-40B4-BE49-F238E27FC236}">
                  <a16:creationId xmlns:a16="http://schemas.microsoft.com/office/drawing/2014/main" id="{06E3BEBD-087C-934A-8267-BB24CF792F36}"/>
                </a:ext>
              </a:extLst>
            </p:cNvPr>
            <p:cNvSpPr/>
            <p:nvPr/>
          </p:nvSpPr>
          <p:spPr>
            <a:xfrm>
              <a:off x="1601822" y="5348070"/>
              <a:ext cx="957413" cy="578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UA</a:t>
              </a:r>
              <a:endParaRPr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" name="Google Shape;77;p4">
              <a:extLst>
                <a:ext uri="{FF2B5EF4-FFF2-40B4-BE49-F238E27FC236}">
                  <a16:creationId xmlns:a16="http://schemas.microsoft.com/office/drawing/2014/main" id="{F70E7C7B-E902-9B4E-ADAF-24B76F7455B1}"/>
                </a:ext>
              </a:extLst>
            </p:cNvPr>
            <p:cNvSpPr/>
            <p:nvPr/>
          </p:nvSpPr>
          <p:spPr>
            <a:xfrm>
              <a:off x="3043660" y="4084670"/>
              <a:ext cx="1042500" cy="578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buSzPts val="1400"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</a:t>
              </a:r>
              <a:endParaRPr sz="1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" name="Google Shape;78;p4">
              <a:extLst>
                <a:ext uri="{FF2B5EF4-FFF2-40B4-BE49-F238E27FC236}">
                  <a16:creationId xmlns:a16="http://schemas.microsoft.com/office/drawing/2014/main" id="{437B665E-DCC6-D442-871F-7BD834C443A4}"/>
                </a:ext>
              </a:extLst>
            </p:cNvPr>
            <p:cNvSpPr/>
            <p:nvPr/>
          </p:nvSpPr>
          <p:spPr>
            <a:xfrm>
              <a:off x="3043660" y="4932944"/>
              <a:ext cx="1042500" cy="63776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SA</a:t>
              </a:r>
              <a:endParaRPr sz="1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1" name="Google Shape;79;p4">
              <a:extLst>
                <a:ext uri="{FF2B5EF4-FFF2-40B4-BE49-F238E27FC236}">
                  <a16:creationId xmlns:a16="http://schemas.microsoft.com/office/drawing/2014/main" id="{713ABD74-6263-1849-AC8A-FE80C45B629B}"/>
                </a:ext>
              </a:extLst>
            </p:cNvPr>
            <p:cNvCxnSpPr>
              <a:cxnSpLocks/>
              <a:stCxn id="36" idx="3"/>
              <a:endCxn id="39" idx="1"/>
            </p:cNvCxnSpPr>
            <p:nvPr/>
          </p:nvCxnSpPr>
          <p:spPr>
            <a:xfrm>
              <a:off x="2559235" y="3968570"/>
              <a:ext cx="484425" cy="40545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2" name="Google Shape;80;p4">
              <a:extLst>
                <a:ext uri="{FF2B5EF4-FFF2-40B4-BE49-F238E27FC236}">
                  <a16:creationId xmlns:a16="http://schemas.microsoft.com/office/drawing/2014/main" id="{1BB867DE-B279-8349-AC15-537461E10C4F}"/>
                </a:ext>
              </a:extLst>
            </p:cNvPr>
            <p:cNvCxnSpPr>
              <a:cxnSpLocks/>
              <a:stCxn id="37" idx="3"/>
              <a:endCxn id="40" idx="1"/>
            </p:cNvCxnSpPr>
            <p:nvPr/>
          </p:nvCxnSpPr>
          <p:spPr>
            <a:xfrm>
              <a:off x="2559235" y="4802995"/>
              <a:ext cx="484425" cy="44883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3" name="Google Shape;81;p4">
              <a:extLst>
                <a:ext uri="{FF2B5EF4-FFF2-40B4-BE49-F238E27FC236}">
                  <a16:creationId xmlns:a16="http://schemas.microsoft.com/office/drawing/2014/main" id="{A0864B54-C668-4B42-8FA8-7018367BB466}"/>
                </a:ext>
              </a:extLst>
            </p:cNvPr>
            <p:cNvCxnSpPr>
              <a:cxnSpLocks/>
              <a:stCxn id="38" idx="3"/>
              <a:endCxn id="40" idx="1"/>
            </p:cNvCxnSpPr>
            <p:nvPr/>
          </p:nvCxnSpPr>
          <p:spPr>
            <a:xfrm flipV="1">
              <a:off x="2559235" y="5251825"/>
              <a:ext cx="484425" cy="385595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4" name="Google Shape;82;p4">
              <a:extLst>
                <a:ext uri="{FF2B5EF4-FFF2-40B4-BE49-F238E27FC236}">
                  <a16:creationId xmlns:a16="http://schemas.microsoft.com/office/drawing/2014/main" id="{017BE8A6-0F65-AD44-AF19-66F39EF05119}"/>
                </a:ext>
              </a:extLst>
            </p:cNvPr>
            <p:cNvCxnSpPr>
              <a:cxnSpLocks/>
              <a:stCxn id="40" idx="0"/>
              <a:endCxn id="39" idx="2"/>
            </p:cNvCxnSpPr>
            <p:nvPr/>
          </p:nvCxnSpPr>
          <p:spPr>
            <a:xfrm flipV="1">
              <a:off x="3564910" y="4663370"/>
              <a:ext cx="0" cy="26957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5" name="Google Shape;83;p4">
              <a:extLst>
                <a:ext uri="{FF2B5EF4-FFF2-40B4-BE49-F238E27FC236}">
                  <a16:creationId xmlns:a16="http://schemas.microsoft.com/office/drawing/2014/main" id="{86A2A5B6-6CD9-AC4B-81B3-BC7093B877CA}"/>
                </a:ext>
              </a:extLst>
            </p:cNvPr>
            <p:cNvSpPr/>
            <p:nvPr/>
          </p:nvSpPr>
          <p:spPr>
            <a:xfrm>
              <a:off x="5267860" y="4084670"/>
              <a:ext cx="1042500" cy="578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</a:t>
              </a:r>
              <a:endParaRPr sz="1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" name="Google Shape;84;p4">
              <a:extLst>
                <a:ext uri="{FF2B5EF4-FFF2-40B4-BE49-F238E27FC236}">
                  <a16:creationId xmlns:a16="http://schemas.microsoft.com/office/drawing/2014/main" id="{5373036C-45BC-F049-A296-BBDAE00522E1}"/>
                </a:ext>
              </a:extLst>
            </p:cNvPr>
            <p:cNvSpPr/>
            <p:nvPr/>
          </p:nvSpPr>
          <p:spPr>
            <a:xfrm>
              <a:off x="6843635" y="3679220"/>
              <a:ext cx="1042500" cy="578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</a:t>
              </a:r>
              <a:endParaRPr sz="1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" name="Google Shape;85;p4">
              <a:extLst>
                <a:ext uri="{FF2B5EF4-FFF2-40B4-BE49-F238E27FC236}">
                  <a16:creationId xmlns:a16="http://schemas.microsoft.com/office/drawing/2014/main" id="{72F043DC-C01E-2F48-9016-FA91FFF94FA0}"/>
                </a:ext>
              </a:extLst>
            </p:cNvPr>
            <p:cNvSpPr/>
            <p:nvPr/>
          </p:nvSpPr>
          <p:spPr>
            <a:xfrm>
              <a:off x="6843635" y="4513645"/>
              <a:ext cx="1042500" cy="578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</a:t>
              </a:r>
              <a:endParaRPr sz="1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" name="Google Shape;86;p4">
              <a:extLst>
                <a:ext uri="{FF2B5EF4-FFF2-40B4-BE49-F238E27FC236}">
                  <a16:creationId xmlns:a16="http://schemas.microsoft.com/office/drawing/2014/main" id="{0BB06A6F-9AD5-A84D-882D-115E82285CB8}"/>
                </a:ext>
              </a:extLst>
            </p:cNvPr>
            <p:cNvSpPr/>
            <p:nvPr/>
          </p:nvSpPr>
          <p:spPr>
            <a:xfrm>
              <a:off x="8266360" y="4084670"/>
              <a:ext cx="854100" cy="578700"/>
            </a:xfrm>
            <a:prstGeom prst="can">
              <a:avLst>
                <a:gd name="adj" fmla="val 14234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Message</a:t>
              </a:r>
              <a:br>
                <a:rPr lang="en-US" sz="1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4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store</a:t>
              </a:r>
              <a:endPara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" name="Google Shape;87;p4">
              <a:extLst>
                <a:ext uri="{FF2B5EF4-FFF2-40B4-BE49-F238E27FC236}">
                  <a16:creationId xmlns:a16="http://schemas.microsoft.com/office/drawing/2014/main" id="{79ACE44A-0F53-9E40-A3AC-5D52568CAC3C}"/>
                </a:ext>
              </a:extLst>
            </p:cNvPr>
            <p:cNvSpPr/>
            <p:nvPr/>
          </p:nvSpPr>
          <p:spPr>
            <a:xfrm>
              <a:off x="8172160" y="5348070"/>
              <a:ext cx="1042500" cy="578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AA</a:t>
              </a:r>
              <a:endParaRPr sz="1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0" name="Google Shape;88;p4">
              <a:extLst>
                <a:ext uri="{FF2B5EF4-FFF2-40B4-BE49-F238E27FC236}">
                  <a16:creationId xmlns:a16="http://schemas.microsoft.com/office/drawing/2014/main" id="{CFB1DC96-54C1-B04B-ABFE-1D8032A3399B}"/>
                </a:ext>
              </a:extLst>
            </p:cNvPr>
            <p:cNvCxnSpPr>
              <a:stCxn id="39" idx="3"/>
              <a:endCxn id="45" idx="1"/>
            </p:cNvCxnSpPr>
            <p:nvPr/>
          </p:nvCxnSpPr>
          <p:spPr>
            <a:xfrm>
              <a:off x="4086160" y="4374020"/>
              <a:ext cx="1181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1" name="Google Shape;89;p4">
              <a:extLst>
                <a:ext uri="{FF2B5EF4-FFF2-40B4-BE49-F238E27FC236}">
                  <a16:creationId xmlns:a16="http://schemas.microsoft.com/office/drawing/2014/main" id="{75ED57C2-9F0E-2C49-9B68-7D6D507D276A}"/>
                </a:ext>
              </a:extLst>
            </p:cNvPr>
            <p:cNvCxnSpPr>
              <a:stCxn id="45" idx="3"/>
              <a:endCxn id="46" idx="1"/>
            </p:cNvCxnSpPr>
            <p:nvPr/>
          </p:nvCxnSpPr>
          <p:spPr>
            <a:xfrm rot="10800000" flipH="1">
              <a:off x="6310360" y="3968420"/>
              <a:ext cx="533400" cy="405600"/>
            </a:xfrm>
            <a:prstGeom prst="bentConnector3">
              <a:avLst>
                <a:gd name="adj1" fmla="val 4998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2" name="Google Shape;90;p4">
              <a:extLst>
                <a:ext uri="{FF2B5EF4-FFF2-40B4-BE49-F238E27FC236}">
                  <a16:creationId xmlns:a16="http://schemas.microsoft.com/office/drawing/2014/main" id="{8B576F8F-A380-9E4B-8CAA-3986A3C7A08F}"/>
                </a:ext>
              </a:extLst>
            </p:cNvPr>
            <p:cNvCxnSpPr>
              <a:stCxn id="45" idx="2"/>
              <a:endCxn id="47" idx="1"/>
            </p:cNvCxnSpPr>
            <p:nvPr/>
          </p:nvCxnSpPr>
          <p:spPr>
            <a:xfrm rot="-5400000" flipH="1">
              <a:off x="6246610" y="4205870"/>
              <a:ext cx="139500" cy="10545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3" name="Google Shape;91;p4">
              <a:extLst>
                <a:ext uri="{FF2B5EF4-FFF2-40B4-BE49-F238E27FC236}">
                  <a16:creationId xmlns:a16="http://schemas.microsoft.com/office/drawing/2014/main" id="{D80B5F99-FA76-6043-BA6D-9C4A36AB680E}"/>
                </a:ext>
              </a:extLst>
            </p:cNvPr>
            <p:cNvCxnSpPr>
              <a:stCxn id="46" idx="3"/>
              <a:endCxn id="48" idx="2"/>
            </p:cNvCxnSpPr>
            <p:nvPr/>
          </p:nvCxnSpPr>
          <p:spPr>
            <a:xfrm>
              <a:off x="7886135" y="3968570"/>
              <a:ext cx="380100" cy="40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4" name="Google Shape;92;p4">
              <a:extLst>
                <a:ext uri="{FF2B5EF4-FFF2-40B4-BE49-F238E27FC236}">
                  <a16:creationId xmlns:a16="http://schemas.microsoft.com/office/drawing/2014/main" id="{C889E66F-388B-0B47-9993-B6EC8531FAC5}"/>
                </a:ext>
              </a:extLst>
            </p:cNvPr>
            <p:cNvCxnSpPr>
              <a:stCxn id="47" idx="3"/>
              <a:endCxn id="48" idx="2"/>
            </p:cNvCxnSpPr>
            <p:nvPr/>
          </p:nvCxnSpPr>
          <p:spPr>
            <a:xfrm rot="10800000" flipH="1">
              <a:off x="7886135" y="4373995"/>
              <a:ext cx="380100" cy="429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" name="Google Shape;93;p4">
              <a:extLst>
                <a:ext uri="{FF2B5EF4-FFF2-40B4-BE49-F238E27FC236}">
                  <a16:creationId xmlns:a16="http://schemas.microsoft.com/office/drawing/2014/main" id="{17B63326-172C-484D-93CA-40E0D4D041FB}"/>
                </a:ext>
              </a:extLst>
            </p:cNvPr>
            <p:cNvCxnSpPr>
              <a:cxnSpLocks/>
            </p:cNvCxnSpPr>
            <p:nvPr/>
          </p:nvCxnSpPr>
          <p:spPr>
            <a:xfrm>
              <a:off x="8693410" y="4670395"/>
              <a:ext cx="0" cy="684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6" name="Google Shape;95;p4">
              <a:extLst>
                <a:ext uri="{FF2B5EF4-FFF2-40B4-BE49-F238E27FC236}">
                  <a16:creationId xmlns:a16="http://schemas.microsoft.com/office/drawing/2014/main" id="{BAFD50DC-9D0B-2F40-892D-017EBF766830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rot="10800000">
              <a:off x="7684960" y="5637420"/>
              <a:ext cx="487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7" name="Google Shape;97;p4">
              <a:extLst>
                <a:ext uri="{FF2B5EF4-FFF2-40B4-BE49-F238E27FC236}">
                  <a16:creationId xmlns:a16="http://schemas.microsoft.com/office/drawing/2014/main" id="{55DAA60C-D982-6E42-9B45-1A195D68A048}"/>
                </a:ext>
              </a:extLst>
            </p:cNvPr>
            <p:cNvSpPr/>
            <p:nvPr/>
          </p:nvSpPr>
          <p:spPr>
            <a:xfrm>
              <a:off x="4979935" y="3237845"/>
              <a:ext cx="4451700" cy="2783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HostB - receiver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75;p4">
              <a:extLst>
                <a:ext uri="{FF2B5EF4-FFF2-40B4-BE49-F238E27FC236}">
                  <a16:creationId xmlns:a16="http://schemas.microsoft.com/office/drawing/2014/main" id="{3D154199-920B-F245-AA49-BF788020A86C}"/>
                </a:ext>
              </a:extLst>
            </p:cNvPr>
            <p:cNvSpPr/>
            <p:nvPr/>
          </p:nvSpPr>
          <p:spPr>
            <a:xfrm>
              <a:off x="6729448" y="5354995"/>
              <a:ext cx="957413" cy="578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UA</a:t>
              </a:r>
              <a:endParaRPr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776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6105E8C-1DC0-2247-A603-6F3C76EB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506" y="5652475"/>
            <a:ext cx="4276185" cy="1488847"/>
          </a:xfrm>
          <a:prstGeom prst="rect">
            <a:avLst/>
          </a:prstGeom>
        </p:spPr>
      </p:pic>
      <p:sp>
        <p:nvSpPr>
          <p:cNvPr id="102" name="Google Shape;102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3" name="Google Shape;103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Mail System – The User Agent (1)</a:t>
            </a:r>
            <a:endParaRPr/>
          </a:p>
        </p:txBody>
      </p:sp>
      <p:sp>
        <p:nvSpPr>
          <p:cNvPr id="104" name="Google Shape;104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Help user read and compose mails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UA must know mail format</a:t>
            </a:r>
            <a:endParaRPr dirty="0"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Originally: Text only </a:t>
            </a:r>
            <a:endParaRPr dirty="0"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Now: MIME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dirty="0"/>
              <a:t>※ MIME (Multipurpose Internet Mail Extensions)</a:t>
            </a:r>
            <a:endParaRPr dirty="0"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Include several types of content that can be encoded in the mail</a:t>
            </a:r>
            <a:endParaRPr dirty="0"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i</a:t>
            </a:r>
            <a:r>
              <a:rPr lang="en-US" dirty="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mage</a:t>
            </a:r>
            <a:r>
              <a:rPr lang="en-US" dirty="0"/>
              <a:t>, video, </a:t>
            </a:r>
            <a:r>
              <a:rPr lang="en-US" dirty="0">
                <a:solidFill>
                  <a:srgbClr val="FF0000"/>
                </a:solidFill>
              </a:rPr>
              <a:t>virus</a:t>
            </a:r>
            <a:r>
              <a:rPr lang="en-US" dirty="0"/>
              <a:t>, …</a:t>
            </a:r>
            <a:endParaRPr dirty="0"/>
          </a:p>
        </p:txBody>
      </p:sp>
      <p:sp>
        <p:nvSpPr>
          <p:cNvPr id="106" name="Google Shape;106;p5"/>
          <p:cNvSpPr/>
          <p:nvPr/>
        </p:nvSpPr>
        <p:spPr>
          <a:xfrm>
            <a:off x="7399506" y="5836596"/>
            <a:ext cx="654996" cy="128783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07" name="Google Shape;107;p5"/>
          <p:cNvSpPr/>
          <p:nvPr/>
        </p:nvSpPr>
        <p:spPr>
          <a:xfrm>
            <a:off x="10175402" y="6705175"/>
            <a:ext cx="609330" cy="41925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Mail System – The User Agent (2)</a:t>
            </a: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Popular Mail User Agents</a:t>
            </a:r>
            <a:endParaRPr/>
          </a:p>
        </p:txBody>
      </p:sp>
      <p:graphicFrame>
        <p:nvGraphicFramePr>
          <p:cNvPr id="115" name="Google Shape;115;p6"/>
          <p:cNvGraphicFramePr/>
          <p:nvPr/>
        </p:nvGraphicFramePr>
        <p:xfrm>
          <a:off x="1186538" y="2237838"/>
          <a:ext cx="9487875" cy="4088400"/>
        </p:xfrm>
        <a:graphic>
          <a:graphicData uri="http://schemas.openxmlformats.org/drawingml/2006/table">
            <a:tbl>
              <a:tblPr>
                <a:noFill/>
                <a:tableStyleId>{4BAF01D8-87DC-4E45-9FF3-3F5A4B93633A}</a:tableStyleId>
              </a:tblPr>
              <a:tblGrid>
                <a:gridCol w="178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3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3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Agent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System </a:t>
                      </a: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Config.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</a:t>
                      </a:r>
                      <a:r>
                        <a:rPr lang="en-US" sz="200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Config.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MIME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POP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IMAP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SMTP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mail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mail.rc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.mailrc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mutt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/etc/muttrc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.muttrc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Netscape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Outlook Ep.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MS Outlook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Thunderbird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Smartphones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chemeClr val="accent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sz="1400" u="none" strike="noStrike" cap="none">
                        <a:solidFill>
                          <a:schemeClr val="accent3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Mail System – The Submission Agent</a:t>
            </a:r>
            <a:endParaRPr sz="4500"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7472100" cy="55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Route mails to local MTA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Typical works that a MTA must do: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Ensuring that all hostname are fully qualified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Modifying headers</a:t>
            </a:r>
            <a:endParaRPr/>
          </a:p>
          <a:p>
            <a: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MessageID</a:t>
            </a:r>
            <a:endParaRPr/>
          </a:p>
          <a:p>
            <a: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Date</a:t>
            </a:r>
            <a:endParaRPr/>
          </a:p>
          <a:p>
            <a: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DomainKeys/DKIM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Logging errors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…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RFC2476 introduces the idea of splitting MTA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Let SA to share the load</a:t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636250" y="5482112"/>
            <a:ext cx="4242450" cy="147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/>
          <p:nvPr/>
        </p:nvSpPr>
        <p:spPr>
          <a:xfrm>
            <a:off x="8415125" y="6309125"/>
            <a:ext cx="720000" cy="490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 sz="4500"/>
              <a:t>Mail System – The Transport Agent (1)</a:t>
            </a:r>
            <a:endParaRPr sz="4500"/>
          </a:p>
        </p:txBody>
      </p:sp>
      <p:sp>
        <p:nvSpPr>
          <p:cNvPr id="131" name="Google Shape;131;p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Route mails among machines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Accept mail from UA, examine the recipients' addresses, and delivery the mail to the correct host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Protocols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SMTP (Simple Mail Transport Protocol)</a:t>
            </a:r>
            <a:endParaRPr/>
          </a:p>
          <a:p>
            <a: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RFC 821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ESMTP (Extended SMTP)</a:t>
            </a:r>
            <a:endParaRPr/>
          </a:p>
          <a:p>
            <a:pPr marL="182880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RFC 2821 =&gt; … =&gt; 5321 (2008)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Popular transport agents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sendmail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http://www.sendmail.org/</a:t>
            </a:r>
            <a:r>
              <a:rPr lang="en-US"/>
              <a:t> 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>
                <a:solidFill>
                  <a:srgbClr val="0000FF"/>
                </a:solidFill>
              </a:rPr>
              <a:t>Postfix</a:t>
            </a:r>
            <a:r>
              <a:rPr lang="en-US"/>
              <a:t>   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http://www.postfix.org/</a:t>
            </a:r>
            <a:r>
              <a:rPr lang="en-US"/>
              <a:t> 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exim, qmail, …</a:t>
            </a:r>
            <a:endParaRPr/>
          </a:p>
        </p:txBody>
      </p:sp>
      <p:pic>
        <p:nvPicPr>
          <p:cNvPr id="132" name="Google Shape;132;p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608600" y="5482112"/>
            <a:ext cx="4242450" cy="1477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/>
          <p:nvPr/>
        </p:nvSpPr>
        <p:spPr>
          <a:xfrm>
            <a:off x="8387400" y="5771825"/>
            <a:ext cx="1825800" cy="578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3210</Words>
  <Application>Microsoft Macintosh PowerPoint</Application>
  <PresentationFormat>自訂</PresentationFormat>
  <Paragraphs>530</Paragraphs>
  <Slides>35</Slides>
  <Notes>34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2" baseType="lpstr">
      <vt:lpstr>Courier New</vt:lpstr>
      <vt:lpstr>Verdana</vt:lpstr>
      <vt:lpstr>Source Sans Pro</vt:lpstr>
      <vt:lpstr>Noto Sans Symbols</vt:lpstr>
      <vt:lpstr>Times New Roman</vt:lpstr>
      <vt:lpstr>Arial</vt:lpstr>
      <vt:lpstr>CSCC NASA</vt:lpstr>
      <vt:lpstr>E-Mail System</vt:lpstr>
      <vt:lpstr>Components of an E-Mail (1)</vt:lpstr>
      <vt:lpstr>Components of an E-Mail (2)</vt:lpstr>
      <vt:lpstr>Mail System</vt:lpstr>
      <vt:lpstr>PowerPoint 簡報</vt:lpstr>
      <vt:lpstr>Mail System – The User Agent (1)</vt:lpstr>
      <vt:lpstr>Mail System – The User Agent (2)</vt:lpstr>
      <vt:lpstr>Mail System – The Submission Agent</vt:lpstr>
      <vt:lpstr>Mail System – The Transport Agent (1)</vt:lpstr>
      <vt:lpstr>Mail System – The Transport Agent (2)</vt:lpstr>
      <vt:lpstr>Mail System – The Transport Agent (3)</vt:lpstr>
      <vt:lpstr>Mail System – The Delivery Agent</vt:lpstr>
      <vt:lpstr>Mail Storage</vt:lpstr>
      <vt:lpstr>Mail System – The Access Agent</vt:lpstr>
      <vt:lpstr>Mail Addressing – Domain (1)</vt:lpstr>
      <vt:lpstr>Mail Addressing – Domain (2)</vt:lpstr>
      <vt:lpstr>Mail Addressing – Domain (3)</vt:lpstr>
      <vt:lpstr>Mail Addressing – Alias</vt:lpstr>
      <vt:lpstr>Mail Alias – Traditional aliasing mechanism (1)</vt:lpstr>
      <vt:lpstr>Mail Alias – Traditional aliasing mechanism (2)</vt:lpstr>
      <vt:lpstr>Mail Alias – Traditional aliasing mechanism (3)</vt:lpstr>
      <vt:lpstr>Mail Alias – Traditional aliasing mechanism (4)</vt:lpstr>
      <vt:lpstr>Mail Alias – Traditional aliasing mechanism (5)</vt:lpstr>
      <vt:lpstr>Mail Alias – Traditional aliasing mechanism (6)</vt:lpstr>
      <vt:lpstr>Mail Transport Example</vt:lpstr>
      <vt:lpstr>Mail Headers (1)</vt:lpstr>
      <vt:lpstr>Mail Headers (2)</vt:lpstr>
      <vt:lpstr>Mail Headers (3)</vt:lpstr>
      <vt:lpstr>Mail Headers (4)</vt:lpstr>
      <vt:lpstr>Mail Headers (5)</vt:lpstr>
      <vt:lpstr>Mail Headers (6)</vt:lpstr>
      <vt:lpstr>Mail System Architecture</vt:lpstr>
      <vt:lpstr>Mail System Architecture –  Scalable architecture for medium sites</vt:lpstr>
      <vt:lpstr>To, CC, and BCC</vt:lpstr>
      <vt:lpstr>vacation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E-Mail System</dc:title>
  <dc:creator>Johnson Yuan</dc:creator>
  <cp:lastModifiedBy>Liang-Chi Tseng</cp:lastModifiedBy>
  <cp:revision>19</cp:revision>
  <dcterms:modified xsi:type="dcterms:W3CDTF">2022-03-11T11:15:37Z</dcterms:modified>
</cp:coreProperties>
</file>