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ng-Chi Tseng" initials="LT" lastIdx="2" clrIdx="0">
    <p:extLst>
      <p:ext uri="{19B8F6BF-5375-455C-9EA6-DF929625EA0E}">
        <p15:presenceInfo xmlns:p15="http://schemas.microsoft.com/office/powerpoint/2012/main" userId="c4c22ce555f5a07a" providerId="Windows Live"/>
      </p:ext>
    </p:extLst>
  </p:cmAuthor>
  <p:cmAuthor id="2" name="李富源" initials="李富源" lastIdx="2" clrIdx="1">
    <p:extLst>
      <p:ext uri="{19B8F6BF-5375-455C-9EA6-DF929625EA0E}">
        <p15:presenceInfo xmlns:p15="http://schemas.microsoft.com/office/powerpoint/2012/main" userId="40594aa868d235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17B"/>
    <a:srgbClr val="DB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66" autoAdjust="0"/>
    <p:restoredTop sz="94660"/>
  </p:normalViewPr>
  <p:slideViewPr>
    <p:cSldViewPr snapToGrid="0">
      <p:cViewPr varScale="1">
        <p:scale>
          <a:sx n="229" d="100"/>
          <a:sy n="229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8T22:48:07.223" idx="2">
    <p:pos x="5735" y="2043"/>
    <p:text>這個圖我暫時用ppt畫的，可以改用其他工具</p:text>
    <p:extLst>
      <p:ext uri="{C676402C-5697-4E1C-873F-D02D1690AC5C}">
        <p15:threadingInfo xmlns:p15="http://schemas.microsoft.com/office/powerpoint/2012/main" timeZoneBias="-480"/>
      </p:ext>
    </p:extLst>
  </p:cm>
  <p:cm authorId="2" dt="2021-04-19T18:35:38.230" idx="1">
    <p:pos x="5735" y="2179"/>
    <p:text>已更新</p:text>
    <p:extLst>
      <p:ext uri="{C676402C-5697-4E1C-873F-D02D1690AC5C}">
        <p15:threadingInfo xmlns:p15="http://schemas.microsoft.com/office/powerpoint/2012/main" timeZoneBias="-48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8T22:47:14.814" idx="1">
    <p:pos x="5701" y="2790"/>
    <p:text>右邊應該是 Delivery agents，而非Input agents</p:text>
    <p:extLst>
      <p:ext uri="{C676402C-5697-4E1C-873F-D02D1690AC5C}">
        <p15:threadingInfo xmlns:p15="http://schemas.microsoft.com/office/powerpoint/2012/main" timeZoneBias="-480"/>
      </p:ext>
    </p:extLst>
  </p:cm>
  <p:cm authorId="2" dt="2021-04-19T18:35:48.697" idx="2">
    <p:pos x="5701" y="2926"/>
    <p:text>已更新</p:text>
    <p:extLst>
      <p:ext uri="{C676402C-5697-4E1C-873F-D02D1690AC5C}">
        <p15:threadingInfo xmlns:p15="http://schemas.microsoft.com/office/powerpoint/2012/main" timeZoneBias="-480">
          <p15:parentCm authorId="1" idx="1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EDD83-0917-4A6D-AF15-36CFFC8BDE20}" type="datetimeFigureOut">
              <a:rPr lang="zh-TW" altLang="en-US" smtClean="0"/>
              <a:t>2022/3/11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E5261-1697-444C-A4F1-0B7B4F6E67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7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0216" y="1122362"/>
            <a:ext cx="10869742" cy="3194265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04617B"/>
                </a:solidFill>
                <a:latin typeface="Source Sans Pro" panose="020B0503030403020204" pitchFamily="34" charset="0"/>
                <a:ea typeface="微軟正黑體" panose="020B0604030504040204" pitchFamily="34" charset="-120"/>
                <a:cs typeface="Adobe Devanagari" panose="02040503050201020203" pitchFamily="18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0216" y="5016843"/>
            <a:ext cx="10869742" cy="1441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DBF5F9"/>
                </a:solidFill>
                <a:latin typeface="Source Sans Pro" panose="020B0503030403020204" pitchFamily="34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altLang="zh-TW" dirty="0"/>
          </a:p>
        </p:txBody>
      </p:sp>
      <p:sp>
        <p:nvSpPr>
          <p:cNvPr id="7" name="Google Shape;11;p2"/>
          <p:cNvSpPr txBox="1"/>
          <p:nvPr userDrawn="1"/>
        </p:nvSpPr>
        <p:spPr>
          <a:xfrm>
            <a:off x="5570654" y="5639676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>
                <a:solidFill>
                  <a:srgbClr val="DBF5F9"/>
                </a:solidFill>
              </a:defRPr>
            </a:lvl1pPr>
          </a:lstStyle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‹#›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0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4617B"/>
                </a:solidFill>
                <a:latin typeface="Source Sans Pro" panose="020B0503030403020204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0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914400" indent="-4572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 sz="28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SzPct val="50000"/>
              <a:buFont typeface="微軟正黑體" panose="020B0604030504040204" pitchFamily="34" charset="-120"/>
              <a:buChar char="□"/>
              <a:defRPr sz="26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defRPr sz="24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2057400" indent="-2286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 sz="22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>
                <a:solidFill>
                  <a:srgbClr val="04617B"/>
                </a:solidFill>
              </a:defRPr>
            </a:lvl1pPr>
          </a:lstStyle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‹#›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21753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  <a:lvl2pPr marL="914400" indent="-4572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 sz="28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SzPct val="50000"/>
              <a:buFont typeface="微軟正黑體" panose="020B0604030504040204" pitchFamily="34" charset="-120"/>
              <a:buChar char="□"/>
              <a:defRPr sz="24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3pPr>
            <a:lvl4pPr>
              <a:lnSpc>
                <a:spcPct val="100000"/>
              </a:lnSpc>
              <a:defRPr sz="20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4pPr>
            <a:lvl5pPr marL="2057400" indent="-2286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 sz="20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>
                <a:solidFill>
                  <a:srgbClr val="04617B"/>
                </a:solidFill>
              </a:defRPr>
            </a:lvl1pPr>
          </a:lstStyle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‹#›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4" name="文字方塊 3"/>
          <p:cNvSpPr txBox="1"/>
          <p:nvPr userDrawn="1"/>
        </p:nvSpPr>
        <p:spPr>
          <a:xfrm>
            <a:off x="691978" y="2810619"/>
            <a:ext cx="10791568" cy="336634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alpha val="98000"/>
              </a:schemeClr>
            </a:solidFill>
          </a:ln>
        </p:spPr>
        <p:txBody>
          <a:bodyPr wrap="square" rtlCol="0">
            <a:noAutofit/>
          </a:bodyPr>
          <a:lstStyle/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4617B"/>
                </a:solidFill>
                <a:latin typeface="Source Sans Pro" panose="020B0503030403020204" pitchFamily="34" charset="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356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DATABASE_READM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documentation.html" TargetMode="External"/><Relationship Id="rId2" Type="http://schemas.openxmlformats.org/officeDocument/2006/relationships/hyperlink" Target="http://www.postfix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virtual.5.html" TargetMode="External"/><Relationship Id="rId2" Type="http://schemas.openxmlformats.org/officeDocument/2006/relationships/hyperlink" Target="http://www.postfix.org/local.8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postfix.org/OVERVIEW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sd.org/cgi/man.cgi?query=postsuper" TargetMode="External"/><Relationship Id="rId2" Type="http://schemas.openxmlformats.org/officeDocument/2006/relationships/hyperlink" Target="https://www.freebsd.org/cgi/man.cgi?query=postque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bsd.org/cgi/man.cgi?query=postca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QSHAPE_README.html#queue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954" TargetMode="External"/><Relationship Id="rId2" Type="http://schemas.openxmlformats.org/officeDocument/2006/relationships/hyperlink" Target="http://tools.ietf.org/html/rfc255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stfix.org/SASL_README.html" TargetMode="External"/><Relationship Id="rId4" Type="http://schemas.openxmlformats.org/officeDocument/2006/relationships/hyperlink" Target="http://wiki2.dovecot.org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dovecot.org/configuration_manual/quick_configuration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ail.cs.nctu.edu.t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Postfix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lctseng (2020-2022, CC-BY)</a:t>
            </a:r>
          </a:p>
          <a:p>
            <a:r>
              <a:rPr lang="en-US" altLang="zh-TW" dirty="0"/>
              <a:t>? (?-2019)</a:t>
            </a:r>
          </a:p>
        </p:txBody>
      </p:sp>
    </p:spTree>
    <p:extLst>
      <p:ext uri="{BB962C8B-B14F-4D97-AF65-F5344CB8AC3E}">
        <p14:creationId xmlns:p14="http://schemas.microsoft.com/office/powerpoint/2010/main" val="325145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Message Store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The </a:t>
            </a:r>
            <a:r>
              <a:rPr lang="en-US" altLang="zh-TW" sz="2000" dirty="0" err="1">
                <a:ea typeface="新細明體" pitchFamily="18" charset="-120"/>
              </a:rPr>
              <a:t>Mbox</a:t>
            </a:r>
            <a:r>
              <a:rPr lang="en-US" altLang="zh-TW" sz="2000" dirty="0">
                <a:ea typeface="新細明體" pitchFamily="18" charset="-120"/>
              </a:rPr>
              <a:t> format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Store messages in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single file</a:t>
            </a:r>
            <a:r>
              <a:rPr lang="en-US" altLang="zh-TW" sz="1800" dirty="0">
                <a:ea typeface="新細明體" pitchFamily="18" charset="-120"/>
              </a:rPr>
              <a:t> for each user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Each message start with </a:t>
            </a:r>
            <a:r>
              <a:rPr lang="en-US" altLang="zh-TW" sz="1800" dirty="0">
                <a:solidFill>
                  <a:srgbClr val="FF0000"/>
                </a:solidFill>
                <a:latin typeface="Times" pitchFamily="18" charset="0"/>
                <a:ea typeface="新細明體" pitchFamily="18" charset="-120"/>
              </a:rPr>
              <a:t>"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From</a:t>
            </a:r>
            <a:r>
              <a:rPr lang="en-US" altLang="zh-TW" sz="1800" dirty="0">
                <a:solidFill>
                  <a:srgbClr val="FF0000"/>
                </a:solidFill>
                <a:latin typeface="Times" pitchFamily="18" charset="0"/>
                <a:ea typeface="新細明體" pitchFamily="18" charset="-120"/>
              </a:rPr>
              <a:t>"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ea typeface="新細明體" pitchFamily="18" charset="-120"/>
              </a:rPr>
              <a:t>line and continued with message headers and body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 err="1">
                <a:ea typeface="新細明體" pitchFamily="18" charset="-120"/>
              </a:rPr>
              <a:t>Mbox</a:t>
            </a:r>
            <a:r>
              <a:rPr lang="en-US" altLang="zh-TW" sz="1800" dirty="0">
                <a:ea typeface="新細明體" pitchFamily="18" charset="-120"/>
              </a:rPr>
              <a:t> format has </a:t>
            </a:r>
            <a:r>
              <a:rPr lang="en-US" altLang="zh-TW" sz="1800" dirty="0">
                <a:solidFill>
                  <a:srgbClr val="00B0F0"/>
                </a:solidFill>
                <a:ea typeface="新細明體" pitchFamily="18" charset="-120"/>
              </a:rPr>
              <a:t>file-locking</a:t>
            </a:r>
            <a:r>
              <a:rPr lang="en-US" altLang="zh-TW" sz="1800" dirty="0">
                <a:ea typeface="新細明體" pitchFamily="18" charset="-120"/>
              </a:rPr>
              <a:t> problem (performance)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The </a:t>
            </a:r>
            <a:r>
              <a:rPr lang="en-US" altLang="zh-TW" sz="2000" dirty="0" err="1">
                <a:ea typeface="新細明體" pitchFamily="18" charset="-120"/>
              </a:rPr>
              <a:t>Maildir</a:t>
            </a:r>
            <a:r>
              <a:rPr lang="en-US" altLang="zh-TW" sz="2000" dirty="0">
                <a:ea typeface="新細明體" pitchFamily="18" charset="-120"/>
              </a:rPr>
              <a:t> format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Use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structure of directories </a:t>
            </a:r>
            <a:r>
              <a:rPr lang="en-US" altLang="zh-TW" sz="1800" dirty="0">
                <a:ea typeface="新細明體" pitchFamily="18" charset="-120"/>
              </a:rPr>
              <a:t>to store email messages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Each message is in its owned file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Three subdirectories - </a:t>
            </a:r>
            <a:r>
              <a:rPr lang="en-US" altLang="zh-TW" sz="1600" dirty="0">
                <a:ea typeface="新細明體" pitchFamily="18" charset="-120"/>
              </a:rPr>
              <a:t>cur, new, and </a:t>
            </a:r>
            <a:r>
              <a:rPr lang="en-US" altLang="zh-TW" sz="1600" dirty="0" err="1">
                <a:ea typeface="新細明體" pitchFamily="18" charset="-120"/>
              </a:rPr>
              <a:t>tmp</a:t>
            </a:r>
            <a:endParaRPr lang="en-US" altLang="zh-TW" sz="1600" dirty="0">
              <a:ea typeface="新細明體" pitchFamily="18" charset="-12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 err="1">
                <a:ea typeface="新細明體" pitchFamily="18" charset="-120"/>
              </a:rPr>
              <a:t>Maildir</a:t>
            </a:r>
            <a:r>
              <a:rPr lang="en-US" altLang="zh-TW" sz="1800" dirty="0">
                <a:ea typeface="新細明體" pitchFamily="18" charset="-120"/>
              </a:rPr>
              <a:t> format has </a:t>
            </a:r>
            <a:r>
              <a:rPr lang="en-US" altLang="zh-TW" sz="1800" dirty="0">
                <a:solidFill>
                  <a:srgbClr val="00B0F0"/>
                </a:solidFill>
                <a:ea typeface="新細明體" pitchFamily="18" charset="-120"/>
              </a:rPr>
              <a:t>scalability</a:t>
            </a:r>
            <a:r>
              <a:rPr lang="en-US" altLang="zh-TW" sz="1800" dirty="0">
                <a:ea typeface="新細明體" pitchFamily="18" charset="-120"/>
              </a:rPr>
              <a:t> problem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1600" dirty="0">
                <a:ea typeface="新細明體" pitchFamily="18" charset="-120"/>
              </a:rPr>
              <a:t>locate and delete mails quickly, but waste amounts of </a:t>
            </a:r>
            <a:r>
              <a:rPr lang="en-US" altLang="zh-TW" sz="1600" dirty="0" err="1">
                <a:ea typeface="新細明體" pitchFamily="18" charset="-120"/>
              </a:rPr>
              <a:t>fd</a:t>
            </a:r>
            <a:r>
              <a:rPr lang="en-US" altLang="zh-TW" sz="1600" dirty="0">
                <a:ea typeface="新細明體" pitchFamily="18" charset="-120"/>
              </a:rPr>
              <a:t>, </a:t>
            </a:r>
            <a:r>
              <a:rPr lang="en-US" altLang="zh-TW" sz="1600" dirty="0" err="1">
                <a:ea typeface="新細明體" pitchFamily="18" charset="-120"/>
              </a:rPr>
              <a:t>inodes</a:t>
            </a:r>
            <a:r>
              <a:rPr lang="en-US" altLang="zh-TW" sz="1600" dirty="0">
                <a:ea typeface="新細明體" pitchFamily="18" charset="-120"/>
              </a:rPr>
              <a:t>, space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1600" dirty="0">
                <a:ea typeface="新細明體" pitchFamily="18" charset="-120"/>
              </a:rPr>
              <a:t>Problems of quota and backup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Related parameters (in main.cf)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 err="1">
                <a:ea typeface="新細明體" pitchFamily="18" charset="-120"/>
              </a:rPr>
              <a:t>mail_spool_directory</a:t>
            </a:r>
            <a:r>
              <a:rPr lang="en-US" altLang="zh-TW" sz="1800" dirty="0">
                <a:ea typeface="新細明體" pitchFamily="18" charset="-120"/>
              </a:rPr>
              <a:t> = /</a:t>
            </a:r>
            <a:r>
              <a:rPr lang="en-US" altLang="zh-TW" sz="1800" dirty="0" err="1">
                <a:ea typeface="新細明體" pitchFamily="18" charset="-120"/>
              </a:rPr>
              <a:t>var</a:t>
            </a:r>
            <a:r>
              <a:rPr lang="en-US" altLang="zh-TW" sz="1800" dirty="0">
                <a:ea typeface="新細明體" pitchFamily="18" charset="-120"/>
              </a:rPr>
              <a:t>/mail		(</a:t>
            </a:r>
            <a:r>
              <a:rPr lang="en-US" altLang="zh-TW" sz="1800" dirty="0" err="1">
                <a:ea typeface="新細明體" pitchFamily="18" charset="-120"/>
              </a:rPr>
              <a:t>Mbox</a:t>
            </a:r>
            <a:r>
              <a:rPr lang="en-US" altLang="zh-TW" sz="1800" dirty="0">
                <a:ea typeface="新細明體" pitchFamily="18" charset="-120"/>
              </a:rPr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1800" dirty="0" err="1">
                <a:ea typeface="新細明體" pitchFamily="18" charset="-120"/>
              </a:rPr>
              <a:t>mail_spool_directory</a:t>
            </a:r>
            <a:r>
              <a:rPr lang="en-US" altLang="zh-TW" sz="1800" dirty="0">
                <a:ea typeface="新細明體" pitchFamily="18" charset="-120"/>
              </a:rPr>
              <a:t> = /</a:t>
            </a:r>
            <a:r>
              <a:rPr lang="en-US" altLang="zh-TW" sz="1800" dirty="0" err="1">
                <a:ea typeface="新細明體" pitchFamily="18" charset="-120"/>
              </a:rPr>
              <a:t>var</a:t>
            </a:r>
            <a:r>
              <a:rPr lang="en-US" altLang="zh-TW" sz="1800" dirty="0">
                <a:ea typeface="新細明體" pitchFamily="18" charset="-120"/>
              </a:rPr>
              <a:t>/mail/		(</a:t>
            </a:r>
            <a:r>
              <a:rPr lang="en-US" altLang="zh-TW" sz="1800" dirty="0" err="1">
                <a:ea typeface="新細明體" pitchFamily="18" charset="-120"/>
              </a:rPr>
              <a:t>Maildir</a:t>
            </a:r>
            <a:r>
              <a:rPr lang="en-US" altLang="zh-TW" sz="1800" dirty="0">
                <a:ea typeface="新細明體" pitchFamily="18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10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左大括弧 4">
            <a:extLst>
              <a:ext uri="{FF2B5EF4-FFF2-40B4-BE49-F238E27FC236}">
                <a16:creationId xmlns:a16="http://schemas.microsoft.com/office/drawing/2014/main" id="{E2FEBC5E-6135-B849-8020-BA8F6E0A80CA}"/>
              </a:ext>
            </a:extLst>
          </p:cNvPr>
          <p:cNvSpPr/>
          <p:nvPr/>
        </p:nvSpPr>
        <p:spPr>
          <a:xfrm>
            <a:off x="5327373" y="3657599"/>
            <a:ext cx="218661" cy="8448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04F1406-E4A5-E547-87D2-91D9A9BB4F91}"/>
              </a:ext>
            </a:extLst>
          </p:cNvPr>
          <p:cNvSpPr txBox="1"/>
          <p:nvPr/>
        </p:nvSpPr>
        <p:spPr>
          <a:xfrm>
            <a:off x="5546034" y="3479323"/>
            <a:ext cx="2842592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cur: already read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new: unread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under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receving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(working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577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Read your mail from terminal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/>
              <a:t>To read mails, you must login via </a:t>
            </a:r>
            <a:r>
              <a:rPr lang="en-US" altLang="zh-TW" sz="2800" dirty="0" err="1"/>
              <a:t>ssh</a:t>
            </a:r>
            <a:endParaRPr lang="en-US" altLang="zh-TW" sz="2800" dirty="0"/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Built-in command to read mail: "mail"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Friendly command-line MUA: "mutt"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 err="1"/>
              <a:t>Pkg</a:t>
            </a:r>
            <a:r>
              <a:rPr lang="en-US" altLang="zh-TW" sz="2000" dirty="0"/>
              <a:t>: mutt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/>
              <a:t>Port: mail/mutt</a:t>
            </a:r>
          </a:p>
          <a:p>
            <a:pPr>
              <a:lnSpc>
                <a:spcPct val="100000"/>
              </a:lnSpc>
            </a:pPr>
            <a:r>
              <a:rPr lang="en-US" altLang="zh-TW" sz="2800" dirty="0"/>
              <a:t>To read from remote host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Supports MUA like Outlook, Thunderbird, or even Gmail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You need MAA (supports IMAP/POP3)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Dovecot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 err="1"/>
              <a:t>Pkg</a:t>
            </a:r>
            <a:r>
              <a:rPr lang="en-US" altLang="zh-TW" sz="2000" dirty="0"/>
              <a:t>: dovecot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/>
              <a:t>Port: mail/dovecot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11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822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&amp; POP3/IMAP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4"/>
            <a:ext cx="10791568" cy="500534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新細明體" pitchFamily="18" charset="-120"/>
              </a:rPr>
              <a:t>POP3 vs. IMAP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Both are used to retrieve mail from server for remote clients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POP3 has to download entire message, while IMAP can download headers only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POP3 can download only single mailbox, while IMAP can let you maintain multiple mailboxes and folders on server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新細明體" pitchFamily="18" charset="-120"/>
              </a:rPr>
              <a:t>Postfix works together with POP3/IMAP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Postfix and POP3/IMAP must agree on the type of 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mailbox format </a:t>
            </a:r>
            <a:br>
              <a:rPr lang="en-US" altLang="zh-TW" sz="2400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</a:br>
            <a:r>
              <a:rPr lang="en-US" altLang="zh-TW" sz="2400" dirty="0">
                <a:ea typeface="新細明體" pitchFamily="18" charset="-120"/>
              </a:rPr>
              <a:t>and style of </a:t>
            </a: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locking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Standard message store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Non-standard message store</a:t>
            </a:r>
          </a:p>
          <a:p>
            <a:pPr lvl="3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Such as Cyrus IMAP or Dovecot</a:t>
            </a:r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40" y="361925"/>
            <a:ext cx="1949093" cy="16980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60" y="4596299"/>
            <a:ext cx="1542386" cy="20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1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 Configuration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Two most important configuration files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/usr/local/etc/postfix/main.cf – </a:t>
            </a:r>
            <a:r>
              <a:rPr lang="en-US" altLang="zh-TW" sz="2000" dirty="0" err="1">
                <a:ea typeface="新細明體" panose="02020500000000000000" pitchFamily="18" charset="-120"/>
              </a:rPr>
              <a:t>postconf</a:t>
            </a:r>
            <a:r>
              <a:rPr lang="en-US" altLang="zh-TW" sz="2000" dirty="0">
                <a:ea typeface="新細明體" panose="02020500000000000000" pitchFamily="18" charset="-120"/>
              </a:rPr>
              <a:t>(5)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Core configuration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/usr/local/etc/postfix/master.cf – master(5)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Which postfix service should invoke which program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Edit main.cf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Using text editor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 err="1">
                <a:ea typeface="新細明體" panose="02020500000000000000" pitchFamily="18" charset="-120"/>
              </a:rPr>
              <a:t>postconf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$ </a:t>
            </a:r>
            <a:r>
              <a:rPr lang="en-US" altLang="zh-TW" sz="1800" dirty="0" err="1">
                <a:ea typeface="新細明體" panose="02020500000000000000" pitchFamily="18" charset="-120"/>
              </a:rPr>
              <a:t>postconf</a:t>
            </a:r>
            <a:r>
              <a:rPr lang="en-US" altLang="zh-TW" sz="1800" dirty="0">
                <a:ea typeface="新細明體" panose="02020500000000000000" pitchFamily="18" charset="-120"/>
              </a:rPr>
              <a:t> [-e] "</a:t>
            </a: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dirty="0" err="1">
                <a:ea typeface="新細明體" panose="02020500000000000000" pitchFamily="18" charset="-120"/>
              </a:rPr>
              <a:t>nasa.cs.nctu.edu.tw</a:t>
            </a:r>
            <a:r>
              <a:rPr lang="en-US" altLang="zh-TW" sz="1800" dirty="0">
                <a:ea typeface="新細明體" panose="02020500000000000000" pitchFamily="18" charset="-120"/>
              </a:rPr>
              <a:t>"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$ </a:t>
            </a:r>
            <a:r>
              <a:rPr lang="en-US" altLang="zh-TW" sz="1800" dirty="0" err="1">
                <a:ea typeface="新細明體" panose="02020500000000000000" pitchFamily="18" charset="-120"/>
              </a:rPr>
              <a:t>postconf</a:t>
            </a:r>
            <a:r>
              <a:rPr lang="en-US" altLang="zh-TW" sz="1800" dirty="0">
                <a:ea typeface="新細明體" panose="02020500000000000000" pitchFamily="18" charset="-120"/>
              </a:rPr>
              <a:t> -d </a:t>
            </a: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	(print default setting)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$ </a:t>
            </a:r>
            <a:r>
              <a:rPr lang="en-US" altLang="zh-TW" sz="1800" dirty="0" err="1">
                <a:ea typeface="新細明體" panose="02020500000000000000" pitchFamily="18" charset="-120"/>
              </a:rPr>
              <a:t>postconf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		(print current setting)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Reload postfix whenever there is a change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$ postfix reload</a:t>
            </a:r>
          </a:p>
          <a:p>
            <a:pPr>
              <a:lnSpc>
                <a:spcPct val="100000"/>
              </a:lnSpc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88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</a:t>
            </a:r>
            <a:r>
              <a:rPr lang="en-US" altLang="zh-TW" dirty="0">
                <a:ea typeface="新細明體" pitchFamily="18" charset="-120"/>
              </a:rPr>
              <a:t>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Lookup tables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Parameters that use external files to store values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Such as </a:t>
            </a:r>
            <a:r>
              <a:rPr lang="en-US" altLang="zh-TW" sz="20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dirty="0" err="1">
                <a:ea typeface="新細明體" panose="02020500000000000000" pitchFamily="18" charset="-120"/>
              </a:rPr>
              <a:t>mynetwork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dirty="0" err="1">
                <a:ea typeface="新細明體" panose="02020500000000000000" pitchFamily="18" charset="-120"/>
              </a:rPr>
              <a:t>relay_domains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Text-based table is ok, but time-consuming when table is large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Lookup tables syntax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Key	values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Database format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$ </a:t>
            </a:r>
            <a:r>
              <a:rPr lang="en-US" altLang="zh-TW" sz="2000" dirty="0" err="1">
                <a:ea typeface="新細明體" panose="02020500000000000000" pitchFamily="18" charset="-120"/>
              </a:rPr>
              <a:t>postconf</a:t>
            </a:r>
            <a:r>
              <a:rPr lang="en-US" altLang="zh-TW" sz="2000" dirty="0">
                <a:ea typeface="新細明體" panose="02020500000000000000" pitchFamily="18" charset="-120"/>
              </a:rPr>
              <a:t> -m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List all available database format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In main.cf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 err="1">
                <a:ea typeface="新細明體" panose="02020500000000000000" pitchFamily="18" charset="-120"/>
              </a:rPr>
              <a:t>default_database_type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13917" y="5306670"/>
            <a:ext cx="4679950" cy="977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$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postconf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default_database_type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default_database_type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hash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$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postconf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-h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default_database_type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hash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361824" y="3112031"/>
            <a:ext cx="2121722" cy="27576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%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postconf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04617B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btree</a:t>
            </a:r>
            <a:endParaRPr kumimoji="0" lang="en-US" altLang="zh-TW" sz="1600" b="1" dirty="0">
              <a:solidFill>
                <a:srgbClr val="04617B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cidr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environ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solidFill>
                  <a:srgbClr val="04617B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hash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internal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proxy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regexp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static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tcp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texthash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467301" y="6356350"/>
            <a:ext cx="524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http://www.postfix.org/DATABASE_README.html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6163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</a:t>
            </a:r>
            <a:r>
              <a:rPr lang="en-US" altLang="zh-TW" dirty="0">
                <a:ea typeface="新細明體" pitchFamily="18" charset="-120"/>
              </a:rPr>
              <a:t>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Lookup tables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Use databased-lookup table in main.cf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syntax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parameter = </a:t>
            </a:r>
            <a:r>
              <a:rPr lang="en-US" altLang="zh-TW" sz="2000" dirty="0" err="1">
                <a:ea typeface="新細明體" panose="02020500000000000000" pitchFamily="18" charset="-120"/>
              </a:rPr>
              <a:t>type:name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E.g. 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In main.cf</a:t>
            </a:r>
            <a:br>
              <a:rPr lang="en-US" altLang="zh-TW" sz="3200" dirty="0">
                <a:ea typeface="新細明體" panose="02020500000000000000" pitchFamily="18" charset="-120"/>
              </a:rPr>
            </a:br>
            <a:r>
              <a:rPr lang="en-US" altLang="zh-TW" sz="2000" dirty="0" err="1">
                <a:ea typeface="新細明體" panose="02020500000000000000" pitchFamily="18" charset="-120"/>
              </a:rPr>
              <a:t>canonical_maps</a:t>
            </a:r>
            <a:r>
              <a:rPr lang="en-US" altLang="zh-TW" sz="2000" dirty="0">
                <a:ea typeface="新細明體" panose="02020500000000000000" pitchFamily="18" charset="-120"/>
              </a:rPr>
              <a:t> = hash:/</a:t>
            </a:r>
            <a:r>
              <a:rPr lang="en-US" altLang="zh-TW" sz="2000" dirty="0" err="1">
                <a:ea typeface="新細明體" panose="02020500000000000000" pitchFamily="18" charset="-120"/>
              </a:rPr>
              <a:t>usr</a:t>
            </a:r>
            <a:r>
              <a:rPr lang="en-US" altLang="zh-TW" sz="2000" dirty="0">
                <a:ea typeface="新細明體" panose="02020500000000000000" pitchFamily="18" charset="-120"/>
              </a:rPr>
              <a:t>/local/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/postfix/canonical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After execute </a:t>
            </a:r>
            <a:r>
              <a:rPr lang="en-US" altLang="zh-TW" sz="2000" dirty="0" err="1">
                <a:ea typeface="新細明體" panose="02020500000000000000" pitchFamily="18" charset="-120"/>
              </a:rPr>
              <a:t>postmap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/</a:t>
            </a:r>
            <a:r>
              <a:rPr lang="en-US" altLang="zh-TW" sz="2000" dirty="0" err="1">
                <a:ea typeface="新細明體" panose="02020500000000000000" pitchFamily="18" charset="-120"/>
              </a:rPr>
              <a:t>usr</a:t>
            </a:r>
            <a:r>
              <a:rPr lang="en-US" altLang="zh-TW" sz="2000" dirty="0">
                <a:ea typeface="新細明體" panose="02020500000000000000" pitchFamily="18" charset="-120"/>
              </a:rPr>
              <a:t>/local/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/postfix/</a:t>
            </a:r>
            <a:r>
              <a:rPr lang="en-US" altLang="zh-TW" sz="2000" dirty="0" err="1">
                <a:ea typeface="新細明體" panose="02020500000000000000" pitchFamily="18" charset="-120"/>
              </a:rPr>
              <a:t>canonical.db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800" dirty="0" err="1">
                <a:ea typeface="新細明體" panose="02020500000000000000" pitchFamily="18" charset="-120"/>
              </a:rPr>
              <a:t>postmap</a:t>
            </a:r>
            <a:r>
              <a:rPr lang="en-US" altLang="zh-TW" sz="2800" dirty="0">
                <a:ea typeface="新細明體" panose="02020500000000000000" pitchFamily="18" charset="-120"/>
              </a:rPr>
              <a:t> command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Generate database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$ </a:t>
            </a:r>
            <a:r>
              <a:rPr lang="en-US" altLang="zh-TW" sz="2000" dirty="0" err="1">
                <a:ea typeface="新細明體" panose="02020500000000000000" pitchFamily="18" charset="-120"/>
              </a:rPr>
              <a:t>postmap</a:t>
            </a:r>
            <a:r>
              <a:rPr lang="en-US" altLang="zh-TW" sz="2000" dirty="0">
                <a:ea typeface="新細明體" panose="02020500000000000000" pitchFamily="18" charset="-120"/>
              </a:rPr>
              <a:t> hash:/</a:t>
            </a:r>
            <a:r>
              <a:rPr lang="en-US" altLang="zh-TW" sz="2000" dirty="0" err="1">
                <a:ea typeface="新細明體" panose="02020500000000000000" pitchFamily="18" charset="-120"/>
              </a:rPr>
              <a:t>usr</a:t>
            </a:r>
            <a:r>
              <a:rPr lang="en-US" altLang="zh-TW" sz="2000" dirty="0">
                <a:ea typeface="新細明體" panose="02020500000000000000" pitchFamily="18" charset="-120"/>
              </a:rPr>
              <a:t>/local/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/postfix/canonical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Query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$ </a:t>
            </a:r>
            <a:r>
              <a:rPr lang="en-US" altLang="zh-TW" sz="2000" dirty="0" err="1">
                <a:ea typeface="新細明體" panose="02020500000000000000" pitchFamily="18" charset="-120"/>
              </a:rPr>
              <a:t>postmap</a:t>
            </a:r>
            <a:r>
              <a:rPr lang="en-US" altLang="zh-TW" sz="2000" dirty="0">
                <a:ea typeface="新細明體" panose="02020500000000000000" pitchFamily="18" charset="-120"/>
              </a:rPr>
              <a:t> -q nctu.edu.tw hash:/</a:t>
            </a:r>
            <a:r>
              <a:rPr lang="en-US" altLang="zh-TW" sz="2000" dirty="0" err="1">
                <a:ea typeface="新細明體" panose="02020500000000000000" pitchFamily="18" charset="-120"/>
              </a:rPr>
              <a:t>usr</a:t>
            </a:r>
            <a:r>
              <a:rPr lang="en-US" altLang="zh-TW" sz="2000" dirty="0">
                <a:ea typeface="新細明體" panose="02020500000000000000" pitchFamily="18" charset="-120"/>
              </a:rPr>
              <a:t>/local/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/postfix/canonical</a:t>
            </a:r>
          </a:p>
          <a:p>
            <a:pPr>
              <a:lnSpc>
                <a:spcPct val="100000"/>
              </a:lnSpc>
            </a:pP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15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5BDB996-BACE-1F42-B096-BC29036AB21D}"/>
              </a:ext>
            </a:extLst>
          </p:cNvPr>
          <p:cNvSpPr txBox="1"/>
          <p:nvPr/>
        </p:nvSpPr>
        <p:spPr>
          <a:xfrm>
            <a:off x="8597457" y="6132340"/>
            <a:ext cx="289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need to add ".</a:t>
            </a:r>
            <a:r>
              <a:rPr lang="en-US" dirty="0" err="1">
                <a:solidFill>
                  <a:srgbClr val="FF0000"/>
                </a:solidFill>
              </a:rPr>
              <a:t>db</a:t>
            </a:r>
            <a:r>
              <a:rPr lang="en-US" dirty="0">
                <a:solidFill>
                  <a:srgbClr val="FF0000"/>
                </a:solidFill>
              </a:rPr>
              <a:t>" here</a:t>
            </a:r>
          </a:p>
        </p:txBody>
      </p:sp>
      <p:cxnSp>
        <p:nvCxnSpPr>
          <p:cNvPr id="8" name="直線箭頭接點 3">
            <a:extLst>
              <a:ext uri="{FF2B5EF4-FFF2-40B4-BE49-F238E27FC236}">
                <a16:creationId xmlns:a16="http://schemas.microsoft.com/office/drawing/2014/main" id="{7AC251D8-E8AC-BB4D-AB25-74448BE587A7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8248651" y="6501672"/>
            <a:ext cx="1796254" cy="8010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3182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</a:t>
            </a:r>
            <a:r>
              <a:rPr lang="en-US" altLang="zh-TW" dirty="0">
                <a:ea typeface="新細明體" pitchFamily="18" charset="-120"/>
              </a:rPr>
              <a:t>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Lookup tables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Regular expression tables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More flexible for matching keys in lookup tables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Sometimes you cannot list all the possibilities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Two regular expression libraries used in Postfix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POSIX extended regular expression	(</a:t>
            </a:r>
            <a:r>
              <a:rPr lang="en-US" altLang="zh-TW" sz="2000" dirty="0" err="1">
                <a:ea typeface="新細明體" panose="02020500000000000000" pitchFamily="18" charset="-120"/>
              </a:rPr>
              <a:t>regexp</a:t>
            </a:r>
            <a:r>
              <a:rPr lang="en-US" altLang="zh-TW" sz="2000" dirty="0">
                <a:ea typeface="新細明體" panose="02020500000000000000" pitchFamily="18" charset="-120"/>
              </a:rPr>
              <a:t>, default)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Perl-Compatible regular expression	(PCRE)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Usage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/pattern/		value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Do some content checks (filtering)</a:t>
            </a:r>
          </a:p>
          <a:p>
            <a:pPr lvl="3">
              <a:lnSpc>
                <a:spcPct val="100000"/>
              </a:lnSpc>
            </a:pPr>
            <a:r>
              <a:rPr lang="en-US" altLang="zh-TW" sz="1800" dirty="0" err="1">
                <a:ea typeface="新細明體" panose="02020500000000000000" pitchFamily="18" charset="-120"/>
              </a:rPr>
              <a:t>header_checks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3">
              <a:lnSpc>
                <a:spcPct val="100000"/>
              </a:lnSpc>
            </a:pPr>
            <a:r>
              <a:rPr lang="en-US" altLang="zh-TW" sz="1800" dirty="0" err="1">
                <a:ea typeface="新細明體" panose="02020500000000000000" pitchFamily="18" charset="-120"/>
              </a:rPr>
              <a:t>body_checks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Design some features</a:t>
            </a:r>
          </a:p>
          <a:p>
            <a:pPr lvl="3">
              <a:lnSpc>
                <a:spcPct val="100000"/>
              </a:lnSpc>
            </a:pPr>
            <a:r>
              <a:rPr lang="en-US" altLang="zh-TW" sz="1800" dirty="0"/>
              <a:t>/(\S+)\.(\S+)@</a:t>
            </a:r>
            <a:r>
              <a:rPr lang="en-US" altLang="zh-TW" sz="1800" dirty="0" err="1"/>
              <a:t>cs</a:t>
            </a:r>
            <a:r>
              <a:rPr lang="en-US" altLang="zh-TW" sz="1800" dirty="0"/>
              <a:t>\.</a:t>
            </a:r>
            <a:r>
              <a:rPr lang="en-US" altLang="zh-TW" sz="1800" dirty="0" err="1"/>
              <a:t>nctu</a:t>
            </a:r>
            <a:r>
              <a:rPr lang="en-US" altLang="zh-TW" sz="1800" dirty="0"/>
              <a:t>\.</a:t>
            </a:r>
            <a:r>
              <a:rPr lang="en-US" altLang="zh-TW" sz="1800" dirty="0" err="1"/>
              <a:t>edu</a:t>
            </a:r>
            <a:r>
              <a:rPr lang="en-US" altLang="zh-TW" sz="1800" dirty="0"/>
              <a:t>\.</a:t>
            </a:r>
            <a:r>
              <a:rPr lang="en-US" altLang="zh-TW" sz="1800" dirty="0" err="1"/>
              <a:t>tw</a:t>
            </a:r>
            <a:r>
              <a:rPr lang="en-US" altLang="zh-TW" sz="1800" dirty="0"/>
              <a:t>/        $1@cs.nctu.edu.tw</a:t>
            </a:r>
          </a:p>
          <a:p>
            <a:pPr lvl="3">
              <a:lnSpc>
                <a:spcPct val="100000"/>
              </a:lnSpc>
            </a:pPr>
            <a:endParaRPr lang="en-US" altLang="zh-TW" sz="1800" b="1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16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038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</a:t>
            </a:r>
            <a:r>
              <a:rPr lang="en-US" altLang="zh-TW" dirty="0">
                <a:ea typeface="新細明體" pitchFamily="18" charset="-120"/>
              </a:rPr>
              <a:t>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Categories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Categories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Server identities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my...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Mail rewriting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for incoming/outgoing mails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Access control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restrictions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Mail processing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filter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Operation details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…</a:t>
            </a:r>
          </a:p>
          <a:p>
            <a:pPr lvl="2">
              <a:lnSpc>
                <a:spcPct val="10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17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72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 Configuration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 </a:t>
            </a:r>
            <a:r>
              <a:rPr lang="en-US" altLang="zh-TW" sz="4000" dirty="0">
                <a:ea typeface="新細明體" pitchFamily="18" charset="-120"/>
              </a:rPr>
              <a:t>MTA Identity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Four related parameters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 err="1">
                <a:ea typeface="新細明體" panose="02020500000000000000" pitchFamily="18" charset="-120"/>
              </a:rPr>
              <a:t>myhostname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 = nasa.cs.nctu.edu.tw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If un-specified, postfix will use </a:t>
            </a:r>
            <a:r>
              <a:rPr lang="en-US" altLang="zh-TW" sz="1800" dirty="0">
                <a:latin typeface="Verdana" panose="020B0604030504040204" pitchFamily="34" charset="0"/>
                <a:ea typeface="新細明體" panose="02020500000000000000" pitchFamily="18" charset="-120"/>
              </a:rPr>
              <a:t>‘</a:t>
            </a:r>
            <a:r>
              <a:rPr lang="en-US" altLang="zh-TW" sz="1800" dirty="0">
                <a:ea typeface="新細明體" panose="02020500000000000000" pitchFamily="18" charset="-120"/>
              </a:rPr>
              <a:t>hostname</a:t>
            </a:r>
            <a:r>
              <a:rPr lang="en-US" altLang="zh-TW" sz="1800" dirty="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 command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 err="1">
                <a:ea typeface="新細明體" panose="02020500000000000000" pitchFamily="18" charset="-120"/>
              </a:rPr>
              <a:t>mydestination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List all the domains that postfix should accept for local delivery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1800" dirty="0">
                <a:ea typeface="新細明體" panose="02020500000000000000" pitchFamily="18" charset="-120"/>
              </a:rPr>
              <a:t> = $</a:t>
            </a: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, localhost.$</a:t>
            </a:r>
            <a:r>
              <a:rPr lang="en-US" altLang="zh-TW" sz="18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800" dirty="0">
                <a:ea typeface="新細明體" panose="02020500000000000000" pitchFamily="18" charset="-120"/>
              </a:rPr>
              <a:t> $</a:t>
            </a:r>
            <a:r>
              <a:rPr lang="en-US" altLang="zh-TW" sz="1800" dirty="0" err="1">
                <a:ea typeface="新細明體" panose="02020500000000000000" pitchFamily="18" charset="-120"/>
              </a:rPr>
              <a:t>mydomain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3">
              <a:lnSpc>
                <a:spcPct val="10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This is the CS situation that MX will route mail to </a:t>
            </a:r>
            <a:r>
              <a:rPr lang="en-US" altLang="zh-TW" sz="1600" dirty="0" err="1">
                <a:ea typeface="新細明體" panose="02020500000000000000" pitchFamily="18" charset="-120"/>
              </a:rPr>
              <a:t>mailgate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1800" dirty="0">
                <a:ea typeface="新細明體" panose="02020500000000000000" pitchFamily="18" charset="-120"/>
              </a:rPr>
              <a:t> = $</a:t>
            </a: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 www.$mydomain, ftp.$</a:t>
            </a:r>
            <a:r>
              <a:rPr lang="en-US" altLang="zh-TW" sz="1800" dirty="0" err="1">
                <a:ea typeface="新細明體" panose="02020500000000000000" pitchFamily="18" charset="-120"/>
              </a:rPr>
              <a:t>mydomain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000" dirty="0" err="1">
                <a:ea typeface="新細明體" panose="02020500000000000000" pitchFamily="18" charset="-120"/>
              </a:rPr>
              <a:t>mydomain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800" dirty="0">
                <a:ea typeface="新細明體" panose="02020500000000000000" pitchFamily="18" charset="-120"/>
              </a:rPr>
              <a:t> = cs.nctu.edu.tw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If un-specified, postfix use </a:t>
            </a: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 minus the first component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 err="1">
                <a:ea typeface="新細明體" panose="02020500000000000000" pitchFamily="18" charset="-120"/>
              </a:rPr>
              <a:t>myorigin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 err="1">
                <a:ea typeface="新細明體" panose="02020500000000000000" pitchFamily="18" charset="-120"/>
              </a:rPr>
              <a:t>myorigin</a:t>
            </a:r>
            <a:r>
              <a:rPr lang="en-US" altLang="zh-TW" sz="1800" dirty="0">
                <a:ea typeface="新細明體" panose="02020500000000000000" pitchFamily="18" charset="-120"/>
              </a:rPr>
              <a:t> = $</a:t>
            </a:r>
            <a:r>
              <a:rPr lang="en-US" altLang="zh-TW" sz="18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800" dirty="0">
                <a:ea typeface="新細明體" panose="02020500000000000000" pitchFamily="18" charset="-120"/>
              </a:rPr>
              <a:t>	(default is $</a:t>
            </a: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18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31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Postfix Configuration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4000" dirty="0"/>
              <a:t> System-wide aliases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4"/>
            <a:ext cx="10791568" cy="51193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/>
              <a:t>Using aliases in Postfix (</a:t>
            </a:r>
            <a:r>
              <a:rPr lang="en-US" altLang="zh-TW" sz="2800" dirty="0">
                <a:solidFill>
                  <a:srgbClr val="00B050"/>
                </a:solidFill>
              </a:rPr>
              <a:t>first-matching</a:t>
            </a:r>
            <a:r>
              <a:rPr lang="en-US" altLang="zh-TW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TW" sz="2600" dirty="0" err="1"/>
              <a:t>alias_maps</a:t>
            </a:r>
            <a:r>
              <a:rPr lang="en-US" altLang="zh-TW" sz="2600" dirty="0"/>
              <a:t> = hash:/</a:t>
            </a:r>
            <a:r>
              <a:rPr lang="en-US" altLang="zh-TW" sz="2600" dirty="0" err="1"/>
              <a:t>etc</a:t>
            </a:r>
            <a:r>
              <a:rPr lang="en-US" altLang="zh-TW" sz="2600" dirty="0"/>
              <a:t>/aliases</a:t>
            </a:r>
          </a:p>
          <a:p>
            <a:pPr lvl="1">
              <a:lnSpc>
                <a:spcPct val="100000"/>
              </a:lnSpc>
            </a:pPr>
            <a:r>
              <a:rPr lang="en-US" altLang="zh-TW" sz="2600" dirty="0" err="1"/>
              <a:t>alias_maps</a:t>
            </a:r>
            <a:r>
              <a:rPr lang="en-US" altLang="zh-TW" sz="2600" dirty="0"/>
              <a:t> = hash:/</a:t>
            </a:r>
            <a:r>
              <a:rPr lang="en-US" altLang="zh-TW" sz="2600" dirty="0" err="1"/>
              <a:t>etc</a:t>
            </a:r>
            <a:r>
              <a:rPr lang="en-US" altLang="zh-TW" sz="2600" dirty="0"/>
              <a:t>/aliases, </a:t>
            </a:r>
            <a:r>
              <a:rPr lang="en-US" altLang="zh-TW" sz="2600" dirty="0" err="1"/>
              <a:t>nis:mail.aliases</a:t>
            </a:r>
            <a:endParaRPr lang="en-US" altLang="zh-TW" sz="2600" dirty="0"/>
          </a:p>
          <a:p>
            <a:pPr lvl="1">
              <a:lnSpc>
                <a:spcPct val="100000"/>
              </a:lnSpc>
            </a:pPr>
            <a:r>
              <a:rPr lang="en-US" altLang="zh-TW" sz="2600" dirty="0" err="1"/>
              <a:t>alias_database</a:t>
            </a:r>
            <a:r>
              <a:rPr lang="en-US" altLang="zh-TW" sz="2600" dirty="0"/>
              <a:t> = hash:/</a:t>
            </a:r>
            <a:r>
              <a:rPr lang="en-US" altLang="zh-TW" sz="2600" dirty="0" err="1"/>
              <a:t>etc</a:t>
            </a:r>
            <a:r>
              <a:rPr lang="en-US" altLang="zh-TW" sz="2600" dirty="0"/>
              <a:t>/aliases</a:t>
            </a:r>
          </a:p>
          <a:p>
            <a:pPr>
              <a:lnSpc>
                <a:spcPct val="100000"/>
              </a:lnSpc>
            </a:pPr>
            <a:r>
              <a:rPr lang="en-US" altLang="zh-TW" sz="2800" dirty="0" err="1"/>
              <a:t>alias_map</a:t>
            </a:r>
            <a:r>
              <a:rPr lang="en-US" altLang="zh-TW" sz="2800" dirty="0"/>
              <a:t> vs </a:t>
            </a:r>
            <a:r>
              <a:rPr lang="en-US" altLang="zh-TW" sz="2800" dirty="0" err="1"/>
              <a:t>alias_database</a:t>
            </a:r>
            <a:endParaRPr lang="en-US" altLang="zh-TW" sz="2800" dirty="0"/>
          </a:p>
          <a:p>
            <a:pPr lvl="1">
              <a:lnSpc>
                <a:spcPct val="100000"/>
              </a:lnSpc>
            </a:pPr>
            <a:r>
              <a:rPr lang="en-US" altLang="zh-TW" sz="2600" dirty="0" err="1"/>
              <a:t>alias_map</a:t>
            </a:r>
            <a:endParaRPr lang="en-US" altLang="zh-TW" sz="2600" dirty="0"/>
          </a:p>
          <a:p>
            <a:pPr lvl="2">
              <a:lnSpc>
                <a:spcPct val="100000"/>
              </a:lnSpc>
            </a:pPr>
            <a:r>
              <a:rPr lang="en-US" altLang="zh-TW" sz="2400" dirty="0"/>
              <a:t>Which map to use (lookup table)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/>
              <a:t>Not all of them is controlled by Postfix</a:t>
            </a:r>
          </a:p>
          <a:p>
            <a:pPr lvl="3">
              <a:lnSpc>
                <a:spcPct val="100000"/>
              </a:lnSpc>
            </a:pPr>
            <a:r>
              <a:rPr lang="en-US" altLang="zh-TW" sz="2200" dirty="0"/>
              <a:t>E.g. </a:t>
            </a:r>
            <a:r>
              <a:rPr lang="en-US" altLang="zh-TW" sz="2200" dirty="0" err="1"/>
              <a:t>nis</a:t>
            </a:r>
            <a:endParaRPr lang="en-US" altLang="zh-TW" sz="2200" dirty="0"/>
          </a:p>
          <a:p>
            <a:pPr lvl="1">
              <a:lnSpc>
                <a:spcPct val="100000"/>
              </a:lnSpc>
            </a:pPr>
            <a:r>
              <a:rPr lang="en-US" altLang="zh-TW" sz="2600" dirty="0" err="1"/>
              <a:t>alias_database</a:t>
            </a:r>
            <a:endParaRPr lang="en-US" altLang="zh-TW" sz="2600" dirty="0"/>
          </a:p>
          <a:p>
            <a:pPr lvl="2">
              <a:lnSpc>
                <a:spcPct val="100000"/>
              </a:lnSpc>
            </a:pPr>
            <a:r>
              <a:rPr lang="en-US" altLang="zh-TW" sz="2400" dirty="0"/>
              <a:t>Tell "</a:t>
            </a:r>
            <a:r>
              <a:rPr lang="en-US" altLang="zh-TW" sz="2400" dirty="0" err="1"/>
              <a:t>newaliases</a:t>
            </a:r>
            <a:r>
              <a:rPr lang="en-US" altLang="zh-TW" sz="2400" dirty="0"/>
              <a:t>" which (local) database to rebuild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19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84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altLang="zh-TW" dirty="0" err="1"/>
              <a:t>Postfix</a:t>
            </a:r>
            <a:r>
              <a:rPr lang="fr-FR" altLang="zh-TW" dirty="0"/>
              <a:t> v3.6.x</a:t>
            </a:r>
          </a:p>
          <a:p>
            <a:pPr lvl="1">
              <a:lnSpc>
                <a:spcPct val="100000"/>
              </a:lnSpc>
            </a:pPr>
            <a:r>
              <a:rPr lang="fr-FR" altLang="zh-TW" dirty="0" err="1"/>
              <a:t>Latest</a:t>
            </a:r>
            <a:r>
              <a:rPr lang="fr-FR" altLang="zh-TW" dirty="0"/>
              <a:t> stable release: 3.7.0 (</a:t>
            </a:r>
            <a:r>
              <a:rPr lang="fr-FR" altLang="zh-TW" dirty="0" err="1"/>
              <a:t>Feb</a:t>
            </a:r>
            <a:r>
              <a:rPr lang="fr-FR" altLang="zh-TW" dirty="0"/>
              <a:t> 2022)</a:t>
            </a:r>
          </a:p>
          <a:p>
            <a:pPr lvl="1">
              <a:lnSpc>
                <a:spcPct val="100000"/>
              </a:lnSpc>
            </a:pPr>
            <a:r>
              <a:rPr lang="fr-FR" altLang="zh-TW" dirty="0"/>
              <a:t>/usr/ports/mail/postfix</a:t>
            </a:r>
          </a:p>
          <a:p>
            <a:pPr lvl="1">
              <a:lnSpc>
                <a:spcPct val="100000"/>
              </a:lnSpc>
            </a:pPr>
            <a:r>
              <a:rPr lang="fr-FR" altLang="zh-TW" dirty="0"/>
              <a:t>pkg install postifx</a:t>
            </a:r>
          </a:p>
          <a:p>
            <a:pPr>
              <a:lnSpc>
                <a:spcPct val="100000"/>
              </a:lnSpc>
            </a:pPr>
            <a:r>
              <a:rPr lang="fr-FR" altLang="zh-TW" dirty="0">
                <a:hlinkClick r:id="rId2"/>
              </a:rPr>
              <a:t>http://www.postfix.org</a:t>
            </a:r>
            <a:r>
              <a:rPr lang="fr-FR" altLang="zh-TW" dirty="0"/>
              <a:t> </a:t>
            </a:r>
          </a:p>
          <a:p>
            <a:pPr lvl="1">
              <a:lnSpc>
                <a:spcPct val="100000"/>
              </a:lnSpc>
            </a:pPr>
            <a:r>
              <a:rPr lang="fr-FR" altLang="zh-TW" dirty="0">
                <a:hlinkClick r:id="rId3"/>
              </a:rPr>
              <a:t>http://www.postfix.org/documentation.html</a:t>
            </a:r>
            <a:r>
              <a:rPr lang="fr-FR" altLang="zh-TW" dirty="0"/>
              <a:t> </a:t>
            </a:r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929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 Configuration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4000" dirty="0">
                <a:ea typeface="新細明體" pitchFamily="18" charset="-120"/>
              </a:rPr>
              <a:t> System-wide aliases 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新細明體" pitchFamily="18" charset="-120"/>
              </a:rPr>
              <a:t>To Build alias database file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600" dirty="0">
                <a:ea typeface="新細明體" pitchFamily="18" charset="-120"/>
              </a:rPr>
              <a:t>$ </a:t>
            </a:r>
            <a:r>
              <a:rPr lang="en-US" altLang="zh-TW" sz="2600" dirty="0" err="1">
                <a:ea typeface="新細明體" pitchFamily="18" charset="-120"/>
              </a:rPr>
              <a:t>postalias</a:t>
            </a:r>
            <a:r>
              <a:rPr lang="en-US" altLang="zh-TW" sz="2600" dirty="0">
                <a:ea typeface="新細明體" pitchFamily="18" charset="-120"/>
              </a:rPr>
              <a:t> /</a:t>
            </a:r>
            <a:r>
              <a:rPr lang="en-US" altLang="zh-TW" sz="2600" dirty="0" err="1">
                <a:ea typeface="新細明體" pitchFamily="18" charset="-120"/>
              </a:rPr>
              <a:t>etc</a:t>
            </a:r>
            <a:r>
              <a:rPr lang="en-US" altLang="zh-TW" sz="2600" dirty="0">
                <a:ea typeface="新細明體" pitchFamily="18" charset="-120"/>
              </a:rPr>
              <a:t>/aliases</a:t>
            </a:r>
          </a:p>
          <a:p>
            <a:pPr lvl="2">
              <a:defRPr/>
            </a:pPr>
            <a:r>
              <a:rPr lang="en-US" altLang="zh-TW" sz="2400" dirty="0">
                <a:ea typeface="新細明體" pitchFamily="18" charset="-120"/>
              </a:rPr>
              <a:t>Can be used on files other than 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/aliases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600" dirty="0">
                <a:ea typeface="新細明體" pitchFamily="18" charset="-120"/>
              </a:rPr>
              <a:t>$ </a:t>
            </a:r>
            <a:r>
              <a:rPr lang="en-US" altLang="zh-TW" sz="2600" dirty="0" err="1"/>
              <a:t>newaliases</a:t>
            </a:r>
            <a:r>
              <a:rPr lang="en-US" altLang="zh-TW" sz="2600" dirty="0"/>
              <a:t> </a:t>
            </a:r>
          </a:p>
          <a:p>
            <a:pPr lvl="2">
              <a:defRPr/>
            </a:pPr>
            <a:r>
              <a:rPr lang="en-US" altLang="zh-TW" sz="2400" dirty="0"/>
              <a:t>For </a:t>
            </a: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/aliases 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=&gt; can be changed by "</a:t>
            </a:r>
            <a:r>
              <a:rPr lang="en-US" altLang="zh-TW" sz="2400" dirty="0" err="1"/>
              <a:t>alias_database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"</a:t>
            </a: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新細明體" pitchFamily="18" charset="-120"/>
              </a:rPr>
              <a:t>Alias file format (same as </a:t>
            </a:r>
            <a:r>
              <a:rPr lang="en-US" altLang="zh-TW" sz="2800" dirty="0" err="1">
                <a:ea typeface="新細明體" pitchFamily="18" charset="-120"/>
              </a:rPr>
              <a:t>sendmail</a:t>
            </a:r>
            <a:r>
              <a:rPr lang="en-US" altLang="zh-TW" sz="2800" dirty="0">
                <a:ea typeface="新細明體" pitchFamily="18" charset="-120"/>
              </a:rPr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600" dirty="0">
                <a:ea typeface="新細明體" pitchFamily="18" charset="-120"/>
              </a:rPr>
              <a:t>Value can be 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Email address, filename, |command, :include:</a:t>
            </a:r>
          </a:p>
          <a:p>
            <a:pPr>
              <a:defRPr/>
            </a:pPr>
            <a:r>
              <a:rPr lang="en-US" altLang="zh-TW" sz="2800" dirty="0">
                <a:ea typeface="新細明體" pitchFamily="18" charset="-120"/>
              </a:rPr>
              <a:t>Alias restriction (alias, forward, include)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600" dirty="0" err="1">
                <a:ea typeface="新細明體" pitchFamily="18" charset="-120"/>
              </a:rPr>
              <a:t>allow_mail_to_commands</a:t>
            </a:r>
            <a:r>
              <a:rPr lang="en-US" altLang="zh-TW" sz="2600" dirty="0">
                <a:ea typeface="新細明體" pitchFamily="18" charset="-120"/>
              </a:rPr>
              <a:t> = alias, forward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600" dirty="0" err="1">
                <a:ea typeface="新細明體" pitchFamily="18" charset="-120"/>
              </a:rPr>
              <a:t>allow_mail_to_files</a:t>
            </a:r>
            <a:r>
              <a:rPr lang="en-US" altLang="zh-TW" sz="2600" dirty="0">
                <a:ea typeface="新細明體" pitchFamily="18" charset="-120"/>
              </a:rPr>
              <a:t> = alias, forward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20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931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Postfix Configuration</a:t>
            </a:r>
            <a:r>
              <a:rPr lang="en-US" altLang="zh-TW" sz="3600" dirty="0"/>
              <a:t> – Virtual Alias Maps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5"/>
            <a:ext cx="10791568" cy="52187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400" dirty="0"/>
              <a:t>Virtual Alias Map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It </a:t>
            </a:r>
            <a:r>
              <a:rPr lang="en-US" altLang="zh-TW" sz="2000" dirty="0">
                <a:solidFill>
                  <a:srgbClr val="FF0000"/>
                </a:solidFill>
              </a:rPr>
              <a:t>recursively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7030A0"/>
                </a:solidFill>
              </a:rPr>
              <a:t>rewrites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B050"/>
                </a:solidFill>
              </a:rPr>
              <a:t>envelope recipient </a:t>
            </a:r>
            <a:r>
              <a:rPr lang="en-US" altLang="zh-TW" sz="2000" dirty="0"/>
              <a:t>addresses for all local, all virtual, and all remote mail destinations.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 err="1">
                <a:solidFill>
                  <a:srgbClr val="0070C0"/>
                </a:solidFill>
              </a:rPr>
              <a:t>virtual_alias_domains</a:t>
            </a:r>
            <a:r>
              <a:rPr lang="en-US" altLang="zh-TW" sz="2000" dirty="0"/>
              <a:t> = $</a:t>
            </a:r>
            <a:r>
              <a:rPr lang="en-US" altLang="zh-TW" sz="2000" dirty="0" err="1"/>
              <a:t>virtual_alias_maps</a:t>
            </a:r>
            <a:r>
              <a:rPr lang="en-US" altLang="zh-TW" sz="2000" dirty="0"/>
              <a:t> (default)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 err="1"/>
              <a:t>virtual_alias_maps</a:t>
            </a:r>
            <a:r>
              <a:rPr lang="en-US" altLang="zh-TW" sz="2000" dirty="0"/>
              <a:t> = hash:/</a:t>
            </a:r>
            <a:r>
              <a:rPr lang="en-US" altLang="zh-TW" sz="2000" dirty="0" err="1"/>
              <a:t>usr</a:t>
            </a:r>
            <a:r>
              <a:rPr lang="en-US" altLang="zh-TW" sz="2000" dirty="0"/>
              <a:t>/local/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/postfix/virtual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 err="1"/>
              <a:t>src</a:t>
            </a:r>
            <a:r>
              <a:rPr lang="en-US" altLang="zh-TW" sz="2000" dirty="0"/>
              <a:t>-address				</a:t>
            </a:r>
            <a:r>
              <a:rPr lang="en-US" altLang="zh-TW" sz="2000" dirty="0" err="1"/>
              <a:t>dst</a:t>
            </a:r>
            <a:r>
              <a:rPr lang="en-US" altLang="zh-TW" sz="2000" dirty="0"/>
              <a:t>-address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2000" dirty="0" err="1"/>
              <a:t>lctseng@cs.nctu.edu.tw</a:t>
            </a:r>
            <a:r>
              <a:rPr lang="en-US" altLang="zh-TW" sz="2000" dirty="0"/>
              <a:t>		@</a:t>
            </a:r>
            <a:r>
              <a:rPr lang="en-US" altLang="zh-TW" sz="2000" dirty="0" err="1"/>
              <a:t>nasa.cs.nctu.edu.tw</a:t>
            </a:r>
            <a:endParaRPr lang="en-US" altLang="zh-TW" sz="20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2000" dirty="0"/>
              <a:t>lctseng				</a:t>
            </a:r>
            <a:r>
              <a:rPr lang="en-US" altLang="zh-TW" sz="2000" dirty="0" err="1"/>
              <a:t>alice@gmail.com</a:t>
            </a:r>
            <a:endParaRPr lang="en-US" altLang="zh-TW" sz="20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2000" dirty="0"/>
              <a:t>@</a:t>
            </a:r>
            <a:r>
              <a:rPr lang="en-US" altLang="zh-TW" sz="2000" dirty="0" err="1"/>
              <a:t>cs.nycu.edu.tw</a:t>
            </a:r>
            <a:r>
              <a:rPr lang="en-US" altLang="zh-TW" sz="2000" dirty="0"/>
              <a:t>			@</a:t>
            </a:r>
            <a:r>
              <a:rPr lang="en-US" altLang="zh-TW" sz="2000" dirty="0" err="1"/>
              <a:t>cs.nctu.edu.tw</a:t>
            </a:r>
            <a:endParaRPr lang="en-US" altLang="zh-TW" sz="2000" dirty="0"/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Applying regular expression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 err="1"/>
              <a:t>virtual_alias_maps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pcre</a:t>
            </a:r>
            <a:r>
              <a:rPr lang="en-US" altLang="zh-TW" sz="2000" dirty="0"/>
              <a:t>:/</a:t>
            </a:r>
            <a:r>
              <a:rPr lang="en-US" altLang="zh-TW" sz="2000" dirty="0" err="1"/>
              <a:t>usr</a:t>
            </a:r>
            <a:r>
              <a:rPr lang="en-US" altLang="zh-TW" sz="2000" dirty="0"/>
              <a:t>/local/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/postfix/virtual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2000" dirty="0"/>
              <a:t>/^root(\..+)?@(t)?(</a:t>
            </a:r>
            <a:r>
              <a:rPr lang="en-US" altLang="zh-TW" sz="2000" dirty="0" err="1"/>
              <a:t>cs|np</a:t>
            </a:r>
            <a:r>
              <a:rPr lang="en-US" altLang="zh-TW" sz="2000" dirty="0"/>
              <a:t>)?</a:t>
            </a:r>
            <a:r>
              <a:rPr lang="en-US" altLang="zh-TW" sz="2000" dirty="0" err="1"/>
              <a:t>bsd</a:t>
            </a:r>
            <a:r>
              <a:rPr lang="en-US" altLang="zh-TW" sz="2000" dirty="0"/>
              <a:t>\d*\.</a:t>
            </a:r>
            <a:r>
              <a:rPr lang="en-US" altLang="zh-TW" sz="2000" dirty="0" err="1"/>
              <a:t>cs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nctu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edu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tw</a:t>
            </a:r>
            <a:r>
              <a:rPr lang="en-US" altLang="zh-TW" sz="2000" dirty="0"/>
              <a:t>$/	bsdta@cs.nctu.edu.tw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2000" dirty="0"/>
              <a:t>/^root(\..+)?@(t)?(</a:t>
            </a:r>
            <a:r>
              <a:rPr lang="en-US" altLang="zh-TW" sz="2000" dirty="0" err="1"/>
              <a:t>cs|np</a:t>
            </a:r>
            <a:r>
              <a:rPr lang="en-US" altLang="zh-TW" sz="2000" dirty="0"/>
              <a:t>)?</a:t>
            </a:r>
            <a:r>
              <a:rPr lang="en-US" altLang="zh-TW" sz="2000" dirty="0" err="1"/>
              <a:t>linux</a:t>
            </a:r>
            <a:r>
              <a:rPr lang="en-US" altLang="zh-TW" sz="2000" dirty="0"/>
              <a:t>\d*\.</a:t>
            </a:r>
            <a:r>
              <a:rPr lang="en-US" altLang="zh-TW" sz="2000" dirty="0" err="1"/>
              <a:t>cs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nctu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edu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tw</a:t>
            </a:r>
            <a:r>
              <a:rPr lang="en-US" altLang="zh-TW" sz="2000" dirty="0"/>
              <a:t>$/	linuxta@cs.nctu.edu.tw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TW" sz="2000" dirty="0"/>
              <a:t>/^root(\..+)?@(t)?</a:t>
            </a:r>
            <a:r>
              <a:rPr lang="en-US" altLang="zh-TW" sz="2000" dirty="0" err="1"/>
              <a:t>csmail</a:t>
            </a:r>
            <a:r>
              <a:rPr lang="en-US" altLang="zh-TW" sz="2000" dirty="0"/>
              <a:t>\w*\d*\.</a:t>
            </a:r>
            <a:r>
              <a:rPr lang="en-US" altLang="zh-TW" sz="2000" dirty="0" err="1"/>
              <a:t>cs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nctu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edu</a:t>
            </a:r>
            <a:r>
              <a:rPr lang="en-US" altLang="zh-TW" sz="2000" dirty="0"/>
              <a:t>\.</a:t>
            </a:r>
            <a:r>
              <a:rPr lang="en-US" altLang="zh-TW" sz="2000" dirty="0" err="1"/>
              <a:t>tw</a:t>
            </a:r>
            <a:r>
              <a:rPr lang="en-US" altLang="zh-TW" sz="2000" dirty="0"/>
              <a:t>$/	mailta@cs.nctu.edu.tw</a:t>
            </a:r>
          </a:p>
          <a:p>
            <a:pPr>
              <a:lnSpc>
                <a:spcPct val="100000"/>
              </a:lnSpc>
            </a:pPr>
            <a:endParaRPr lang="en-US" altLang="zh-TW" sz="2400" dirty="0"/>
          </a:p>
          <a:p>
            <a:pPr>
              <a:lnSpc>
                <a:spcPct val="100000"/>
              </a:lnSpc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21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Postfix Configuration – Virtual Alias Maps vs Alias Map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 err="1"/>
              <a:t>alias_map</a:t>
            </a:r>
            <a:endParaRPr lang="en-US" altLang="zh-TW" sz="2800" dirty="0"/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Used by </a:t>
            </a:r>
            <a:r>
              <a:rPr lang="en-US" altLang="zh-TW" sz="2400" dirty="0">
                <a:hlinkClick r:id="rId2"/>
              </a:rPr>
              <a:t>local(8)</a:t>
            </a:r>
            <a:r>
              <a:rPr lang="en-US" altLang="zh-TW" sz="2400" dirty="0"/>
              <a:t> delivery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Key must be local recipients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Value can be email/file/command/…</a:t>
            </a:r>
          </a:p>
          <a:p>
            <a:pPr>
              <a:lnSpc>
                <a:spcPct val="100000"/>
              </a:lnSpc>
            </a:pPr>
            <a:r>
              <a:rPr lang="en-US" altLang="zh-TW" sz="2800" dirty="0" err="1"/>
              <a:t>virtual_alias_maps</a:t>
            </a:r>
            <a:endParaRPr lang="en-US" altLang="zh-TW" sz="2800" dirty="0"/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Used by </a:t>
            </a:r>
            <a:r>
              <a:rPr lang="en-US" altLang="zh-TW" sz="2400" dirty="0">
                <a:hlinkClick r:id="rId3"/>
              </a:rPr>
              <a:t>virtual(5)</a:t>
            </a:r>
            <a:r>
              <a:rPr lang="en-US" altLang="zh-TW" sz="2400" dirty="0"/>
              <a:t> delivery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Higher priority than </a:t>
            </a:r>
            <a:r>
              <a:rPr lang="en-US" altLang="zh-TW" sz="2400" dirty="0" err="1"/>
              <a:t>alias_map</a:t>
            </a:r>
            <a:endParaRPr lang="en-US" altLang="zh-TW" sz="2400" dirty="0"/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Key can be 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 err="1"/>
              <a:t>user@domain</a:t>
            </a:r>
            <a:endParaRPr lang="en-US" altLang="zh-TW" sz="2400" dirty="0"/>
          </a:p>
          <a:p>
            <a:pPr lvl="2">
              <a:lnSpc>
                <a:spcPct val="100000"/>
              </a:lnSpc>
            </a:pPr>
            <a:r>
              <a:rPr lang="en-US" altLang="zh-TW" sz="2400" dirty="0"/>
              <a:t>user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/>
              <a:t>@domain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Value must be valid email addresses or local recipients</a:t>
            </a:r>
          </a:p>
          <a:p>
            <a:pPr lvl="1">
              <a:lnSpc>
                <a:spcPct val="100000"/>
              </a:lnSpc>
            </a:pPr>
            <a:endParaRPr lang="en-US" altLang="zh-TW" sz="2400" dirty="0"/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43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Relay Control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4"/>
            <a:ext cx="10791568" cy="50053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Open relay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 mail server that permit anyone to relay mails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/>
              <a:t>Neither originates or ends with a user from its domain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Spam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By default, postfix is not an open relay</a:t>
            </a:r>
          </a:p>
          <a:p>
            <a:pPr>
              <a:lnSpc>
                <a:spcPct val="10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A mail server should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Relay mail for trusted user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Such as lctseng@smtp.cs.nctu.edu.tw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Relay mail for trusted domain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E.g. </a:t>
            </a:r>
            <a:r>
              <a:rPr lang="en-US" altLang="zh-TW" sz="2400" i="1" dirty="0">
                <a:ea typeface="新細明體" panose="02020500000000000000" pitchFamily="18" charset="-120"/>
              </a:rPr>
              <a:t>smtp.cs.nctu.edu.tw</a:t>
            </a:r>
            <a:r>
              <a:rPr lang="en-US" altLang="zh-TW" sz="2400" dirty="0">
                <a:ea typeface="新細明體" panose="02020500000000000000" pitchFamily="18" charset="-120"/>
              </a:rPr>
              <a:t>  trusts 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cs.nctu.edu.tw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079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Relay Control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新細明體" pitchFamily="18" charset="-120"/>
              </a:rPr>
              <a:t>Restricting relay access by </a:t>
            </a:r>
            <a:r>
              <a:rPr lang="en-US" altLang="zh-TW" sz="2800" dirty="0" err="1">
                <a:ea typeface="新細明體" pitchFamily="18" charset="-120"/>
              </a:rPr>
              <a:t>mynetworks_style</a:t>
            </a:r>
            <a:endParaRPr lang="en-US" altLang="zh-TW" sz="2800" dirty="0">
              <a:ea typeface="新細明體" pitchFamily="18" charset="-12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 err="1">
                <a:ea typeface="新細明體" pitchFamily="18" charset="-120"/>
              </a:rPr>
              <a:t>mynetworks_style</a:t>
            </a:r>
            <a:r>
              <a:rPr lang="en-US" altLang="zh-TW" sz="2400" dirty="0">
                <a:ea typeface="新細明體" pitchFamily="18" charset="-120"/>
              </a:rPr>
              <a:t> = subnet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Allow relaying from other hosts in the same </a:t>
            </a:r>
            <a:r>
              <a:rPr lang="en-US" altLang="zh-TW" sz="2000" dirty="0">
                <a:solidFill>
                  <a:srgbClr val="7030A0"/>
                </a:solidFill>
                <a:ea typeface="新細明體" pitchFamily="18" charset="-120"/>
              </a:rPr>
              <a:t>subnet</a:t>
            </a:r>
            <a:r>
              <a:rPr lang="en-US" altLang="zh-TW" sz="2000" dirty="0">
                <a:ea typeface="新細明體" pitchFamily="18" charset="-120"/>
              </a:rPr>
              <a:t>, configured in this machine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 err="1">
                <a:ea typeface="新細明體" pitchFamily="18" charset="-120"/>
              </a:rPr>
              <a:t>mynetworks_style</a:t>
            </a:r>
            <a:r>
              <a:rPr lang="en-US" altLang="zh-TW" sz="2400" dirty="0">
                <a:ea typeface="新細明體" pitchFamily="18" charset="-120"/>
              </a:rPr>
              <a:t> = host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Allow relaying for only local machine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 err="1">
                <a:ea typeface="新細明體" pitchFamily="18" charset="-120"/>
              </a:rPr>
              <a:t>mynetworks_style</a:t>
            </a:r>
            <a:r>
              <a:rPr lang="en-US" altLang="zh-TW" sz="2400" dirty="0">
                <a:ea typeface="新細明體" pitchFamily="18" charset="-120"/>
              </a:rPr>
              <a:t> = class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Any host in the same class A, B or C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Usually we don’t use this - your server may trust the whole subnet from your provider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566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Relay Control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新細明體" pitchFamily="18" charset="-120"/>
              </a:rPr>
              <a:t>Restricting relay access by </a:t>
            </a:r>
            <a:r>
              <a:rPr lang="en-US" altLang="zh-TW" sz="2800" dirty="0" err="1">
                <a:ea typeface="新細明體" pitchFamily="18" charset="-120"/>
              </a:rPr>
              <a:t>mynetworks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(override </a:t>
            </a:r>
            <a:r>
              <a:rPr lang="en-US" altLang="zh-TW" sz="2400" dirty="0" err="1">
                <a:ea typeface="新細明體" pitchFamily="18" charset="-120"/>
              </a:rPr>
              <a:t>mynetworks_style</a:t>
            </a:r>
            <a:r>
              <a:rPr lang="en-US" altLang="zh-TW" sz="2400" dirty="0">
                <a:ea typeface="新細明體" pitchFamily="18" charset="-120"/>
              </a:rPr>
              <a:t>)</a:t>
            </a:r>
            <a:endParaRPr lang="en-US" altLang="zh-TW" sz="2800" dirty="0">
              <a:ea typeface="新細明體" pitchFamily="18" charset="-12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List individual IP or subnets in network/</a:t>
            </a:r>
            <a:r>
              <a:rPr lang="en-US" altLang="zh-TW" sz="2400" dirty="0" err="1">
                <a:ea typeface="新細明體" pitchFamily="18" charset="-120"/>
              </a:rPr>
              <a:t>netmask</a:t>
            </a:r>
            <a:r>
              <a:rPr lang="en-US" altLang="zh-TW" sz="2400" dirty="0">
                <a:ea typeface="新細明體" pitchFamily="18" charset="-120"/>
              </a:rPr>
              <a:t> notation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E.g. in /</a:t>
            </a:r>
            <a:r>
              <a:rPr lang="en-US" altLang="zh-TW" sz="2400" dirty="0" err="1">
                <a:ea typeface="新細明體" pitchFamily="18" charset="-120"/>
              </a:rPr>
              <a:t>usr</a:t>
            </a:r>
            <a:r>
              <a:rPr lang="en-US" altLang="zh-TW" sz="2400" dirty="0">
                <a:ea typeface="新細明體" pitchFamily="18" charset="-120"/>
              </a:rPr>
              <a:t>/local/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/postfix/</a:t>
            </a:r>
            <a:r>
              <a:rPr lang="en-US" altLang="zh-TW" sz="2400" dirty="0" err="1">
                <a:ea typeface="新細明體" pitchFamily="18" charset="-120"/>
              </a:rPr>
              <a:t>mynetworks</a:t>
            </a:r>
            <a:endParaRPr lang="en-US" altLang="zh-TW" sz="2400" dirty="0">
              <a:ea typeface="新細明體" pitchFamily="18" charset="-120"/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127.0.0.0/8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140.113.0.0/16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10.113.0.0/16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新細明體" pitchFamily="18" charset="-120"/>
              </a:rPr>
              <a:t>Relay depends on the type of your mail server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smtp.cs.nctu.edu.tw will be different from csmx1.cs.nctu.edu.tw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Outgoing: usually accepts submission from local domain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Incoming: may relay mails for trusted domains</a:t>
            </a:r>
          </a:p>
          <a:p>
            <a:pPr>
              <a:lnSpc>
                <a:spcPct val="100000"/>
              </a:lnSpc>
            </a:pP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25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253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 Configuration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4000" dirty="0">
                <a:ea typeface="新細明體" pitchFamily="18" charset="-120"/>
              </a:rPr>
              <a:t> Rewriting address (1)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細明體" pitchFamily="49" charset="-120"/>
              </a:rPr>
              <a:t>For unqualified address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細明體" pitchFamily="49" charset="-120"/>
              </a:rPr>
              <a:t>To append "</a:t>
            </a:r>
            <a:r>
              <a:rPr lang="en-US" altLang="zh-TW" sz="2400" dirty="0" err="1">
                <a:ea typeface="細明體" pitchFamily="49" charset="-120"/>
              </a:rPr>
              <a:t>myorigin</a:t>
            </a:r>
            <a:r>
              <a:rPr lang="en-US" altLang="zh-TW" sz="2400" dirty="0">
                <a:ea typeface="細明體" pitchFamily="49" charset="-120"/>
              </a:rPr>
              <a:t>" to local name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細明體" pitchFamily="49" charset="-120"/>
              </a:rPr>
              <a:t>lctseng </a:t>
            </a:r>
            <a:r>
              <a:rPr lang="en-US" altLang="zh-TW" sz="2000" dirty="0">
                <a:ea typeface="細明體" pitchFamily="49" charset="-120"/>
                <a:sym typeface="Wingdings" pitchFamily="2" charset="2"/>
              </a:rPr>
              <a:t>=&gt; lctseng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ea typeface="細明體" pitchFamily="49" charset="-120"/>
                <a:sym typeface="Wingdings" pitchFamily="2" charset="2"/>
              </a:rPr>
              <a:t>@nasa.cs.nctu.edu.tw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ea typeface="細明體" pitchFamily="49" charset="-120"/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 err="1">
                <a:ea typeface="細明體" pitchFamily="49" charset="-120"/>
              </a:rPr>
              <a:t>append_at_myorigin</a:t>
            </a:r>
            <a:r>
              <a:rPr lang="en-US" altLang="zh-TW" sz="2000" dirty="0">
                <a:ea typeface="細明體" pitchFamily="49" charset="-120"/>
              </a:rPr>
              <a:t> = yes 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細明體" pitchFamily="49" charset="-120"/>
              </a:rPr>
              <a:t>To append "</a:t>
            </a:r>
            <a:r>
              <a:rPr lang="en-US" altLang="zh-TW" sz="2400" dirty="0" err="1">
                <a:ea typeface="細明體" pitchFamily="49" charset="-120"/>
              </a:rPr>
              <a:t>mydomain</a:t>
            </a:r>
            <a:r>
              <a:rPr lang="en-US" altLang="zh-TW" sz="2400" dirty="0">
                <a:ea typeface="細明體" pitchFamily="49" charset="-120"/>
              </a:rPr>
              <a:t>" to address that contain only host.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 err="1">
                <a:ea typeface="細明體" pitchFamily="49" charset="-120"/>
              </a:rPr>
              <a:t>lctseng@nasa</a:t>
            </a:r>
            <a:r>
              <a:rPr lang="en-US" altLang="zh-TW" sz="2000" dirty="0">
                <a:ea typeface="細明體" pitchFamily="49" charset="-120"/>
                <a:sym typeface="Wingdings" pitchFamily="2" charset="2"/>
              </a:rPr>
              <a:t>=&gt; lctseng@nasa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ea typeface="細明體" pitchFamily="49" charset="-120"/>
                <a:sym typeface="Wingdings" pitchFamily="2" charset="2"/>
              </a:rPr>
              <a:t>.cs.nctu.edu.tw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ea typeface="細明體" pitchFamily="49" charset="-120"/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 err="1">
                <a:ea typeface="細明體" pitchFamily="49" charset="-120"/>
              </a:rPr>
              <a:t>append_dot_mydomain</a:t>
            </a:r>
            <a:r>
              <a:rPr lang="en-US" altLang="zh-TW" sz="2000" dirty="0">
                <a:ea typeface="細明體" pitchFamily="49" charset="-120"/>
              </a:rPr>
              <a:t> = yes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26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7195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 Configuration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4000" dirty="0">
                <a:ea typeface="新細明體" pitchFamily="18" charset="-120"/>
              </a:rPr>
              <a:t> Rewriting address (2)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sz="2800" dirty="0">
                <a:ea typeface="細明體" pitchFamily="49" charset="-120"/>
              </a:rPr>
              <a:t>Masquerading hostname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細明體" pitchFamily="49" charset="-120"/>
              </a:rPr>
              <a:t>Hide the names of internal hosts to make all addresses appear as if they come from the same mail server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細明體" pitchFamily="49" charset="-120"/>
              </a:rPr>
              <a:t>It is often used in out-going mail gateway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 err="1">
                <a:ea typeface="細明體" pitchFamily="49" charset="-120"/>
              </a:rPr>
              <a:t>masquerade_domains</a:t>
            </a:r>
            <a:r>
              <a:rPr lang="en-US" altLang="zh-TW" sz="2000" dirty="0">
                <a:ea typeface="細明體" pitchFamily="49" charset="-120"/>
              </a:rPr>
              <a:t> = cs.nctu.edu.tw</a:t>
            </a:r>
          </a:p>
          <a:p>
            <a:pPr lvl="3">
              <a:lnSpc>
                <a:spcPct val="100000"/>
              </a:lnSpc>
              <a:defRPr/>
            </a:pPr>
            <a:r>
              <a:rPr lang="en-US" altLang="zh-TW" sz="1800" dirty="0" err="1">
                <a:ea typeface="細明體" pitchFamily="49" charset="-120"/>
              </a:rPr>
              <a:t>lctseng@subdomain.cs.nctu.edu.tw</a:t>
            </a:r>
            <a:r>
              <a:rPr lang="en-US" altLang="zh-TW" sz="1800" dirty="0">
                <a:ea typeface="細明體" pitchFamily="49" charset="-120"/>
              </a:rPr>
              <a:t> </a:t>
            </a:r>
            <a:r>
              <a:rPr lang="en-US" altLang="zh-TW" sz="1800" dirty="0">
                <a:ea typeface="細明體" pitchFamily="49" charset="-120"/>
                <a:sym typeface="Wingdings" pitchFamily="2" charset="2"/>
              </a:rPr>
              <a:t>=&gt; lctseng@cs.nctu.edu.tw</a:t>
            </a:r>
            <a:endParaRPr lang="en-US" altLang="zh-TW" sz="1800" dirty="0">
              <a:ea typeface="細明體" pitchFamily="49" charset="-120"/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 err="1">
                <a:ea typeface="細明體" pitchFamily="49" charset="-120"/>
              </a:rPr>
              <a:t>masquerade_domains</a:t>
            </a:r>
            <a:r>
              <a:rPr lang="en-US" altLang="zh-TW" sz="2000" dirty="0">
                <a:ea typeface="細明體" pitchFamily="49" charset="-120"/>
              </a:rPr>
              <a:t> = !chairman.cs.nctu.edu.tw cs.nctu.edu.tw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 err="1">
                <a:ea typeface="細明體" pitchFamily="49" charset="-120"/>
              </a:rPr>
              <a:t>masquerade_exceptions</a:t>
            </a:r>
            <a:r>
              <a:rPr lang="en-US" altLang="zh-TW" sz="2000" dirty="0">
                <a:ea typeface="細明體" pitchFamily="49" charset="-120"/>
              </a:rPr>
              <a:t> = admin, root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400" dirty="0">
                <a:ea typeface="細明體" pitchFamily="49" charset="-120"/>
              </a:rPr>
              <a:t>Rewrite to all envelope and header address </a:t>
            </a:r>
            <a:r>
              <a:rPr lang="en-US" altLang="zh-TW" sz="2400" dirty="0">
                <a:solidFill>
                  <a:srgbClr val="FF0000"/>
                </a:solidFill>
                <a:ea typeface="細明體" pitchFamily="49" charset="-120"/>
              </a:rPr>
              <a:t>excepts </a:t>
            </a:r>
            <a:r>
              <a:rPr lang="en-US" altLang="zh-TW" sz="2400" u="sng" dirty="0">
                <a:solidFill>
                  <a:schemeClr val="accent1">
                    <a:lumMod val="75000"/>
                  </a:schemeClr>
                </a:solidFill>
                <a:ea typeface="細明體" pitchFamily="49" charset="-120"/>
              </a:rPr>
              <a:t>envelope recipient </a:t>
            </a:r>
            <a:r>
              <a:rPr lang="en-US" altLang="zh-TW" sz="2400" dirty="0">
                <a:ea typeface="細明體" pitchFamily="49" charset="-120"/>
              </a:rPr>
              <a:t>address (the default)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 err="1">
                <a:ea typeface="細明體" pitchFamily="49" charset="-120"/>
              </a:rPr>
              <a:t>masquerade_class</a:t>
            </a:r>
            <a:r>
              <a:rPr lang="en-US" altLang="zh-TW" sz="2000" dirty="0">
                <a:ea typeface="細明體" pitchFamily="49" charset="-120"/>
              </a:rPr>
              <a:t> = </a:t>
            </a:r>
            <a:r>
              <a:rPr lang="en-US" altLang="zh-TW" sz="2000" dirty="0" err="1">
                <a:ea typeface="細明體" pitchFamily="49" charset="-120"/>
              </a:rPr>
              <a:t>envelope_sender</a:t>
            </a:r>
            <a:r>
              <a:rPr lang="en-US" altLang="zh-TW" sz="2000" dirty="0">
                <a:ea typeface="細明體" pitchFamily="49" charset="-120"/>
              </a:rPr>
              <a:t>, </a:t>
            </a:r>
            <a:r>
              <a:rPr lang="en-US" altLang="zh-TW" sz="2000" dirty="0" err="1">
                <a:ea typeface="細明體" pitchFamily="49" charset="-120"/>
              </a:rPr>
              <a:t>header_sender</a:t>
            </a:r>
            <a:r>
              <a:rPr lang="en-US" altLang="zh-TW" sz="2000" dirty="0">
                <a:ea typeface="細明體" pitchFamily="49" charset="-120"/>
              </a:rPr>
              <a:t>, </a:t>
            </a:r>
            <a:r>
              <a:rPr lang="en-US" altLang="zh-TW" sz="2000" dirty="0" err="1">
                <a:ea typeface="細明體" pitchFamily="49" charset="-120"/>
              </a:rPr>
              <a:t>header_recipient</a:t>
            </a:r>
            <a:endParaRPr lang="en-US" altLang="zh-TW" sz="2000" dirty="0">
              <a:ea typeface="細明體" pitchFamily="49" charset="-120"/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>
                <a:ea typeface="細明體" pitchFamily="49" charset="-120"/>
              </a:rPr>
              <a:t>This allows incoming messages can be filtered based on their recipient address</a:t>
            </a:r>
          </a:p>
          <a:p>
            <a:pPr>
              <a:lnSpc>
                <a:spcPct val="100000"/>
              </a:lnSpc>
            </a:pP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27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2941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 Configuration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4000" dirty="0">
                <a:ea typeface="新細明體" pitchFamily="18" charset="-120"/>
              </a:rPr>
              <a:t> Rewriting address (3)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Canonical address – canonical(5)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Rewrite both </a:t>
            </a:r>
            <a:r>
              <a:rPr lang="en-US" altLang="zh-TW" sz="2400" dirty="0">
                <a:solidFill>
                  <a:schemeClr val="accent5"/>
                </a:solidFill>
                <a:ea typeface="新細明體" panose="02020500000000000000" pitchFamily="18" charset="-120"/>
              </a:rPr>
              <a:t>header</a:t>
            </a:r>
            <a:r>
              <a:rPr lang="en-US" altLang="zh-TW" sz="2400" dirty="0">
                <a:ea typeface="新細明體" panose="02020500000000000000" pitchFamily="18" charset="-120"/>
              </a:rPr>
              <a:t> and </a:t>
            </a:r>
            <a:r>
              <a:rPr lang="en-US" altLang="zh-TW" sz="2400" dirty="0">
                <a:solidFill>
                  <a:schemeClr val="accent5"/>
                </a:solidFill>
                <a:ea typeface="新細明體" panose="02020500000000000000" pitchFamily="18" charset="-120"/>
              </a:rPr>
              <a:t>envelope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u="sng" dirty="0">
                <a:solidFill>
                  <a:srgbClr val="FF0000"/>
                </a:solidFill>
                <a:ea typeface="新細明體" panose="02020500000000000000" pitchFamily="18" charset="-120"/>
              </a:rPr>
              <a:t>recursively</a:t>
            </a:r>
            <a:r>
              <a:rPr lang="en-US" altLang="zh-TW" sz="2400" dirty="0">
                <a:ea typeface="新細明體" panose="02020500000000000000" pitchFamily="18" charset="-120"/>
              </a:rPr>
              <a:t> invoked by </a:t>
            </a:r>
            <a:r>
              <a:rPr lang="en-US" altLang="zh-TW" sz="2400" dirty="0">
                <a:solidFill>
                  <a:schemeClr val="accent5"/>
                </a:solidFill>
                <a:ea typeface="新細明體" panose="02020500000000000000" pitchFamily="18" charset="-120"/>
              </a:rPr>
              <a:t>cleanup</a:t>
            </a:r>
            <a:r>
              <a:rPr lang="en-US" altLang="zh-TW" sz="2400" dirty="0">
                <a:ea typeface="新細明體" panose="02020500000000000000" pitchFamily="18" charset="-120"/>
              </a:rPr>
              <a:t> daemon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In main.cf</a:t>
            </a:r>
          </a:p>
          <a:p>
            <a:pPr lvl="2"/>
            <a:r>
              <a:rPr lang="en-US" altLang="zh-TW" sz="2400" dirty="0" err="1">
                <a:ea typeface="新細明體" panose="02020500000000000000" pitchFamily="18" charset="-120"/>
              </a:rPr>
              <a:t>canonical_maps</a:t>
            </a:r>
            <a:r>
              <a:rPr lang="en-US" altLang="zh-TW" sz="2400" dirty="0">
                <a:ea typeface="新細明體" panose="02020500000000000000" pitchFamily="18" charset="-120"/>
              </a:rPr>
              <a:t> = hash:/</a:t>
            </a:r>
            <a:r>
              <a:rPr lang="en-US" altLang="zh-TW" sz="2400" dirty="0" err="1">
                <a:ea typeface="新細明體" panose="02020500000000000000" pitchFamily="18" charset="-120"/>
              </a:rPr>
              <a:t>usr</a:t>
            </a:r>
            <a:r>
              <a:rPr lang="en-US" altLang="zh-TW" sz="2400" dirty="0">
                <a:ea typeface="新細明體" panose="02020500000000000000" pitchFamily="18" charset="-120"/>
              </a:rPr>
              <a:t>/local/</a:t>
            </a:r>
            <a:r>
              <a:rPr lang="en-US" altLang="zh-TW" sz="2400" dirty="0" err="1">
                <a:ea typeface="新細明體" panose="02020500000000000000" pitchFamily="18" charset="-120"/>
              </a:rPr>
              <a:t>etc</a:t>
            </a:r>
            <a:r>
              <a:rPr lang="en-US" altLang="zh-TW" sz="2400" dirty="0">
                <a:ea typeface="新細明體" panose="02020500000000000000" pitchFamily="18" charset="-120"/>
              </a:rPr>
              <a:t>/postfix/canonical</a:t>
            </a:r>
          </a:p>
          <a:p>
            <a:pPr lvl="2"/>
            <a:r>
              <a:rPr lang="en-US" altLang="zh-TW" sz="2400" dirty="0" err="1"/>
              <a:t>canonical_classes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envelope_sender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envelope_recipient</a:t>
            </a:r>
            <a:r>
              <a:rPr lang="en-US" altLang="zh-TW" sz="2400" dirty="0"/>
              <a:t>,</a:t>
            </a:r>
            <a:br>
              <a:rPr lang="en-US" altLang="zh-TW" sz="2400" dirty="0"/>
            </a:br>
            <a:r>
              <a:rPr lang="en-US" altLang="zh-TW" sz="2400" dirty="0"/>
              <a:t>                                 </a:t>
            </a:r>
            <a:r>
              <a:rPr lang="en-US" altLang="zh-TW" sz="2400" dirty="0" err="1"/>
              <a:t>header_sender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header_recipient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In canonical</a:t>
            </a:r>
          </a:p>
          <a:p>
            <a:pPr lvl="2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/^(.*)@(t)?(</a:t>
            </a:r>
            <a:r>
              <a:rPr lang="en-US" altLang="zh-TW" sz="1800" dirty="0" err="1">
                <a:ea typeface="新細明體" panose="02020500000000000000" pitchFamily="18" charset="-120"/>
              </a:rPr>
              <a:t>cs</a:t>
            </a:r>
            <a:r>
              <a:rPr lang="en-US" altLang="zh-TW" sz="1800" dirty="0">
                <a:ea typeface="新細明體" panose="02020500000000000000" pitchFamily="18" charset="-120"/>
              </a:rPr>
              <a:t>)?(</a:t>
            </a:r>
            <a:r>
              <a:rPr lang="en-US" altLang="zh-TW" sz="1800" dirty="0" err="1">
                <a:ea typeface="新細明體" panose="02020500000000000000" pitchFamily="18" charset="-120"/>
              </a:rPr>
              <a:t>bsd|linux|sun</a:t>
            </a:r>
            <a:r>
              <a:rPr lang="en-US" altLang="zh-TW" sz="1800" dirty="0">
                <a:ea typeface="新細明體" panose="02020500000000000000" pitchFamily="18" charset="-120"/>
              </a:rPr>
              <a:t>)\d*\.</a:t>
            </a:r>
            <a:r>
              <a:rPr lang="en-US" altLang="zh-TW" sz="1800" dirty="0" err="1">
                <a:ea typeface="新細明體" panose="02020500000000000000" pitchFamily="18" charset="-120"/>
              </a:rPr>
              <a:t>cs</a:t>
            </a:r>
            <a:r>
              <a:rPr lang="en-US" altLang="zh-TW" sz="1800" dirty="0">
                <a:ea typeface="新細明體" panose="02020500000000000000" pitchFamily="18" charset="-120"/>
              </a:rPr>
              <a:t>\.</a:t>
            </a:r>
            <a:r>
              <a:rPr lang="en-US" altLang="zh-TW" sz="1800" dirty="0" err="1">
                <a:ea typeface="新細明體" panose="02020500000000000000" pitchFamily="18" charset="-120"/>
              </a:rPr>
              <a:t>nctu</a:t>
            </a:r>
            <a:r>
              <a:rPr lang="en-US" altLang="zh-TW" sz="1800" dirty="0">
                <a:ea typeface="新細明體" panose="02020500000000000000" pitchFamily="18" charset="-120"/>
              </a:rPr>
              <a:t>\.</a:t>
            </a:r>
            <a:r>
              <a:rPr lang="en-US" altLang="zh-TW" sz="1800" dirty="0" err="1">
                <a:ea typeface="新細明體" panose="02020500000000000000" pitchFamily="18" charset="-120"/>
              </a:rPr>
              <a:t>edu</a:t>
            </a:r>
            <a:r>
              <a:rPr lang="en-US" altLang="zh-TW" sz="1800" dirty="0">
                <a:ea typeface="新細明體" panose="02020500000000000000" pitchFamily="18" charset="-120"/>
              </a:rPr>
              <a:t>\.</a:t>
            </a:r>
            <a:r>
              <a:rPr lang="en-US" altLang="zh-TW" sz="1800" dirty="0" err="1">
                <a:ea typeface="新細明體" panose="02020500000000000000" pitchFamily="18" charset="-120"/>
              </a:rPr>
              <a:t>tw</a:t>
            </a:r>
            <a:r>
              <a:rPr lang="en-US" altLang="zh-TW" sz="1800" dirty="0">
                <a:ea typeface="新細明體" panose="02020500000000000000" pitchFamily="18" charset="-120"/>
              </a:rPr>
              <a:t>$/	$1@cs.nctu.edu.tw</a:t>
            </a:r>
          </a:p>
          <a:p>
            <a:pPr lvl="1"/>
            <a:endParaRPr lang="en-US" altLang="zh-TW" sz="24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400" dirty="0" err="1">
                <a:ea typeface="新細明體" panose="02020500000000000000" pitchFamily="18" charset="-120"/>
              </a:rPr>
              <a:t>Simlar</a:t>
            </a:r>
            <a:r>
              <a:rPr lang="en-US" altLang="zh-TW" sz="2400" dirty="0">
                <a:ea typeface="新細明體" panose="02020500000000000000" pitchFamily="18" charset="-120"/>
              </a:rPr>
              <a:t> configurations</a:t>
            </a:r>
          </a:p>
          <a:p>
            <a:pPr lvl="2"/>
            <a:r>
              <a:rPr lang="en-US" altLang="zh-TW" sz="2400" dirty="0" err="1">
                <a:ea typeface="新細明體" panose="02020500000000000000" pitchFamily="18" charset="-120"/>
              </a:rPr>
              <a:t>sender_canonical_maps</a:t>
            </a:r>
            <a:r>
              <a:rPr lang="zh-TW" altLang="en-US" sz="2400" dirty="0">
                <a:ea typeface="新細明體" panose="02020500000000000000" pitchFamily="18" charset="-120"/>
              </a:rPr>
              <a:t>、</a:t>
            </a:r>
            <a:r>
              <a:rPr lang="en-US" altLang="zh-TW" sz="2400" dirty="0" err="1">
                <a:ea typeface="新細明體" panose="02020500000000000000" pitchFamily="18" charset="-120"/>
              </a:rPr>
              <a:t>sender_canonical_classes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2400" dirty="0" err="1">
                <a:ea typeface="新細明體" panose="02020500000000000000" pitchFamily="18" charset="-120"/>
              </a:rPr>
              <a:t>recipient_canonical_maps</a:t>
            </a:r>
            <a:r>
              <a:rPr lang="zh-TW" altLang="en-US" sz="2400" dirty="0">
                <a:ea typeface="新細明體" panose="02020500000000000000" pitchFamily="18" charset="-120"/>
              </a:rPr>
              <a:t>、</a:t>
            </a:r>
            <a:r>
              <a:rPr lang="en-US" altLang="zh-TW" sz="2400" dirty="0" err="1">
                <a:ea typeface="新細明體" panose="02020500000000000000" pitchFamily="18" charset="-120"/>
              </a:rPr>
              <a:t>recipient_canonical_classes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28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970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Postfix Configuration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4000" dirty="0">
                <a:ea typeface="新細明體" pitchFamily="18" charset="-120"/>
              </a:rPr>
              <a:t> Rewriting address (4)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4"/>
            <a:ext cx="10791568" cy="55069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Relocated users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Used to inform sender that the recipient is moved</a:t>
            </a:r>
          </a:p>
          <a:p>
            <a:pPr lvl="2"/>
            <a:r>
              <a:rPr lang="en-US" altLang="zh-TW" sz="2400" dirty="0"/>
              <a:t>"user has moved to </a:t>
            </a:r>
            <a:r>
              <a:rPr lang="en-US" altLang="zh-TW" sz="2400" i="1" dirty="0" err="1"/>
              <a:t>new</a:t>
            </a:r>
            <a:r>
              <a:rPr lang="en-US" altLang="zh-TW" sz="2400" b="1" dirty="0" err="1"/>
              <a:t>_</a:t>
            </a:r>
            <a:r>
              <a:rPr lang="en-US" altLang="zh-TW" sz="2400" i="1" dirty="0" err="1"/>
              <a:t>location</a:t>
            </a:r>
            <a:r>
              <a:rPr lang="en-US" altLang="zh-TW" sz="2400" dirty="0"/>
              <a:t>" bounce messages</a:t>
            </a:r>
            <a:endParaRPr lang="en-US" altLang="zh-TW" sz="2200" dirty="0">
              <a:ea typeface="新細明體" panose="02020500000000000000" pitchFamily="18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In main.cf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 err="1">
                <a:ea typeface="新細明體" panose="02020500000000000000" pitchFamily="18" charset="-120"/>
              </a:rPr>
              <a:t>relocated_maps</a:t>
            </a:r>
            <a:r>
              <a:rPr lang="en-US" altLang="zh-TW" sz="2400" dirty="0">
                <a:ea typeface="新細明體" panose="02020500000000000000" pitchFamily="18" charset="-120"/>
              </a:rPr>
              <a:t> = hash:/</a:t>
            </a:r>
            <a:r>
              <a:rPr lang="en-US" altLang="zh-TW" sz="2400" dirty="0" err="1">
                <a:ea typeface="新細明體" panose="02020500000000000000" pitchFamily="18" charset="-120"/>
              </a:rPr>
              <a:t>usr</a:t>
            </a:r>
            <a:r>
              <a:rPr lang="en-US" altLang="zh-TW" sz="2400" dirty="0">
                <a:ea typeface="新細明體" panose="02020500000000000000" pitchFamily="18" charset="-120"/>
              </a:rPr>
              <a:t>/local/</a:t>
            </a:r>
            <a:r>
              <a:rPr lang="en-US" altLang="zh-TW" sz="2400" dirty="0" err="1">
                <a:ea typeface="新細明體" panose="02020500000000000000" pitchFamily="18" charset="-120"/>
              </a:rPr>
              <a:t>etc</a:t>
            </a:r>
            <a:r>
              <a:rPr lang="en-US" altLang="zh-TW" sz="2400" dirty="0">
                <a:ea typeface="新細明體" panose="02020500000000000000" pitchFamily="18" charset="-120"/>
              </a:rPr>
              <a:t>/postfix/relocated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In relocated 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andy@nasa.cs.nctu.edu.tw	andyliu@abc.com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TW" sz="2400" dirty="0" err="1">
                <a:ea typeface="新細明體" panose="02020500000000000000" pitchFamily="18" charset="-120"/>
              </a:rPr>
              <a:t>lctseng</a:t>
            </a:r>
            <a:r>
              <a:rPr lang="en-US" altLang="zh-TW" sz="2400" dirty="0">
                <a:ea typeface="新細明體" panose="02020500000000000000" pitchFamily="18" charset="-120"/>
              </a:rPr>
              <a:t>				EC319, NCTU, Hsinchu, ROC</a:t>
            </a:r>
          </a:p>
          <a:p>
            <a:pPr lvl="2">
              <a:lnSpc>
                <a:spcPct val="100000"/>
              </a:lnSpc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@nabsd.cs.nctu.edu.tw	zfs.cs.nctu.edu.tw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Unknown users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Not local user and not found in maps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Default action: reject	</a:t>
            </a:r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29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A83FCDC-5EEF-AA4D-9959-4735D14DEC18}"/>
              </a:ext>
            </a:extLst>
          </p:cNvPr>
          <p:cNvSpPr txBox="1"/>
          <p:nvPr/>
        </p:nvSpPr>
        <p:spPr>
          <a:xfrm>
            <a:off x="4849501" y="5241870"/>
            <a:ext cx="5950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can be anything: phone number, street address, …</a:t>
            </a:r>
          </a:p>
        </p:txBody>
      </p:sp>
    </p:spTree>
    <p:extLst>
      <p:ext uri="{BB962C8B-B14F-4D97-AF65-F5344CB8AC3E}">
        <p14:creationId xmlns:p14="http://schemas.microsoft.com/office/powerpoint/2010/main" val="184070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Role of 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/>
              <a:t>MTA that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Receive and deliver email over the network via SMTP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Local delivery directly or use other mail delivery agent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hlinkClick r:id="rId2"/>
              </a:rPr>
              <a:t>http://www.postfix.org/OVERVIEW.html</a:t>
            </a:r>
            <a:r>
              <a:rPr lang="en-US" altLang="zh-TW" dirty="0"/>
              <a:t> </a:t>
            </a:r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44" y="2888708"/>
            <a:ext cx="7300360" cy="35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62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master.cf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/usr/local/etc/postfix/master.cf (</a:t>
            </a:r>
            <a:r>
              <a:rPr lang="en-US" altLang="zh-TW" sz="2800" dirty="0">
                <a:solidFill>
                  <a:srgbClr val="FF0000"/>
                </a:solidFill>
                <a:ea typeface="新細明體" panose="02020500000000000000" pitchFamily="18" charset="-120"/>
              </a:rPr>
              <a:t>master(5)</a:t>
            </a:r>
            <a:r>
              <a:rPr lang="en-US" altLang="zh-TW" sz="2800" dirty="0">
                <a:ea typeface="新細明體" panose="02020500000000000000" pitchFamily="18" charset="-12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Define services that </a:t>
            </a:r>
            <a:r>
              <a:rPr lang="en-US" altLang="zh-TW" sz="2400" b="1" dirty="0">
                <a:ea typeface="新細明體" panose="02020500000000000000" pitchFamily="18" charset="-120"/>
              </a:rPr>
              <a:t>master</a:t>
            </a:r>
            <a:r>
              <a:rPr lang="en-US" altLang="zh-TW" sz="2400" dirty="0">
                <a:ea typeface="新細明體" panose="02020500000000000000" pitchFamily="18" charset="-120"/>
              </a:rPr>
              <a:t> daemon can invoke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Each row defines a service and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Each column contains a specific configuration option</a:t>
            </a:r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30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14183" y="3116035"/>
            <a:ext cx="8347157" cy="3539430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 ==========================================================================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 service type  private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unpriv</a:t>
            </a: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chroot  wakeup 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maxproc</a:t>
            </a: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command +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args</a:t>
            </a:r>
            <a:endParaRPr kumimoji="0" lang="en-US" altLang="zh-TW" sz="14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               (yes)   (yes)   (yes)   (never) (100)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 ==========================================================================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     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inet</a:t>
            </a: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n       -       n       -       -      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</a:t>
            </a:r>
            <a:endParaRPr kumimoji="0" lang="en-US" altLang="zh-TW" sz="14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pickup   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n       -       n       60      1       pickup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cleanup  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n       -       n       -       0       cleanup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rewrite  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-       -       n       -       -       trivial-rewrite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      </a:t>
            </a:r>
            <a:r>
              <a:rPr kumimoji="0" lang="en-US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en-US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-       -       n       -       -       smtp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local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-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-       -       local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virtual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-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-       -       virtual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relay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-       -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-       -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</a:t>
            </a:r>
            <a:endParaRPr kumimoji="0" lang="pt-BR" altLang="zh-TW" sz="14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-o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smtp_fallback_relay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lmtp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-       -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-       -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lmtp</a:t>
            </a:r>
            <a:endParaRPr kumimoji="0" lang="pt-BR" altLang="zh-TW" sz="14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maildrop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unix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-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n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-       -     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pipe</a:t>
            </a:r>
            <a:endParaRPr kumimoji="0" lang="pt-BR" altLang="zh-TW" sz="14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flags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DRhu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user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vmail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=/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usr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/local/bin/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maildrop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${</a:t>
            </a:r>
            <a:r>
              <a:rPr kumimoji="0" lang="pt-BR" altLang="zh-TW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recipient</a:t>
            </a:r>
            <a:r>
              <a:rPr kumimoji="0" lang="pt-BR" altLang="zh-TW" sz="14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9195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master.cf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Configuration options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Service name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Service type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 err="1">
                <a:ea typeface="新細明體" panose="02020500000000000000" pitchFamily="18" charset="-120"/>
              </a:rPr>
              <a:t>inet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ea typeface="新細明體" panose="02020500000000000000" pitchFamily="18" charset="-120"/>
              </a:rPr>
              <a:t>unix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ea typeface="新細明體" panose="02020500000000000000" pitchFamily="18" charset="-120"/>
              </a:rPr>
              <a:t>fifo</a:t>
            </a:r>
            <a:r>
              <a:rPr lang="en-US" altLang="zh-TW" sz="2400" dirty="0">
                <a:ea typeface="新細明體" panose="02020500000000000000" pitchFamily="18" charset="-120"/>
              </a:rPr>
              <a:t> (</a:t>
            </a:r>
            <a:r>
              <a:rPr lang="en-US" altLang="zh-TW" sz="2400" dirty="0"/>
              <a:t>obsolete</a:t>
            </a:r>
            <a:r>
              <a:rPr lang="en-US" altLang="zh-TW" sz="2400" dirty="0">
                <a:ea typeface="新細明體" panose="02020500000000000000" pitchFamily="18" charset="-120"/>
              </a:rPr>
              <a:t>), or pass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Private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Access to this component is restricted to the Postfix system</a:t>
            </a:r>
          </a:p>
          <a:p>
            <a:pPr lvl="3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"</a:t>
            </a:r>
            <a:r>
              <a:rPr lang="en-US" altLang="zh-TW" sz="2000" dirty="0" err="1">
                <a:ea typeface="新細明體" panose="02020500000000000000" pitchFamily="18" charset="-120"/>
              </a:rPr>
              <a:t>inet</a:t>
            </a:r>
            <a:r>
              <a:rPr lang="en-US" altLang="zh-TW" sz="2000" dirty="0">
                <a:ea typeface="新細明體" panose="02020500000000000000" pitchFamily="18" charset="-120"/>
              </a:rPr>
              <a:t>" type cannot be private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Unprivileged</a:t>
            </a:r>
          </a:p>
          <a:p>
            <a:pPr lvl="2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Run with the least amount of privilege required</a:t>
            </a:r>
          </a:p>
          <a:p>
            <a:pPr lvl="3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y will run with the account defined in "</a:t>
            </a:r>
            <a:r>
              <a:rPr lang="en-US" altLang="zh-TW" sz="2000" dirty="0" err="1">
                <a:ea typeface="新細明體" panose="02020500000000000000" pitchFamily="18" charset="-120"/>
              </a:rPr>
              <a:t>mail_owner</a:t>
            </a:r>
            <a:r>
              <a:rPr lang="en-US" altLang="zh-TW" sz="2000" dirty="0">
                <a:ea typeface="新細明體" panose="02020500000000000000" pitchFamily="18" charset="-120"/>
              </a:rPr>
              <a:t>"</a:t>
            </a:r>
          </a:p>
          <a:p>
            <a:pPr lvl="3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n will run with root privilege</a:t>
            </a:r>
          </a:p>
          <a:p>
            <a:pPr lvl="4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local, pipe, spawn, and virtual</a:t>
            </a:r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31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409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Configuration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master.cf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rgbClr val="000000"/>
                </a:solidFill>
                <a:ea typeface="新細明體" panose="02020500000000000000" pitchFamily="18" charset="-120"/>
              </a:rPr>
              <a:t>Configuration options</a:t>
            </a:r>
          </a:p>
          <a:p>
            <a:pPr lvl="1">
              <a:lnSpc>
                <a:spcPct val="100000"/>
              </a:lnSpc>
            </a:pPr>
            <a:r>
              <a:rPr lang="en-US" altLang="zh-TW" dirty="0" err="1">
                <a:ea typeface="新細明體" panose="02020500000000000000" pitchFamily="18" charset="-120"/>
              </a:rPr>
              <a:t>Chroot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chroot location is defined in "</a:t>
            </a:r>
            <a:r>
              <a:rPr lang="en-US" altLang="zh-TW" dirty="0" err="1">
                <a:ea typeface="新細明體" panose="02020500000000000000" pitchFamily="18" charset="-120"/>
              </a:rPr>
              <a:t>queue_directory</a:t>
            </a:r>
            <a:r>
              <a:rPr lang="en-US" altLang="zh-TW" dirty="0">
                <a:ea typeface="新細明體" panose="02020500000000000000" pitchFamily="18" charset="-120"/>
              </a:rPr>
              <a:t>" 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Wake up time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Automatically wake up the service after the number of seconds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Process limit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Number of processes that can be executed simultaneously</a:t>
            </a: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Default count is defined in "</a:t>
            </a:r>
            <a:r>
              <a:rPr lang="en-US" altLang="zh-TW" dirty="0" err="1">
                <a:ea typeface="新細明體" panose="02020500000000000000" pitchFamily="18" charset="-120"/>
              </a:rPr>
              <a:t>default_process_limit</a:t>
            </a:r>
            <a:r>
              <a:rPr lang="en-US" altLang="zh-TW" dirty="0">
                <a:ea typeface="新細明體" panose="02020500000000000000" pitchFamily="18" charset="-120"/>
              </a:rPr>
              <a:t>"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command + </a:t>
            </a:r>
            <a:r>
              <a:rPr lang="en-US" altLang="zh-TW" dirty="0" err="1">
                <a:ea typeface="新細明體" panose="02020500000000000000" pitchFamily="18" charset="-120"/>
              </a:rPr>
              <a:t>args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Default path is defined in "</a:t>
            </a:r>
            <a:r>
              <a:rPr lang="en-US" altLang="zh-TW" dirty="0" err="1">
                <a:ea typeface="新細明體" panose="02020500000000000000" pitchFamily="18" charset="-120"/>
              </a:rPr>
              <a:t>daemon_directory</a:t>
            </a:r>
            <a:r>
              <a:rPr lang="en-US" altLang="zh-TW" dirty="0">
                <a:ea typeface="新細明體" panose="02020500000000000000" pitchFamily="18" charset="-120"/>
              </a:rPr>
              <a:t>"</a:t>
            </a:r>
          </a:p>
          <a:p>
            <a:pPr lvl="3">
              <a:lnSpc>
                <a:spcPct val="10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libexec</a:t>
            </a:r>
            <a:r>
              <a:rPr lang="en-US" altLang="zh-TW" dirty="0">
                <a:ea typeface="新細明體" panose="02020500000000000000" pitchFamily="18" charset="-120"/>
              </a:rPr>
              <a:t>/postfix </a:t>
            </a:r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542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Architecture </a:t>
            </a:r>
            <a:r>
              <a:rPr lang="en-US" altLang="zh-TW" dirty="0">
                <a:latin typeface="Verdana"/>
                <a:ea typeface="新細明體" pitchFamily="18" charset="-120"/>
              </a:rPr>
              <a:t>– </a:t>
            </a:r>
            <a:r>
              <a:rPr lang="en-US" altLang="zh-TW" dirty="0">
                <a:ea typeface="新細明體" pitchFamily="18" charset="-120"/>
              </a:rPr>
              <a:t>Message 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Local delivery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Relay to the destinations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Other delivery agent (MDA)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Specify in /usr/local/etc/postfix/master.cf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How a client program connects to a service and what daemon program runs when a service is requested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 err="1">
                <a:ea typeface="新細明體" panose="02020500000000000000" pitchFamily="18" charset="-120"/>
              </a:rPr>
              <a:t>lmtp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Local Mail Transfer Protocol (Limited SMTP)</a:t>
            </a:r>
          </a:p>
          <a:p>
            <a:pPr lvl="3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No queue</a:t>
            </a:r>
          </a:p>
          <a:p>
            <a:pPr lvl="3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One recipient at once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Used to deliver to mail systems on the same network or even the same host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pipe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Used to deliver message to external program</a:t>
            </a:r>
          </a:p>
          <a:p>
            <a:pPr>
              <a:lnSpc>
                <a:spcPct val="100000"/>
              </a:lnSpc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5319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Mail Relaying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Transport Maps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Transport maps – transport(5)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It </a:t>
            </a:r>
            <a:r>
              <a:rPr lang="en-US" altLang="zh-TW" sz="2000" dirty="0">
                <a:solidFill>
                  <a:schemeClr val="accent6"/>
                </a:solidFill>
                <a:ea typeface="新細明體" pitchFamily="18" charset="-120"/>
              </a:rPr>
              <a:t>override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7030A0"/>
                </a:solidFill>
                <a:ea typeface="新細明體" pitchFamily="18" charset="-120"/>
              </a:rPr>
              <a:t>default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transport method to deliver messages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In main.cf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2000" dirty="0" err="1">
                <a:ea typeface="新細明體" pitchFamily="18" charset="-120"/>
              </a:rPr>
              <a:t>transport_maps</a:t>
            </a:r>
            <a:r>
              <a:rPr lang="en-US" altLang="zh-TW" sz="2000" dirty="0">
                <a:ea typeface="新細明體" pitchFamily="18" charset="-120"/>
              </a:rPr>
              <a:t> = hash:/</a:t>
            </a:r>
            <a:r>
              <a:rPr lang="en-US" altLang="zh-TW" sz="2000" dirty="0" err="1">
                <a:ea typeface="新細明體" pitchFamily="18" charset="-120"/>
              </a:rPr>
              <a:t>usr</a:t>
            </a:r>
            <a:r>
              <a:rPr lang="en-US" altLang="zh-TW" sz="2000" dirty="0">
                <a:ea typeface="新細明體" pitchFamily="18" charset="-120"/>
              </a:rPr>
              <a:t>/local/</a:t>
            </a:r>
            <a:r>
              <a:rPr lang="en-US" altLang="zh-TW" sz="2000" dirty="0" err="1">
                <a:ea typeface="新細明體" pitchFamily="18" charset="-120"/>
              </a:rPr>
              <a:t>etc</a:t>
            </a:r>
            <a:r>
              <a:rPr lang="en-US" altLang="zh-TW" sz="2000" dirty="0">
                <a:ea typeface="新細明體" pitchFamily="18" charset="-120"/>
              </a:rPr>
              <a:t>/postfix/transport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In transport file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zh-TW" sz="1600" dirty="0" err="1">
                <a:ea typeface="新細明體" pitchFamily="18" charset="-120"/>
              </a:rPr>
              <a:t>domain_or_address</a:t>
            </a:r>
            <a:r>
              <a:rPr lang="en-US" altLang="zh-TW" sz="1600" dirty="0">
                <a:ea typeface="新細明體" pitchFamily="18" charset="-120"/>
              </a:rPr>
              <a:t>	</a:t>
            </a:r>
            <a:r>
              <a:rPr lang="en-US" altLang="zh-TW" sz="1600" dirty="0" err="1">
                <a:ea typeface="新細明體" pitchFamily="18" charset="-120"/>
              </a:rPr>
              <a:t>transport:nexthop</a:t>
            </a:r>
            <a:endParaRPr lang="en-US" altLang="zh-TW" sz="1600" dirty="0">
              <a:ea typeface="新細明體" pitchFamily="18" charset="-120"/>
            </a:endParaRPr>
          </a:p>
          <a:p>
            <a:pPr lvl="2">
              <a:lnSpc>
                <a:spcPct val="100000"/>
              </a:lnSpc>
              <a:defRPr/>
            </a:pPr>
            <a:endParaRPr lang="en-US" altLang="zh-TW" sz="2000" dirty="0">
              <a:ea typeface="新細明體" pitchFamily="18" charset="-120"/>
            </a:endParaRPr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csie.nctu.edu.tw		</a:t>
            </a:r>
            <a:r>
              <a:rPr lang="en-US" altLang="zh-TW" sz="1600" dirty="0" err="1">
                <a:ea typeface="新細明體" pitchFamily="18" charset="-120"/>
              </a:rPr>
              <a:t>smtp</a:t>
            </a:r>
            <a:r>
              <a:rPr lang="en-US" altLang="zh-TW" sz="1600" dirty="0">
                <a:ea typeface="新細明體" pitchFamily="18" charset="-120"/>
              </a:rPr>
              <a:t>:</a:t>
            </a:r>
            <a:r>
              <a:rPr lang="en-US" altLang="zh-TW" sz="1600" dirty="0">
                <a:solidFill>
                  <a:schemeClr val="accent5">
                    <a:lumMod val="50000"/>
                  </a:schemeClr>
                </a:solidFill>
                <a:ea typeface="新細明體" pitchFamily="18" charset="-120"/>
              </a:rPr>
              <a:t>[</a:t>
            </a:r>
            <a:r>
              <a:rPr lang="en-US" altLang="zh-TW" sz="1600" dirty="0">
                <a:ea typeface="新細明體" pitchFamily="18" charset="-120"/>
              </a:rPr>
              <a:t>mailgate.csie.nctu.edu.tw</a:t>
            </a:r>
            <a:r>
              <a:rPr lang="en-US" altLang="zh-TW" sz="1600" dirty="0">
                <a:solidFill>
                  <a:schemeClr val="accent5">
                    <a:lumMod val="50000"/>
                  </a:schemeClr>
                </a:solidFill>
                <a:ea typeface="新細明體" pitchFamily="18" charset="-120"/>
              </a:rPr>
              <a:t>]</a:t>
            </a:r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cs.nctu.edu.tw		</a:t>
            </a:r>
            <a:r>
              <a:rPr lang="en-US" altLang="zh-TW" sz="1600" dirty="0" err="1">
                <a:ea typeface="新細明體" pitchFamily="18" charset="-120"/>
              </a:rPr>
              <a:t>smtp</a:t>
            </a:r>
            <a:r>
              <a:rPr lang="en-US" altLang="zh-TW" sz="1600" dirty="0">
                <a:ea typeface="新細明體" pitchFamily="18" charset="-120"/>
              </a:rPr>
              <a:t>:[csmailgate.cs.nctu.edu.tw]</a:t>
            </a:r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cis.nctu.edu.tw		</a:t>
            </a:r>
            <a:r>
              <a:rPr lang="en-US" altLang="zh-TW" sz="1600" dirty="0" err="1">
                <a:ea typeface="新細明體" pitchFamily="18" charset="-120"/>
              </a:rPr>
              <a:t>smtp</a:t>
            </a:r>
            <a:r>
              <a:rPr lang="en-US" altLang="zh-TW" sz="1600" dirty="0">
                <a:ea typeface="新細明體" pitchFamily="18" charset="-120"/>
              </a:rPr>
              <a:t>:[mail.cis.nctu.edu.tw]</a:t>
            </a:r>
          </a:p>
          <a:p>
            <a:pPr lvl="2">
              <a:lnSpc>
                <a:spcPct val="100000"/>
              </a:lnSpc>
              <a:buNone/>
              <a:defRPr/>
            </a:pPr>
            <a:endParaRPr lang="en-US" altLang="zh-TW" sz="1600" dirty="0">
              <a:ea typeface="新細明體" pitchFamily="18" charset="-120"/>
            </a:endParaRPr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example.com		</a:t>
            </a:r>
            <a:r>
              <a:rPr lang="en-US" altLang="zh-TW" sz="1600" dirty="0" err="1">
                <a:ea typeface="新細明體" pitchFamily="18" charset="-120"/>
              </a:rPr>
              <a:t>smtp</a:t>
            </a:r>
            <a:r>
              <a:rPr lang="en-US" altLang="zh-TW" sz="1600" dirty="0">
                <a:ea typeface="新細明體" pitchFamily="18" charset="-120"/>
              </a:rPr>
              <a:t>:</a:t>
            </a:r>
            <a:r>
              <a:rPr lang="en-US" altLang="zh-TW" sz="1600" dirty="0">
                <a:solidFill>
                  <a:srgbClr val="7030A0"/>
                </a:solidFill>
                <a:ea typeface="新細明體" pitchFamily="18" charset="-120"/>
              </a:rPr>
              <a:t>[192.168.23.56]</a:t>
            </a:r>
            <a:r>
              <a:rPr lang="en-US" altLang="zh-TW" sz="1600" dirty="0">
                <a:ea typeface="新細明體" pitchFamily="18" charset="-120"/>
              </a:rPr>
              <a:t>:20025</a:t>
            </a:r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orillynet.com		</a:t>
            </a:r>
            <a:r>
              <a:rPr lang="en-US" altLang="zh-TW" sz="1600" dirty="0" err="1">
                <a:ea typeface="新細明體" pitchFamily="18" charset="-120"/>
              </a:rPr>
              <a:t>smtp</a:t>
            </a:r>
            <a:endParaRPr lang="en-US" altLang="zh-TW" sz="1600" dirty="0">
              <a:ea typeface="新細明體" pitchFamily="18" charset="-120"/>
            </a:endParaRPr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ora.com			</a:t>
            </a:r>
            <a:r>
              <a:rPr lang="en-US" altLang="zh-TW" sz="1600" dirty="0" err="1">
                <a:ea typeface="新細明體" pitchFamily="18" charset="-120"/>
              </a:rPr>
              <a:t>maildrop</a:t>
            </a:r>
            <a:endParaRPr lang="en-US" altLang="zh-TW" sz="1600" dirty="0">
              <a:ea typeface="新細明體" pitchFamily="18" charset="-120"/>
            </a:endParaRPr>
          </a:p>
          <a:p>
            <a:pPr lvl="2">
              <a:lnSpc>
                <a:spcPct val="100000"/>
              </a:lnSpc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kdent@ora.com		</a:t>
            </a:r>
            <a:r>
              <a:rPr lang="en-US" altLang="zh-TW" sz="1600" dirty="0" err="1">
                <a:ea typeface="新細明體" pitchFamily="18" charset="-120"/>
              </a:rPr>
              <a:t>error:no</a:t>
            </a:r>
            <a:r>
              <a:rPr lang="en-US" altLang="zh-TW" sz="1600" dirty="0">
                <a:ea typeface="新細明體" pitchFamily="18" charset="-120"/>
              </a:rPr>
              <a:t> mail accepted for </a:t>
            </a:r>
            <a:r>
              <a:rPr lang="en-US" altLang="zh-TW" sz="1600" dirty="0" err="1">
                <a:ea typeface="新細明體" pitchFamily="18" charset="-120"/>
              </a:rPr>
              <a:t>kdent</a:t>
            </a:r>
            <a:endParaRPr lang="en-US" altLang="zh-TW" sz="1600" dirty="0">
              <a:ea typeface="新細明體" pitchFamily="18" charset="-120"/>
            </a:endParaRPr>
          </a:p>
          <a:p>
            <a:pPr>
              <a:lnSpc>
                <a:spcPct val="100000"/>
              </a:lnSpc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7B50CF-C64B-F645-B889-441865A568F3}"/>
              </a:ext>
            </a:extLst>
          </p:cNvPr>
          <p:cNvSpPr txBox="1"/>
          <p:nvPr/>
        </p:nvSpPr>
        <p:spPr>
          <a:xfrm>
            <a:off x="4403678" y="2994813"/>
            <a:ext cx="295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"Service" defined in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master.cf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曲線接點 5">
            <a:extLst>
              <a:ext uri="{FF2B5EF4-FFF2-40B4-BE49-F238E27FC236}">
                <a16:creationId xmlns:a16="http://schemas.microsoft.com/office/drawing/2014/main" id="{A01C46C7-6CD8-6743-8735-8FD2CF699E39}"/>
              </a:ext>
            </a:extLst>
          </p:cNvPr>
          <p:cNvCxnSpPr/>
          <p:nvPr/>
        </p:nvCxnSpPr>
        <p:spPr bwMode="auto">
          <a:xfrm rot="10800000" flipV="1">
            <a:off x="3971630" y="3148121"/>
            <a:ext cx="432048" cy="216024"/>
          </a:xfrm>
          <a:prstGeom prst="curvedConnector3">
            <a:avLst>
              <a:gd name="adj1" fmla="val 101086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75897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Mail Relaying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Transport Maps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Usage in transport map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MX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=&gt; Local delivery mail server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 err="1">
                <a:ea typeface="新細明體" panose="02020500000000000000" pitchFamily="18" charset="-120"/>
              </a:rPr>
              <a:t>mailpost</a:t>
            </a:r>
            <a:r>
              <a:rPr lang="en-US" altLang="zh-TW" sz="2000" dirty="0">
                <a:ea typeface="新細明體" panose="02020500000000000000" pitchFamily="18" charset="-120"/>
              </a:rPr>
              <a:t> to </a:t>
            </a:r>
            <a:r>
              <a:rPr lang="en-US" altLang="zh-TW" sz="2000" dirty="0" err="1">
                <a:ea typeface="新細明體" panose="02020500000000000000" pitchFamily="18" charset="-120"/>
              </a:rPr>
              <a:t>bbs</a:t>
            </a:r>
            <a:r>
              <a:rPr lang="en-US" altLang="zh-TW" sz="2000" dirty="0">
                <a:ea typeface="新細明體" panose="02020500000000000000" pitchFamily="18" charset="-120"/>
              </a:rPr>
              <a:t>/news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Postponing mail relay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Such as ISP has to postpone until customer network is online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In transport map: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abc.com		</a:t>
            </a:r>
            <a:r>
              <a:rPr lang="en-US" altLang="zh-TW" sz="1800" dirty="0" err="1">
                <a:ea typeface="新細明體" panose="02020500000000000000" pitchFamily="18" charset="-120"/>
              </a:rPr>
              <a:t>ondemand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In /usr/local/etc/postfix/master.cf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 err="1">
                <a:ea typeface="新細明體" panose="02020500000000000000" pitchFamily="18" charset="-120"/>
              </a:rPr>
              <a:t>ondemand</a:t>
            </a:r>
            <a:r>
              <a:rPr lang="en-US" altLang="zh-TW" sz="1800" dirty="0">
                <a:ea typeface="新細明體" panose="02020500000000000000" pitchFamily="18" charset="-120"/>
              </a:rPr>
              <a:t>    </a:t>
            </a:r>
            <a:r>
              <a:rPr lang="en-US" altLang="zh-TW" sz="1800" dirty="0" err="1">
                <a:ea typeface="新細明體" panose="02020500000000000000" pitchFamily="18" charset="-120"/>
              </a:rPr>
              <a:t>unix</a:t>
            </a:r>
            <a:r>
              <a:rPr lang="en-US" altLang="zh-TW" sz="1800" dirty="0">
                <a:ea typeface="新細明體" panose="02020500000000000000" pitchFamily="18" charset="-120"/>
              </a:rPr>
              <a:t>    -    -    n    -    -    </a:t>
            </a:r>
            <a:r>
              <a:rPr lang="en-US" altLang="zh-TW" sz="1800" dirty="0" err="1">
                <a:ea typeface="新細明體" panose="02020500000000000000" pitchFamily="18" charset="-120"/>
              </a:rPr>
              <a:t>smtp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In /usr/local/etc/postfix/main.cf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 err="1">
                <a:ea typeface="新細明體" panose="02020500000000000000" pitchFamily="18" charset="-120"/>
              </a:rPr>
              <a:t>defer_transports</a:t>
            </a:r>
            <a:r>
              <a:rPr lang="en-US" altLang="zh-TW" sz="1800" dirty="0">
                <a:ea typeface="新細明體" panose="02020500000000000000" pitchFamily="18" charset="-120"/>
              </a:rPr>
              <a:t> = </a:t>
            </a:r>
            <a:r>
              <a:rPr lang="en-US" altLang="zh-TW" sz="1800" dirty="0" err="1">
                <a:ea typeface="新細明體" panose="02020500000000000000" pitchFamily="18" charset="-120"/>
              </a:rPr>
              <a:t>ondemand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 err="1">
                <a:ea typeface="新細明體" panose="02020500000000000000" pitchFamily="18" charset="-120"/>
              </a:rPr>
              <a:t>transport_maps</a:t>
            </a:r>
            <a:r>
              <a:rPr lang="en-US" altLang="zh-TW" sz="1800" dirty="0">
                <a:ea typeface="新細明體" panose="02020500000000000000" pitchFamily="18" charset="-120"/>
              </a:rPr>
              <a:t> = hash:/</a:t>
            </a:r>
            <a:r>
              <a:rPr lang="en-US" altLang="zh-TW" sz="1800" dirty="0" err="1">
                <a:ea typeface="新細明體" panose="02020500000000000000" pitchFamily="18" charset="-120"/>
              </a:rPr>
              <a:t>usr</a:t>
            </a:r>
            <a:r>
              <a:rPr lang="en-US" altLang="zh-TW" sz="1800" dirty="0">
                <a:ea typeface="新細明體" panose="02020500000000000000" pitchFamily="18" charset="-120"/>
              </a:rPr>
              <a:t>/local/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/postfix/transport</a:t>
            </a:r>
          </a:p>
          <a:p>
            <a:pPr lvl="2">
              <a:lnSpc>
                <a:spcPct val="100000"/>
              </a:lnSpc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Whenever the customer network is online, do</a:t>
            </a:r>
          </a:p>
          <a:p>
            <a:pPr lvl="3">
              <a:lnSpc>
                <a:spcPct val="10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$ </a:t>
            </a:r>
            <a:r>
              <a:rPr lang="en-US" altLang="zh-TW" sz="1600" dirty="0" err="1">
                <a:ea typeface="新細明體" panose="02020500000000000000" pitchFamily="18" charset="-120"/>
              </a:rPr>
              <a:t>postqueue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sz="1600" dirty="0">
                <a:ea typeface="新細明體" panose="02020500000000000000" pitchFamily="18" charset="-120"/>
              </a:rPr>
              <a:t>s abc.com</a:t>
            </a:r>
          </a:p>
          <a:p>
            <a:pPr>
              <a:lnSpc>
                <a:spcPct val="100000"/>
              </a:lnSpc>
            </a:pP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35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36CA3F-9CE8-A84F-8E6C-CF796E5FDF31}"/>
              </a:ext>
            </a:extLst>
          </p:cNvPr>
          <p:cNvSpPr txBox="1"/>
          <p:nvPr/>
        </p:nvSpPr>
        <p:spPr>
          <a:xfrm>
            <a:off x="6387600" y="4681468"/>
            <a:ext cx="49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ondemand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transport should trigger by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postqueue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6" name="直線箭頭接點 6">
            <a:extLst>
              <a:ext uri="{FF2B5EF4-FFF2-40B4-BE49-F238E27FC236}">
                <a16:creationId xmlns:a16="http://schemas.microsoft.com/office/drawing/2014/main" id="{72BCACDC-E670-1D46-B969-A4FFA67E2167}"/>
              </a:ext>
            </a:extLst>
          </p:cNvPr>
          <p:cNvCxnSpPr/>
          <p:nvPr/>
        </p:nvCxnSpPr>
        <p:spPr bwMode="auto">
          <a:xfrm flipH="1" flipV="1">
            <a:off x="4695825" y="4933950"/>
            <a:ext cx="1750684" cy="49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66474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 Relaying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/>
              <a:t> Inbound Mail Gateway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Inbound Mail Gateway (IMG, MX)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Accept all mail for a network from the Internet and relays it to internal mail systems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E.g.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 err="1">
                <a:ea typeface="新細明體" panose="02020500000000000000" pitchFamily="18" charset="-120"/>
              </a:rPr>
              <a:t>gw.example.com</a:t>
            </a:r>
            <a:r>
              <a:rPr lang="en-US" altLang="zh-TW" sz="2000" dirty="0">
                <a:ea typeface="新細明體" panose="02020500000000000000" pitchFamily="18" charset="-120"/>
              </a:rPr>
              <a:t> is a IMG</a:t>
            </a:r>
          </a:p>
          <a:p>
            <a:pPr lvl="3"/>
            <a:r>
              <a:rPr lang="en-US" altLang="zh-TW" sz="1800" dirty="0">
                <a:ea typeface="新細明體" panose="02020500000000000000" pitchFamily="18" charset="-120"/>
              </a:rPr>
              <a:t>With MX records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mail1.example.com is internal mail system</a:t>
            </a:r>
          </a:p>
          <a:p>
            <a:pPr lvl="3"/>
            <a:r>
              <a:rPr lang="en-US" altLang="zh-TW" sz="1800" dirty="0">
                <a:ea typeface="新細明體" panose="02020500000000000000" pitchFamily="18" charset="-120"/>
              </a:rPr>
              <a:t>Serves internal subnet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36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491" y="3060152"/>
            <a:ext cx="7090535" cy="32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92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 Relaying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/>
              <a:t> Inbound Mail Gateway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To be IMG, suppose </a:t>
            </a:r>
          </a:p>
          <a:p>
            <a:pPr marL="838200" lvl="1" indent="-381000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You are administrator for cs.nctu.edu.tw</a:t>
            </a:r>
          </a:p>
          <a:p>
            <a:pPr marL="838200" lvl="1" indent="-381000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Hostname is csmx1.cs.nctu.edu.tw</a:t>
            </a:r>
          </a:p>
          <a:p>
            <a:pPr marL="838200" lvl="1" indent="-381000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You have to be the IMG for secureLab.cs.nctu.edu.tw and javaLab.cs.nctu.edu.tw</a:t>
            </a:r>
          </a:p>
          <a:p>
            <a:pPr marL="1238250" lvl="2" indent="-381000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Firewall only allow outsource connect to IMG port 25</a:t>
            </a:r>
          </a:p>
          <a:p>
            <a:pPr marL="800100" lvl="1" indent="-3429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altLang="zh-TW" sz="1800" dirty="0">
                <a:ea typeface="新細明體" panose="02020500000000000000" pitchFamily="18" charset="-120"/>
              </a:rPr>
              <a:t>The MX record for secureLab.cs.nctu.edu.tw and javaLab.cs.nctu.edu.tw should point to  csmx1.cs.nctu.edu.tw</a:t>
            </a:r>
          </a:p>
          <a:p>
            <a:pPr marL="800100" lvl="1" indent="-3429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altLang="zh-TW" sz="1800" dirty="0">
                <a:ea typeface="新細明體" panose="02020500000000000000" pitchFamily="18" charset="-120"/>
              </a:rPr>
              <a:t>In csmx1.cs.nctu.edu.tw,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 err="1">
                <a:ea typeface="新細明體" panose="02020500000000000000" pitchFamily="18" charset="-120"/>
              </a:rPr>
              <a:t>relay_domains</a:t>
            </a:r>
            <a:r>
              <a:rPr lang="en-US" altLang="zh-TW" sz="1800" dirty="0">
                <a:ea typeface="新細明體" panose="02020500000000000000" pitchFamily="18" charset="-120"/>
              </a:rPr>
              <a:t> = secureLab.cs.nctu.edu.tw javaLab.cs.nctu.edu.tw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 err="1">
                <a:ea typeface="新細明體" panose="02020500000000000000" pitchFamily="18" charset="-120"/>
              </a:rPr>
              <a:t>transport_maps</a:t>
            </a:r>
            <a:r>
              <a:rPr lang="en-US" altLang="zh-TW" sz="1800" dirty="0">
                <a:ea typeface="新細明體" panose="02020500000000000000" pitchFamily="18" charset="-120"/>
              </a:rPr>
              <a:t> = hash:/</a:t>
            </a:r>
            <a:r>
              <a:rPr lang="en-US" altLang="zh-TW" sz="1800" dirty="0" err="1">
                <a:ea typeface="新細明體" panose="02020500000000000000" pitchFamily="18" charset="-120"/>
              </a:rPr>
              <a:t>usr</a:t>
            </a:r>
            <a:r>
              <a:rPr lang="en-US" altLang="zh-TW" sz="1800" dirty="0">
                <a:ea typeface="新細明體" panose="02020500000000000000" pitchFamily="18" charset="-120"/>
              </a:rPr>
              <a:t>/local/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/postfix/transport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secureLab.cs.nctu.edu.tw		relay:[secureLab.cs.nctu.edu.tw]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javaLab.cs.nctu.edu.tw		relay:[javaLab.cs.nctu.edu.tw]</a:t>
            </a:r>
          </a:p>
          <a:p>
            <a:pPr marL="800100" lvl="1" indent="-34290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altLang="zh-TW" sz="1800" dirty="0">
                <a:ea typeface="新細明體" panose="02020500000000000000" pitchFamily="18" charset="-120"/>
              </a:rPr>
              <a:t>In secureLab.cs.nctu.edu.tw ( and so do javaLab.cs.nctu.edu.tw)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1800" dirty="0">
                <a:ea typeface="新細明體" panose="02020500000000000000" pitchFamily="18" charset="-120"/>
              </a:rPr>
              <a:t> = secureLab.cs.nctu.edu.tw</a:t>
            </a:r>
          </a:p>
          <a:p>
            <a:pPr>
              <a:lnSpc>
                <a:spcPct val="100000"/>
              </a:lnSpc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37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F35881-22AD-6741-B772-EDDF83DD8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829" y="4102848"/>
            <a:ext cx="3532080" cy="16419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3775279-A5B6-5347-85D4-0A6F07A33E59}"/>
              </a:ext>
            </a:extLst>
          </p:cNvPr>
          <p:cNvSpPr txBox="1"/>
          <p:nvPr/>
        </p:nvSpPr>
        <p:spPr>
          <a:xfrm>
            <a:off x="9829801" y="5094081"/>
            <a:ext cx="7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csmx1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750694-FBFC-DD4A-B375-7B9BD1FDA34F}"/>
              </a:ext>
            </a:extLst>
          </p:cNvPr>
          <p:cNvSpPr txBox="1"/>
          <p:nvPr/>
        </p:nvSpPr>
        <p:spPr>
          <a:xfrm>
            <a:off x="10591524" y="5808315"/>
            <a:ext cx="113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javaLab</a:t>
            </a:r>
            <a:endParaRPr lang="en-US" dirty="0"/>
          </a:p>
          <a:p>
            <a:r>
              <a:rPr lang="en-US" dirty="0" err="1"/>
              <a:t>secureLab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0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Mail Relaying </a:t>
            </a:r>
            <a:r>
              <a:rPr lang="en-US" altLang="zh-TW" dirty="0">
                <a:latin typeface="Verdana"/>
                <a:ea typeface="新細明體" pitchFamily="18" charset="-120"/>
              </a:rPr>
              <a:t>– </a:t>
            </a:r>
            <a:r>
              <a:rPr lang="en-US" altLang="zh-TW" dirty="0">
                <a:ea typeface="新細明體" pitchFamily="18" charset="-120"/>
              </a:rPr>
              <a:t>Outbound Mail Gateway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4"/>
            <a:ext cx="8143909" cy="5099491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Outbound Mail Gateway</a:t>
            </a:r>
          </a:p>
          <a:p>
            <a:pPr marL="838200" lvl="1" indent="-381000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Accept mails from inside network and relay them to Internet hosts</a:t>
            </a:r>
          </a:p>
          <a:p>
            <a:pPr marL="457200" indent="-457200">
              <a:lnSpc>
                <a:spcPct val="10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To be OMG, suppose</a:t>
            </a:r>
          </a:p>
          <a:p>
            <a:pPr marL="838200" lvl="1" indent="-381000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You are administrator for cs.nctu.edu.tw</a:t>
            </a:r>
          </a:p>
          <a:p>
            <a:pPr marL="838200" lvl="1" indent="-381000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Hostname is csmailer.cs.nctu.edu.tw</a:t>
            </a:r>
          </a:p>
          <a:p>
            <a:pPr marL="838200" lvl="1" indent="-381000">
              <a:lnSpc>
                <a:spcPct val="10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You have to be the OMG for secureLab.cs.nctu.edu.tw and javaLab.cs.nctu.edu.tw</a:t>
            </a:r>
          </a:p>
          <a:p>
            <a:pPr marL="838200" lvl="1" indent="-381000">
              <a:lnSpc>
                <a:spcPct val="100000"/>
              </a:lnSpc>
              <a:buSzPct val="100000"/>
              <a:buFontTx/>
              <a:buAutoNum type="arabicPeriod"/>
              <a:defRPr/>
            </a:pPr>
            <a:r>
              <a:rPr lang="en-US" altLang="zh-TW" sz="1800" dirty="0">
                <a:ea typeface="新細明體" pitchFamily="18" charset="-120"/>
              </a:rPr>
              <a:t>In main.cf of csmailer.cs.nctu.edu.tw</a:t>
            </a:r>
          </a:p>
          <a:p>
            <a:pPr marL="838200" lvl="1" indent="-381000">
              <a:lnSpc>
                <a:spcPct val="100000"/>
              </a:lnSpc>
              <a:buNone/>
              <a:defRPr/>
            </a:pPr>
            <a:r>
              <a:rPr lang="en-US" altLang="zh-TW" sz="1800" dirty="0">
                <a:ea typeface="新細明體" pitchFamily="18" charset="-120"/>
              </a:rPr>
              <a:t>	</a:t>
            </a:r>
            <a:r>
              <a:rPr lang="en-US" altLang="zh-TW" sz="1800" dirty="0" err="1">
                <a:solidFill>
                  <a:srgbClr val="7030A0"/>
                </a:solidFill>
                <a:ea typeface="新細明體" pitchFamily="18" charset="-120"/>
              </a:rPr>
              <a:t>mynetworks</a:t>
            </a:r>
            <a:r>
              <a:rPr lang="en-US" altLang="zh-TW" sz="1800" dirty="0">
                <a:solidFill>
                  <a:srgbClr val="7030A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ea typeface="新細明體" pitchFamily="18" charset="-120"/>
              </a:rPr>
              <a:t>= hash:/</a:t>
            </a:r>
            <a:r>
              <a:rPr lang="en-US" altLang="zh-TW" sz="1800" dirty="0" err="1">
                <a:ea typeface="新細明體" pitchFamily="18" charset="-120"/>
              </a:rPr>
              <a:t>usr</a:t>
            </a:r>
            <a:r>
              <a:rPr lang="en-US" altLang="zh-TW" sz="1800" dirty="0">
                <a:ea typeface="新細明體" pitchFamily="18" charset="-120"/>
              </a:rPr>
              <a:t>/local/</a:t>
            </a:r>
            <a:r>
              <a:rPr lang="en-US" altLang="zh-TW" sz="1800" dirty="0" err="1">
                <a:ea typeface="新細明體" pitchFamily="18" charset="-120"/>
              </a:rPr>
              <a:t>etc</a:t>
            </a:r>
            <a:r>
              <a:rPr lang="en-US" altLang="zh-TW" sz="1800" dirty="0">
                <a:ea typeface="新細明體" pitchFamily="18" charset="-120"/>
              </a:rPr>
              <a:t>/postfix/</a:t>
            </a:r>
            <a:r>
              <a:rPr lang="en-US" altLang="zh-TW" sz="1800" dirty="0" err="1">
                <a:ea typeface="新細明體" pitchFamily="18" charset="-120"/>
              </a:rPr>
              <a:t>mynetworks</a:t>
            </a:r>
            <a:endParaRPr lang="en-US" altLang="zh-TW" sz="1800" dirty="0">
              <a:ea typeface="新細明體" pitchFamily="18" charset="-120"/>
            </a:endParaRPr>
          </a:p>
          <a:p>
            <a:pPr marL="838200" lvl="1" indent="-381000">
              <a:lnSpc>
                <a:spcPct val="100000"/>
              </a:lnSpc>
              <a:buNone/>
              <a:defRPr/>
            </a:pPr>
            <a:br>
              <a:rPr lang="en-US" altLang="zh-TW" sz="1800" dirty="0">
                <a:ea typeface="新細明體" pitchFamily="18" charset="-120"/>
              </a:rPr>
            </a:br>
            <a:endParaRPr lang="en-US" altLang="zh-TW" sz="1800" dirty="0">
              <a:ea typeface="新細明體" pitchFamily="18" charset="-120"/>
            </a:endParaRPr>
          </a:p>
          <a:p>
            <a:pPr marL="838200" lvl="1" indent="-381000">
              <a:lnSpc>
                <a:spcPct val="100000"/>
              </a:lnSpc>
              <a:buSzPct val="100000"/>
              <a:buFontTx/>
              <a:buAutoNum type="arabicPeriod" startAt="2"/>
              <a:defRPr/>
            </a:pPr>
            <a:r>
              <a:rPr lang="en-US" altLang="zh-TW" sz="1800" dirty="0">
                <a:ea typeface="新細明體" pitchFamily="18" charset="-120"/>
              </a:rPr>
              <a:t>All students in </a:t>
            </a:r>
            <a:r>
              <a:rPr lang="en-US" altLang="zh-TW" sz="1800" dirty="0" err="1">
                <a:ea typeface="新細明體" pitchFamily="18" charset="-120"/>
              </a:rPr>
              <a:t>secureLab</a:t>
            </a:r>
            <a:r>
              <a:rPr lang="en-US" altLang="zh-TW" sz="1800" dirty="0">
                <a:ea typeface="新細明體" pitchFamily="18" charset="-120"/>
              </a:rPr>
              <a:t>/</a:t>
            </a:r>
            <a:r>
              <a:rPr lang="en-US" altLang="zh-TW" sz="1800" dirty="0" err="1">
                <a:ea typeface="新細明體" pitchFamily="18" charset="-120"/>
              </a:rPr>
              <a:t>javaLab</a:t>
            </a:r>
            <a:r>
              <a:rPr lang="en-US" altLang="zh-TW" sz="1800" dirty="0">
                <a:ea typeface="新細明體" pitchFamily="18" charset="-120"/>
              </a:rPr>
              <a:t> will configure their MUA to use secureLab/javaLab.cs.nctu.edu.tw to be the SMTP server</a:t>
            </a:r>
          </a:p>
          <a:p>
            <a:pPr marL="838200" lvl="1" indent="-381000">
              <a:lnSpc>
                <a:spcPct val="100000"/>
              </a:lnSpc>
              <a:buSzPct val="100000"/>
              <a:buFontTx/>
              <a:buAutoNum type="arabicPeriod" startAt="2"/>
              <a:defRPr/>
            </a:pPr>
            <a:r>
              <a:rPr lang="en-US" altLang="zh-TW" sz="1800" dirty="0">
                <a:ea typeface="新細明體" pitchFamily="18" charset="-120"/>
              </a:rPr>
              <a:t>In main.cf of </a:t>
            </a:r>
            <a:r>
              <a:rPr lang="en-US" altLang="zh-TW" sz="1800" dirty="0" err="1">
                <a:ea typeface="新細明體" pitchFamily="18" charset="-120"/>
              </a:rPr>
              <a:t>secureLab</a:t>
            </a:r>
            <a:r>
              <a:rPr lang="en-US" altLang="zh-TW" sz="1800" dirty="0">
                <a:ea typeface="新細明體" pitchFamily="18" charset="-120"/>
              </a:rPr>
              <a:t>/javaLab.cs.nctu.edu.tw, </a:t>
            </a:r>
          </a:p>
          <a:p>
            <a:pPr marL="838200" lvl="1" indent="-381000">
              <a:lnSpc>
                <a:spcPct val="100000"/>
              </a:lnSpc>
              <a:buNone/>
              <a:defRPr/>
            </a:pPr>
            <a:r>
              <a:rPr lang="en-US" altLang="zh-TW" sz="1800" dirty="0">
                <a:ea typeface="新細明體" pitchFamily="18" charset="-120"/>
              </a:rPr>
              <a:t>	</a:t>
            </a:r>
            <a:r>
              <a:rPr lang="en-US" altLang="zh-TW" sz="1800" dirty="0" err="1">
                <a:solidFill>
                  <a:srgbClr val="7030A0"/>
                </a:solidFill>
                <a:ea typeface="新細明體" pitchFamily="18" charset="-120"/>
              </a:rPr>
              <a:t>relayhost</a:t>
            </a:r>
            <a:r>
              <a:rPr lang="en-US" altLang="zh-TW" sz="1800" dirty="0">
                <a:solidFill>
                  <a:srgbClr val="7030A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ea typeface="新細明體" pitchFamily="18" charset="-120"/>
              </a:rPr>
              <a:t>= [csmailer.cs.nctu.edu.tw]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38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61E090-B8BE-EF43-82FD-9C0237ECAF68}"/>
              </a:ext>
            </a:extLst>
          </p:cNvPr>
          <p:cNvSpPr txBox="1"/>
          <p:nvPr/>
        </p:nvSpPr>
        <p:spPr>
          <a:xfrm>
            <a:off x="1633497" y="4472609"/>
            <a:ext cx="226264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secureLab.cs.nctu.edu.tw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javaLab.cs.nctu.edu.tw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543" y="1210962"/>
            <a:ext cx="3599003" cy="47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12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Queue Management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The queue manage daemon</a:t>
            </a:r>
          </a:p>
          <a:p>
            <a:pPr lvl="1"/>
            <a:r>
              <a:rPr lang="en-US" altLang="zh-TW" sz="2000" dirty="0" err="1">
                <a:ea typeface="新細明體" panose="02020500000000000000" pitchFamily="18" charset="-120"/>
              </a:rPr>
              <a:t>qmgr</a:t>
            </a:r>
            <a:r>
              <a:rPr lang="en-US" altLang="zh-TW" sz="2000" dirty="0">
                <a:ea typeface="新細明體" panose="02020500000000000000" pitchFamily="18" charset="-120"/>
              </a:rPr>
              <a:t> daemon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Unique queue ID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Queue directories (/</a:t>
            </a:r>
            <a:r>
              <a:rPr lang="en-US" altLang="zh-TW" sz="2000" dirty="0" err="1">
                <a:ea typeface="新細明體" panose="02020500000000000000" pitchFamily="18" charset="-120"/>
              </a:rPr>
              <a:t>var</a:t>
            </a:r>
            <a:r>
              <a:rPr lang="en-US" altLang="zh-TW" sz="2000" dirty="0">
                <a:ea typeface="新細明體" panose="02020500000000000000" pitchFamily="18" charset="-120"/>
              </a:rPr>
              <a:t>/spool/postfix/*)</a:t>
            </a:r>
          </a:p>
          <a:p>
            <a:pPr lvl="2"/>
            <a:r>
              <a:rPr lang="en-US" altLang="zh-TW" sz="2000" dirty="0">
                <a:ea typeface="新細明體" panose="02020500000000000000" pitchFamily="18" charset="-120"/>
              </a:rPr>
              <a:t>active, bounce, corrupt, deferred, hold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Message movement between queues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Temporary problem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=&gt; deferred queue</a:t>
            </a:r>
          </a:p>
          <a:p>
            <a:pPr lvl="1"/>
            <a:r>
              <a:rPr lang="en-US" altLang="zh-TW" sz="2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qmgr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takes messages alternatively between incoming and deferred queue to active queue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39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761" y="4400267"/>
            <a:ext cx="6040002" cy="23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4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400" dirty="0"/>
              <a:t>Modular-design MTA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Not like </a:t>
            </a:r>
            <a:r>
              <a:rPr lang="en-US" altLang="zh-TW" sz="2000" dirty="0" err="1"/>
              <a:t>sendmail</a:t>
            </a:r>
            <a:r>
              <a:rPr lang="en-US" altLang="zh-TW" sz="2000" dirty="0"/>
              <a:t> of monolithic system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Decompose into several individual program that each one handle specific task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The most important daemon: master daemon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/>
              <a:t>Reside in memory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/>
              <a:t>Get configuration information from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</a:rPr>
              <a:t>master.cf</a:t>
            </a:r>
            <a:r>
              <a:rPr lang="en-US" altLang="zh-TW" sz="1800" dirty="0"/>
              <a:t> and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</a:rPr>
              <a:t>main.cf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/>
              <a:t>Invoke other process to do jobs</a:t>
            </a:r>
          </a:p>
          <a:p>
            <a:pPr>
              <a:lnSpc>
                <a:spcPct val="100000"/>
              </a:lnSpc>
            </a:pPr>
            <a:r>
              <a:rPr lang="en-US" altLang="zh-TW" sz="2400" dirty="0"/>
              <a:t>Major tasks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Receive mail and put in </a:t>
            </a:r>
            <a:r>
              <a:rPr lang="en-US" altLang="zh-TW" sz="2000" dirty="0">
                <a:solidFill>
                  <a:srgbClr val="FF0000"/>
                </a:solidFill>
              </a:rPr>
              <a:t>queue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Queue management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/>
              <a:t>Delivery mail from queue </a:t>
            </a:r>
          </a:p>
          <a:p>
            <a:pPr>
              <a:lnSpc>
                <a:spcPct val="100000"/>
              </a:lnSpc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49" y="5525501"/>
            <a:ext cx="7740826" cy="112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00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Queue Management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Queue Scheduling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ea typeface="新細明體" panose="02020500000000000000" pitchFamily="18" charset="-120"/>
              </a:rPr>
              <a:t>Double delay in deferred messages</a:t>
            </a:r>
          </a:p>
          <a:p>
            <a:pPr lvl="1"/>
            <a:r>
              <a:rPr lang="en-US" altLang="zh-TW" sz="2400" dirty="0">
                <a:ea typeface="新細明體" panose="02020500000000000000" pitchFamily="18" charset="-120"/>
              </a:rPr>
              <a:t>Between</a:t>
            </a:r>
          </a:p>
          <a:p>
            <a:pPr lvl="2"/>
            <a:r>
              <a:rPr lang="en-US" altLang="zh-TW" sz="2400" dirty="0" err="1">
                <a:ea typeface="新細明體" panose="02020500000000000000" pitchFamily="18" charset="-120"/>
              </a:rPr>
              <a:t>minimal_backoff_time</a:t>
            </a:r>
            <a:r>
              <a:rPr lang="en-US" altLang="zh-TW" sz="2400" dirty="0">
                <a:ea typeface="新細明體" panose="02020500000000000000" pitchFamily="18" charset="-120"/>
              </a:rPr>
              <a:t> = 300s</a:t>
            </a:r>
          </a:p>
          <a:p>
            <a:pPr lvl="2"/>
            <a:r>
              <a:rPr lang="en-US" altLang="zh-TW" sz="2400" dirty="0" err="1">
                <a:ea typeface="新細明體" panose="02020500000000000000" pitchFamily="18" charset="-120"/>
              </a:rPr>
              <a:t>maximal_backoff_time</a:t>
            </a:r>
            <a:r>
              <a:rPr lang="en-US" altLang="zh-TW" sz="2400" dirty="0">
                <a:ea typeface="新細明體" panose="02020500000000000000" pitchFamily="18" charset="-120"/>
              </a:rPr>
              <a:t> = 4000s</a:t>
            </a:r>
          </a:p>
          <a:p>
            <a:pPr lvl="1"/>
            <a:r>
              <a:rPr lang="en-US" altLang="zh-TW" sz="2400" dirty="0" err="1">
                <a:ea typeface="新細明體" panose="02020500000000000000" pitchFamily="18" charset="-120"/>
              </a:rPr>
              <a:t>qmgr</a:t>
            </a:r>
            <a:r>
              <a:rPr lang="en-US" altLang="zh-TW" sz="2400" dirty="0">
                <a:ea typeface="新細明體" panose="02020500000000000000" pitchFamily="18" charset="-120"/>
              </a:rPr>
              <a:t> daemon periodically scan deferred queue for reborn messages</a:t>
            </a:r>
          </a:p>
          <a:p>
            <a:pPr lvl="2"/>
            <a:r>
              <a:rPr lang="en-US" altLang="zh-TW" sz="2400" dirty="0" err="1">
                <a:ea typeface="新細明體" panose="02020500000000000000" pitchFamily="18" charset="-120"/>
              </a:rPr>
              <a:t>queue_run_delay</a:t>
            </a:r>
            <a:r>
              <a:rPr lang="en-US" altLang="zh-TW" sz="2400" dirty="0">
                <a:ea typeface="新細明體" panose="02020500000000000000" pitchFamily="18" charset="-120"/>
              </a:rPr>
              <a:t> = 300s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Deferred </a:t>
            </a:r>
            <a:r>
              <a:rPr lang="en-US" altLang="zh-TW" sz="2800" dirty="0">
                <a:ea typeface="新細明體" panose="02020500000000000000" pitchFamily="18" charset="-120"/>
                <a:sym typeface="Wingdings" panose="05000000000000000000" pitchFamily="2" charset="2"/>
              </a:rPr>
              <a:t>=&gt; bounce</a:t>
            </a:r>
          </a:p>
          <a:p>
            <a:pPr lvl="1"/>
            <a:r>
              <a:rPr lang="en-US" altLang="zh-TW" sz="2400" dirty="0" err="1">
                <a:ea typeface="新細明體" panose="02020500000000000000" pitchFamily="18" charset="-120"/>
              </a:rPr>
              <a:t>maximal_queue_lifetime</a:t>
            </a:r>
            <a:r>
              <a:rPr lang="en-US" altLang="zh-TW" sz="2400" dirty="0">
                <a:ea typeface="新細明體" panose="02020500000000000000" pitchFamily="18" charset="-120"/>
              </a:rPr>
              <a:t> = 5d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40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214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Queue Management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Message Delivery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Controlling outgoing messages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When there are lots of messages in queue for the same destination, it should be careful not to overwhelm it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If concurrent delivery is success, postfix can increase concurrency between:</a:t>
            </a:r>
          </a:p>
          <a:p>
            <a:pPr lvl="2"/>
            <a:r>
              <a:rPr lang="en-US" altLang="zh-TW" sz="1800" dirty="0" err="1">
                <a:ea typeface="新細明體" panose="02020500000000000000" pitchFamily="18" charset="-120"/>
              </a:rPr>
              <a:t>initial_destination_concurrency</a:t>
            </a:r>
            <a:r>
              <a:rPr lang="en-US" altLang="zh-TW" sz="1800" dirty="0">
                <a:ea typeface="新細明體" panose="02020500000000000000" pitchFamily="18" charset="-120"/>
              </a:rPr>
              <a:t> = 5</a:t>
            </a:r>
          </a:p>
          <a:p>
            <a:pPr lvl="2"/>
            <a:r>
              <a:rPr lang="en-US" altLang="zh-TW" sz="1800" dirty="0" err="1">
                <a:ea typeface="新細明體" panose="02020500000000000000" pitchFamily="18" charset="-120"/>
              </a:rPr>
              <a:t>default_destination_concurrency_limit</a:t>
            </a:r>
            <a:r>
              <a:rPr lang="en-US" altLang="zh-TW" sz="1800" dirty="0">
                <a:ea typeface="新細明體" panose="02020500000000000000" pitchFamily="18" charset="-120"/>
              </a:rPr>
              <a:t> = 20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Under control by</a:t>
            </a:r>
          </a:p>
          <a:p>
            <a:pPr lvl="3"/>
            <a:r>
              <a:rPr lang="en-US" altLang="zh-TW" sz="1600" dirty="0" err="1">
                <a:ea typeface="新細明體" panose="02020500000000000000" pitchFamily="18" charset="-120"/>
              </a:rPr>
              <a:t>maxproc</a:t>
            </a:r>
            <a:r>
              <a:rPr lang="en-US" altLang="zh-TW" sz="1600" dirty="0">
                <a:ea typeface="新細明體" panose="02020500000000000000" pitchFamily="18" charset="-120"/>
              </a:rPr>
              <a:t> in /usr/local/etc/postfix/master.cf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You can override the </a:t>
            </a:r>
            <a:r>
              <a:rPr lang="en-US" altLang="zh-TW" sz="1800" dirty="0" err="1">
                <a:ea typeface="新細明體" panose="02020500000000000000" pitchFamily="18" charset="-120"/>
              </a:rPr>
              <a:t>default_destination_concurrency_limit</a:t>
            </a:r>
            <a:r>
              <a:rPr lang="en-US" altLang="zh-TW" sz="1800" dirty="0">
                <a:ea typeface="新細明體" panose="02020500000000000000" pitchFamily="18" charset="-120"/>
              </a:rPr>
              <a:t> for any transport mailer:</a:t>
            </a:r>
          </a:p>
          <a:p>
            <a:pPr lvl="3"/>
            <a:r>
              <a:rPr lang="en-US" altLang="zh-TW" sz="1600" dirty="0" err="1">
                <a:ea typeface="新細明體" panose="02020500000000000000" pitchFamily="18" charset="-120"/>
              </a:rPr>
              <a:t>smtp_destination_concurrency_limit</a:t>
            </a:r>
            <a:r>
              <a:rPr lang="en-US" altLang="zh-TW" sz="1600" dirty="0">
                <a:ea typeface="新細明體" panose="02020500000000000000" pitchFamily="18" charset="-120"/>
              </a:rPr>
              <a:t> = 25</a:t>
            </a:r>
            <a:r>
              <a:rPr lang="zh-TW" altLang="en-US" sz="1600" dirty="0">
                <a:ea typeface="新細明體" panose="02020500000000000000" pitchFamily="18" charset="-120"/>
              </a:rPr>
              <a:t>              </a:t>
            </a:r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for external delivery</a:t>
            </a:r>
          </a:p>
          <a:p>
            <a:pPr lvl="3"/>
            <a:r>
              <a:rPr lang="en-US" altLang="zh-TW" sz="1600" dirty="0" err="1">
                <a:ea typeface="新細明體" panose="02020500000000000000" pitchFamily="18" charset="-120"/>
              </a:rPr>
              <a:t>local_destination_concurrency_limit</a:t>
            </a:r>
            <a:r>
              <a:rPr lang="en-US" altLang="zh-TW" sz="1600" dirty="0">
                <a:ea typeface="新細明體" panose="02020500000000000000" pitchFamily="18" charset="-120"/>
              </a:rPr>
              <a:t> = 10              </a:t>
            </a:r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for local recipients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Control how many recipients for a single outgoing message</a:t>
            </a:r>
          </a:p>
          <a:p>
            <a:pPr lvl="2"/>
            <a:r>
              <a:rPr lang="en-US" altLang="zh-TW" sz="1800" dirty="0" err="1">
                <a:ea typeface="新細明體" panose="02020500000000000000" pitchFamily="18" charset="-120"/>
              </a:rPr>
              <a:t>default_destination_recipient_limit</a:t>
            </a:r>
            <a:r>
              <a:rPr lang="en-US" altLang="zh-TW" sz="1800" dirty="0">
                <a:ea typeface="新細明體" panose="02020500000000000000" pitchFamily="18" charset="-120"/>
              </a:rPr>
              <a:t> = 50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You can override it for any transport mailer in the same idea:</a:t>
            </a:r>
          </a:p>
          <a:p>
            <a:pPr lvl="3"/>
            <a:r>
              <a:rPr lang="en-US" altLang="zh-TW" sz="1600" dirty="0" err="1">
                <a:ea typeface="新細明體" panose="02020500000000000000" pitchFamily="18" charset="-120"/>
              </a:rPr>
              <a:t>smtp_destination_recipient_limit</a:t>
            </a:r>
            <a:r>
              <a:rPr lang="en-US" altLang="zh-TW" sz="1600" dirty="0">
                <a:ea typeface="新細明體" panose="02020500000000000000" pitchFamily="18" charset="-120"/>
              </a:rPr>
              <a:t> = 100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41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998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Management – Error Notification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Sending error messages to administrator</a:t>
            </a:r>
          </a:p>
          <a:p>
            <a:pPr lvl="1"/>
            <a:r>
              <a:rPr lang="en-US" altLang="zh-TW" sz="2400" dirty="0"/>
              <a:t>Set </a:t>
            </a:r>
            <a:r>
              <a:rPr lang="en-US" altLang="zh-TW" sz="2400" dirty="0" err="1"/>
              <a:t>notify_classes</a:t>
            </a:r>
            <a:r>
              <a:rPr lang="en-US" altLang="zh-TW" sz="2400" dirty="0"/>
              <a:t> parameter to list error classes that should be generated and sent to administrator</a:t>
            </a:r>
          </a:p>
          <a:p>
            <a:pPr lvl="2"/>
            <a:r>
              <a:rPr lang="en-US" altLang="zh-TW" sz="2400" dirty="0"/>
              <a:t>Ex: </a:t>
            </a:r>
            <a:r>
              <a:rPr lang="en-US" altLang="zh-TW" sz="2400" dirty="0" err="1"/>
              <a:t>notify_classes</a:t>
            </a:r>
            <a:r>
              <a:rPr lang="en-US" altLang="zh-TW" sz="2400" dirty="0"/>
              <a:t> = resource, software</a:t>
            </a:r>
          </a:p>
          <a:p>
            <a:pPr lvl="1"/>
            <a:r>
              <a:rPr lang="en-US" altLang="zh-TW" sz="2400" dirty="0"/>
              <a:t>Error classes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graphicFrame>
        <p:nvGraphicFramePr>
          <p:cNvPr id="5" name="Group 1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439518"/>
              </p:ext>
            </p:extLst>
          </p:nvPr>
        </p:nvGraphicFramePr>
        <p:xfrm>
          <a:off x="2607962" y="3551235"/>
          <a:ext cx="6959600" cy="3170240"/>
        </p:xfrm>
        <a:graphic>
          <a:graphicData uri="http://schemas.openxmlformats.org/drawingml/2006/table">
            <a:tbl>
              <a:tblPr/>
              <a:tblGrid>
                <a:gridCol w="11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Error Class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Noticed Recipient</a:t>
                      </a:r>
                      <a:b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(all default to postmaster)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bounce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headers of bounced mails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bounce_notice_recipient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2bounce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undeliverable bounced mails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2bounce_notice_recipient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delay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headers of delayed mails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delay_notice_recipient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policy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transcript when mail is reject due to</a:t>
                      </a:r>
                      <a:b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anti-spam restrictions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error_notice_recipient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protocol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transcript that has SMTP error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error_notice_recipient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resource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notice because of resource problem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error_notice_recipient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software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notice because of software problem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error_notice_recipient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957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Queue Management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Queue Tools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err="1">
                <a:ea typeface="新細明體" panose="02020500000000000000" pitchFamily="18" charset="-120"/>
                <a:hlinkClick r:id="rId2"/>
              </a:rPr>
              <a:t>postqueue</a:t>
            </a:r>
            <a:r>
              <a:rPr lang="en-US" altLang="zh-TW" sz="1800" dirty="0">
                <a:ea typeface="新細明體" panose="02020500000000000000" pitchFamily="18" charset="-120"/>
                <a:hlinkClick r:id="rId2"/>
              </a:rPr>
              <a:t>(1)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1600" dirty="0" err="1">
                <a:ea typeface="新細明體" panose="02020500000000000000" pitchFamily="18" charset="-120"/>
              </a:rPr>
              <a:t>postqueue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600" dirty="0">
                <a:ea typeface="新細明體" panose="02020500000000000000" pitchFamily="18" charset="-120"/>
              </a:rPr>
              <a:t>p  (or </a:t>
            </a:r>
            <a:r>
              <a:rPr lang="en-US" altLang="zh-TW" sz="1600" dirty="0" err="1">
                <a:ea typeface="新細明體" panose="02020500000000000000" pitchFamily="18" charset="-120"/>
              </a:rPr>
              <a:t>mailq</a:t>
            </a:r>
            <a:r>
              <a:rPr lang="en-US" altLang="zh-TW" sz="1600" dirty="0">
                <a:ea typeface="新細明體" panose="02020500000000000000" pitchFamily="18" charset="-120"/>
              </a:rPr>
              <a:t>)</a:t>
            </a:r>
          </a:p>
          <a:p>
            <a:pPr lvl="2"/>
            <a:r>
              <a:rPr lang="en-US" altLang="zh-TW" sz="1400" dirty="0">
                <a:ea typeface="新細明體" panose="02020500000000000000" pitchFamily="18" charset="-120"/>
              </a:rPr>
              <a:t>Show the queued mails (with information like message ID, but not </a:t>
            </a:r>
            <a:r>
              <a:rPr lang="en-US" altLang="zh-TW" sz="1400" dirty="0">
                <a:solidFill>
                  <a:srgbClr val="FF0000"/>
                </a:solidFill>
                <a:ea typeface="新細明體" panose="02020500000000000000" pitchFamily="18" charset="-120"/>
              </a:rPr>
              <a:t>mail content</a:t>
            </a:r>
            <a:r>
              <a:rPr lang="en-US" altLang="zh-TW" sz="1400" dirty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1600" dirty="0" err="1">
                <a:ea typeface="新細明體" panose="02020500000000000000" pitchFamily="18" charset="-120"/>
              </a:rPr>
              <a:t>postqueue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600" dirty="0">
                <a:ea typeface="新細明體" panose="02020500000000000000" pitchFamily="18" charset="-120"/>
              </a:rPr>
              <a:t>f</a:t>
            </a:r>
          </a:p>
          <a:p>
            <a:pPr lvl="2"/>
            <a:r>
              <a:rPr lang="en-US" altLang="zh-TW" sz="1400" dirty="0">
                <a:ea typeface="新細明體" panose="02020500000000000000" pitchFamily="18" charset="-120"/>
              </a:rPr>
              <a:t>Attempt to flush(deliver) all queued mail</a:t>
            </a:r>
          </a:p>
          <a:p>
            <a:pPr lvl="1"/>
            <a:r>
              <a:rPr lang="en-US" altLang="zh-TW" sz="1600" dirty="0" err="1">
                <a:ea typeface="新細明體" panose="02020500000000000000" pitchFamily="18" charset="-120"/>
              </a:rPr>
              <a:t>postqueue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600" dirty="0">
                <a:ea typeface="新細明體" panose="02020500000000000000" pitchFamily="18" charset="-120"/>
              </a:rPr>
              <a:t>s cs.nctu.edu.tw</a:t>
            </a:r>
          </a:p>
          <a:p>
            <a:pPr lvl="2"/>
            <a:r>
              <a:rPr lang="en-US" altLang="zh-TW" sz="1400" dirty="0">
                <a:ea typeface="新細明體" panose="02020500000000000000" pitchFamily="18" charset="-120"/>
              </a:rPr>
              <a:t>Schedule immediate delivery of all mail queued for site</a:t>
            </a:r>
          </a:p>
          <a:p>
            <a:r>
              <a:rPr lang="en-US" altLang="zh-TW" sz="1800" dirty="0" err="1">
                <a:ea typeface="新細明體" panose="02020500000000000000" pitchFamily="18" charset="-120"/>
                <a:hlinkClick r:id="rId3"/>
              </a:rPr>
              <a:t>postsuper</a:t>
            </a:r>
            <a:r>
              <a:rPr lang="en-US" altLang="zh-TW" sz="1800" dirty="0">
                <a:ea typeface="新細明體" panose="02020500000000000000" pitchFamily="18" charset="-120"/>
                <a:hlinkClick r:id="rId3"/>
              </a:rPr>
              <a:t>(1)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1600" dirty="0">
                <a:ea typeface="新細明體" panose="02020500000000000000" pitchFamily="18" charset="-120"/>
              </a:rPr>
              <a:t>Delete queued messages</a:t>
            </a:r>
          </a:p>
          <a:p>
            <a:pPr lvl="2"/>
            <a:r>
              <a:rPr lang="en-US" altLang="zh-TW" sz="1400" dirty="0" err="1">
                <a:ea typeface="新細明體" panose="02020500000000000000" pitchFamily="18" charset="-120"/>
              </a:rPr>
              <a:t>postsuper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 dirty="0">
                <a:ea typeface="新細明體" panose="02020500000000000000" pitchFamily="18" charset="-120"/>
              </a:rPr>
              <a:t>d E757A3428C6 	(from incoming, active, deferred, hold)</a:t>
            </a:r>
          </a:p>
          <a:p>
            <a:pPr lvl="2"/>
            <a:r>
              <a:rPr lang="en-US" altLang="zh-TW" sz="1400" dirty="0" err="1">
                <a:ea typeface="新細明體" panose="02020500000000000000" pitchFamily="18" charset="-120"/>
              </a:rPr>
              <a:t>postsuper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 dirty="0">
                <a:ea typeface="新細明體" panose="02020500000000000000" pitchFamily="18" charset="-120"/>
              </a:rPr>
              <a:t>d ALL  </a:t>
            </a:r>
          </a:p>
          <a:p>
            <a:pPr lvl="1"/>
            <a:r>
              <a:rPr lang="en-US" altLang="zh-TW" sz="1600" dirty="0">
                <a:ea typeface="新細明體" panose="02020500000000000000" pitchFamily="18" charset="-120"/>
              </a:rPr>
              <a:t>Put messages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"</a:t>
            </a:r>
            <a:r>
              <a:rPr lang="en-US" altLang="zh-TW" sz="1600" dirty="0">
                <a:ea typeface="新細明體" panose="02020500000000000000" pitchFamily="18" charset="-120"/>
              </a:rPr>
              <a:t>on hold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"</a:t>
            </a:r>
            <a:r>
              <a:rPr lang="en-US" altLang="zh-TW" sz="1600" dirty="0">
                <a:ea typeface="新細明體" panose="02020500000000000000" pitchFamily="18" charset="-120"/>
              </a:rPr>
              <a:t> so that no attempt is made to deliver it</a:t>
            </a:r>
          </a:p>
          <a:p>
            <a:pPr lvl="2"/>
            <a:r>
              <a:rPr lang="en-US" altLang="zh-TW" sz="1400" dirty="0" err="1">
                <a:ea typeface="新細明體" panose="02020500000000000000" pitchFamily="18" charset="-120"/>
              </a:rPr>
              <a:t>postsuper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 dirty="0">
                <a:ea typeface="新細明體" panose="02020500000000000000" pitchFamily="18" charset="-120"/>
              </a:rPr>
              <a:t>h E757A3428C6 	(from incoming, active, deferred)</a:t>
            </a:r>
          </a:p>
          <a:p>
            <a:pPr lvl="1"/>
            <a:r>
              <a:rPr lang="en-US" altLang="zh-TW" sz="1600" dirty="0">
                <a:ea typeface="新細明體" panose="02020500000000000000" pitchFamily="18" charset="-120"/>
              </a:rPr>
              <a:t>Release messages in hold queue (into deferred queue)</a:t>
            </a:r>
          </a:p>
          <a:p>
            <a:pPr lvl="2"/>
            <a:r>
              <a:rPr lang="en-US" altLang="zh-TW" sz="1400" dirty="0" err="1">
                <a:ea typeface="新細明體" panose="02020500000000000000" pitchFamily="18" charset="-120"/>
              </a:rPr>
              <a:t>postsuper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 dirty="0">
                <a:ea typeface="新細明體" panose="02020500000000000000" pitchFamily="18" charset="-120"/>
              </a:rPr>
              <a:t>H ALL</a:t>
            </a:r>
          </a:p>
          <a:p>
            <a:pPr lvl="1"/>
            <a:r>
              <a:rPr lang="en-US" altLang="zh-TW" sz="1600" dirty="0">
                <a:ea typeface="新細明體" panose="02020500000000000000" pitchFamily="18" charset="-120"/>
              </a:rPr>
              <a:t>Requeue messages into maildrop queue (maildrop </a:t>
            </a:r>
            <a:r>
              <a:rPr lang="en-US" altLang="zh-TW" sz="1600" dirty="0">
                <a:ea typeface="新細明體" panose="02020500000000000000" pitchFamily="18" charset="-120"/>
                <a:sym typeface="Wingdings" panose="05000000000000000000" pitchFamily="2" charset="2"/>
              </a:rPr>
              <a:t>=&gt; pickup =&gt; cleanup =&gt; incoming)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1400" dirty="0" err="1">
                <a:ea typeface="新細明體" panose="02020500000000000000" pitchFamily="18" charset="-120"/>
              </a:rPr>
              <a:t>postsuper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 dirty="0">
                <a:ea typeface="新細明體" panose="02020500000000000000" pitchFamily="18" charset="-120"/>
              </a:rPr>
              <a:t>r E757A3428C6</a:t>
            </a:r>
          </a:p>
          <a:p>
            <a:pPr lvl="2"/>
            <a:r>
              <a:rPr lang="en-US" altLang="zh-TW" sz="1400" dirty="0" err="1">
                <a:ea typeface="新細明體" panose="02020500000000000000" pitchFamily="18" charset="-120"/>
              </a:rPr>
              <a:t>postsuper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 dirty="0">
                <a:ea typeface="新細明體" panose="02020500000000000000" pitchFamily="18" charset="-120"/>
              </a:rPr>
              <a:t>r ALL</a:t>
            </a:r>
          </a:p>
          <a:p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74" y="1744575"/>
            <a:ext cx="3026051" cy="26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20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Queue Management </a:t>
            </a:r>
            <a:r>
              <a:rPr lang="en-US" altLang="zh-TW" dirty="0">
                <a:latin typeface="Verdana"/>
                <a:ea typeface="新細明體" pitchFamily="18" charset="-120"/>
              </a:rPr>
              <a:t>–</a:t>
            </a:r>
            <a:r>
              <a:rPr lang="en-US" altLang="zh-TW" dirty="0">
                <a:ea typeface="新細明體" pitchFamily="18" charset="-120"/>
              </a:rPr>
              <a:t> Queue Tools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5"/>
            <a:ext cx="2433370" cy="4825958"/>
          </a:xfrm>
        </p:spPr>
        <p:txBody>
          <a:bodyPr/>
          <a:lstStyle/>
          <a:p>
            <a:r>
              <a:rPr lang="en-US" altLang="zh-TW" sz="2000" dirty="0" err="1">
                <a:ea typeface="新細明體" panose="02020500000000000000" pitchFamily="18" charset="-120"/>
                <a:hlinkClick r:id="rId2"/>
              </a:rPr>
              <a:t>postcat</a:t>
            </a:r>
            <a:r>
              <a:rPr lang="en-US" altLang="zh-TW" sz="2000" dirty="0">
                <a:ea typeface="新細明體" panose="02020500000000000000" pitchFamily="18" charset="-120"/>
                <a:hlinkClick r:id="rId2"/>
              </a:rPr>
              <a:t>(1)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  <a:p>
            <a:pPr lvl="1"/>
            <a:r>
              <a:rPr lang="en-US" altLang="zh-TW" sz="1800" dirty="0">
                <a:ea typeface="新細明體" panose="02020500000000000000" pitchFamily="18" charset="-120"/>
              </a:rPr>
              <a:t>Display the contents of a queue file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125348" y="1423343"/>
            <a:ext cx="8831264" cy="468128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nasa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[/home/lctseng] -lctseng- </a:t>
            </a:r>
            <a:r>
              <a:rPr kumimoji="0"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mailq</a:t>
            </a:r>
            <a:endParaRPr kumimoji="0" lang="en-US" altLang="zh-TW" sz="1200" b="1" dirty="0">
              <a:solidFill>
                <a:srgbClr val="FF0000"/>
              </a:solidFill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-Queue ID- --Size-- ----Arrival Time---- -Sender/Recipient-------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3314234284A      602 Sat May 19 04:16:20  root@nasa.cs.nctu.edu.tw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 (connect to csmx1.cs.nctu.edu.tw[140.113.235.104]:25: Operation timed out)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                                      </a:t>
            </a: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lctseng@cs.nctu.edu.tw</a:t>
            </a:r>
            <a:endParaRPr kumimoji="0" lang="en-US" altLang="zh-TW" sz="1200" b="1" dirty="0"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defRPr/>
            </a:pPr>
            <a:endParaRPr kumimoji="0" lang="en-US" altLang="zh-TW" sz="1200" b="1" dirty="0"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nasa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[/home/lctseng] -lctseng- </a:t>
            </a:r>
            <a:r>
              <a:rPr kumimoji="0"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sudo</a:t>
            </a:r>
            <a:r>
              <a:rPr kumimoji="0"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2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postcat</a:t>
            </a:r>
            <a:r>
              <a:rPr kumimoji="0" lang="en-US" altLang="zh-TW" sz="1200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-q 3314234284A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*** </a:t>
            </a:r>
            <a:r>
              <a:rPr kumimoji="0"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ENVELOPE RECORDS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deferred/3/3314234284A ***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message_size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             602             214               1               0             602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message_arrival_time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 Sat May 19 04:16:20 2012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create_time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 Sat May 19 04:16:20 2012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sender: root@nasa.cs.nctu.edu.tw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named_attribute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 </a:t>
            </a: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rewrite_context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=local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original_recipient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: root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recipient: </a:t>
            </a: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lctseng@cs.nctu.edu.tw</a:t>
            </a:r>
            <a:endParaRPr kumimoji="0" lang="en-US" altLang="zh-TW" sz="1200" b="1" dirty="0"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*** </a:t>
            </a:r>
            <a:r>
              <a:rPr kumimoji="0"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MESSAGE CONTENTS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deferred/3/3314234284A ***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Received: by nasa.cs.nctu.edu.tw (Postfix)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     id 3314234284A; Sat, 19 May 2012 04:16:20 +0800 (CST)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Delivered-To: root@nasa.cs.nctu.edu.tw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Received: by nasa.cs.nctu.edu.tw (Postfix, from </a:t>
            </a: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userid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0)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     id 2CB713427A5; Sat, 19 May 2012 04:16:20 +0800 (CST)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To: root@nasa.cs.nctu.edu.tw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Subject: nasa.cs.nctu.edu.tw weekly run output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Message-Id: &lt;20120518201620.2CB713427A5@nasa.cs.nctu.edu.tw&gt;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Date: Sat, 19 May 2012 04:16:20 +0800 (CST)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From: root@nasa.cs.nctu.edu.tw (NASA Root)</a:t>
            </a:r>
          </a:p>
          <a:p>
            <a:pPr>
              <a:lnSpc>
                <a:spcPct val="80000"/>
              </a:lnSpc>
              <a:defRPr/>
            </a:pPr>
            <a:endParaRPr kumimoji="0" lang="en-US" altLang="zh-TW" sz="1200" b="1" dirty="0"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Rebuilding locate database:</a:t>
            </a:r>
          </a:p>
          <a:p>
            <a:pPr>
              <a:lnSpc>
                <a:spcPct val="80000"/>
              </a:lnSpc>
              <a:defRPr/>
            </a:pPr>
            <a:endParaRPr kumimoji="0" lang="en-US" altLang="zh-TW" sz="1200" b="1" dirty="0">
              <a:latin typeface="Courier New" panose="02070309020205020404" pitchFamily="49" charset="0"/>
              <a:ea typeface="SimSun" pitchFamily="2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Rebuilding </a:t>
            </a:r>
            <a:r>
              <a:rPr kumimoji="0" lang="en-US" altLang="zh-TW" sz="1200" b="1" dirty="0" err="1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whatis</a:t>
            </a: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database: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200" b="1" dirty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3586018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1978" y="271849"/>
            <a:ext cx="10791568" cy="9391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Multiple Domains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Use single system to host many domains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E.g.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We use csmailgate.cs.nctu.edu.tw to host both 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cs</a:t>
            </a:r>
            <a:r>
              <a:rPr lang="en-US" altLang="zh-TW" sz="1800" b="1" dirty="0" err="1">
                <a:ea typeface="新細明體" panose="02020500000000000000" pitchFamily="18" charset="-120"/>
              </a:rPr>
              <a:t>.nctu.edu.tw</a:t>
            </a:r>
            <a:r>
              <a:rPr lang="en-US" altLang="zh-TW" sz="1800" dirty="0">
                <a:ea typeface="新細明體" panose="02020500000000000000" pitchFamily="18" charset="-120"/>
              </a:rPr>
              <a:t> and 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csie</a:t>
            </a:r>
            <a:r>
              <a:rPr lang="en-US" altLang="zh-TW" sz="1800" b="1" dirty="0" err="1">
                <a:ea typeface="新細明體" panose="02020500000000000000" pitchFamily="18" charset="-120"/>
              </a:rPr>
              <a:t>.nctu.edu.tw</a:t>
            </a:r>
            <a:endParaRPr lang="en-US" altLang="zh-TW" sz="1800" b="1" dirty="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Purpose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Final delivery on the machine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Forwarding to destination elsewhere (mail gateway)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Important considerations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Does the same user id with different domain should go to the same mailbox or different mailbox?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YES	(shared domain)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NO	(separate domain)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Does every user require a system account in 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</a:t>
            </a:r>
            <a:r>
              <a:rPr lang="en-US" altLang="zh-TW" sz="2000" dirty="0" err="1">
                <a:ea typeface="新細明體" panose="02020500000000000000" pitchFamily="18" charset="-120"/>
              </a:rPr>
              <a:t>passwd</a:t>
            </a:r>
            <a:r>
              <a:rPr lang="en-US" altLang="zh-TW" sz="2000" dirty="0">
                <a:ea typeface="新細明體" panose="02020500000000000000" pitchFamily="18" charset="-120"/>
              </a:rPr>
              <a:t> ?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YES 	(system account)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NO	(virtual account)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45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820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Multiple Domains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000" dirty="0">
                <a:ea typeface="新細明體" pitchFamily="18" charset="-120"/>
              </a:rPr>
            </a:br>
            <a:r>
              <a:rPr lang="en-US" altLang="zh-TW" sz="4000" dirty="0">
                <a:ea typeface="新細明體" pitchFamily="18" charset="-120"/>
              </a:rPr>
              <a:t>	</a:t>
            </a:r>
            <a:r>
              <a:rPr lang="en-US" altLang="zh-TW" sz="3200" dirty="0">
                <a:ea typeface="新細明體" pitchFamily="18" charset="-120"/>
              </a:rPr>
              <a:t>Shared Domain with System Account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8" y="1351005"/>
            <a:ext cx="10791568" cy="5370470"/>
          </a:xfrm>
        </p:spPr>
        <p:txBody>
          <a:bodyPr/>
          <a:lstStyle/>
          <a:p>
            <a:r>
              <a:rPr lang="en-US" altLang="zh-TW" sz="2400" dirty="0">
                <a:ea typeface="SimSun" panose="02010600030101010101" pitchFamily="2" charset="-122"/>
              </a:rPr>
              <a:t>Situation</a:t>
            </a:r>
          </a:p>
          <a:p>
            <a:pPr lvl="1"/>
            <a:r>
              <a:rPr lang="en-US" altLang="zh-TW" sz="2000" dirty="0">
                <a:ea typeface="SimSun" panose="02010600030101010101" pitchFamily="2" charset="-122"/>
              </a:rPr>
              <a:t>The mail system should accept mails for both canonical and virtual domains and</a:t>
            </a:r>
          </a:p>
          <a:p>
            <a:pPr lvl="1"/>
            <a:r>
              <a:rPr lang="en-US" altLang="zh-TW" sz="2000" dirty="0">
                <a:ea typeface="SimSun" panose="02010600030101010101" pitchFamily="2" charset="-122"/>
              </a:rPr>
              <a:t>The same mailbox for the same user id (lctseng@ </a:t>
            </a:r>
            <a:r>
              <a:rPr lang="en-US" altLang="zh-TW" sz="2000" dirty="0">
                <a:ea typeface="SimSun" panose="02010600030101010101" pitchFamily="2" charset="-122"/>
                <a:sym typeface="Wingdings" pitchFamily="2" charset="2"/>
              </a:rPr>
              <a:t>=&gt; /</a:t>
            </a:r>
            <a:r>
              <a:rPr lang="en-US" altLang="zh-TW" sz="2000" dirty="0" err="1">
                <a:ea typeface="SimSun" panose="02010600030101010101" pitchFamily="2" charset="-122"/>
                <a:sym typeface="Wingdings" pitchFamily="2" charset="2"/>
              </a:rPr>
              <a:t>var</a:t>
            </a:r>
            <a:r>
              <a:rPr lang="en-US" altLang="zh-TW" sz="2000" dirty="0">
                <a:ea typeface="SimSun" panose="02010600030101010101" pitchFamily="2" charset="-122"/>
                <a:sym typeface="Wingdings" pitchFamily="2" charset="2"/>
              </a:rPr>
              <a:t>/mail/lctseng</a:t>
            </a:r>
            <a:r>
              <a:rPr lang="en-US" altLang="zh-TW" sz="2000" dirty="0">
                <a:ea typeface="SimSun" panose="02010600030101010101" pitchFamily="2" charset="-122"/>
              </a:rPr>
              <a:t>)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Procedure 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Setup MX records for both domains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Modify 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20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2000" dirty="0">
                <a:ea typeface="新細明體" panose="02020500000000000000" pitchFamily="18" charset="-120"/>
              </a:rPr>
              <a:t> to canonical domain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Modify 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20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20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2000" dirty="0">
                <a:ea typeface="新細明體" panose="02020500000000000000" pitchFamily="18" charset="-120"/>
              </a:rPr>
              <a:t> parameter to let mails to virtual domain can be local delivered 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E.g.</a:t>
            </a:r>
          </a:p>
          <a:p>
            <a:pPr lvl="2"/>
            <a:r>
              <a:rPr lang="en-US" altLang="zh-TW" sz="18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800" dirty="0">
                <a:ea typeface="新細明體" panose="02020500000000000000" pitchFamily="18" charset="-120"/>
              </a:rPr>
              <a:t> = cs.nctu.edu.tw</a:t>
            </a:r>
          </a:p>
          <a:p>
            <a:pPr lvl="2"/>
            <a:r>
              <a:rPr lang="en-US" altLang="zh-TW" sz="18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1800" dirty="0">
                <a:ea typeface="新細明體" panose="02020500000000000000" pitchFamily="18" charset="-120"/>
              </a:rPr>
              <a:t> = $</a:t>
            </a:r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800" dirty="0">
                <a:ea typeface="新細明體" panose="02020500000000000000" pitchFamily="18" charset="-120"/>
              </a:rPr>
              <a:t>, $</a:t>
            </a:r>
            <a:r>
              <a:rPr lang="en-US" altLang="zh-TW" sz="18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800" dirty="0">
                <a:ea typeface="新細明體" panose="02020500000000000000" pitchFamily="18" charset="-120"/>
              </a:rPr>
              <a:t>, </a:t>
            </a:r>
            <a:r>
              <a:rPr lang="en-US" altLang="zh-TW" sz="1800" dirty="0" err="1">
                <a:ea typeface="新細明體" panose="02020500000000000000" pitchFamily="18" charset="-120"/>
              </a:rPr>
              <a:t>csie.nctu.edu.tw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2">
              <a:buNone/>
            </a:pPr>
            <a:r>
              <a:rPr lang="en-US" altLang="zh-TW" sz="1600" dirty="0"/>
              <a:t>	※ </a:t>
            </a:r>
            <a:r>
              <a:rPr lang="en-US" altLang="zh-TW" sz="1800" dirty="0">
                <a:ea typeface="新細明體" panose="02020500000000000000" pitchFamily="18" charset="-120"/>
              </a:rPr>
              <a:t>In this way, mail to both </a:t>
            </a:r>
            <a:r>
              <a:rPr lang="en-US" altLang="zh-TW" sz="1800" u="sng" dirty="0">
                <a:solidFill>
                  <a:srgbClr val="FF0000"/>
                </a:solidFill>
                <a:ea typeface="新細明體" panose="02020500000000000000" pitchFamily="18" charset="-120"/>
              </a:rPr>
              <a:t>lctseng@cs.nctu.edu.tw</a:t>
            </a:r>
            <a:r>
              <a:rPr lang="en-US" altLang="zh-TW" sz="1800" dirty="0">
                <a:ea typeface="新細明體" panose="02020500000000000000" pitchFamily="18" charset="-120"/>
              </a:rPr>
              <a:t> and </a:t>
            </a:r>
            <a:r>
              <a:rPr lang="en-US" altLang="zh-TW" sz="1800" u="sng" dirty="0">
                <a:solidFill>
                  <a:srgbClr val="FF0000"/>
                </a:solidFill>
                <a:ea typeface="新細明體" panose="02020500000000000000" pitchFamily="18" charset="-120"/>
              </a:rPr>
              <a:t>lctseng@csie.nctu.edu.tw</a:t>
            </a:r>
            <a:r>
              <a:rPr lang="en-US" altLang="zh-TW" sz="1800" dirty="0">
                <a:ea typeface="新細明體" panose="02020500000000000000" pitchFamily="18" charset="-120"/>
              </a:rPr>
              <a:t> will go to </a:t>
            </a:r>
            <a:r>
              <a:rPr lang="en-US" altLang="zh-TW" sz="1800" dirty="0" err="1">
                <a:ea typeface="新細明體" panose="02020500000000000000" pitchFamily="18" charset="-120"/>
              </a:rPr>
              <a:t>csmailgate</a:t>
            </a:r>
            <a:r>
              <a:rPr lang="en-US" altLang="zh-TW" sz="1800" dirty="0">
                <a:ea typeface="新細明體" panose="02020500000000000000" pitchFamily="18" charset="-120"/>
              </a:rPr>
              <a:t>:/</a:t>
            </a:r>
            <a:r>
              <a:rPr lang="en-US" altLang="zh-TW" sz="1800" dirty="0" err="1">
                <a:ea typeface="新細明體" panose="02020500000000000000" pitchFamily="18" charset="-120"/>
              </a:rPr>
              <a:t>var</a:t>
            </a:r>
            <a:r>
              <a:rPr lang="en-US" altLang="zh-TW" sz="1800" dirty="0">
                <a:ea typeface="新細明體" panose="02020500000000000000" pitchFamily="18" charset="-120"/>
              </a:rPr>
              <a:t>/mail/lctseng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Limitation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Can not separate </a:t>
            </a:r>
            <a:r>
              <a:rPr lang="en-US" altLang="zh-TW" sz="2000" u="sng" dirty="0">
                <a:solidFill>
                  <a:srgbClr val="FF0000"/>
                </a:solidFill>
                <a:ea typeface="新細明體" panose="02020500000000000000" pitchFamily="18" charset="-120"/>
              </a:rPr>
              <a:t>lctseng@cs.nctu.edu.tw</a:t>
            </a:r>
            <a:r>
              <a:rPr lang="en-US" altLang="zh-TW" sz="2000" dirty="0">
                <a:ea typeface="新細明體" panose="02020500000000000000" pitchFamily="18" charset="-120"/>
              </a:rPr>
              <a:t> from </a:t>
            </a:r>
            <a:r>
              <a:rPr lang="en-US" altLang="zh-TW" sz="2000" u="sng" dirty="0">
                <a:solidFill>
                  <a:srgbClr val="FF0000"/>
                </a:solidFill>
                <a:ea typeface="新細明體" panose="02020500000000000000" pitchFamily="18" charset="-120"/>
              </a:rPr>
              <a:t>lctseng@csie.nctu.edu.tw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46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777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Situation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The mail system should accept mails for both canonical and virtual domains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Mailboxes are not necessarily the same for the same user id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Procedure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Modify "</a:t>
            </a:r>
            <a:r>
              <a:rPr lang="en-US" altLang="zh-TW" sz="20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2000" dirty="0">
                <a:ea typeface="新細明體" panose="02020500000000000000" pitchFamily="18" charset="-120"/>
              </a:rPr>
              <a:t>" to canonical domain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Modify "</a:t>
            </a:r>
            <a:r>
              <a:rPr lang="en-US" altLang="zh-TW" sz="2000" dirty="0" err="1">
                <a:ea typeface="新細明體" panose="02020500000000000000" pitchFamily="18" charset="-120"/>
              </a:rPr>
              <a:t>virtual_alias_domains</a:t>
            </a:r>
            <a:r>
              <a:rPr lang="en-US" altLang="zh-TW" sz="2000" dirty="0">
                <a:ea typeface="新細明體" panose="02020500000000000000" pitchFamily="18" charset="-120"/>
              </a:rPr>
              <a:t>" to accept mails to virtual domains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Create "</a:t>
            </a:r>
            <a:r>
              <a:rPr lang="en-US" altLang="zh-TW" sz="2000" dirty="0" err="1">
                <a:ea typeface="新細明體" panose="02020500000000000000" pitchFamily="18" charset="-120"/>
              </a:rPr>
              <a:t>virtual_alias_maps</a:t>
            </a:r>
            <a:r>
              <a:rPr lang="en-US" altLang="zh-TW" sz="2000" dirty="0">
                <a:ea typeface="新細明體" panose="02020500000000000000" pitchFamily="18" charset="-120"/>
              </a:rPr>
              <a:t>" map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E.g.</a:t>
            </a:r>
          </a:p>
          <a:p>
            <a:pPr lvl="2"/>
            <a:r>
              <a:rPr lang="en-US" altLang="zh-TW" sz="20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2000" dirty="0">
                <a:ea typeface="新細明體" panose="02020500000000000000" pitchFamily="18" charset="-120"/>
              </a:rPr>
              <a:t> = cs.nctu.edu.tw</a:t>
            </a:r>
          </a:p>
          <a:p>
            <a:pPr lvl="2"/>
            <a:r>
              <a:rPr lang="en-US" altLang="zh-TW" sz="2000" dirty="0" err="1">
                <a:ea typeface="新細明體" panose="02020500000000000000" pitchFamily="18" charset="-120"/>
              </a:rPr>
              <a:t>virtual_alias_domains</a:t>
            </a:r>
            <a:r>
              <a:rPr lang="en-US" altLang="zh-TW" sz="2000" dirty="0">
                <a:ea typeface="新細明體" panose="02020500000000000000" pitchFamily="18" charset="-120"/>
              </a:rPr>
              <a:t> = abc.com.tw, xyz.com.tw</a:t>
            </a:r>
          </a:p>
          <a:p>
            <a:pPr lvl="2"/>
            <a:r>
              <a:rPr lang="en-US" altLang="zh-TW" sz="2000" dirty="0" err="1">
                <a:ea typeface="新細明體" panose="02020500000000000000" pitchFamily="18" charset="-120"/>
              </a:rPr>
              <a:t>virtual_alias_maps</a:t>
            </a:r>
            <a:r>
              <a:rPr lang="en-US" altLang="zh-TW" sz="2000" dirty="0">
                <a:ea typeface="新細明體" panose="02020500000000000000" pitchFamily="18" charset="-120"/>
              </a:rPr>
              <a:t> = hash:/</a:t>
            </a:r>
            <a:r>
              <a:rPr lang="en-US" altLang="zh-TW" sz="2000" dirty="0" err="1">
                <a:ea typeface="新細明體" panose="02020500000000000000" pitchFamily="18" charset="-120"/>
              </a:rPr>
              <a:t>usr</a:t>
            </a:r>
            <a:r>
              <a:rPr lang="en-US" altLang="zh-TW" sz="2000" dirty="0">
                <a:ea typeface="新細明體" panose="02020500000000000000" pitchFamily="18" charset="-120"/>
              </a:rPr>
              <a:t>/local/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/postfix/virtual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Limitation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Need to maintain system accounts for virtual domain users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47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91978" y="271849"/>
            <a:ext cx="10791568" cy="939113"/>
          </a:xfrm>
        </p:spPr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Multiple Domains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000" dirty="0">
                <a:ea typeface="新細明體" pitchFamily="18" charset="-120"/>
              </a:rPr>
            </a:br>
            <a:r>
              <a:rPr lang="en-US" altLang="zh-TW" sz="4000" dirty="0">
                <a:ea typeface="新細明體" pitchFamily="18" charset="-120"/>
              </a:rPr>
              <a:t>	</a:t>
            </a:r>
            <a:r>
              <a:rPr lang="en-US" altLang="zh-TW" sz="3200" dirty="0">
                <a:ea typeface="新細明體" pitchFamily="18" charset="-120"/>
              </a:rPr>
              <a:t>Separate Domains with System Accounts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B78C9D-0117-5B49-80CD-835BDA85DA24}"/>
              </a:ext>
            </a:extLst>
          </p:cNvPr>
          <p:cNvSpPr txBox="1"/>
          <p:nvPr/>
        </p:nvSpPr>
        <p:spPr>
          <a:xfrm>
            <a:off x="7969635" y="4894637"/>
            <a:ext cx="260690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CEO@abc.com.tw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xyz.com.tw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jack</a:t>
            </a: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16D8F981-1278-5844-A614-ECAB117D5E1B}"/>
              </a:ext>
            </a:extLst>
          </p:cNvPr>
          <p:cNvCxnSpPr/>
          <p:nvPr/>
        </p:nvCxnSpPr>
        <p:spPr>
          <a:xfrm flipH="1">
            <a:off x="7627991" y="5395964"/>
            <a:ext cx="34164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81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Useful when users in virtual domains:</a:t>
            </a:r>
          </a:p>
          <a:p>
            <a:pPr lvl="1"/>
            <a:r>
              <a:rPr lang="en-US" altLang="zh-TW" sz="1800" dirty="0">
                <a:ea typeface="新細明體" panose="02020500000000000000" pitchFamily="18" charset="-120"/>
              </a:rPr>
              <a:t>Do not need to login to system</a:t>
            </a:r>
          </a:p>
          <a:p>
            <a:pPr lvl="1"/>
            <a:r>
              <a:rPr lang="en-US" altLang="zh-TW" sz="1800" dirty="0">
                <a:ea typeface="新細明體" panose="02020500000000000000" pitchFamily="18" charset="-120"/>
              </a:rPr>
              <a:t>Only need to retrieve mail through POP/IMAP server</a:t>
            </a:r>
          </a:p>
          <a:p>
            <a:r>
              <a:rPr lang="en-US" altLang="zh-TW" sz="2000" dirty="0">
                <a:ea typeface="新細明體" panose="02020500000000000000" pitchFamily="18" charset="-120"/>
              </a:rPr>
              <a:t>Procedure</a:t>
            </a:r>
          </a:p>
          <a:p>
            <a:pPr lvl="1"/>
            <a:r>
              <a:rPr lang="en-US" altLang="zh-TW" sz="1800" dirty="0">
                <a:ea typeface="新細明體" panose="02020500000000000000" pitchFamily="18" charset="-120"/>
              </a:rPr>
              <a:t>Modify 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1800" dirty="0" err="1">
                <a:ea typeface="新細明體" panose="02020500000000000000" pitchFamily="18" charset="-120"/>
              </a:rPr>
              <a:t>virtual_mailbox_domains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1800" dirty="0">
                <a:ea typeface="新細明體" panose="02020500000000000000" pitchFamily="18" charset="-120"/>
              </a:rPr>
              <a:t> to let postfix know what mails it should accepts</a:t>
            </a:r>
          </a:p>
          <a:p>
            <a:pPr lvl="1"/>
            <a:r>
              <a:rPr lang="en-US" altLang="zh-TW" sz="1800" dirty="0">
                <a:ea typeface="新細明體" panose="02020500000000000000" pitchFamily="18" charset="-120"/>
              </a:rPr>
              <a:t>Modify 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1800" dirty="0" err="1">
                <a:ea typeface="新細明體" panose="02020500000000000000" pitchFamily="18" charset="-120"/>
              </a:rPr>
              <a:t>virtual_mailbox_base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1800" dirty="0">
                <a:ea typeface="新細明體" panose="02020500000000000000" pitchFamily="18" charset="-120"/>
              </a:rPr>
              <a:t> and create related directory to put mails</a:t>
            </a:r>
          </a:p>
          <a:p>
            <a:pPr lvl="1"/>
            <a:r>
              <a:rPr lang="en-US" altLang="zh-TW" sz="1800" dirty="0">
                <a:ea typeface="新細明體" panose="02020500000000000000" pitchFamily="18" charset="-120"/>
              </a:rPr>
              <a:t>Create 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1800" dirty="0" err="1">
                <a:ea typeface="新細明體" panose="02020500000000000000" pitchFamily="18" charset="-120"/>
              </a:rPr>
              <a:t>virtual_mailbox_maps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1800" dirty="0">
                <a:ea typeface="新細明體" panose="02020500000000000000" pitchFamily="18" charset="-120"/>
              </a:rPr>
              <a:t> map</a:t>
            </a:r>
          </a:p>
          <a:p>
            <a:pPr lvl="1"/>
            <a:r>
              <a:rPr lang="en-US" altLang="zh-TW" sz="1800" dirty="0">
                <a:ea typeface="新細明體" panose="02020500000000000000" pitchFamily="18" charset="-120"/>
              </a:rPr>
              <a:t>E.g.</a:t>
            </a:r>
          </a:p>
          <a:p>
            <a:pPr lvl="2"/>
            <a:r>
              <a:rPr lang="en-US" altLang="zh-TW" sz="1600" dirty="0" err="1">
                <a:ea typeface="新細明體" panose="02020500000000000000" pitchFamily="18" charset="-120"/>
              </a:rPr>
              <a:t>virtual_mailbox_domain</a:t>
            </a:r>
            <a:r>
              <a:rPr lang="en-US" altLang="zh-TW" sz="1600" dirty="0">
                <a:ea typeface="新細明體" panose="02020500000000000000" pitchFamily="18" charset="-120"/>
              </a:rPr>
              <a:t> = abc.com.tw, xyz.com.tw</a:t>
            </a:r>
          </a:p>
          <a:p>
            <a:pPr lvl="2"/>
            <a:r>
              <a:rPr lang="en-US" altLang="zh-TW" sz="1600" dirty="0" err="1">
                <a:ea typeface="新細明體" panose="02020500000000000000" pitchFamily="18" charset="-120"/>
              </a:rPr>
              <a:t>virtual_mailbox_base</a:t>
            </a:r>
            <a:r>
              <a:rPr lang="en-US" altLang="zh-TW" sz="1600" dirty="0">
                <a:ea typeface="新細明體" panose="02020500000000000000" pitchFamily="18" charset="-120"/>
              </a:rPr>
              <a:t> = /</a:t>
            </a:r>
            <a:r>
              <a:rPr lang="en-US" altLang="zh-TW" sz="1600" dirty="0" err="1">
                <a:ea typeface="新細明體" panose="02020500000000000000" pitchFamily="18" charset="-120"/>
              </a:rPr>
              <a:t>var</a:t>
            </a:r>
            <a:r>
              <a:rPr lang="en-US" altLang="zh-TW" sz="1600" dirty="0">
                <a:ea typeface="新細明體" panose="02020500000000000000" pitchFamily="18" charset="-120"/>
              </a:rPr>
              <a:t>/</a:t>
            </a:r>
            <a:r>
              <a:rPr lang="en-US" altLang="zh-TW" sz="1600" dirty="0" err="1">
                <a:ea typeface="新細明體" panose="02020500000000000000" pitchFamily="18" charset="-120"/>
              </a:rPr>
              <a:t>vmail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Create /</a:t>
            </a:r>
            <a:r>
              <a:rPr lang="en-US" altLang="zh-TW" sz="1600" dirty="0" err="1">
                <a:ea typeface="新細明體" panose="02020500000000000000" pitchFamily="18" charset="-120"/>
              </a:rPr>
              <a:t>var</a:t>
            </a:r>
            <a:r>
              <a:rPr lang="en-US" altLang="zh-TW" sz="1600" dirty="0">
                <a:ea typeface="新細明體" panose="02020500000000000000" pitchFamily="18" charset="-120"/>
              </a:rPr>
              <a:t>/</a:t>
            </a:r>
            <a:r>
              <a:rPr lang="en-US" altLang="zh-TW" sz="1600" dirty="0" err="1">
                <a:ea typeface="新細明體" panose="02020500000000000000" pitchFamily="18" charset="-120"/>
              </a:rPr>
              <a:t>vmail</a:t>
            </a:r>
            <a:r>
              <a:rPr lang="en-US" altLang="zh-TW" sz="1600" dirty="0">
                <a:ea typeface="新細明體" panose="02020500000000000000" pitchFamily="18" charset="-120"/>
              </a:rPr>
              <a:t>/</a:t>
            </a:r>
            <a:r>
              <a:rPr lang="en-US" altLang="zh-TW" sz="1600" dirty="0" err="1">
                <a:ea typeface="新細明體" panose="02020500000000000000" pitchFamily="18" charset="-120"/>
              </a:rPr>
              <a:t>abc</a:t>
            </a:r>
            <a:r>
              <a:rPr lang="en-US" altLang="zh-TW" sz="1600" dirty="0">
                <a:ea typeface="新細明體" panose="02020500000000000000" pitchFamily="18" charset="-120"/>
              </a:rPr>
              <a:t>-domain and /</a:t>
            </a:r>
            <a:r>
              <a:rPr lang="en-US" altLang="zh-TW" sz="1600" dirty="0" err="1">
                <a:ea typeface="新細明體" panose="02020500000000000000" pitchFamily="18" charset="-120"/>
              </a:rPr>
              <a:t>var</a:t>
            </a:r>
            <a:r>
              <a:rPr lang="en-US" altLang="zh-TW" sz="1600" dirty="0">
                <a:ea typeface="新細明體" panose="02020500000000000000" pitchFamily="18" charset="-120"/>
              </a:rPr>
              <a:t>/</a:t>
            </a:r>
            <a:r>
              <a:rPr lang="en-US" altLang="zh-TW" sz="1600" dirty="0" err="1">
                <a:ea typeface="新細明體" panose="02020500000000000000" pitchFamily="18" charset="-120"/>
              </a:rPr>
              <a:t>vmail</a:t>
            </a:r>
            <a:r>
              <a:rPr lang="en-US" altLang="zh-TW" sz="1600" dirty="0">
                <a:ea typeface="新細明體" panose="02020500000000000000" pitchFamily="18" charset="-120"/>
              </a:rPr>
              <a:t>/xyz-domain</a:t>
            </a:r>
          </a:p>
          <a:p>
            <a:pPr lvl="2"/>
            <a:r>
              <a:rPr lang="en-US" altLang="zh-TW" sz="1600" dirty="0" err="1">
                <a:ea typeface="新細明體" panose="02020500000000000000" pitchFamily="18" charset="-120"/>
              </a:rPr>
              <a:t>virtual_mailbox_maps</a:t>
            </a:r>
            <a:r>
              <a:rPr lang="en-US" altLang="zh-TW" sz="1600" dirty="0">
                <a:ea typeface="新細明體" panose="02020500000000000000" pitchFamily="18" charset="-120"/>
              </a:rPr>
              <a:t> = hash:/</a:t>
            </a:r>
            <a:r>
              <a:rPr lang="en-US" altLang="zh-TW" sz="1600" dirty="0" err="1">
                <a:ea typeface="新細明體" panose="02020500000000000000" pitchFamily="18" charset="-120"/>
              </a:rPr>
              <a:t>usr</a:t>
            </a:r>
            <a:r>
              <a:rPr lang="en-US" altLang="zh-TW" sz="1600" dirty="0">
                <a:ea typeface="新細明體" panose="02020500000000000000" pitchFamily="18" charset="-120"/>
              </a:rPr>
              <a:t>/local/</a:t>
            </a:r>
            <a:r>
              <a:rPr lang="en-US" altLang="zh-TW" sz="1600" dirty="0" err="1">
                <a:ea typeface="新細明體" panose="02020500000000000000" pitchFamily="18" charset="-120"/>
              </a:rPr>
              <a:t>etc</a:t>
            </a:r>
            <a:r>
              <a:rPr lang="en-US" altLang="zh-TW" sz="1600" dirty="0">
                <a:ea typeface="新細明體" panose="02020500000000000000" pitchFamily="18" charset="-120"/>
              </a:rPr>
              <a:t>/postfix/</a:t>
            </a:r>
            <a:r>
              <a:rPr lang="en-US" altLang="zh-TW" sz="1600" dirty="0" err="1">
                <a:ea typeface="新細明體" panose="02020500000000000000" pitchFamily="18" charset="-120"/>
              </a:rPr>
              <a:t>vmailbox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2"/>
            <a:endParaRPr lang="en-US" altLang="zh-TW" sz="16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In /</a:t>
            </a:r>
            <a:r>
              <a:rPr lang="en-US" altLang="zh-TW" sz="1600" dirty="0" err="1">
                <a:ea typeface="新細明體" panose="02020500000000000000" pitchFamily="18" charset="-120"/>
              </a:rPr>
              <a:t>usr</a:t>
            </a:r>
            <a:r>
              <a:rPr lang="en-US" altLang="zh-TW" sz="1600" dirty="0">
                <a:ea typeface="新細明體" panose="02020500000000000000" pitchFamily="18" charset="-120"/>
              </a:rPr>
              <a:t>/local/</a:t>
            </a:r>
            <a:r>
              <a:rPr lang="en-US" altLang="zh-TW" sz="1600" dirty="0" err="1">
                <a:ea typeface="新細明體" panose="02020500000000000000" pitchFamily="18" charset="-120"/>
              </a:rPr>
              <a:t>etc</a:t>
            </a:r>
            <a:r>
              <a:rPr lang="en-US" altLang="zh-TW" sz="1600" dirty="0">
                <a:ea typeface="新細明體" panose="02020500000000000000" pitchFamily="18" charset="-120"/>
              </a:rPr>
              <a:t>/postfix/</a:t>
            </a:r>
            <a:r>
              <a:rPr lang="en-US" altLang="zh-TW" sz="1600" dirty="0" err="1">
                <a:ea typeface="新細明體" panose="02020500000000000000" pitchFamily="18" charset="-120"/>
              </a:rPr>
              <a:t>vmailbox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3"/>
            <a:r>
              <a:rPr lang="en-US" altLang="zh-TW" sz="1400" dirty="0">
                <a:solidFill>
                  <a:srgbClr val="FF0000"/>
                </a:solidFill>
                <a:ea typeface="新細明體" panose="02020500000000000000" pitchFamily="18" charset="-120"/>
              </a:rPr>
              <a:t>CEO@abc.com.tw</a:t>
            </a: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abc</a:t>
            </a:r>
            <a:r>
              <a:rPr lang="en-US" altLang="zh-TW" sz="1400" dirty="0">
                <a:ea typeface="新細明體" panose="02020500000000000000" pitchFamily="18" charset="-120"/>
              </a:rPr>
              <a:t>-domain/CEO	(Mailbox format)</a:t>
            </a:r>
          </a:p>
          <a:p>
            <a:pPr lvl="3"/>
            <a:r>
              <a:rPr lang="en-US" altLang="zh-TW" sz="1400" dirty="0">
                <a:solidFill>
                  <a:srgbClr val="FF0000"/>
                </a:solidFill>
                <a:ea typeface="新細明體" panose="02020500000000000000" pitchFamily="18" charset="-120"/>
              </a:rPr>
              <a:t>CEO@xyz.com.tw</a:t>
            </a:r>
            <a:r>
              <a:rPr lang="en-US" altLang="zh-TW" sz="1400" dirty="0">
                <a:ea typeface="新細明體" panose="02020500000000000000" pitchFamily="18" charset="-120"/>
              </a:rPr>
              <a:t>	xyz-domain/CEO/	(</a:t>
            </a:r>
            <a:r>
              <a:rPr lang="en-US" altLang="zh-TW" sz="1400" dirty="0" err="1">
                <a:ea typeface="新細明體" panose="02020500000000000000" pitchFamily="18" charset="-120"/>
              </a:rPr>
              <a:t>Maildir</a:t>
            </a:r>
            <a:r>
              <a:rPr lang="en-US" altLang="zh-TW" sz="1400" dirty="0">
                <a:ea typeface="新細明體" panose="02020500000000000000" pitchFamily="18" charset="-120"/>
              </a:rPr>
              <a:t> format)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48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91978" y="271849"/>
            <a:ext cx="10791568" cy="939113"/>
          </a:xfrm>
        </p:spPr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Multiple Domains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000" dirty="0">
                <a:ea typeface="新細明體" pitchFamily="18" charset="-120"/>
              </a:rPr>
            </a:br>
            <a:r>
              <a:rPr lang="en-US" altLang="zh-TW" sz="4000" dirty="0">
                <a:ea typeface="新細明體" pitchFamily="18" charset="-120"/>
              </a:rPr>
              <a:t>	</a:t>
            </a:r>
            <a:r>
              <a:rPr lang="en-US" altLang="zh-TW" sz="3200" dirty="0">
                <a:ea typeface="新細明體" pitchFamily="18" charset="-120"/>
              </a:rPr>
              <a:t>Separate Domains with Virtual Accounts (1)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90179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panose="02020500000000000000" pitchFamily="18" charset="-120"/>
              </a:rPr>
              <a:t>Ownerships of virtual mailboxes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Simplest way: </a:t>
            </a: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The same owner of POP/IMAP Servers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Flexibility in postfix</a:t>
            </a:r>
          </a:p>
          <a:p>
            <a:pPr lvl="2"/>
            <a:r>
              <a:rPr lang="en-US" altLang="zh-TW" sz="1800" dirty="0" err="1">
                <a:ea typeface="新細明體" panose="02020500000000000000" pitchFamily="18" charset="-120"/>
              </a:rPr>
              <a:t>virtual_uid_maps</a:t>
            </a:r>
            <a:r>
              <a:rPr lang="en-US" altLang="zh-TW" sz="1800" dirty="0">
                <a:ea typeface="新細明體" panose="02020500000000000000" pitchFamily="18" charset="-120"/>
              </a:rPr>
              <a:t> and </a:t>
            </a:r>
            <a:r>
              <a:rPr lang="en-US" altLang="zh-TW" sz="1800" dirty="0" err="1">
                <a:ea typeface="新細明體" panose="02020500000000000000" pitchFamily="18" charset="-120"/>
              </a:rPr>
              <a:t>virtual_gid_maps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E.g.</a:t>
            </a:r>
          </a:p>
          <a:p>
            <a:pPr lvl="3"/>
            <a:r>
              <a:rPr lang="en-US" altLang="zh-TW" sz="1800" dirty="0" err="1">
                <a:ea typeface="新細明體" panose="02020500000000000000" pitchFamily="18" charset="-120"/>
              </a:rPr>
              <a:t>virtual_uid_maps</a:t>
            </a:r>
            <a:r>
              <a:rPr lang="en-US" altLang="zh-TW" sz="1800" dirty="0">
                <a:ea typeface="新細明體" panose="02020500000000000000" pitchFamily="18" charset="-120"/>
              </a:rPr>
              <a:t> = static:1003</a:t>
            </a:r>
          </a:p>
          <a:p>
            <a:pPr lvl="3"/>
            <a:r>
              <a:rPr lang="en-US" altLang="zh-TW" sz="1800" dirty="0" err="1">
                <a:ea typeface="新細明體" panose="02020500000000000000" pitchFamily="18" charset="-120"/>
              </a:rPr>
              <a:t>virtual_gid_maps</a:t>
            </a:r>
            <a:r>
              <a:rPr lang="en-US" altLang="zh-TW" sz="1800" dirty="0">
                <a:ea typeface="新細明體" panose="02020500000000000000" pitchFamily="18" charset="-120"/>
              </a:rPr>
              <a:t> = static:105</a:t>
            </a:r>
          </a:p>
          <a:p>
            <a:pPr lvl="3"/>
            <a:endParaRPr lang="en-US" altLang="zh-TW" sz="1800" dirty="0">
              <a:ea typeface="新細明體" panose="02020500000000000000" pitchFamily="18" charset="-120"/>
            </a:endParaRPr>
          </a:p>
          <a:p>
            <a:pPr lvl="3"/>
            <a:r>
              <a:rPr lang="en-US" altLang="zh-TW" sz="1800" dirty="0" err="1">
                <a:ea typeface="新細明體" panose="02020500000000000000" pitchFamily="18" charset="-120"/>
              </a:rPr>
              <a:t>virtual_uid_maps</a:t>
            </a:r>
            <a:r>
              <a:rPr lang="en-US" altLang="zh-TW" sz="1800" dirty="0">
                <a:ea typeface="新細明體" panose="02020500000000000000" pitchFamily="18" charset="-120"/>
              </a:rPr>
              <a:t> = hash:/</a:t>
            </a:r>
            <a:r>
              <a:rPr lang="en-US" altLang="zh-TW" sz="1800" dirty="0" err="1">
                <a:ea typeface="新細明體" panose="02020500000000000000" pitchFamily="18" charset="-120"/>
              </a:rPr>
              <a:t>usr</a:t>
            </a:r>
            <a:r>
              <a:rPr lang="en-US" altLang="zh-TW" sz="1800" dirty="0">
                <a:ea typeface="新細明體" panose="02020500000000000000" pitchFamily="18" charset="-120"/>
              </a:rPr>
              <a:t>/local/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/postfix/</a:t>
            </a:r>
            <a:r>
              <a:rPr lang="en-US" altLang="zh-TW" sz="1800" dirty="0" err="1">
                <a:ea typeface="新細明體" panose="02020500000000000000" pitchFamily="18" charset="-120"/>
              </a:rPr>
              <a:t>virtual_uids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3"/>
            <a:r>
              <a:rPr lang="en-US" altLang="zh-TW" sz="1800" dirty="0" err="1">
                <a:ea typeface="新細明體" panose="02020500000000000000" pitchFamily="18" charset="-120"/>
              </a:rPr>
              <a:t>virtual_uid_maps</a:t>
            </a:r>
            <a:r>
              <a:rPr lang="en-US" altLang="zh-TW" sz="1800" dirty="0">
                <a:ea typeface="新細明體" panose="02020500000000000000" pitchFamily="18" charset="-120"/>
              </a:rPr>
              <a:t> = hash:/</a:t>
            </a:r>
            <a:r>
              <a:rPr lang="en-US" altLang="zh-TW" sz="1800" dirty="0" err="1">
                <a:ea typeface="新細明體" panose="02020500000000000000" pitchFamily="18" charset="-120"/>
              </a:rPr>
              <a:t>usr</a:t>
            </a:r>
            <a:r>
              <a:rPr lang="en-US" altLang="zh-TW" sz="1800" dirty="0">
                <a:ea typeface="新細明體" panose="02020500000000000000" pitchFamily="18" charset="-120"/>
              </a:rPr>
              <a:t>/local/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/postfix/</a:t>
            </a:r>
            <a:r>
              <a:rPr lang="en-US" altLang="zh-TW" sz="1800" dirty="0" err="1">
                <a:ea typeface="新細明體" panose="02020500000000000000" pitchFamily="18" charset="-120"/>
              </a:rPr>
              <a:t>virtual_uids</a:t>
            </a:r>
            <a:r>
              <a:rPr lang="en-US" altLang="zh-TW" sz="1800" dirty="0">
                <a:ea typeface="新細明體" panose="02020500000000000000" pitchFamily="18" charset="-120"/>
              </a:rPr>
              <a:t>  static:1003</a:t>
            </a:r>
          </a:p>
          <a:p>
            <a:pPr lvl="3"/>
            <a:endParaRPr lang="en-US" altLang="zh-TW" sz="1800" dirty="0">
              <a:ea typeface="新細明體" panose="02020500000000000000" pitchFamily="18" charset="-120"/>
            </a:endParaRPr>
          </a:p>
          <a:p>
            <a:pPr lvl="3"/>
            <a:r>
              <a:rPr lang="en-US" altLang="zh-TW" sz="1800" dirty="0">
                <a:ea typeface="新細明體" panose="02020500000000000000" pitchFamily="18" charset="-120"/>
              </a:rPr>
              <a:t>In /</a:t>
            </a:r>
            <a:r>
              <a:rPr lang="en-US" altLang="zh-TW" sz="1800" dirty="0" err="1">
                <a:ea typeface="新細明體" panose="02020500000000000000" pitchFamily="18" charset="-120"/>
              </a:rPr>
              <a:t>usr</a:t>
            </a:r>
            <a:r>
              <a:rPr lang="en-US" altLang="zh-TW" sz="1800" dirty="0">
                <a:ea typeface="新細明體" panose="02020500000000000000" pitchFamily="18" charset="-120"/>
              </a:rPr>
              <a:t>/local/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/postfix/</a:t>
            </a:r>
            <a:r>
              <a:rPr lang="en-US" altLang="zh-TW" sz="1800" dirty="0" err="1">
                <a:ea typeface="新細明體" panose="02020500000000000000" pitchFamily="18" charset="-120"/>
              </a:rPr>
              <a:t>virtual_uids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4"/>
            <a:r>
              <a:rPr lang="en-US" altLang="zh-TW" sz="2000" dirty="0">
                <a:ea typeface="新細明體" panose="02020500000000000000" pitchFamily="18" charset="-120"/>
              </a:rPr>
              <a:t>CEO@abc.com.tw	1004</a:t>
            </a:r>
          </a:p>
          <a:p>
            <a:pPr lvl="4"/>
            <a:r>
              <a:rPr lang="en-US" altLang="zh-TW" sz="2000" dirty="0">
                <a:ea typeface="新細明體" panose="02020500000000000000" pitchFamily="18" charset="-120"/>
              </a:rPr>
              <a:t>CEO@xyz.com.tw	1008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49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91978" y="271849"/>
            <a:ext cx="10791568" cy="939113"/>
          </a:xfrm>
        </p:spPr>
        <p:txBody>
          <a:bodyPr/>
          <a:lstStyle/>
          <a:p>
            <a:r>
              <a:rPr lang="en-US" altLang="zh-TW" sz="4000" dirty="0">
                <a:ea typeface="新細明體" pitchFamily="18" charset="-120"/>
              </a:rPr>
              <a:t>Multiple Domains </a:t>
            </a:r>
            <a:r>
              <a:rPr lang="en-US" altLang="zh-TW" sz="4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000" dirty="0">
                <a:ea typeface="新細明體" pitchFamily="18" charset="-120"/>
              </a:rPr>
            </a:br>
            <a:r>
              <a:rPr lang="en-US" altLang="zh-TW" sz="4000" dirty="0">
                <a:ea typeface="新細明體" pitchFamily="18" charset="-120"/>
              </a:rPr>
              <a:t>	</a:t>
            </a:r>
            <a:r>
              <a:rPr lang="en-US" altLang="zh-TW" sz="3200" dirty="0">
                <a:ea typeface="新細明體" pitchFamily="18" charset="-120"/>
              </a:rPr>
              <a:t>Separate Domains with Virtual Accounts (2)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286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Architecture – Message 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000" dirty="0"/>
              <a:t>Four ways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Local submission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 err="1"/>
              <a:t>postdrop</a:t>
            </a:r>
            <a:r>
              <a:rPr lang="en-US" altLang="zh-TW" sz="1600" dirty="0"/>
              <a:t> command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 err="1"/>
              <a:t>maildrop</a:t>
            </a:r>
            <a:r>
              <a:rPr lang="en-US" altLang="zh-TW" sz="1600" dirty="0"/>
              <a:t> queue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/>
              <a:t>pickup daemon 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/>
              <a:t>cleanup daemon</a:t>
            </a:r>
          </a:p>
          <a:p>
            <a:pPr lvl="3">
              <a:lnSpc>
                <a:spcPct val="100000"/>
              </a:lnSpc>
            </a:pPr>
            <a:r>
              <a:rPr lang="en-US" altLang="zh-TW" sz="1400" dirty="0"/>
              <a:t>Header validation</a:t>
            </a:r>
          </a:p>
          <a:p>
            <a:pPr lvl="3">
              <a:lnSpc>
                <a:spcPct val="100000"/>
              </a:lnSpc>
            </a:pPr>
            <a:r>
              <a:rPr lang="en-US" altLang="zh-TW" sz="1400" dirty="0"/>
              <a:t>Address translation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/>
              <a:t>incoming queue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Network submission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 err="1"/>
              <a:t>smtpd</a:t>
            </a:r>
            <a:r>
              <a:rPr lang="en-US" altLang="zh-TW" sz="1600" dirty="0"/>
              <a:t> daemon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Local forwarding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/>
              <a:t>Resubmit for such as .forward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/>
              <a:t>Envelope "to" is changed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/>
              <a:t>Notification </a:t>
            </a:r>
          </a:p>
          <a:p>
            <a:pPr lvl="2">
              <a:lnSpc>
                <a:spcPct val="100000"/>
              </a:lnSpc>
            </a:pPr>
            <a:r>
              <a:rPr lang="en-US" altLang="zh-TW" sz="1600" dirty="0"/>
              <a:t>Notify admin when error happens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913" y="1943100"/>
            <a:ext cx="3405490" cy="3978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533" y="2794873"/>
            <a:ext cx="3438376" cy="312680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865983" y="5909293"/>
            <a:ext cx="202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Local submission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376934" y="5909293"/>
            <a:ext cx="235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Network submission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2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Step by Step Examples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Let’s learn from examples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50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568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by Step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Build a Basic MTA</a:t>
            </a:r>
          </a:p>
          <a:p>
            <a:pPr lvl="1"/>
            <a:r>
              <a:rPr lang="en-US" altLang="zh-TW" sz="2400" dirty="0"/>
              <a:t>Send test mails to verify your MTA</a:t>
            </a:r>
          </a:p>
          <a:p>
            <a:pPr lvl="1"/>
            <a:r>
              <a:rPr lang="en-US" altLang="zh-TW" sz="2400" dirty="0"/>
              <a:t>Check whether your mail is sent or not</a:t>
            </a:r>
          </a:p>
          <a:p>
            <a:r>
              <a:rPr lang="en-US" altLang="zh-TW" sz="2800" dirty="0"/>
              <a:t>MTA Authentication</a:t>
            </a:r>
          </a:p>
          <a:p>
            <a:r>
              <a:rPr lang="en-US" altLang="zh-TW" sz="2800" dirty="0"/>
              <a:t>MTA Encryption</a:t>
            </a:r>
          </a:p>
          <a:p>
            <a:r>
              <a:rPr lang="en-US" altLang="zh-TW" sz="2800" dirty="0"/>
              <a:t>MAA for POP3 and IMAP</a:t>
            </a:r>
          </a:p>
          <a:p>
            <a:endParaRPr lang="en-US" altLang="zh-TW" sz="2800" dirty="0"/>
          </a:p>
          <a:p>
            <a:r>
              <a:rPr lang="en-US" altLang="zh-TW" sz="2800" dirty="0"/>
              <a:t>Note</a:t>
            </a:r>
          </a:p>
          <a:p>
            <a:pPr lvl="1"/>
            <a:r>
              <a:rPr lang="en-US" altLang="zh-TW" sz="2400" dirty="0"/>
              <a:t>In this example, we assume you have public IP/domain</a:t>
            </a:r>
            <a:endParaRPr lang="zh-TW" altLang="en-US" sz="2400" dirty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51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397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09" y="2827439"/>
            <a:ext cx="5021600" cy="17483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Build a</a:t>
            </a:r>
            <a:r>
              <a:rPr lang="zh-TW" altLang="en-US" dirty="0"/>
              <a:t> </a:t>
            </a:r>
            <a:r>
              <a:rPr lang="en-US" altLang="zh-TW" dirty="0"/>
              <a:t>Basic MTA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Can send mails to other domain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020050" y="3276600"/>
            <a:ext cx="2171700" cy="5334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3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basic MTA(1)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Can send mails to other domain</a:t>
            </a:r>
          </a:p>
          <a:p>
            <a:r>
              <a:rPr lang="en-US" altLang="zh-TW" sz="2400" dirty="0"/>
              <a:t>Install Postfix</a:t>
            </a:r>
          </a:p>
          <a:p>
            <a:pPr lvl="1"/>
            <a:r>
              <a:rPr lang="en-US" altLang="zh-TW" sz="2000" dirty="0" err="1"/>
              <a:t>Pkg</a:t>
            </a:r>
            <a:r>
              <a:rPr lang="en-US" altLang="zh-TW" sz="2000" dirty="0"/>
              <a:t>: postfix</a:t>
            </a:r>
          </a:p>
          <a:p>
            <a:pPr lvl="1"/>
            <a:r>
              <a:rPr lang="en-US" altLang="zh-TW" sz="2000" dirty="0"/>
              <a:t>Port: mail/postfix</a:t>
            </a:r>
          </a:p>
          <a:p>
            <a:r>
              <a:rPr lang="en-US" altLang="zh-TW" sz="2400" dirty="0"/>
              <a:t>After installation</a:t>
            </a:r>
          </a:p>
          <a:p>
            <a:pPr lvl="1"/>
            <a:r>
              <a:rPr lang="en-US" altLang="zh-TW" sz="2000" dirty="0"/>
              <a:t>Disable "</a:t>
            </a:r>
            <a:r>
              <a:rPr lang="en-US" altLang="zh-TW" sz="2000" dirty="0" err="1"/>
              <a:t>sendmail</a:t>
            </a:r>
            <a:r>
              <a:rPr lang="en-US" altLang="zh-TW" sz="2000" dirty="0"/>
              <a:t>" program</a:t>
            </a:r>
          </a:p>
          <a:p>
            <a:pPr lvl="2"/>
            <a:r>
              <a:rPr lang="en-US" altLang="zh-TW" sz="2000" dirty="0"/>
              <a:t>service </a:t>
            </a:r>
            <a:r>
              <a:rPr lang="en-US" altLang="zh-TW" sz="2000" dirty="0" err="1"/>
              <a:t>sendmail</a:t>
            </a:r>
            <a:r>
              <a:rPr lang="en-US" altLang="zh-TW" sz="2000" dirty="0"/>
              <a:t> stop</a:t>
            </a:r>
          </a:p>
          <a:p>
            <a:pPr lvl="2"/>
            <a:r>
              <a:rPr lang="en-US" altLang="zh-TW" sz="2000" dirty="0"/>
              <a:t>In 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rc.conf</a:t>
            </a:r>
            <a:endParaRPr lang="en-US" altLang="zh-TW" sz="2000" dirty="0"/>
          </a:p>
          <a:p>
            <a:pPr lvl="3"/>
            <a:endParaRPr lang="en-US" altLang="zh-TW" sz="1800" dirty="0"/>
          </a:p>
          <a:p>
            <a:pPr lvl="2"/>
            <a:r>
              <a:rPr lang="en-US" altLang="zh-TW" sz="2000" dirty="0"/>
              <a:t>In 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periodic.conf</a:t>
            </a:r>
            <a:r>
              <a:rPr lang="en-US" altLang="zh-TW" sz="2000" dirty="0"/>
              <a:t> (create if not exists)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9ABF52A-36AC-A948-9CF1-62BA80A38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320" y="4638278"/>
            <a:ext cx="2900153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sendmail_enable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="NONE"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5F353A3-3BAD-5B4C-985B-A4803A7D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320" y="5377621"/>
            <a:ext cx="4875053" cy="984885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daily_clean_hoststat_enable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="NO"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daily_status_mail_rejects_enable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="NO"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daily_status_include_submit_mailq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="NO"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daily_submit_queuerun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="NO"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446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basic MTA(2)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Replace </a:t>
            </a:r>
            <a:r>
              <a:rPr lang="en-US" altLang="zh-TW" dirty="0" err="1"/>
              <a:t>sendmail</a:t>
            </a:r>
            <a:r>
              <a:rPr lang="en-US" altLang="zh-TW" dirty="0"/>
              <a:t> by Postfix modified version</a:t>
            </a:r>
          </a:p>
          <a:p>
            <a:pPr lvl="1"/>
            <a:r>
              <a:rPr lang="en-US" altLang="zh-TW" dirty="0"/>
              <a:t>Edit /</a:t>
            </a:r>
            <a:r>
              <a:rPr lang="en-US" altLang="zh-TW" dirty="0" err="1"/>
              <a:t>etc</a:t>
            </a:r>
            <a:r>
              <a:rPr lang="en-US" altLang="zh-TW" dirty="0"/>
              <a:t>/mail/</a:t>
            </a:r>
            <a:r>
              <a:rPr lang="en-US" altLang="zh-TW" dirty="0" err="1"/>
              <a:t>mailer.conf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5F353A3-3BAD-5B4C-985B-A4803A7D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003" y="2453655"/>
            <a:ext cx="4504759" cy="984885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Sendmail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sendmail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send-mail  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sendmail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Mailq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sendmail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newaliases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sendmail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62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basic MTA(3)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After installation</a:t>
            </a:r>
          </a:p>
          <a:p>
            <a:pPr lvl="1"/>
            <a:r>
              <a:rPr lang="en-US" altLang="zh-TW" sz="2000" dirty="0"/>
              <a:t>Enable postfix</a:t>
            </a:r>
          </a:p>
          <a:p>
            <a:pPr lvl="2"/>
            <a:r>
              <a:rPr lang="en-US" altLang="zh-TW" sz="2000" dirty="0"/>
              <a:t>Edit 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rc.conf</a:t>
            </a:r>
            <a:endParaRPr lang="en-US" altLang="zh-TW" sz="2000" dirty="0"/>
          </a:p>
          <a:p>
            <a:pPr marL="914400" lvl="2" indent="0">
              <a:buNone/>
            </a:pPr>
            <a:endParaRPr lang="en-US" altLang="zh-TW" sz="2000" dirty="0"/>
          </a:p>
          <a:p>
            <a:pPr lvl="2"/>
            <a:r>
              <a:rPr lang="en-US" altLang="zh-TW" sz="2000" dirty="0"/>
              <a:t>service</a:t>
            </a:r>
            <a:r>
              <a:rPr lang="zh-TW" altLang="en-US" sz="2000" dirty="0"/>
              <a:t> </a:t>
            </a:r>
            <a:r>
              <a:rPr lang="en-US" altLang="zh-TW" sz="2000" dirty="0"/>
              <a:t>postfix start</a:t>
            </a:r>
          </a:p>
          <a:p>
            <a:r>
              <a:rPr lang="en-US" altLang="zh-TW" sz="2400" dirty="0"/>
              <a:t>Set up DNS records</a:t>
            </a:r>
          </a:p>
          <a:p>
            <a:pPr lvl="1"/>
            <a:r>
              <a:rPr lang="en-US" altLang="zh-TW" sz="2000" dirty="0"/>
              <a:t>Some domains will reject mails from hosts without DNS record</a:t>
            </a:r>
          </a:p>
          <a:p>
            <a:pPr lvl="1"/>
            <a:r>
              <a:rPr lang="en-US" altLang="zh-TW" sz="2000" dirty="0"/>
              <a:t>Suppose the hostname is "demo1.nasa.lctseng.nctucs.net"</a:t>
            </a:r>
          </a:p>
          <a:p>
            <a:pPr lvl="1"/>
            <a:r>
              <a:rPr lang="en-US" altLang="zh-TW" sz="2000" dirty="0"/>
              <a:t>Set up these records</a:t>
            </a:r>
          </a:p>
          <a:p>
            <a:pPr lvl="2"/>
            <a:r>
              <a:rPr lang="en-US" altLang="zh-TW" sz="2000" dirty="0"/>
              <a:t>(A record) demo1.nasa.lctseng.nctucs.net</a:t>
            </a:r>
          </a:p>
          <a:p>
            <a:pPr lvl="2"/>
            <a:r>
              <a:rPr lang="en-US" altLang="zh-TW" sz="2000" dirty="0"/>
              <a:t>(A record) nasa.lctseng.nctucs.net</a:t>
            </a:r>
          </a:p>
          <a:p>
            <a:pPr lvl="2"/>
            <a:r>
              <a:rPr lang="en-US" altLang="zh-TW" sz="2000" dirty="0"/>
              <a:t>(MX record) nasa.lctseng.nctucs.net</a:t>
            </a:r>
          </a:p>
          <a:p>
            <a:pPr lvl="3"/>
            <a:r>
              <a:rPr lang="en-US" altLang="zh-TW" sz="1800" dirty="0"/>
              <a:t>Points to "demo1.nasa.lctseng.nctucs.net"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55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9ABF52A-36AC-A948-9CF1-62BA80A38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845" y="2580878"/>
            <a:ext cx="2653290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postfix_enable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="YES"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6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basic MTA(4)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Set up MTA identity</a:t>
            </a:r>
          </a:p>
          <a:p>
            <a:pPr lvl="1"/>
            <a:r>
              <a:rPr lang="en-US" altLang="zh-TW" sz="2400" dirty="0"/>
              <a:t>In main.cf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r>
              <a:rPr lang="en-US" altLang="zh-TW" sz="2800" dirty="0"/>
              <a:t>Reload or restart postfix to apply changes</a:t>
            </a:r>
          </a:p>
          <a:p>
            <a:pPr lvl="1"/>
            <a:r>
              <a:rPr lang="en-US" altLang="zh-TW" sz="2400" dirty="0"/>
              <a:t>$ postfix reload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56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5F353A3-3BAD-5B4C-985B-A4803A7D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345" y="2466530"/>
            <a:ext cx="6356227" cy="1206484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myhostname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demo1.nasa.lctseng.nctucs.net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mydomain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myorigin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$</a:t>
            </a:r>
            <a:r>
              <a:rPr kumimoji="0" lang="en-US" altLang="zh-TW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myhostname</a:t>
            </a:r>
            <a:endParaRPr kumimoji="0" lang="en-US" altLang="zh-TW" sz="1600" b="1" dirty="0">
              <a:solidFill>
                <a:srgbClr val="0070C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mydestination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</a:t>
            </a:r>
            <a:r>
              <a:rPr kumimoji="0"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$</a:t>
            </a:r>
            <a:r>
              <a:rPr kumimoji="0" lang="en-US" altLang="zh-TW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myhostname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 localhost. </a:t>
            </a:r>
            <a:r>
              <a:rPr kumimoji="0"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$</a:t>
            </a:r>
            <a:r>
              <a:rPr kumimoji="0" lang="en-US" altLang="zh-TW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mydomain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  localhost, </a:t>
            </a:r>
            <a:r>
              <a:rPr kumimoji="0"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$</a:t>
            </a:r>
            <a:r>
              <a:rPr kumimoji="0" lang="en-US" altLang="zh-TW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mydomain</a:t>
            </a:r>
            <a:endParaRPr kumimoji="0" lang="en-US" altLang="zh-TW" sz="1600" b="1" dirty="0">
              <a:solidFill>
                <a:srgbClr val="0070C0"/>
              </a:solidFill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394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 test mails to verify your MTA(1)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"telnet" or "mail" command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57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10225" y="1598027"/>
            <a:ext cx="4855816" cy="4939814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&gt;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telnet localhost 25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Trying 127.0.0.1...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Connected to localhost.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Escape character is '^]'.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220 demo1.nasa.lctseng.nctucs.net ESMTP Postfix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EHLO localhost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250-demo1.nasa.lctseng.nctucs.net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250-PIPELINING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250-SIZE 10240000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250-VRFY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250-ETRN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250-ENHANCEDSTATUSCODES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250-8BITMIME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 DSN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MAIL FROM: lctseng@nasa.lctseng.nctucs.net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 2.1.0 Ok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RCPT TO: lctseng@cs.nctu.edu.tw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 2.1.5 Ok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354 End data with &lt;CR&gt;&lt;LF&gt;.&lt;CR&gt;&lt;LF&gt;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Subject: This is test mail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250 2.0.0 Ok: queued as 3C868150</a:t>
            </a:r>
            <a:endParaRPr kumimoji="0" lang="en-US" altLang="zh-TW" sz="1400" b="1" dirty="0"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258425" y="6130409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telnet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44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 test mails to verify your MTA(2)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"mail" command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sz="2000" dirty="0"/>
              <a:t>See man page for more details</a:t>
            </a:r>
          </a:p>
          <a:p>
            <a:r>
              <a:rPr lang="en-US" altLang="zh-TW" dirty="0"/>
              <a:t>Result (</a:t>
            </a:r>
            <a:r>
              <a:rPr lang="en-US" altLang="zh-TW" dirty="0" err="1"/>
              <a:t>gmail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58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95400" y="1905000"/>
            <a:ext cx="4557658" cy="1061829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latin typeface="Consolas" panose="020B0609020204030204" pitchFamily="49" charset="0"/>
              </a:rPr>
              <a:t>&gt; 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mail -s "test from </a:t>
            </a:r>
            <a:r>
              <a:rPr lang="en-US" altLang="zh-TW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nasa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"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This is test mail from NASA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regards,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admin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i="1" dirty="0">
                <a:latin typeface="Consolas" panose="020B0609020204030204" pitchFamily="49" charset="0"/>
              </a:rPr>
              <a:t>(Press </a:t>
            </a:r>
            <a:r>
              <a:rPr lang="en-US" altLang="zh-TW" sz="1400" i="1" dirty="0" err="1">
                <a:latin typeface="Consolas" panose="020B0609020204030204" pitchFamily="49" charset="0"/>
              </a:rPr>
              <a:t>Ctrl+D</a:t>
            </a:r>
            <a:r>
              <a:rPr lang="en-US" altLang="zh-TW" sz="1400" i="1" dirty="0">
                <a:latin typeface="Consolas" panose="020B0609020204030204" pitchFamily="49" charset="0"/>
              </a:rPr>
              <a:t>)</a:t>
            </a:r>
            <a:endParaRPr kumimoji="0" lang="en-US" altLang="zh-TW" sz="1400" b="1" i="1" dirty="0"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19" y="4086225"/>
            <a:ext cx="4765043" cy="2562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字方塊 6"/>
          <p:cNvSpPr txBox="1"/>
          <p:nvPr/>
        </p:nvSpPr>
        <p:spPr>
          <a:xfrm>
            <a:off x="5334000" y="2778075"/>
            <a:ext cx="6078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323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 test mails to verify your MTA(3)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Mail source text of the previous example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59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85925" y="1885950"/>
            <a:ext cx="8991564" cy="4751301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Delivered-To: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Received: by 10.129.125.135 with SMTP id y129csp874822ywc;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Sun, 6 Mar 2016 02:39:22 -0800 (PST)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X-Received: by 10.98.87.90 with SMTP id l87mr25639644pfb.70.1457260762400;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Sun, 06 Mar 2016 02:39:22 -0800 (PST)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Return-Path: &lt;lctseng@nasa.lctseng.nctucs.net&gt;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Received: from demo1.nasa.lctseng.nctucs.net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…(omitted)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by mx.google.com with ESMTP id bz6si20406744pad.30.2016.03.06.02.39.21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&lt;lctseng@gmail.com&gt;;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Sun, 06 Mar 2016 02:39:21 -0800 (PST)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Received-SPF: neutral (google.com: 140.113.168.238 is neither permitted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…(omitted)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Authentication-Results: mx.google.com;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spf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=neutral (google.com: 140.113.168.238 is neither permitted </a:t>
            </a:r>
            <a:r>
              <a:rPr lang="en-US" altLang="zh-TW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…(omitted)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Received: by demo1.nasa.lctseng.nctucs.net (Postfix, from </a:t>
            </a:r>
            <a:r>
              <a:rPr lang="en-US" altLang="zh-TW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altLang="zh-TW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1001)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id 6D916162; Sun,  6 Mar 2016 18:38:04 +0800 (CST)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To: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Subject: test from </a:t>
            </a: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nasa</a:t>
            </a:r>
            <a:endParaRPr lang="en-US" altLang="zh-TW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Message-Id: &lt;20160306103804.6D916162@demo1.nasa.lctseng.nctucs.net&gt;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Date: Sun,  6 Mar 2016 18:38:04 +0800 (CST)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From: lctseng@nasa.lctseng.nctucs.net (lctseng)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is test mail from NASA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regards,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endParaRPr kumimoji="0" lang="en-US" altLang="zh-TW" sz="1400" b="1" i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Postfix Architecture –</a:t>
            </a:r>
            <a:r>
              <a:rPr lang="zh-TW" altLang="en-US" dirty="0"/>
              <a:t> </a:t>
            </a:r>
            <a:r>
              <a:rPr lang="en-US" altLang="zh-TW" dirty="0"/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Five different queues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incoming 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The first queue that every incoming email will stay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active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Queue manager will move message into active queue whenever there is enough system resources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Queue manager then invokes suitable DA to delivery it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deferred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Messages that cannot be delivered are moved here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These messages are sent back either with bounce or defer daemons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corrupt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Used to store damaged or unreadable message</a:t>
            </a:r>
          </a:p>
          <a:p>
            <a:pPr lvl="1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hold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Requested by admin (manually or automatically)</a:t>
            </a:r>
          </a:p>
          <a:p>
            <a:pPr lvl="2">
              <a:lnSpc>
                <a:spcPct val="10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Stay in queue until admin </a:t>
            </a:r>
            <a:r>
              <a:rPr lang="en-US" altLang="zh-TW" sz="1800" dirty="0"/>
              <a:t>intervenes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1800" dirty="0">
              <a:hlinkClick r:id="rId2"/>
            </a:endParaRPr>
          </a:p>
          <a:p>
            <a:pPr lvl="2">
              <a:lnSpc>
                <a:spcPct val="100000"/>
              </a:lnSpc>
            </a:pP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35855" y="6362026"/>
            <a:ext cx="5628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http://www.postfix.org/QSHAPE_README.html#queues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505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whether your mail is sent or not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Sometimes, we do not receive mails immediately</a:t>
            </a:r>
          </a:p>
          <a:p>
            <a:pPr lvl="1"/>
            <a:r>
              <a:rPr lang="en-US" altLang="zh-TW" sz="2400" dirty="0"/>
              <a:t>There may be some errors when your MTA sending mails to other domain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Mails will stay in queues</a:t>
            </a:r>
          </a:p>
          <a:p>
            <a:pPr lvl="1"/>
            <a:r>
              <a:rPr lang="en-US" altLang="zh-TW" sz="2400" dirty="0"/>
              <a:t>Contain information about each mail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Tools to management mail queues</a:t>
            </a:r>
          </a:p>
          <a:p>
            <a:pPr lvl="1"/>
            <a:r>
              <a:rPr lang="en-US" altLang="zh-TW" dirty="0" err="1"/>
              <a:t>postqueue</a:t>
            </a:r>
            <a:endParaRPr lang="en-US" altLang="zh-TW" dirty="0"/>
          </a:p>
          <a:p>
            <a:pPr lvl="1"/>
            <a:r>
              <a:rPr lang="en-US" altLang="zh-TW" dirty="0" err="1"/>
              <a:t>postsuper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60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682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whether your mail is sent or not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Example for rejected mails (send mails to @</a:t>
            </a:r>
            <a:r>
              <a:rPr lang="en-US" altLang="zh-TW" sz="2800" dirty="0" err="1"/>
              <a:t>cs.nctu.edu.tw</a:t>
            </a:r>
            <a:r>
              <a:rPr lang="en-US" altLang="zh-TW" sz="2800" dirty="0"/>
              <a:t>)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pPr lvl="1"/>
            <a:r>
              <a:rPr lang="en-US" altLang="zh-TW" sz="2400" dirty="0"/>
              <a:t>Problem</a:t>
            </a:r>
          </a:p>
          <a:p>
            <a:pPr lvl="2"/>
            <a:r>
              <a:rPr lang="en-US" altLang="zh-TW" sz="2400" dirty="0"/>
              <a:t>The destination MX cannot verify the </a:t>
            </a:r>
            <a:r>
              <a:rPr lang="en-US" altLang="zh-TW" sz="2400" dirty="0">
                <a:solidFill>
                  <a:srgbClr val="FF0000"/>
                </a:solidFill>
              </a:rPr>
              <a:t>domain of sender host</a:t>
            </a:r>
          </a:p>
          <a:p>
            <a:pPr lvl="1"/>
            <a:r>
              <a:rPr lang="en-US" altLang="zh-TW" sz="2400" dirty="0"/>
              <a:t>Reason</a:t>
            </a:r>
          </a:p>
          <a:p>
            <a:pPr lvl="2"/>
            <a:r>
              <a:rPr lang="en-US" altLang="zh-TW" sz="2400" dirty="0"/>
              <a:t>You may forget to set up correct DNS record</a:t>
            </a:r>
          </a:p>
          <a:p>
            <a:pPr lvl="1"/>
            <a:r>
              <a:rPr lang="en-US" altLang="zh-TW" sz="2400" dirty="0"/>
              <a:t>This mail will </a:t>
            </a:r>
            <a:r>
              <a:rPr lang="en-US" altLang="zh-TW" sz="2400" dirty="0">
                <a:solidFill>
                  <a:srgbClr val="FF0000"/>
                </a:solidFill>
              </a:rPr>
              <a:t>NOT</a:t>
            </a:r>
            <a:r>
              <a:rPr lang="en-US" altLang="zh-TW" sz="2400" dirty="0"/>
              <a:t> be delivered until you set up your DNS record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61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58309" y="1933575"/>
            <a:ext cx="8347157" cy="1455014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-Queue ID- --Size-- ----Arrival Time---- -Sender/Recipient-------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3C868150        377 Sun Mar  6 18:23:11  lctseng@nasa.lctseng.nctucs.net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(host csmx3.cs.nctu.edu.tw[140.113.235.119] said: 450 4.1.8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&lt;lctseng@nasa.lctseng.nctucs.net&gt;: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Sender address rejected: Domain not found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 reply to RCPT TO command)) lctseng@cs.nctu.edu.tw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-- 0 Kbytes in 1 Request.</a:t>
            </a:r>
            <a:endParaRPr kumimoji="0" lang="en-US" altLang="zh-TW" sz="1400" b="1" i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117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whether your mail is sent or not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Example for deferred mails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lvl="1"/>
            <a:r>
              <a:rPr lang="en-US" altLang="zh-TW" sz="2400" dirty="0"/>
              <a:t>Problem</a:t>
            </a:r>
          </a:p>
          <a:p>
            <a:pPr lvl="2"/>
            <a:r>
              <a:rPr lang="en-US" altLang="zh-TW" sz="2400" dirty="0"/>
              <a:t>The mail is deferred for a short time </a:t>
            </a:r>
          </a:p>
          <a:p>
            <a:pPr lvl="1"/>
            <a:r>
              <a:rPr lang="en-US" altLang="zh-TW" sz="2400" dirty="0"/>
              <a:t>Reason</a:t>
            </a:r>
          </a:p>
          <a:p>
            <a:pPr lvl="2"/>
            <a:r>
              <a:rPr lang="en-US" altLang="zh-TW" sz="2400" dirty="0"/>
              <a:t>Destination host wants to examine our server is a spamming host or not</a:t>
            </a:r>
          </a:p>
          <a:p>
            <a:pPr lvl="1"/>
            <a:r>
              <a:rPr lang="en-US" altLang="zh-TW" sz="2400" dirty="0"/>
              <a:t>The mail will be delivered after a short time</a:t>
            </a:r>
          </a:p>
          <a:p>
            <a:pPr lvl="2"/>
            <a:r>
              <a:rPr lang="en-US" altLang="zh-TW" sz="2400" dirty="0"/>
              <a:t>Generally within 30 minutes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25009" y="1857375"/>
            <a:ext cx="7917552" cy="1648913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-Queue ID- --Size-- ----Arrival Time---- -Sender/Recipient-------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3C868150        377 Sun Mar  6 18:23:11  lctseng@nasa.lctseng.nctucs.net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(host csmx1.cs.nctu.edu.tw[140.113.235.104] said: 450 4.2.0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&lt;lctseng@cs.nctu.edu.tw&gt;: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Recipient address rejected: </a:t>
            </a:r>
            <a:r>
              <a:rPr lang="en-US" altLang="zh-TW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Greylisted</a:t>
            </a: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see http://postgrey.schweikert.ch/help/cs.nctu.edu.tw.html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 reply to RCPT TO command))    lctseng@cs.nctu.edu.tw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-- 0 Kbytes in 1 Request.</a:t>
            </a:r>
          </a:p>
        </p:txBody>
      </p:sp>
    </p:spTree>
    <p:extLst>
      <p:ext uri="{BB962C8B-B14F-4D97-AF65-F5344CB8AC3E}">
        <p14:creationId xmlns:p14="http://schemas.microsoft.com/office/powerpoint/2010/main" val="36856624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MTA Authentication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We don’t want unauthorized user to access our MTA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15326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MTA authentication(1)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977" y="1351005"/>
            <a:ext cx="11176173" cy="4825958"/>
          </a:xfrm>
        </p:spPr>
        <p:txBody>
          <a:bodyPr/>
          <a:lstStyle/>
          <a:p>
            <a:r>
              <a:rPr lang="en-US" altLang="zh-TW" sz="2400" dirty="0"/>
              <a:t>In previous example, only localhost can send mail to other domain</a:t>
            </a:r>
          </a:p>
          <a:p>
            <a:r>
              <a:rPr lang="en-US" altLang="zh-TW" sz="2400" dirty="0"/>
              <a:t>If you try telnet on other host, when you try to send mails to other domain, you will get: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That is because you have following lines (default) in main.cf</a:t>
            </a:r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So Postfix only trust clients from localhost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09650" y="2362200"/>
            <a:ext cx="5554726" cy="184281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telnet demo1.nasa.lctseng.nctucs.net 25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Trying 140.113.168.238...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Connected to demo1.nasa.lctseng.nctucs.net.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Escape character is '^]'.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220 demo1.nasa.lctseng.nctucs.net ESMTP Postfix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FROM: lctseng@demo1.nasa.lctseng.nctucs.net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 2.1.0 Ok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RCPT TO: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454 4.7.1 &lt;lctseng@gmail.com&gt;: Relay access denied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09650" y="4710855"/>
            <a:ext cx="5554726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mynetworks_style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host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54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MTA authentication(2)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How to let SMTP clients outside from trust networks get the same privileges as trusted hosts?</a:t>
            </a:r>
          </a:p>
          <a:p>
            <a:pPr lvl="1"/>
            <a:r>
              <a:rPr lang="en-US" altLang="zh-TW" sz="2000" dirty="0"/>
              <a:t>Can send mails to other domain, not only 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mydestination</a:t>
            </a:r>
            <a:endParaRPr lang="en-US" altLang="zh-TW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/>
              <a:t>We need authentication (account and password)</a:t>
            </a:r>
          </a:p>
          <a:p>
            <a:r>
              <a:rPr lang="en-US" altLang="zh-TW" sz="2400" dirty="0"/>
              <a:t>SASL Authentication</a:t>
            </a:r>
          </a:p>
          <a:p>
            <a:pPr lvl="1"/>
            <a:r>
              <a:rPr lang="en-US" altLang="zh-TW" sz="2000" dirty="0"/>
              <a:t>Simple Authentication and Security Layer</a:t>
            </a:r>
          </a:p>
          <a:p>
            <a:pPr lvl="1"/>
            <a:r>
              <a:rPr lang="en-US" altLang="zh-TW" sz="2000" dirty="0">
                <a:hlinkClick r:id="rId2"/>
              </a:rPr>
              <a:t>RFC 2554</a:t>
            </a:r>
            <a:r>
              <a:rPr lang="en-US" altLang="zh-TW" sz="2000" dirty="0"/>
              <a:t>, </a:t>
            </a:r>
            <a:r>
              <a:rPr lang="en-US" altLang="zh-TW" sz="2000" dirty="0">
                <a:hlinkClick r:id="rId3"/>
              </a:rPr>
              <a:t>RFC 4954</a:t>
            </a:r>
            <a:endParaRPr lang="en-US" altLang="zh-TW" sz="2000" dirty="0"/>
          </a:p>
          <a:p>
            <a:r>
              <a:rPr lang="en-US" altLang="zh-TW" sz="2400" dirty="0"/>
              <a:t>To configure SASL for Postfix, we need another daemon</a:t>
            </a:r>
          </a:p>
          <a:p>
            <a:pPr lvl="1"/>
            <a:r>
              <a:rPr lang="en-US" altLang="zh-TW" sz="2000" dirty="0"/>
              <a:t>Dovecot SASL (we use it in our example)</a:t>
            </a:r>
          </a:p>
          <a:p>
            <a:pPr lvl="1"/>
            <a:r>
              <a:rPr lang="en-US" altLang="zh-TW" sz="2000" dirty="0"/>
              <a:t>Cyrus SASL (need to enable it by port)</a:t>
            </a:r>
          </a:p>
          <a:p>
            <a:r>
              <a:rPr lang="en-US" altLang="zh-TW" sz="2400" dirty="0"/>
              <a:t>References</a:t>
            </a:r>
          </a:p>
          <a:p>
            <a:pPr lvl="1"/>
            <a:r>
              <a:rPr lang="en-US" altLang="zh-TW" sz="2000" dirty="0">
                <a:hlinkClick r:id="rId4"/>
              </a:rPr>
              <a:t>http://wiki2.dovecot.org/</a:t>
            </a:r>
            <a:r>
              <a:rPr lang="en-US" altLang="zh-TW" sz="2000" dirty="0"/>
              <a:t> </a:t>
            </a:r>
          </a:p>
          <a:p>
            <a:pPr lvl="1"/>
            <a:r>
              <a:rPr lang="en-US" altLang="zh-TW" sz="2000" dirty="0">
                <a:hlinkClick r:id="rId5"/>
              </a:rPr>
              <a:t>http://www.postfix.org/SASL_README.html</a:t>
            </a:r>
            <a:r>
              <a:rPr lang="en-US" altLang="zh-TW" sz="2000" dirty="0"/>
              <a:t> 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65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6097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MTA authentication(3) -</a:t>
            </a:r>
            <a:r>
              <a:rPr lang="zh-TW" altLang="en-US" sz="4000" dirty="0"/>
              <a:t> </a:t>
            </a:r>
            <a:r>
              <a:rPr lang="en-US" altLang="zh-TW" sz="4000" dirty="0"/>
              <a:t>Dovecot SASL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Installation</a:t>
            </a:r>
          </a:p>
          <a:p>
            <a:pPr lvl="1"/>
            <a:r>
              <a:rPr lang="en-US" altLang="zh-TW" sz="2000" dirty="0" err="1"/>
              <a:t>Pkg</a:t>
            </a:r>
            <a:r>
              <a:rPr lang="en-US" altLang="zh-TW" sz="2000" dirty="0"/>
              <a:t>: dovecot</a:t>
            </a:r>
          </a:p>
          <a:p>
            <a:pPr lvl="1"/>
            <a:r>
              <a:rPr lang="en-US" altLang="zh-TW" sz="2000" dirty="0"/>
              <a:t>Port: mail/dovecot</a:t>
            </a:r>
          </a:p>
          <a:p>
            <a:r>
              <a:rPr lang="en-US" altLang="zh-TW" sz="2400" dirty="0"/>
              <a:t>Enable Dovecot SASL daemon</a:t>
            </a:r>
          </a:p>
          <a:p>
            <a:pPr lvl="1"/>
            <a:r>
              <a:rPr lang="en-US" altLang="zh-TW" sz="2000" dirty="0"/>
              <a:t>In 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rc.conf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Copy configuration files</a:t>
            </a:r>
          </a:p>
          <a:p>
            <a:pPr lvl="1"/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lvl="1"/>
            <a:r>
              <a:rPr lang="en-US" altLang="zh-TW" sz="2000" dirty="0"/>
              <a:t>Create SSL keys for Dovecot (self-signed or use Let’s Encrypt)</a:t>
            </a:r>
          </a:p>
          <a:p>
            <a:pPr lvl="2"/>
            <a:r>
              <a:rPr lang="en-US" altLang="zh-TW" sz="2000" dirty="0"/>
              <a:t>Change path for SSL files in </a:t>
            </a:r>
            <a:r>
              <a:rPr lang="en-US" altLang="zh-TW" sz="2000" dirty="0">
                <a:solidFill>
                  <a:srgbClr val="FF0000"/>
                </a:solidFill>
              </a:rPr>
              <a:t>/</a:t>
            </a:r>
            <a:r>
              <a:rPr lang="en-US" altLang="zh-TW" sz="2000" dirty="0" err="1">
                <a:solidFill>
                  <a:srgbClr val="FF0000"/>
                </a:solidFill>
              </a:rPr>
              <a:t>usr</a:t>
            </a:r>
            <a:r>
              <a:rPr lang="en-US" altLang="zh-TW" sz="2000" dirty="0">
                <a:solidFill>
                  <a:srgbClr val="FF0000"/>
                </a:solidFill>
              </a:rPr>
              <a:t>/local/</a:t>
            </a:r>
            <a:r>
              <a:rPr lang="en-US" altLang="zh-TW" sz="2000" dirty="0" err="1">
                <a:solidFill>
                  <a:srgbClr val="FF0000"/>
                </a:solidFill>
              </a:rPr>
              <a:t>etc</a:t>
            </a:r>
            <a:r>
              <a:rPr lang="en-US" altLang="zh-TW" sz="2000" dirty="0">
                <a:solidFill>
                  <a:srgbClr val="FF0000"/>
                </a:solidFill>
              </a:rPr>
              <a:t>/dovecot/</a:t>
            </a:r>
            <a:r>
              <a:rPr lang="en-US" altLang="zh-TW" sz="2000" dirty="0" err="1">
                <a:solidFill>
                  <a:srgbClr val="FF0000"/>
                </a:solidFill>
              </a:rPr>
              <a:t>conf.d</a:t>
            </a:r>
            <a:r>
              <a:rPr lang="en-US" altLang="zh-TW" sz="2000" dirty="0">
                <a:solidFill>
                  <a:srgbClr val="FF0000"/>
                </a:solidFill>
              </a:rPr>
              <a:t>/10-ssl.conf</a:t>
            </a:r>
          </a:p>
          <a:p>
            <a:pPr lvl="2"/>
            <a:r>
              <a:rPr lang="en-US" altLang="zh-TW" sz="2000" dirty="0"/>
              <a:t>Note: these are mainly for POP3s and IMAPs, not SASL in Postfix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/>
              <a:t>service dovecot start</a:t>
            </a:r>
          </a:p>
          <a:p>
            <a:pPr lvl="2"/>
            <a:endParaRPr lang="en-US" altLang="zh-TW" sz="20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66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33550" y="3405758"/>
            <a:ext cx="2653290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dovecot_enable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="YES"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33550" y="4125838"/>
            <a:ext cx="5985934" cy="541687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/dovecot/example-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\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/dovecot</a:t>
            </a:r>
          </a:p>
        </p:txBody>
      </p:sp>
    </p:spTree>
    <p:extLst>
      <p:ext uri="{BB962C8B-B14F-4D97-AF65-F5344CB8AC3E}">
        <p14:creationId xmlns:p14="http://schemas.microsoft.com/office/powerpoint/2010/main" val="2937607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MTA authentication(4) -</a:t>
            </a:r>
            <a:r>
              <a:rPr lang="zh-TW" altLang="en-US" sz="4000" dirty="0"/>
              <a:t> </a:t>
            </a:r>
            <a:r>
              <a:rPr lang="en-US" altLang="zh-TW" sz="4000" dirty="0"/>
              <a:t>Postfix with Dovecot SASL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Set up Dovecot SASL authenticate (using system account)</a:t>
            </a:r>
          </a:p>
          <a:p>
            <a:pPr lvl="1"/>
            <a:r>
              <a:rPr lang="en-US" altLang="zh-TW" sz="2400" dirty="0"/>
              <a:t>In /</a:t>
            </a:r>
            <a:r>
              <a:rPr lang="en-US" altLang="zh-TW" sz="2400" dirty="0" err="1"/>
              <a:t>usr</a:t>
            </a:r>
            <a:r>
              <a:rPr lang="en-US" altLang="zh-TW" sz="2400" dirty="0"/>
              <a:t>/local/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/dovecot/</a:t>
            </a:r>
            <a:r>
              <a:rPr lang="en-US" altLang="zh-TW" sz="2400" dirty="0" err="1"/>
              <a:t>conf.d</a:t>
            </a:r>
            <a:r>
              <a:rPr lang="en-US" altLang="zh-TW" sz="2400" dirty="0"/>
              <a:t>/10-master.conf: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r>
              <a:rPr lang="en-US" altLang="zh-TW" sz="2400" dirty="0"/>
              <a:t>In /</a:t>
            </a:r>
            <a:r>
              <a:rPr lang="en-US" altLang="zh-TW" sz="2400" dirty="0" err="1"/>
              <a:t>usr</a:t>
            </a:r>
            <a:r>
              <a:rPr lang="en-US" altLang="zh-TW" sz="2400" dirty="0"/>
              <a:t>/local/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/dovecot/</a:t>
            </a:r>
            <a:r>
              <a:rPr lang="en-US" altLang="zh-TW" sz="2400" dirty="0" err="1"/>
              <a:t>conf.d</a:t>
            </a:r>
            <a:r>
              <a:rPr lang="en-US" altLang="zh-TW" sz="2400" dirty="0"/>
              <a:t>/10-auth.conf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67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52600" y="2362200"/>
            <a:ext cx="6232796" cy="187128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service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# Postfix smtp-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endParaRPr lang="en-US" altLang="zh-TW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unix_listener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/spool/postfix/private/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mode = 0666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52600" y="4953000"/>
            <a:ext cx="3764172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auth_mechanisms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plain login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219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MTA authentication(5) -</a:t>
            </a:r>
            <a:r>
              <a:rPr lang="zh-TW" altLang="en-US" sz="4000" dirty="0"/>
              <a:t> </a:t>
            </a:r>
            <a:r>
              <a:rPr lang="en-US" altLang="zh-TW" sz="4000" dirty="0"/>
              <a:t>Postfix with Dovecot SASL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Set up Dovecot SASL in Postfix</a:t>
            </a:r>
          </a:p>
          <a:p>
            <a:pPr lvl="1"/>
            <a:r>
              <a:rPr lang="en-US" altLang="zh-TW" sz="2400" dirty="0"/>
              <a:t>In main.cf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/>
              <a:t>Restart/Reload Dovecot and Postfix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68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76400" y="2362200"/>
            <a:ext cx="7220246" cy="275767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SASL to Dovecot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smtpd_sasl_type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dovecot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Specify the UNIX socket path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smtpd_sasl_path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private/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auth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Enable SASL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smtpd_sasl_auth_enable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yes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client (backward) capability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broken_sasl_auth_clients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yes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#</a:t>
            </a:r>
            <a:r>
              <a:rPr kumimoji="0" lang="zh-TW" alt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Allow SASL authenticated clients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smtpd_recipient_restrictions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permit_mynetworks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TW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altLang="zh-TW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permit_sasl_authenticated</a:t>
            </a:r>
            <a:r>
              <a:rPr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reject_unauth_destination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689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MTA authentication(6)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Now you can authenticate your identity in SMTP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69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1600" y="2057400"/>
            <a:ext cx="5985934" cy="3644075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telnet demo1.nasa.lctseng.nctucs.net 25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Trying 140.113.168.238...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Connected to demo1.nasa.lctseng.nctucs.net.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Escape character is '^]'.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220 demo1.nasa.lctseng.nctucs.net ESMTP Postfix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EHLO linuxhome.cs.nctu.edu.tw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250-demo1.nasa.lctseng.nctucs.net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250-PIPELINING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250-SIZE 10240000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250-VRFY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250-ETRN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250-AUTH PLAIN LOGIN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250-AUTH=PLAIN LOGIN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250-ENHANCEDSTATUSCODES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250-8BITMIME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 DSN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447800" y="4495800"/>
            <a:ext cx="25527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742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Message Flow in Postfix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Example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 err="1">
                <a:ea typeface="新細明體" panose="02020500000000000000" pitchFamily="18" charset="-120"/>
              </a:rPr>
              <a:t>helene@oreilly.com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=&gt; frank@postfix.org (doel@onlamp.com)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Phase1: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Helene compose mail using her MUA, and then call postfix</a:t>
            </a:r>
            <a:r>
              <a:rPr lang="en-US" altLang="zh-TW" sz="2000" dirty="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2000" dirty="0">
                <a:ea typeface="新細明體" panose="02020500000000000000" pitchFamily="18" charset="-120"/>
              </a:rPr>
              <a:t>s </a:t>
            </a:r>
            <a:r>
              <a:rPr lang="en-US" altLang="zh-TW" sz="2000" dirty="0" err="1">
                <a:ea typeface="新細明體" panose="02020500000000000000" pitchFamily="18" charset="-120"/>
              </a:rPr>
              <a:t>sendmail</a:t>
            </a:r>
            <a:r>
              <a:rPr lang="en-US" altLang="zh-TW" sz="2000" dirty="0">
                <a:ea typeface="新細明體" panose="02020500000000000000" pitchFamily="18" charset="-120"/>
              </a:rPr>
              <a:t> command to send it</a:t>
            </a:r>
          </a:p>
          <a:p>
            <a:pPr marL="0" indent="0">
              <a:lnSpc>
                <a:spcPct val="100000"/>
              </a:lnSpc>
              <a:buNone/>
            </a:pP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迴轉箭號 4">
            <a:extLst>
              <a:ext uri="{FF2B5EF4-FFF2-40B4-BE49-F238E27FC236}">
                <a16:creationId xmlns:a16="http://schemas.microsoft.com/office/drawing/2014/main" id="{D5D54EF8-F5BB-6944-A6FD-A2AB24BD7B0B}"/>
              </a:ext>
            </a:extLst>
          </p:cNvPr>
          <p:cNvSpPr/>
          <p:nvPr/>
        </p:nvSpPr>
        <p:spPr bwMode="auto">
          <a:xfrm>
            <a:off x="6277068" y="1689113"/>
            <a:ext cx="1296144" cy="216024"/>
          </a:xfrm>
          <a:prstGeom prst="uturn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5D17D58-007F-4948-B2C6-81CFD5BA7D69}"/>
              </a:ext>
            </a:extLst>
          </p:cNvPr>
          <p:cNvSpPr txBox="1"/>
          <p:nvPr/>
        </p:nvSpPr>
        <p:spPr>
          <a:xfrm>
            <a:off x="6781124" y="135100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alias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969" y="3209925"/>
            <a:ext cx="4523749" cy="35115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365101" y="3763984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oreilly.com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0864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MTA authentication(7)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account and password are encoded in Base64</a:t>
            </a:r>
          </a:p>
          <a:p>
            <a:pPr lvl="1"/>
            <a:r>
              <a:rPr lang="en-US" altLang="zh-TW" dirty="0"/>
              <a:t>If you have </a:t>
            </a:r>
            <a:r>
              <a:rPr lang="en-US" altLang="zh-TW" dirty="0" err="1"/>
              <a:t>perl</a:t>
            </a:r>
            <a:r>
              <a:rPr lang="en-US" altLang="zh-TW" dirty="0"/>
              <a:t> installed, suggest your account is </a:t>
            </a:r>
            <a:r>
              <a:rPr lang="en-US" altLang="zh-TW" dirty="0">
                <a:solidFill>
                  <a:srgbClr val="FF0000"/>
                </a:solidFill>
              </a:rPr>
              <a:t>test</a:t>
            </a:r>
            <a:r>
              <a:rPr lang="en-US" altLang="zh-TW" dirty="0"/>
              <a:t> and password is </a:t>
            </a:r>
            <a:r>
              <a:rPr lang="en-US" altLang="zh-TW" dirty="0" err="1">
                <a:solidFill>
                  <a:srgbClr val="FF0000"/>
                </a:solidFill>
              </a:rPr>
              <a:t>testpassword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It will generate encoded account and password</a:t>
            </a:r>
          </a:p>
          <a:p>
            <a:pPr lvl="2"/>
            <a:r>
              <a:rPr lang="en-US" altLang="zh-TW" dirty="0"/>
              <a:t>For example: AHRlc3QAdGVzdHBhc3N3b3Jk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70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90189" y="2847975"/>
            <a:ext cx="9195146" cy="320088"/>
          </a:xfrm>
          <a:prstGeom prst="rect">
            <a:avLst/>
          </a:prstGeom>
          <a:solidFill>
            <a:schemeClr val="bg2"/>
          </a:solidFill>
          <a:ln w="1270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-MMIME::Base64 -e 'print encode_base64("\000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\000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testpassword</a:t>
            </a: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");'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789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MTA authentication(8)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Use the encoded account and password to authenticate it</a:t>
            </a:r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71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76475" y="1828800"/>
            <a:ext cx="8454559" cy="4973669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telnet demo1.nasa.lctseng.nctucs.net 25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Trying 140.113.168.238...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Connected to demo1.nasa.lctseng.nctucs.net.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Escape character is '^]'.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220 demo1.nasa.lctseng.nctucs.net ESMTP Postfix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 PLAIN AHRlc3QAdGVzdHBhc3N3b3Jk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235 2.7.0 Authentication successful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FROM: lctseng@nasa.lctseng.nctucs.net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 2.1.0 Ok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RCPT TO: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 2.1.5 Ok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354 End data with &lt;CR&gt;&lt;LF&gt;.&lt;CR&gt;&lt;LF&gt;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To: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Subject: This is authenticated client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Message-Id: &lt;20160307120109.861A9154@demo1.nasa.lctseng.nctucs.net&gt;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Mon,  7 Mar 2016 15:01:09 +0800 (CST)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From: lctseng@demo1.nasa.lctseng.nctucs.net (lctseng)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Mail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250 2.0.0 Ok: queued as F3D59171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352674" y="2971800"/>
            <a:ext cx="4410075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>
              <a:ln>
                <a:noFill/>
              </a:ln>
              <a:effectLst/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775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MTA Encryption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200" dirty="0"/>
              <a:t>The Internet is dangerous, we need to protect ourselves from sniffing.</a:t>
            </a:r>
            <a:endParaRPr lang="zh-TW" altLang="en-US" sz="3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7729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encryption(1)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In previous example, all SMTP sessions are in </a:t>
            </a:r>
            <a:r>
              <a:rPr lang="en-US" altLang="zh-TW" sz="2400" dirty="0">
                <a:solidFill>
                  <a:srgbClr val="FF0000"/>
                </a:solidFill>
              </a:rPr>
              <a:t>plain text</a:t>
            </a:r>
          </a:p>
          <a:p>
            <a:pPr lvl="1"/>
            <a:r>
              <a:rPr lang="en-US" altLang="zh-TW" sz="2000" dirty="0"/>
              <a:t>Your encoded authentication information is in danger!</a:t>
            </a:r>
          </a:p>
          <a:p>
            <a:r>
              <a:rPr lang="en-US" altLang="zh-TW" sz="2400" dirty="0"/>
              <a:t>We need encryption over SSL/TLS</a:t>
            </a:r>
          </a:p>
          <a:p>
            <a:pPr lvl="1"/>
            <a:r>
              <a:rPr lang="en-US" altLang="zh-TW" sz="2000" dirty="0"/>
              <a:t>Like HTTP can be enhanced to HTTPs</a:t>
            </a:r>
          </a:p>
          <a:p>
            <a:pPr lvl="1"/>
            <a:r>
              <a:rPr lang="en-US" altLang="zh-TW" sz="2000" dirty="0"/>
              <a:t>Postfix supports two kinds of encryption</a:t>
            </a:r>
          </a:p>
          <a:p>
            <a:pPr lvl="2"/>
            <a:r>
              <a:rPr lang="en-US" altLang="zh-TW" sz="2000" dirty="0"/>
              <a:t>SMTP over TLS</a:t>
            </a:r>
          </a:p>
          <a:p>
            <a:pPr lvl="2"/>
            <a:r>
              <a:rPr lang="en-US" altLang="zh-TW" sz="2000" dirty="0"/>
              <a:t>SMTPs</a:t>
            </a:r>
          </a:p>
          <a:p>
            <a:r>
              <a:rPr lang="en-US" altLang="zh-TW" sz="2400" dirty="0"/>
              <a:t>Before we enable SMTP over TLS (or SMTPs), you need SSL keys and certificates</a:t>
            </a:r>
          </a:p>
          <a:p>
            <a:pPr lvl="1"/>
            <a:r>
              <a:rPr lang="en-US" altLang="zh-TW" sz="2000" dirty="0"/>
              <a:t>Again, just like HTTPs</a:t>
            </a:r>
          </a:p>
          <a:p>
            <a:pPr lvl="1"/>
            <a:r>
              <a:rPr lang="en-US" altLang="zh-TW" sz="2000" dirty="0"/>
              <a:t>Self-signed or use Let’s Encrypt</a:t>
            </a:r>
          </a:p>
          <a:p>
            <a:pPr lvl="1"/>
            <a:r>
              <a:rPr lang="en-US" altLang="zh-TW" sz="2000" dirty="0"/>
              <a:t>You can use the same certificates/keys as Dovecot’s</a:t>
            </a:r>
          </a:p>
          <a:p>
            <a:pPr lvl="2"/>
            <a:r>
              <a:rPr lang="en-US" altLang="zh-TW" sz="2000" dirty="0"/>
              <a:t>In main.cf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88520" y="5906119"/>
            <a:ext cx="4998484" cy="541687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smtpd_tls_cert_file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/path/to/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cert.pem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smtpd_tls_key_file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/path/to/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key.pem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772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encryption(2-1) - Set up SMTP over TLS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Recommended for SMTP encryption</a:t>
            </a:r>
          </a:p>
          <a:p>
            <a:r>
              <a:rPr lang="en-US" altLang="zh-TW" sz="2400" dirty="0"/>
              <a:t>Use the same port as SMTP (port 25)</a:t>
            </a:r>
          </a:p>
          <a:p>
            <a:r>
              <a:rPr lang="en-US" altLang="zh-TW" sz="2400" dirty="0"/>
              <a:t>No force encryption</a:t>
            </a:r>
          </a:p>
          <a:p>
            <a:pPr lvl="1"/>
            <a:r>
              <a:rPr lang="en-US" altLang="zh-TW" sz="2000" dirty="0"/>
              <a:t>Client can choose whether to encrypt mails or not</a:t>
            </a:r>
          </a:p>
          <a:p>
            <a:pPr lvl="1"/>
            <a:r>
              <a:rPr lang="en-US" altLang="zh-TW" sz="2000" dirty="0"/>
              <a:t>But server can configured to force encryption</a:t>
            </a:r>
          </a:p>
          <a:p>
            <a:r>
              <a:rPr lang="en-US" altLang="zh-TW" sz="2400" dirty="0"/>
              <a:t>In main.cf</a:t>
            </a:r>
          </a:p>
          <a:p>
            <a:pPr lvl="1"/>
            <a:r>
              <a:rPr lang="en-US" altLang="zh-TW" sz="2000" dirty="0"/>
              <a:t>No force encryption</a:t>
            </a:r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Force encryption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/>
              <a:t>Reload Postfix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3887603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smtpd_tls_security_level</a:t>
            </a:r>
            <a:r>
              <a:rPr kumimoji="0"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may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52600" y="5172468"/>
            <a:ext cx="4381328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smtpd_tls_security_level</a:t>
            </a:r>
            <a:r>
              <a:rPr kumimoji="0"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 encrypt</a:t>
            </a:r>
          </a:p>
        </p:txBody>
      </p:sp>
    </p:spTree>
    <p:extLst>
      <p:ext uri="{BB962C8B-B14F-4D97-AF65-F5344CB8AC3E}">
        <p14:creationId xmlns:p14="http://schemas.microsoft.com/office/powerpoint/2010/main" val="20207982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encryption(2-2) - Set up SMTP over TLS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Now your server supports SMTP over TLS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If you use force encryption, you must STARTTLS before sending mails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75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95400" y="1828800"/>
            <a:ext cx="5985934" cy="3422475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&gt; </a:t>
            </a:r>
            <a:r>
              <a:rPr kumimoji="0"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telnet demo1.nasa.lctseng.nctucs.net 25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Trying 140.113.168.238...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Connected to demo1.nasa.lctseng.nctucs.net.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Escape character is '^]'.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220 demo1.nasa.lctseng.nctucs.net ESMTP Postfix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EHLO linuxhome.cs.nctu.edu.tw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250-demo1.nasa.lctseng.nctucs.net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250-PIPELINING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250-SIZE 10240000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250-VRFY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250-ETRN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solidFill>
                  <a:srgbClr val="0070C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250-STARTTLS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250-ENHANCEDSTATUSCODES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250-8BITMIME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250 DSN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95400" y="5827276"/>
            <a:ext cx="5739072" cy="541687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MAIL FROM: lctseng@nasa.lctseng.nctucs.net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530 5.7.0 Must issue a STARTTLS command first</a:t>
            </a:r>
          </a:p>
        </p:txBody>
      </p:sp>
    </p:spTree>
    <p:extLst>
      <p:ext uri="{BB962C8B-B14F-4D97-AF65-F5344CB8AC3E}">
        <p14:creationId xmlns:p14="http://schemas.microsoft.com/office/powerpoint/2010/main" val="9397275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encryption(2-3) - Set up SMTP over TLS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Send mail with STARTTLS</a:t>
            </a:r>
          </a:p>
          <a:p>
            <a:pPr lvl="1"/>
            <a:r>
              <a:rPr lang="en-US" altLang="zh-TW" dirty="0"/>
              <a:t>You cannot use telnet (plain-text client) anymore</a:t>
            </a:r>
          </a:p>
          <a:p>
            <a:pPr lvl="1"/>
            <a:r>
              <a:rPr lang="en-US" altLang="zh-TW" dirty="0"/>
              <a:t>Connection becomes encrypted after STARTTLS</a:t>
            </a:r>
          </a:p>
          <a:p>
            <a:pPr lvl="1"/>
            <a:r>
              <a:rPr lang="en-US" altLang="zh-TW" dirty="0"/>
              <a:t>telnet cannot read encrypted text</a:t>
            </a:r>
          </a:p>
          <a:p>
            <a:r>
              <a:rPr lang="en-US" altLang="zh-TW" dirty="0"/>
              <a:t>OpenSSL client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76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8AE4B21-5BDE-F046-89E6-A11AB242B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65" y="4061963"/>
            <a:ext cx="9195146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openssl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s_client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-connect demo1.nasa.lctseng.nctucs.net:25 -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starttls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smtp</a:t>
            </a:r>
          </a:p>
        </p:txBody>
      </p:sp>
    </p:spTree>
    <p:extLst>
      <p:ext uri="{BB962C8B-B14F-4D97-AF65-F5344CB8AC3E}">
        <p14:creationId xmlns:p14="http://schemas.microsoft.com/office/powerpoint/2010/main" val="2368251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encryption(3-1) - Set up SMTPs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Alternative way to encrypt SMTP sessions</a:t>
            </a:r>
          </a:p>
          <a:p>
            <a:r>
              <a:rPr lang="en-US" altLang="zh-TW" sz="2800" dirty="0"/>
              <a:t>Use different port: 465</a:t>
            </a:r>
          </a:p>
          <a:p>
            <a:r>
              <a:rPr lang="en-US" altLang="zh-TW" sz="2800" dirty="0"/>
              <a:t>Force encryption</a:t>
            </a:r>
          </a:p>
          <a:p>
            <a:r>
              <a:rPr lang="en-US" altLang="zh-TW" sz="2800" dirty="0"/>
              <a:t>Can coexist with SMTP over TLS</a:t>
            </a:r>
          </a:p>
          <a:p>
            <a:r>
              <a:rPr lang="en-US" altLang="zh-TW" sz="2800" dirty="0"/>
              <a:t>In master.cf</a:t>
            </a:r>
          </a:p>
          <a:p>
            <a:pPr lvl="1"/>
            <a:r>
              <a:rPr lang="en-US" altLang="zh-TW" sz="2400" dirty="0"/>
              <a:t>Uncomment these lines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This will open port 465 for SMTPs and use "</a:t>
            </a:r>
            <a:r>
              <a:rPr lang="en-US" altLang="zh-TW" sz="2400" dirty="0" err="1"/>
              <a:t>smtps</a:t>
            </a:r>
            <a:r>
              <a:rPr lang="en-US" altLang="zh-TW" sz="2400" dirty="0"/>
              <a:t>" as syslog name</a:t>
            </a:r>
          </a:p>
          <a:p>
            <a:r>
              <a:rPr lang="en-US" altLang="zh-TW" sz="2800" dirty="0"/>
              <a:t>Reload Postfix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77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19212" y="4534535"/>
            <a:ext cx="7713971" cy="763286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smtps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inet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n       -       n       -       -      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-o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syslog_name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=postfix/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smtps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-o </a:t>
            </a:r>
            <a:r>
              <a:rPr kumimoji="0" lang="en-US" altLang="zh-TW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smtpd_tls_wrappermode</a:t>
            </a:r>
            <a:r>
              <a:rPr kumimoji="0" lang="en-US" altLang="zh-TW" sz="1600" b="1" dirty="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=yes</a:t>
            </a:r>
          </a:p>
        </p:txBody>
      </p:sp>
    </p:spTree>
    <p:extLst>
      <p:ext uri="{BB962C8B-B14F-4D97-AF65-F5344CB8AC3E}">
        <p14:creationId xmlns:p14="http://schemas.microsoft.com/office/powerpoint/2010/main" val="17247873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encryption(3-2) - Set up SMTPs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Now you can use SSL clients to use SMTPs</a:t>
            </a:r>
          </a:p>
          <a:p>
            <a:pPr lvl="1"/>
            <a:r>
              <a:rPr lang="en-US" altLang="zh-TW" sz="2000" dirty="0"/>
              <a:t>telnet may not work in encrypted sessions</a:t>
            </a:r>
          </a:p>
          <a:p>
            <a:pPr lvl="1"/>
            <a:r>
              <a:rPr lang="en-US" altLang="zh-TW" sz="2000" dirty="0"/>
              <a:t>SSL client: 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Important note</a:t>
            </a:r>
          </a:p>
          <a:p>
            <a:pPr lvl="2"/>
            <a:r>
              <a:rPr lang="en-US" altLang="zh-TW" sz="2000" dirty="0"/>
              <a:t>In </a:t>
            </a:r>
            <a:r>
              <a:rPr lang="en-US" altLang="zh-TW" sz="2000" dirty="0" err="1"/>
              <a:t>openssl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s_client</a:t>
            </a:r>
            <a:r>
              <a:rPr lang="en-US" altLang="zh-TW" sz="2000" dirty="0"/>
              <a:t>, DO NOT use capital character "R"</a:t>
            </a:r>
          </a:p>
          <a:p>
            <a:pPr lvl="3"/>
            <a:r>
              <a:rPr lang="en-US" altLang="zh-TW" sz="1800" dirty="0"/>
              <a:t>"R" is a special command in </a:t>
            </a:r>
            <a:r>
              <a:rPr lang="en-US" altLang="zh-TW" sz="1800" dirty="0" err="1"/>
              <a:t>openssl</a:t>
            </a:r>
            <a:r>
              <a:rPr lang="en-US" altLang="zh-TW" sz="1800" dirty="0"/>
              <a:t> </a:t>
            </a:r>
            <a:r>
              <a:rPr lang="en-US" altLang="zh-TW" sz="1800" dirty="0" err="1"/>
              <a:t>s_client</a:t>
            </a:r>
            <a:r>
              <a:rPr lang="en-US" altLang="zh-TW" sz="1800" dirty="0"/>
              <a:t> (for renegotiating)</a:t>
            </a:r>
          </a:p>
          <a:p>
            <a:pPr lvl="2"/>
            <a:r>
              <a:rPr lang="en-US" altLang="zh-TW" sz="2000" dirty="0"/>
              <a:t>So use "mail from/</a:t>
            </a:r>
            <a:r>
              <a:rPr lang="en-US" altLang="zh-TW" sz="2000" dirty="0" err="1"/>
              <a:t>rcpt</a:t>
            </a:r>
            <a:r>
              <a:rPr lang="en-US" altLang="zh-TW" sz="2000" dirty="0"/>
              <a:t> to" instead of  "MAIL FROM/RCPT TO"</a:t>
            </a:r>
          </a:p>
          <a:p>
            <a:pPr lvl="3"/>
            <a:r>
              <a:rPr lang="en-US" altLang="zh-TW" sz="1800" dirty="0"/>
              <a:t>For SMTP, they are all the same</a:t>
            </a:r>
          </a:p>
          <a:p>
            <a:pPr lvl="2"/>
            <a:r>
              <a:rPr lang="en-US" altLang="zh-TW" sz="2000" dirty="0"/>
              <a:t>If you use "R", you will see following output (NOT a part of SMTP)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78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83003" y="2547771"/>
            <a:ext cx="4504759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openssl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s_client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–connect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host:port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3003" y="5033693"/>
            <a:ext cx="8331127" cy="164968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RENEGOTIATING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depth=2 O = Digital Signature Trust Co., CN = DST Root CA X3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verify return:1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depth=1 C = US, O = Let's Encrypt, CN = Let's Encrypt Authority X1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verify return:1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depth=0 CN = 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verify return:1</a:t>
            </a:r>
          </a:p>
        </p:txBody>
      </p:sp>
    </p:spTree>
    <p:extLst>
      <p:ext uri="{BB962C8B-B14F-4D97-AF65-F5344CB8AC3E}">
        <p14:creationId xmlns:p14="http://schemas.microsoft.com/office/powerpoint/2010/main" val="35180416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51" y="3288911"/>
            <a:ext cx="3618374" cy="12598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MAA for POP3 and IMAP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Read mails from remote host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79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449747" y="4213077"/>
            <a:ext cx="546131" cy="32808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53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Message Flow in Postfix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/>
              <a:t>Example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 err="1"/>
              <a:t>frank@postfix.org</a:t>
            </a:r>
            <a:r>
              <a:rPr lang="en-US" altLang="zh-TW" sz="2400" dirty="0"/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=&gt;</a:t>
            </a:r>
            <a:r>
              <a:rPr lang="en-US" altLang="zh-TW" sz="2400" dirty="0"/>
              <a:t> doel@onlamp.com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Phase2: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/>
              <a:t>The </a:t>
            </a:r>
            <a:r>
              <a:rPr lang="en-US" altLang="zh-TW" sz="2000" dirty="0" err="1"/>
              <a:t>smtpd</a:t>
            </a:r>
            <a:r>
              <a:rPr lang="en-US" altLang="zh-TW" sz="2000" dirty="0"/>
              <a:t> on postfix.org takes this message and invoke cleanup then put in incoming queue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/>
              <a:t>The local DA find that frank is an alias, so it resubmits it through cleanup daemon for further delivery</a:t>
            </a:r>
          </a:p>
          <a:p>
            <a:pPr>
              <a:lnSpc>
                <a:spcPct val="100000"/>
              </a:lnSpc>
            </a:pPr>
            <a:endParaRPr lang="en-US" altLang="zh-TW" sz="2800" dirty="0"/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8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8644"/>
            <a:ext cx="5804442" cy="313663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892489" y="3918857"/>
            <a:ext cx="12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Postfix.org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108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MAA for POP3 and IMAP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Dovecot already provides POP3 and IMAP services</a:t>
            </a:r>
          </a:p>
          <a:p>
            <a:pPr lvl="1"/>
            <a:r>
              <a:rPr lang="en-US" altLang="zh-TW" sz="2400" dirty="0"/>
              <a:t>Include SSL versions: POP3s, IMAPs</a:t>
            </a:r>
          </a:p>
          <a:p>
            <a:pPr lvl="2"/>
            <a:r>
              <a:rPr lang="en-US" altLang="zh-TW" sz="2400" dirty="0"/>
              <a:t>That why we need SSL certificates and keys for Dovecot</a:t>
            </a:r>
          </a:p>
          <a:p>
            <a:r>
              <a:rPr lang="en-US" altLang="zh-TW" sz="2800" dirty="0"/>
              <a:t>When you activate Dovecot service, these MAA services are also brought up. </a:t>
            </a:r>
          </a:p>
          <a:p>
            <a:r>
              <a:rPr lang="en-US" altLang="zh-TW" sz="2800" dirty="0"/>
              <a:t>But you cannot access mail directly, you need some configuration</a:t>
            </a:r>
          </a:p>
          <a:p>
            <a:pPr lvl="1"/>
            <a:r>
              <a:rPr lang="en-US" altLang="zh-TW" sz="2400" dirty="0"/>
              <a:t>Configuration files are in : /</a:t>
            </a:r>
            <a:r>
              <a:rPr lang="en-US" altLang="zh-TW" sz="2400" dirty="0" err="1"/>
              <a:t>usr</a:t>
            </a:r>
            <a:r>
              <a:rPr lang="en-US" altLang="zh-TW" sz="2400" dirty="0"/>
              <a:t>/local/</a:t>
            </a:r>
            <a:r>
              <a:rPr lang="en-US" altLang="zh-TW" sz="2400" dirty="0" err="1"/>
              <a:t>etc</a:t>
            </a:r>
            <a:r>
              <a:rPr lang="en-US" altLang="zh-TW" sz="2400" dirty="0"/>
              <a:t>/dovecot/</a:t>
            </a:r>
          </a:p>
          <a:p>
            <a:pPr lvl="1"/>
            <a:r>
              <a:rPr lang="en-US" altLang="zh-TW" sz="2400" dirty="0"/>
              <a:t>There are many files included by </a:t>
            </a:r>
            <a:r>
              <a:rPr lang="en-US" altLang="zh-TW" sz="2400" dirty="0" err="1"/>
              <a:t>dovecot.conf</a:t>
            </a:r>
            <a:endParaRPr lang="en-US" altLang="zh-TW" sz="2400" dirty="0"/>
          </a:p>
          <a:p>
            <a:pPr lvl="2"/>
            <a:r>
              <a:rPr lang="en-US" altLang="zh-TW" sz="2400" dirty="0"/>
              <a:t>In </a:t>
            </a:r>
            <a:r>
              <a:rPr lang="en-US" altLang="zh-TW" sz="2400" dirty="0" err="1"/>
              <a:t>conf.d</a:t>
            </a:r>
            <a:r>
              <a:rPr lang="en-US" altLang="zh-TW" sz="2400" dirty="0"/>
              <a:t> directory</a:t>
            </a:r>
          </a:p>
          <a:p>
            <a:pPr lvl="2"/>
            <a:r>
              <a:rPr lang="en-US" altLang="zh-TW" sz="2400" dirty="0"/>
              <a:t>Splitting configuration files is easier to management</a:t>
            </a:r>
          </a:p>
          <a:p>
            <a:pPr lvl="1"/>
            <a:r>
              <a:rPr lang="en-US" altLang="zh-TW" sz="2400" dirty="0"/>
              <a:t>Reference: </a:t>
            </a:r>
            <a:r>
              <a:rPr lang="en-US" altLang="zh-TW" sz="2400" dirty="0">
                <a:hlinkClick r:id="rId2"/>
              </a:rPr>
              <a:t>https://doc.dovecot.org/configuration_manual/quick_configuration/</a:t>
            </a:r>
            <a:endParaRPr lang="en-US" altLang="zh-TW" sz="2400" dirty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80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2703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MAA for POP3 and IMAP (2)</a:t>
            </a:r>
            <a:br>
              <a:rPr lang="en-US" altLang="zh-TW" sz="4000" dirty="0"/>
            </a:br>
            <a:r>
              <a:rPr lang="en-US" altLang="zh-TW" sz="4000" dirty="0"/>
              <a:t>	- Dovecot Configuration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Allow GID = 0 to access mail (optional)</a:t>
            </a:r>
          </a:p>
          <a:p>
            <a:pPr lvl="1"/>
            <a:r>
              <a:rPr lang="en-US" altLang="zh-TW" sz="2000" dirty="0"/>
              <a:t>By default, Dovecot  do not allow users with GID = 0 to access mail. If your users are in wheel group, you need following settings</a:t>
            </a:r>
          </a:p>
          <a:p>
            <a:pPr lvl="1"/>
            <a:r>
              <a:rPr lang="en-US" altLang="zh-TW" sz="2000" dirty="0"/>
              <a:t>In </a:t>
            </a:r>
            <a:r>
              <a:rPr lang="en-US" altLang="zh-TW" sz="2000" dirty="0" err="1"/>
              <a:t>dovecot.conf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en-US" altLang="zh-TW" sz="2400" dirty="0"/>
              <a:t>Specify the mail location (must agrees with Postfix)</a:t>
            </a:r>
          </a:p>
          <a:p>
            <a:pPr lvl="1"/>
            <a:r>
              <a:rPr lang="en-US" altLang="zh-TW" sz="2000" dirty="0"/>
              <a:t>In </a:t>
            </a:r>
            <a:r>
              <a:rPr lang="en-US" altLang="zh-TW" sz="2000" dirty="0" err="1"/>
              <a:t>conf.d</a:t>
            </a:r>
            <a:r>
              <a:rPr lang="en-US" altLang="zh-TW" sz="2000" dirty="0"/>
              <a:t>/10-mail.conf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/>
              <a:t>Add authenticate configuration to use PAM module</a:t>
            </a:r>
          </a:p>
          <a:p>
            <a:pPr lvl="1"/>
            <a:r>
              <a:rPr lang="en-US" altLang="zh-TW" sz="2000" dirty="0"/>
              <a:t>Dovecot use system PAM module to authenticate</a:t>
            </a:r>
          </a:p>
          <a:p>
            <a:pPr lvl="1"/>
            <a:r>
              <a:rPr lang="en-US" altLang="zh-TW" sz="2000" dirty="0"/>
              <a:t>Allow system users to access mails</a:t>
            </a:r>
          </a:p>
          <a:p>
            <a:pPr lvl="1"/>
            <a:r>
              <a:rPr lang="en-US" altLang="zh-TW" sz="2000" dirty="0"/>
              <a:t>Create a new file: 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pam.d</a:t>
            </a:r>
            <a:r>
              <a:rPr lang="en-US" altLang="zh-TW" sz="2000" dirty="0"/>
              <a:t>/dovecot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81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04975" y="2847975"/>
            <a:ext cx="2529860" cy="31393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first_valid_gid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04975" y="4048125"/>
            <a:ext cx="5862502" cy="320088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fr-FR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mail_location = mbox:~/mail:INBOX=/var/mail/%u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04975" y="6078384"/>
            <a:ext cx="4504759" cy="541687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auth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required        pam_unix.so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account required        pam_unix.so</a:t>
            </a:r>
          </a:p>
        </p:txBody>
      </p:sp>
    </p:spTree>
    <p:extLst>
      <p:ext uri="{BB962C8B-B14F-4D97-AF65-F5344CB8AC3E}">
        <p14:creationId xmlns:p14="http://schemas.microsoft.com/office/powerpoint/2010/main" val="40279063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MAA for POP3 and IMAP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restart Dovecot, your MAA is ready</a:t>
            </a:r>
          </a:p>
          <a:p>
            <a:r>
              <a:rPr lang="en-US" altLang="zh-TW" dirty="0"/>
              <a:t>To check these services, you can use "telnet" or </a:t>
            </a:r>
            <a:br>
              <a:rPr lang="en-US" altLang="zh-TW" dirty="0"/>
            </a:br>
            <a:r>
              <a:rPr lang="en-US" altLang="zh-TW" dirty="0"/>
              <a:t>"</a:t>
            </a:r>
            <a:r>
              <a:rPr lang="en-US" altLang="zh-TW" dirty="0" err="1"/>
              <a:t>openssl</a:t>
            </a:r>
            <a:r>
              <a:rPr lang="en-US" altLang="zh-TW" dirty="0"/>
              <a:t> </a:t>
            </a:r>
            <a:r>
              <a:rPr lang="en-US" altLang="zh-TW" dirty="0" err="1"/>
              <a:t>s_client</a:t>
            </a:r>
            <a:r>
              <a:rPr lang="en-US" altLang="zh-TW" dirty="0"/>
              <a:t>"</a:t>
            </a:r>
          </a:p>
          <a:p>
            <a:pPr lvl="1"/>
            <a:r>
              <a:rPr lang="en-US" altLang="zh-TW" dirty="0"/>
              <a:t>POP3: 110</a:t>
            </a:r>
          </a:p>
          <a:p>
            <a:pPr lvl="1"/>
            <a:r>
              <a:rPr lang="en-US" altLang="zh-TW" dirty="0"/>
              <a:t>POP3s: 995</a:t>
            </a:r>
          </a:p>
          <a:p>
            <a:pPr lvl="1"/>
            <a:r>
              <a:rPr lang="en-US" altLang="zh-TW" dirty="0"/>
              <a:t>IMAP: 143</a:t>
            </a:r>
          </a:p>
          <a:p>
            <a:pPr lvl="1"/>
            <a:r>
              <a:rPr lang="en-US" altLang="zh-TW" dirty="0"/>
              <a:t>IMAPs: 993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82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38222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MAA for POP3 and IMAP 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IMAP + STARTTLS</a:t>
            </a:r>
          </a:p>
          <a:p>
            <a:endParaRPr lang="en-US" altLang="zh-TW" sz="2000" dirty="0"/>
          </a:p>
          <a:p>
            <a:r>
              <a:rPr lang="en-US" altLang="zh-TW" sz="2000" dirty="0"/>
              <a:t>POP3 + STARTTLS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IMAPs</a:t>
            </a:r>
          </a:p>
          <a:p>
            <a:endParaRPr lang="en-US" altLang="zh-TW" sz="2000" dirty="0"/>
          </a:p>
          <a:p>
            <a:r>
              <a:rPr lang="en-US" altLang="zh-TW" sz="2000" dirty="0"/>
              <a:t>POP3s</a:t>
            </a:r>
          </a:p>
          <a:p>
            <a:endParaRPr lang="en-US" altLang="zh-TW" sz="2000" dirty="0"/>
          </a:p>
          <a:p>
            <a:r>
              <a:rPr lang="en-US" altLang="zh-TW" sz="2000" dirty="0"/>
              <a:t>Sample message from Dovecot when succeed</a:t>
            </a:r>
          </a:p>
          <a:p>
            <a:pPr lvl="1"/>
            <a:r>
              <a:rPr lang="en-US" altLang="zh-TW" sz="1800" dirty="0"/>
              <a:t>POP</a:t>
            </a:r>
          </a:p>
          <a:p>
            <a:pPr lvl="1"/>
            <a:r>
              <a:rPr lang="en-US" altLang="zh-TW" sz="1800" dirty="0"/>
              <a:t>IMAP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83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26840" y="1727896"/>
            <a:ext cx="7713971" cy="31393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openssl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s_client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-connect host.example.com:143 -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starttls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imap</a:t>
            </a:r>
            <a:endParaRPr kumimoji="0" lang="en-US" altLang="zh-TW" sz="1600" b="1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01205" y="5909197"/>
            <a:ext cx="7590539" cy="535531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* OK [CAPABILITY IMAP4rev1 LITERAL+ SASL-IR LOGIN-REFERRALS </a:t>
            </a:r>
            <a:b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</a:b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ID ENABLE IDLE AUTH=PLAIN AUTH=LOGIN] Dovecot ready.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74CB632-3D3D-B348-9B61-82DBED384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9" y="2623860"/>
            <a:ext cx="7713971" cy="31393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openssl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s_client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-connect host.example.com:110 -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starttls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pop3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958E784-C449-C14C-87D3-150409553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9" y="3481033"/>
            <a:ext cx="5862502" cy="31393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openssl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s_client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-connect host.example.com:993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FC91291-7D6F-1A4F-B26F-3EC8BC826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9" y="4336773"/>
            <a:ext cx="5862502" cy="31393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openssl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en-US" altLang="zh-TW" sz="1600" b="1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s_client</a:t>
            </a: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-connect host.example.com:995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6E583DE2-2C1C-7543-A8E8-179867B7A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629" y="5192513"/>
            <a:ext cx="2406428" cy="313932"/>
          </a:xfrm>
          <a:prstGeom prst="rect">
            <a:avLst/>
          </a:prstGeom>
          <a:solidFill>
            <a:schemeClr val="bg2"/>
          </a:solidFill>
          <a:ln w="127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+OK Dovecot ready.</a:t>
            </a:r>
          </a:p>
        </p:txBody>
      </p:sp>
    </p:spTree>
    <p:extLst>
      <p:ext uri="{BB962C8B-B14F-4D97-AF65-F5344CB8AC3E}">
        <p14:creationId xmlns:p14="http://schemas.microsoft.com/office/powerpoint/2010/main" val="26451349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MAA for POP3 and IMAP (5)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Set up MUAs like Outlook or Thunderbird</a:t>
            </a:r>
          </a:p>
          <a:p>
            <a:pPr lvl="1"/>
            <a:r>
              <a:rPr lang="en-US" altLang="zh-TW" sz="2400" dirty="0"/>
              <a:t>You can see the tutorial in CS mail server, they should be similar to set up your server</a:t>
            </a:r>
          </a:p>
          <a:p>
            <a:pPr lvl="1"/>
            <a:r>
              <a:rPr lang="en-US" altLang="zh-TW" sz="2400" dirty="0"/>
              <a:t>Settings for Gmail is also available</a:t>
            </a:r>
          </a:p>
          <a:p>
            <a:pPr lvl="1"/>
            <a:r>
              <a:rPr lang="en-US" altLang="zh-TW" sz="2400" dirty="0">
                <a:hlinkClick r:id="rId2"/>
              </a:rPr>
              <a:t>https://mail.cs.nctu.edu.tw/</a:t>
            </a:r>
            <a:r>
              <a:rPr lang="en-US" altLang="zh-TW" sz="2400" dirty="0"/>
              <a:t> 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84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15" y="3847703"/>
            <a:ext cx="3863340" cy="2725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5" y="3836100"/>
            <a:ext cx="3962400" cy="2776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954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Message Flow in Postfix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2800" dirty="0"/>
              <a:t>Example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 err="1"/>
              <a:t>frank@postfix.org</a:t>
            </a:r>
            <a:r>
              <a:rPr lang="en-US" altLang="zh-TW" sz="2400" dirty="0"/>
              <a:t> 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=&gt;</a:t>
            </a:r>
            <a:r>
              <a:rPr lang="en-US" altLang="zh-TW" sz="2400" dirty="0"/>
              <a:t> doel@onlamp.com</a:t>
            </a:r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Phase3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/>
              <a:t>The </a:t>
            </a:r>
            <a:r>
              <a:rPr lang="en-US" altLang="zh-TW" sz="2000" dirty="0" err="1"/>
              <a:t>smtpd</a:t>
            </a:r>
            <a:r>
              <a:rPr lang="en-US" altLang="zh-TW" sz="2000" dirty="0"/>
              <a:t> on onlamp.com takes this message and invoke cleanup then put in incoming queue</a:t>
            </a:r>
          </a:p>
          <a:p>
            <a:pPr lvl="2">
              <a:lnSpc>
                <a:spcPct val="100000"/>
              </a:lnSpc>
            </a:pPr>
            <a:r>
              <a:rPr lang="en-US" altLang="zh-TW" sz="2000" dirty="0"/>
              <a:t>Local delivery to message store</a:t>
            </a:r>
          </a:p>
          <a:p>
            <a:pPr>
              <a:lnSpc>
                <a:spcPct val="100000"/>
              </a:lnSpc>
            </a:pP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z="1600" kern="0" smtClean="0">
                <a:latin typeface="Arial"/>
                <a:cs typeface="Arial"/>
                <a:sym typeface="Arial"/>
              </a:rPr>
              <a:pPr/>
              <a:t>9</a:t>
            </a:fld>
            <a:endParaRPr lang="en-US" altLang="zh-TW" sz="16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32" y="3194606"/>
            <a:ext cx="5772201" cy="334430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44203" y="4973216"/>
            <a:ext cx="13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onlamp.com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1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5378</TotalTime>
  <Words>8635</Words>
  <Application>Microsoft Macintosh PowerPoint</Application>
  <PresentationFormat>寬螢幕</PresentationFormat>
  <Paragraphs>1230</Paragraphs>
  <Slides>84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100" baseType="lpstr">
      <vt:lpstr>細明體</vt:lpstr>
      <vt:lpstr>華康儷中黑(P)</vt:lpstr>
      <vt:lpstr>微軟正黑體</vt:lpstr>
      <vt:lpstr>新細明體</vt:lpstr>
      <vt:lpstr>Adobe Devanagari</vt:lpstr>
      <vt:lpstr>SimSun</vt:lpstr>
      <vt:lpstr>Arial</vt:lpstr>
      <vt:lpstr>Calibri</vt:lpstr>
      <vt:lpstr>Consolas</vt:lpstr>
      <vt:lpstr>Courier New</vt:lpstr>
      <vt:lpstr>Source Sans Pro</vt:lpstr>
      <vt:lpstr>Times</vt:lpstr>
      <vt:lpstr>Times New Roman</vt:lpstr>
      <vt:lpstr>Verdana</vt:lpstr>
      <vt:lpstr>Wingdings</vt:lpstr>
      <vt:lpstr>Office 佈景主題</vt:lpstr>
      <vt:lpstr>Postfix</vt:lpstr>
      <vt:lpstr>Postfix</vt:lpstr>
      <vt:lpstr>Role of Postfix</vt:lpstr>
      <vt:lpstr>Postfix Architecture</vt:lpstr>
      <vt:lpstr>Postfix Architecture – Message IN</vt:lpstr>
      <vt:lpstr>Postfix Architecture – Queue</vt:lpstr>
      <vt:lpstr>Message Flow in Postfix (1)</vt:lpstr>
      <vt:lpstr>Message Flow in Postfix (2)</vt:lpstr>
      <vt:lpstr>Message Flow in Postfix (3)</vt:lpstr>
      <vt:lpstr>Message Store Format</vt:lpstr>
      <vt:lpstr>Read your mail from terminal</vt:lpstr>
      <vt:lpstr>Postfix &amp; POP3/IMAP</vt:lpstr>
      <vt:lpstr>Postfix Configuration</vt:lpstr>
      <vt:lpstr>Postfix Configuration – Lookup tables (1)</vt:lpstr>
      <vt:lpstr>Postfix Configuration – Lookup tables (2)</vt:lpstr>
      <vt:lpstr>Postfix Configuration – Lookup tables (3)</vt:lpstr>
      <vt:lpstr>Postfix Configuration – Categories</vt:lpstr>
      <vt:lpstr>Postfix Configuration – MTA Identity</vt:lpstr>
      <vt:lpstr>Postfix Configuration – System-wide aliases</vt:lpstr>
      <vt:lpstr>Postfix Configuration – System-wide aliases </vt:lpstr>
      <vt:lpstr>Postfix Configuration – Virtual Alias Maps</vt:lpstr>
      <vt:lpstr>Postfix Configuration – Virtual Alias Maps vs Alias Map</vt:lpstr>
      <vt:lpstr>Postfix Configuration – Relay Control (1)</vt:lpstr>
      <vt:lpstr>Postfix Configuration – Relay Control (2)</vt:lpstr>
      <vt:lpstr>Postfix Configuration – Relay Control (3)</vt:lpstr>
      <vt:lpstr>Postfix Configuration – Rewriting address (1)</vt:lpstr>
      <vt:lpstr>Postfix Configuration – Rewriting address (2)</vt:lpstr>
      <vt:lpstr>Postfix Configuration – Rewriting address (3)</vt:lpstr>
      <vt:lpstr>Postfix Configuration – Rewriting address (4)</vt:lpstr>
      <vt:lpstr>Postfix Configuration – master.cf (1)</vt:lpstr>
      <vt:lpstr>Postfix Configuration – master.cf (2)</vt:lpstr>
      <vt:lpstr>Postfix Configuration – master.cf (3)</vt:lpstr>
      <vt:lpstr>Postfix Architecture – Message OUT</vt:lpstr>
      <vt:lpstr>Mail Relaying – Transport Maps (1)</vt:lpstr>
      <vt:lpstr>Mail Relaying – Transport Maps (2)</vt:lpstr>
      <vt:lpstr>Mail Relaying – Inbound Mail Gateway (1)</vt:lpstr>
      <vt:lpstr>Mail Relaying – Inbound Mail Gateway (2)</vt:lpstr>
      <vt:lpstr>Mail Relaying – Outbound Mail Gateway</vt:lpstr>
      <vt:lpstr>Queue Management</vt:lpstr>
      <vt:lpstr>Queue Management – Queue Scheduling </vt:lpstr>
      <vt:lpstr>Queue Management – Message Delivery</vt:lpstr>
      <vt:lpstr>Queue Management – Error Notification</vt:lpstr>
      <vt:lpstr>Queue Management – Queue Tools (1)</vt:lpstr>
      <vt:lpstr>Queue Management – Queue Tools (2)</vt:lpstr>
      <vt:lpstr>Multiple Domains</vt:lpstr>
      <vt:lpstr>Multiple Domains –  Shared Domain with System Account</vt:lpstr>
      <vt:lpstr>Multiple Domains –  Separate Domains with System Accounts</vt:lpstr>
      <vt:lpstr>Multiple Domains –  Separate Domains with Virtual Accounts (1)</vt:lpstr>
      <vt:lpstr>Multiple Domains –  Separate Domains with Virtual Accounts (2)</vt:lpstr>
      <vt:lpstr>Step by Step Examples</vt:lpstr>
      <vt:lpstr>Step by Step Examples</vt:lpstr>
      <vt:lpstr>Build a Basic MTA</vt:lpstr>
      <vt:lpstr>Build a basic MTA(1)</vt:lpstr>
      <vt:lpstr>Build a basic MTA(2)</vt:lpstr>
      <vt:lpstr>Build a basic MTA(3)</vt:lpstr>
      <vt:lpstr>Build a basic MTA(4)</vt:lpstr>
      <vt:lpstr>Send test mails to verify your MTA(1)</vt:lpstr>
      <vt:lpstr>Send test mails to verify your MTA(2)</vt:lpstr>
      <vt:lpstr>Send test mails to verify your MTA(3)</vt:lpstr>
      <vt:lpstr>Check whether your mail is sent or not (1)</vt:lpstr>
      <vt:lpstr>Check whether your mail is sent or not (2)</vt:lpstr>
      <vt:lpstr>Check whether your mail is sent or not (3)</vt:lpstr>
      <vt:lpstr>MTA Authentication</vt:lpstr>
      <vt:lpstr>MTA authentication(1)</vt:lpstr>
      <vt:lpstr>MTA authentication(2)</vt:lpstr>
      <vt:lpstr>MTA authentication(3) - Dovecot SASL</vt:lpstr>
      <vt:lpstr>MTA authentication(4) - Postfix with Dovecot SASL</vt:lpstr>
      <vt:lpstr>MTA authentication(5) - Postfix with Dovecot SASL</vt:lpstr>
      <vt:lpstr>MTA authentication(6)</vt:lpstr>
      <vt:lpstr>MTA authentication(7)</vt:lpstr>
      <vt:lpstr>MTA authentication(8)</vt:lpstr>
      <vt:lpstr>MTA Encryption</vt:lpstr>
      <vt:lpstr>MTA encryption(1) </vt:lpstr>
      <vt:lpstr>MTA encryption(2-1) - Set up SMTP over TLS</vt:lpstr>
      <vt:lpstr>MTA encryption(2-2) - Set up SMTP over TLS</vt:lpstr>
      <vt:lpstr>MTA encryption(2-3) - Set up SMTP over TLS</vt:lpstr>
      <vt:lpstr>MTA encryption(3-1) - Set up SMTPs</vt:lpstr>
      <vt:lpstr>MTA encryption(3-2) - Set up SMTPs</vt:lpstr>
      <vt:lpstr>MAA for POP3 and IMAP</vt:lpstr>
      <vt:lpstr>MAA for POP3 and IMAP (1)</vt:lpstr>
      <vt:lpstr>MAA for POP3 and IMAP (2)  - Dovecot Configuration</vt:lpstr>
      <vt:lpstr>MAA for POP3 and IMAP (3)</vt:lpstr>
      <vt:lpstr>MAA for POP3 and IMAP (4)</vt:lpstr>
      <vt:lpstr>MAA for POP3 and IMAP (5)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李富源</dc:creator>
  <cp:lastModifiedBy>Liang-Chi Tseng</cp:lastModifiedBy>
  <cp:revision>71</cp:revision>
  <dcterms:created xsi:type="dcterms:W3CDTF">2021-04-05T09:53:57Z</dcterms:created>
  <dcterms:modified xsi:type="dcterms:W3CDTF">2022-03-11T11:35:58Z</dcterms:modified>
</cp:coreProperties>
</file>