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48" r:id="rId1"/>
  </p:sldMasterIdLst>
  <p:notesMasterIdLst>
    <p:notesMasterId r:id="rId102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421" r:id="rId10"/>
    <p:sldId id="289" r:id="rId11"/>
    <p:sldId id="290" r:id="rId12"/>
    <p:sldId id="291" r:id="rId13"/>
    <p:sldId id="292" r:id="rId14"/>
    <p:sldId id="353" r:id="rId15"/>
    <p:sldId id="354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55" r:id="rId24"/>
    <p:sldId id="300" r:id="rId25"/>
    <p:sldId id="356" r:id="rId26"/>
    <p:sldId id="301" r:id="rId27"/>
    <p:sldId id="302" r:id="rId28"/>
    <p:sldId id="357" r:id="rId29"/>
    <p:sldId id="303" r:id="rId30"/>
    <p:sldId id="358" r:id="rId31"/>
    <p:sldId id="359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60" r:id="rId40"/>
    <p:sldId id="361" r:id="rId41"/>
    <p:sldId id="311" r:id="rId42"/>
    <p:sldId id="312" r:id="rId43"/>
    <p:sldId id="362" r:id="rId44"/>
    <p:sldId id="313" r:id="rId45"/>
    <p:sldId id="314" r:id="rId46"/>
    <p:sldId id="315" r:id="rId47"/>
    <p:sldId id="316" r:id="rId48"/>
    <p:sldId id="317" r:id="rId49"/>
    <p:sldId id="363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420" r:id="rId58"/>
    <p:sldId id="326" r:id="rId59"/>
    <p:sldId id="327" r:id="rId60"/>
    <p:sldId id="328" r:id="rId61"/>
    <p:sldId id="329" r:id="rId62"/>
    <p:sldId id="330" r:id="rId63"/>
    <p:sldId id="331" r:id="rId64"/>
    <p:sldId id="364" r:id="rId65"/>
    <p:sldId id="365" r:id="rId66"/>
    <p:sldId id="332" r:id="rId67"/>
    <p:sldId id="333" r:id="rId68"/>
    <p:sldId id="406" r:id="rId69"/>
    <p:sldId id="407" r:id="rId70"/>
    <p:sldId id="408" r:id="rId71"/>
    <p:sldId id="409" r:id="rId72"/>
    <p:sldId id="410" r:id="rId73"/>
    <p:sldId id="411" r:id="rId74"/>
    <p:sldId id="412" r:id="rId75"/>
    <p:sldId id="413" r:id="rId76"/>
    <p:sldId id="414" r:id="rId77"/>
    <p:sldId id="415" r:id="rId78"/>
    <p:sldId id="416" r:id="rId79"/>
    <p:sldId id="417" r:id="rId80"/>
    <p:sldId id="418" r:id="rId81"/>
    <p:sldId id="336" r:id="rId82"/>
    <p:sldId id="337" r:id="rId83"/>
    <p:sldId id="366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67" r:id="rId99"/>
    <p:sldId id="368" r:id="rId100"/>
    <p:sldId id="419" r:id="rId101"/>
  </p:sldIdLst>
  <p:sldSz cx="11998325" cy="7559675"/>
  <p:notesSz cx="7559675" cy="10691813"/>
  <p:embeddedFontLst>
    <p:embeddedFont>
      <p:font typeface="新細明體" panose="02020500000000000000" pitchFamily="18" charset="-120"/>
      <p:regular r:id="rId103"/>
    </p:embeddedFont>
    <p:embeddedFont>
      <p:font typeface="DejaVu Sans Mono" panose="020B0609030804020204" pitchFamily="49" charset="0"/>
      <p:regular r:id="rId104"/>
      <p:bold r:id="rId105"/>
      <p:italic r:id="rId106"/>
      <p:boldItalic r:id="rId107"/>
    </p:embeddedFont>
    <p:embeddedFont>
      <p:font typeface="Source Sans Pro" panose="020B0503030403020204" pitchFamily="34" charset="0"/>
      <p:regular r:id="rId108"/>
      <p:bold r:id="rId109"/>
      <p:italic r:id="rId110"/>
      <p:boldItalic r:id="rId111"/>
    </p:embeddedFont>
    <p:embeddedFont>
      <p:font typeface="Times" panose="02020603050405020304" pitchFamily="18" charset="0"/>
      <p:regular r:id="rId112"/>
      <p:bold r:id="rId113"/>
      <p:italic r:id="rId114"/>
      <p:boldItalic r:id="rId115"/>
    </p:embeddedFont>
    <p:embeddedFont>
      <p:font typeface="Verdana" panose="020B0604030504040204" pitchFamily="34" charset="0"/>
      <p:regular r:id="rId116"/>
      <p:bold r:id="rId117"/>
      <p:italic r:id="rId118"/>
      <p:boldItalic r:id="rId1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0" roundtripDataSignature="AMtx7mgJnpxcLpHShjCr2zZb24ygG3fA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F01D8-87DC-4E45-9FF3-3F5A4B93633A}">
  <a:tblStyle styleId="{4BAF01D8-87DC-4E45-9FF3-3F5A4B9363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4748" autoAdjust="0"/>
  </p:normalViewPr>
  <p:slideViewPr>
    <p:cSldViewPr snapToGrid="0">
      <p:cViewPr varScale="1">
        <p:scale>
          <a:sx n="146" d="100"/>
          <a:sy n="146" d="100"/>
        </p:scale>
        <p:origin x="121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5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0.fntdata"/><Relationship Id="rId16" Type="http://schemas.openxmlformats.org/officeDocument/2006/relationships/slide" Target="slides/slide15.xml"/><Relationship Id="rId107" Type="http://schemas.openxmlformats.org/officeDocument/2006/relationships/font" Target="fonts/font5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1.fntdata"/><Relationship Id="rId118" Type="http://schemas.openxmlformats.org/officeDocument/2006/relationships/font" Target="fonts/font16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.fntdata"/><Relationship Id="rId108" Type="http://schemas.openxmlformats.org/officeDocument/2006/relationships/font" Target="fonts/font6.fntdata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12.fntdata"/><Relationship Id="rId119" Type="http://schemas.openxmlformats.org/officeDocument/2006/relationships/font" Target="fonts/font17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7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2.fntdata"/><Relationship Id="rId120" Type="http://customschemas.google.com/relationships/presentationmetadata" Target="metadata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8.fntdata"/><Relationship Id="rId115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9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19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212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1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err="1">
                <a:latin typeface="Arial" panose="020B0604020202020204" pitchFamily="34" charset="0"/>
              </a:rPr>
              <a:t>postscreen_blacklist_action</a:t>
            </a:r>
            <a:endParaRPr lang="zh-TW" altLang="en-US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920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00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934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</a:rPr>
              <a:t>Is </a:t>
            </a:r>
            <a:r>
              <a:rPr lang="en-US" altLang="zh-TW" dirty="0" err="1">
                <a:latin typeface="Arial" panose="020B0604020202020204" pitchFamily="34" charset="0"/>
              </a:rPr>
              <a:t>zfs</a:t>
            </a:r>
            <a:r>
              <a:rPr lang="en-US" altLang="zh-TW" dirty="0">
                <a:latin typeface="Arial" panose="020B0604020202020204" pitchFamily="34" charset="0"/>
              </a:rPr>
              <a:t> authorized?</a:t>
            </a:r>
            <a:endParaRPr lang="zh-TW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19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>
                <a:latin typeface="Arial" panose="020B0604020202020204" pitchFamily="34" charset="0"/>
              </a:rPr>
              <a:t>搭配 </a:t>
            </a:r>
            <a:r>
              <a:rPr lang="en-US" altLang="zh-TW" dirty="0">
                <a:latin typeface="Arial" panose="020B0604020202020204" pitchFamily="34" charset="0"/>
              </a:rPr>
              <a:t>google app </a:t>
            </a:r>
            <a:r>
              <a:rPr lang="zh-TW" altLang="en-US" dirty="0">
                <a:latin typeface="Arial" panose="020B0604020202020204" pitchFamily="34" charset="0"/>
              </a:rPr>
              <a:t>使用</a:t>
            </a:r>
          </a:p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27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11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1. </a:t>
            </a:r>
            <a:r>
              <a:rPr lang="zh-TW" altLang="en-US" dirty="0">
                <a:latin typeface="Arial" panose="020B0604020202020204" pitchFamily="34" charset="0"/>
              </a:rPr>
              <a:t>算法，必須支持</a:t>
            </a:r>
            <a:r>
              <a:rPr lang="en-US" altLang="zh-TW" dirty="0">
                <a:latin typeface="Arial" panose="020B0604020202020204" pitchFamily="34" charset="0"/>
              </a:rPr>
              <a:t>rsa-sha256</a:t>
            </a:r>
            <a:r>
              <a:rPr lang="zh-TW" altLang="en-US" dirty="0">
                <a:latin typeface="Arial" panose="020B0604020202020204" pitchFamily="34" charset="0"/>
              </a:rPr>
              <a:t>，可選支持</a:t>
            </a:r>
            <a:r>
              <a:rPr lang="en-US" altLang="zh-TW" dirty="0">
                <a:latin typeface="Arial" panose="020B0604020202020204" pitchFamily="34" charset="0"/>
              </a:rPr>
              <a:t>rsa-sha1</a:t>
            </a:r>
            <a:r>
              <a:rPr lang="zh-TW" altLang="en-US" dirty="0">
                <a:latin typeface="Arial" panose="020B0604020202020204" pitchFamily="34" charset="0"/>
              </a:rPr>
              <a:t>。</a:t>
            </a:r>
            <a:r>
              <a:rPr lang="en-US" altLang="zh-TW" dirty="0">
                <a:latin typeface="Arial" panose="020B0604020202020204" pitchFamily="34" charset="0"/>
              </a:rPr>
              <a:t>key size</a:t>
            </a:r>
            <a:r>
              <a:rPr lang="zh-TW" altLang="en-US" dirty="0">
                <a:latin typeface="Arial" panose="020B0604020202020204" pitchFamily="34" charset="0"/>
              </a:rPr>
              <a:t>建議</a:t>
            </a:r>
            <a:r>
              <a:rPr lang="en-US" altLang="zh-TW" dirty="0">
                <a:latin typeface="Arial" panose="020B0604020202020204" pitchFamily="34" charset="0"/>
              </a:rPr>
              <a:t>1024</a:t>
            </a:r>
            <a:r>
              <a:rPr lang="zh-TW" altLang="en-US" dirty="0">
                <a:latin typeface="Arial" panose="020B0604020202020204" pitchFamily="34" charset="0"/>
              </a:rPr>
              <a:t>。王小雲老師在這裡貢獻不小。</a:t>
            </a:r>
          </a:p>
          <a:p>
            <a:pPr marL="15875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2. </a:t>
            </a:r>
            <a:r>
              <a:rPr lang="zh-TW" altLang="en-US" dirty="0">
                <a:latin typeface="Arial" panose="020B0604020202020204" pitchFamily="34" charset="0"/>
              </a:rPr>
              <a:t>標準化</a:t>
            </a:r>
            <a:r>
              <a:rPr lang="en-US" altLang="zh-TW" dirty="0">
                <a:latin typeface="Arial" panose="020B0604020202020204" pitchFamily="34" charset="0"/>
              </a:rPr>
              <a:t>(Canonicalization). </a:t>
            </a:r>
            <a:r>
              <a:rPr lang="zh-TW" altLang="en-US" dirty="0">
                <a:latin typeface="Arial" panose="020B0604020202020204" pitchFamily="34" charset="0"/>
              </a:rPr>
              <a:t>有的郵件服務器可能會少量修改文件內容，比如換行或者移除一些空格等等。因此</a:t>
            </a:r>
            <a:r>
              <a:rPr lang="en-US" altLang="zh-TW" dirty="0">
                <a:latin typeface="Arial" panose="020B0604020202020204" pitchFamily="34" charset="0"/>
              </a:rPr>
              <a:t>DKIM</a:t>
            </a:r>
            <a:r>
              <a:rPr lang="zh-TW" altLang="en-US" dirty="0">
                <a:latin typeface="Arial" panose="020B0604020202020204" pitchFamily="34" charset="0"/>
              </a:rPr>
              <a:t>定義了兩種標準化方法，</a:t>
            </a:r>
            <a:r>
              <a:rPr lang="en-US" altLang="zh-TW" dirty="0">
                <a:latin typeface="Arial" panose="020B0604020202020204" pitchFamily="34" charset="0"/>
              </a:rPr>
              <a:t>simple</a:t>
            </a:r>
            <a:r>
              <a:rPr lang="zh-TW" altLang="en-US" dirty="0">
                <a:latin typeface="Arial" panose="020B0604020202020204" pitchFamily="34" charset="0"/>
              </a:rPr>
              <a:t>和</a:t>
            </a:r>
            <a:r>
              <a:rPr lang="en-US" altLang="zh-TW" dirty="0">
                <a:latin typeface="Arial" panose="020B0604020202020204" pitchFamily="34" charset="0"/>
              </a:rPr>
              <a:t>relaxed</a:t>
            </a:r>
            <a:r>
              <a:rPr lang="zh-TW" altLang="en-US" dirty="0">
                <a:latin typeface="Arial" panose="020B0604020202020204" pitchFamily="34" charset="0"/>
              </a:rPr>
              <a:t>。</a:t>
            </a:r>
            <a:r>
              <a:rPr lang="en-US" altLang="zh-TW" dirty="0">
                <a:latin typeface="Arial" panose="020B0604020202020204" pitchFamily="34" charset="0"/>
              </a:rPr>
              <a:t>simple </a:t>
            </a:r>
            <a:r>
              <a:rPr lang="zh-TW" altLang="en-US" dirty="0">
                <a:latin typeface="Arial" panose="020B0604020202020204" pitchFamily="34" charset="0"/>
              </a:rPr>
              <a:t>最簡單，就是一個字節也不能改，改了就錯。</a:t>
            </a:r>
            <a:r>
              <a:rPr lang="en-US" altLang="zh-TW" dirty="0">
                <a:latin typeface="Arial" panose="020B0604020202020204" pitchFamily="34" charset="0"/>
              </a:rPr>
              <a:t>relaxed</a:t>
            </a:r>
            <a:r>
              <a:rPr lang="zh-TW" altLang="en-US" dirty="0">
                <a:latin typeface="Arial" panose="020B0604020202020204" pitchFamily="34" charset="0"/>
              </a:rPr>
              <a:t>就是可以少量的修改一些空格等等。郵件頭和內容這兩部分的標準化可以選擇不同的方法，表示起來用 </a:t>
            </a:r>
            <a:r>
              <a:rPr lang="en-US" altLang="zh-TW" dirty="0">
                <a:latin typeface="Arial" panose="020B0604020202020204" pitchFamily="34" charset="0"/>
              </a:rPr>
              <a:t>/</a:t>
            </a:r>
            <a:r>
              <a:rPr lang="zh-TW" altLang="en-US" dirty="0">
                <a:latin typeface="Arial" panose="020B0604020202020204" pitchFamily="34" charset="0"/>
              </a:rPr>
              <a:t>隔開，比如</a:t>
            </a:r>
            <a:r>
              <a:rPr lang="en-US" altLang="zh-TW" dirty="0">
                <a:latin typeface="Arial" panose="020B0604020202020204" pitchFamily="34" charset="0"/>
              </a:rPr>
              <a:t>simple/relaxed</a:t>
            </a:r>
            <a:r>
              <a:rPr lang="zh-TW" altLang="en-US" dirty="0">
                <a:latin typeface="Arial" panose="020B0604020202020204" pitchFamily="34" charset="0"/>
              </a:rPr>
              <a:t>表示頭部用</a:t>
            </a:r>
            <a:r>
              <a:rPr lang="en-US" altLang="zh-TW" dirty="0">
                <a:latin typeface="Arial" panose="020B0604020202020204" pitchFamily="34" charset="0"/>
              </a:rPr>
              <a:t>simple</a:t>
            </a:r>
            <a:r>
              <a:rPr lang="zh-TW" altLang="en-US" dirty="0">
                <a:latin typeface="Arial" panose="020B0604020202020204" pitchFamily="34" charset="0"/>
              </a:rPr>
              <a:t>方式，內容用</a:t>
            </a:r>
            <a:r>
              <a:rPr lang="en-US" altLang="zh-TW" dirty="0">
                <a:latin typeface="Arial" panose="020B0604020202020204" pitchFamily="34" charset="0"/>
              </a:rPr>
              <a:t>relaxed</a:t>
            </a:r>
            <a:r>
              <a:rPr lang="zh-TW" altLang="en-US" dirty="0">
                <a:latin typeface="Arial" panose="020B0604020202020204" pitchFamily="34" charset="0"/>
              </a:rPr>
              <a:t>方式來標準化。</a:t>
            </a:r>
          </a:p>
          <a:p>
            <a:pPr marL="15875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3. </a:t>
            </a:r>
            <a:r>
              <a:rPr lang="zh-TW" altLang="en-US" dirty="0">
                <a:latin typeface="Arial" panose="020B0604020202020204" pitchFamily="34" charset="0"/>
              </a:rPr>
              <a:t>過程。簽名是先對內容</a:t>
            </a:r>
            <a:r>
              <a:rPr lang="en-US" altLang="zh-TW" dirty="0">
                <a:latin typeface="Arial" panose="020B0604020202020204" pitchFamily="34" charset="0"/>
              </a:rPr>
              <a:t>(body)</a:t>
            </a:r>
            <a:r>
              <a:rPr lang="zh-TW" altLang="en-US" dirty="0">
                <a:latin typeface="Arial" panose="020B0604020202020204" pitchFamily="34" charset="0"/>
              </a:rPr>
              <a:t>部分</a:t>
            </a:r>
            <a:r>
              <a:rPr lang="en-US" altLang="zh-TW" dirty="0">
                <a:latin typeface="Arial" panose="020B0604020202020204" pitchFamily="34" charset="0"/>
              </a:rPr>
              <a:t>hash</a:t>
            </a:r>
            <a:r>
              <a:rPr lang="zh-TW" altLang="en-US" dirty="0">
                <a:latin typeface="Arial" panose="020B0604020202020204" pitchFamily="34" charset="0"/>
              </a:rPr>
              <a:t>，然後把這個</a:t>
            </a:r>
            <a:r>
              <a:rPr lang="en-US" altLang="zh-TW" dirty="0">
                <a:latin typeface="Arial" panose="020B0604020202020204" pitchFamily="34" charset="0"/>
              </a:rPr>
              <a:t>body hash</a:t>
            </a:r>
            <a:r>
              <a:rPr lang="zh-TW" altLang="en-US" dirty="0">
                <a:latin typeface="Arial" panose="020B0604020202020204" pitchFamily="34" charset="0"/>
              </a:rPr>
              <a:t>放在</a:t>
            </a:r>
            <a:r>
              <a:rPr lang="en-US" altLang="zh-TW" dirty="0">
                <a:latin typeface="Arial" panose="020B0604020202020204" pitchFamily="34" charset="0"/>
              </a:rPr>
              <a:t>header</a:t>
            </a:r>
            <a:r>
              <a:rPr lang="zh-TW" altLang="en-US" dirty="0">
                <a:latin typeface="Arial" panose="020B0604020202020204" pitchFamily="34" charset="0"/>
              </a:rPr>
              <a:t>裡面，再對頭部做簽名。頭部也不是所有字段都簽名的，只有一些常用的字段，或者比較有意義的，會被簽名。像</a:t>
            </a:r>
            <a:r>
              <a:rPr lang="en-US" altLang="zh-TW" dirty="0">
                <a:latin typeface="Arial" panose="020B0604020202020204" pitchFamily="34" charset="0"/>
              </a:rPr>
              <a:t>Received</a:t>
            </a:r>
            <a:r>
              <a:rPr lang="zh-TW" altLang="en-US" dirty="0">
                <a:latin typeface="Arial" panose="020B0604020202020204" pitchFamily="34" charset="0"/>
              </a:rPr>
              <a:t>和 </a:t>
            </a:r>
            <a:r>
              <a:rPr lang="en-US" altLang="zh-TW" dirty="0">
                <a:latin typeface="Arial" panose="020B0604020202020204" pitchFamily="34" charset="0"/>
              </a:rPr>
              <a:t>Return-Path</a:t>
            </a:r>
            <a:r>
              <a:rPr lang="zh-TW" altLang="en-US" dirty="0">
                <a:latin typeface="Arial" panose="020B0604020202020204" pitchFamily="34" charset="0"/>
              </a:rPr>
              <a:t>這樣的字段一般不被簽名。而</a:t>
            </a:r>
            <a:r>
              <a:rPr lang="en-US" altLang="zh-TW" dirty="0">
                <a:latin typeface="Arial" panose="020B0604020202020204" pitchFamily="34" charset="0"/>
              </a:rPr>
              <a:t>From</a:t>
            </a:r>
            <a:r>
              <a:rPr lang="zh-TW" altLang="en-US" dirty="0">
                <a:latin typeface="Arial" panose="020B0604020202020204" pitchFamily="34" charset="0"/>
              </a:rPr>
              <a:t>則必須被簽名。</a:t>
            </a:r>
          </a:p>
          <a:p>
            <a:pPr marL="158750" indent="0"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# http://shawnma.xomud.com/tag/dkim/</a:t>
            </a:r>
            <a:endParaRPr lang="zh-TW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92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a=	Hash/signing algorithm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q=	Algorithm for getting public key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d=	Signing domain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</a:t>
            </a:r>
            <a:r>
              <a:rPr lang="en-US" altLang="zh-TW" sz="1100" dirty="0" err="1">
                <a:solidFill>
                  <a:srgbClr val="000000"/>
                </a:solidFill>
                <a:latin typeface="Lucida Grande"/>
              </a:rPr>
              <a:t>i</a:t>
            </a: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=	Signing identity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s=	Selector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c=	Canonicalization algorithm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t=	Signing time (seconds since 1/1/1970)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x=	Expiration time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h=	List of headers included in signature; </a:t>
            </a:r>
            <a:r>
              <a:rPr lang="en-US" altLang="zh-TW" sz="1100" dirty="0" err="1">
                <a:solidFill>
                  <a:srgbClr val="000000"/>
                </a:solidFill>
                <a:latin typeface="Lucida Grande"/>
              </a:rPr>
              <a:t>dkim</a:t>
            </a: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-signature is implied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b=	The signature itself</a:t>
            </a:r>
          </a:p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171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77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5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5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ylisti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pf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pf.org/SPF_Record_Synta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pf.org/SRS" TargetMode="External"/><Relationship Id="rId2" Type="http://schemas.openxmlformats.org/officeDocument/2006/relationships/hyperlink" Target="http://www.open-spf.org/FAQ/Forwar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kim.org/info/DKIM-teaser.ppt" TargetMode="External"/><Relationship Id="rId2" Type="http://schemas.openxmlformats.org/officeDocument/2006/relationships/hyperlink" Target="http://www.dkim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nswatch.info/dkim/create-dns-recor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marc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kdent@example.com" TargetMode="External"/><Relationship Id="rId2" Type="http://schemas.openxmlformats.org/officeDocument/2006/relationships/hyperlink" Target="mailto:info@ora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swl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documentation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postfix.org/FILTER_README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ICAR_test_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pf.org/SPF_vs_Sender_ID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postfix.org/SMTPD_PROXY_README.html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postfix.org/MILTER_README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POSTSCREEN_README.ht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nsbl.info/dnsbl-database-check.php" TargetMode="External"/><Relationship Id="rId2" Type="http://schemas.openxmlformats.org/officeDocument/2006/relationships/hyperlink" Target="http://www.spamhaus.org/zen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7">
            <a:extLst>
              <a:ext uri="{FF2B5EF4-FFF2-40B4-BE49-F238E27FC236}">
                <a16:creationId xmlns:a16="http://schemas.microsoft.com/office/drawing/2014/main" id="{9CAD7A71-6B13-4527-8166-E55876F32231}"/>
              </a:ext>
            </a:extLst>
          </p:cNvPr>
          <p:cNvSpPr txBox="1">
            <a:spLocks/>
          </p:cNvSpPr>
          <p:nvPr/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lwhsu</a:t>
            </a:r>
            <a:r>
              <a:rPr lang="en-US" dirty="0"/>
              <a:t> (2020-2022, CC-BY)</a:t>
            </a:r>
          </a:p>
          <a:p>
            <a:r>
              <a:rPr lang="en-US" dirty="0"/>
              <a:t>? (?-2019)</a:t>
            </a:r>
          </a:p>
        </p:txBody>
      </p:sp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zh-TW" dirty="0"/>
              <a:t>Advanced Topics of Mail Service</a:t>
            </a:r>
            <a:br>
              <a:rPr lang="en-US" altLang="zh-TW" dirty="0"/>
            </a:br>
            <a:r>
              <a:rPr lang="en-US" altLang="zh-TW" sz="3600" dirty="0">
                <a:solidFill>
                  <a:srgbClr val="04617B"/>
                </a:solidFill>
              </a:rPr>
              <a:t>Deal with Malicious Mails in the Real World</a:t>
            </a:r>
            <a:endParaRPr lang="en-US" sz="3600"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Greylisting</a:t>
            </a:r>
            <a:r>
              <a:rPr lang="en-US" altLang="zh-TW" dirty="0"/>
              <a:t> (1/2)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70920"/>
            <a:ext cx="10830900" cy="588743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hlinkClick r:id="rId3"/>
              </a:rPr>
              <a:t>http://www.greylisting.org/</a:t>
            </a:r>
            <a:endParaRPr lang="en-US" altLang="zh-TW" sz="2800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Client-based (receiver) method</a:t>
            </a:r>
            <a:br>
              <a:rPr lang="en-US" altLang="zh-TW" sz="2800" dirty="0"/>
            </a:br>
            <a:r>
              <a:rPr lang="en-US" altLang="zh-TW" sz="2800" dirty="0"/>
              <a:t>that can stop (slowdown) some</a:t>
            </a:r>
            <a:br>
              <a:rPr lang="en-US" altLang="zh-TW" sz="2800" dirty="0"/>
            </a:br>
            <a:r>
              <a:rPr lang="en-US" altLang="zh-TW" sz="2800" dirty="0"/>
              <a:t>spammers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Different behaviors against SMTP response codes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While spammers prefer to send mail to other recipients rather than keeping log and retrying later, MTAs have the responsibility of retrying a deferred mail (in 10-30 mins)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Combine with other spam mitigations and network security features</a:t>
            </a:r>
          </a:p>
          <a:p>
            <a:pPr eaLnBrk="1" hangingPunct="1"/>
            <a:endParaRPr lang="zh-TW" altLang="en-US" sz="2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9C4CACB-AE6B-47D6-8452-58FF5B248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76098"/>
              </p:ext>
            </p:extLst>
          </p:nvPr>
        </p:nvGraphicFramePr>
        <p:xfrm>
          <a:off x="1289154" y="3917043"/>
          <a:ext cx="8019736" cy="1493712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227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Response </a:t>
                      </a:r>
                      <a:r>
                        <a:rPr lang="en-US" altLang="zh-TW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Codes</a:t>
                      </a:r>
                      <a:endParaRPr lang="zh-TW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2xx</a:t>
                      </a:r>
                      <a:endParaRPr lang="zh-TW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4xx</a:t>
                      </a:r>
                      <a:endParaRPr lang="zh-TW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5xx</a:t>
                      </a:r>
                      <a:endParaRPr lang="zh-TW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Normal MTA</a:t>
                      </a:r>
                      <a:endParaRPr lang="zh-TW" alt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Success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Retry later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solidFill>
                      <a:srgbClr val="FCE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Give-up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Most</a:t>
                      </a:r>
                      <a:r>
                        <a:rPr lang="en-US" altLang="zh-TW" sz="200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Spammers</a:t>
                      </a:r>
                      <a:endParaRPr lang="zh-TW" alt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Success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Ignore</a:t>
                      </a:r>
                      <a:r>
                        <a:rPr lang="en-US" altLang="zh-TW" sz="2000" baseline="0" dirty="0"/>
                        <a:t> and send another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solidFill>
                      <a:srgbClr val="FCE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Give-up</a:t>
                      </a:r>
                      <a:endParaRPr lang="zh-TW" altLang="en-US" sz="2000" dirty="0"/>
                    </a:p>
                  </a:txBody>
                  <a:tcPr marL="91435" marR="91435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EFFD2C14-C3E2-4F4A-B169-343A6FE37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170" y="301320"/>
            <a:ext cx="5686425" cy="30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11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86F84D-2408-40B5-B17A-60CC412387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0CF5E47-81FC-4F18-8ADA-35A03B90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Rspamd</a:t>
            </a:r>
            <a:endParaRPr 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7861C-BDA7-4434-AE04-2734A19B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3008516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Rapid spam filtering system (https://rspamd.com)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https://github.com/rspamd/rspamd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https://rspamd.com/features.html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https://rspamd.com/comparison.html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https://rspamd.com/doc/integration.html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E5D5939E-D329-40E0-B19F-B4C92A97D54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5250" y="4153475"/>
            <a:ext cx="10798500" cy="2961940"/>
          </a:xfrm>
        </p:spPr>
        <p:txBody>
          <a:bodyPr>
            <a:normAutofit lnSpcReduction="10000"/>
          </a:bodyPr>
          <a:lstStyle/>
          <a:p>
            <a:pPr marL="101600" indent="0">
              <a:buNone/>
            </a:pPr>
            <a:r>
              <a:rPr lang="en-US" dirty="0"/>
              <a:t>#smtpd_milters = </a:t>
            </a:r>
            <a:r>
              <a:rPr lang="en-US" dirty="0" err="1"/>
              <a:t>unix</a:t>
            </a:r>
            <a:r>
              <a:rPr lang="en-US" dirty="0"/>
              <a:t>:/var/lib/</a:t>
            </a:r>
            <a:r>
              <a:rPr lang="en-US" dirty="0" err="1"/>
              <a:t>rspamd</a:t>
            </a:r>
            <a:r>
              <a:rPr lang="en-US" dirty="0"/>
              <a:t>/</a:t>
            </a:r>
            <a:r>
              <a:rPr lang="en-US" dirty="0" err="1"/>
              <a:t>milter.sock</a:t>
            </a:r>
            <a:endParaRPr lang="en-US" dirty="0"/>
          </a:p>
          <a:p>
            <a:pPr marL="101600" indent="0">
              <a:buNone/>
            </a:pPr>
            <a:r>
              <a:rPr lang="en-US" dirty="0"/>
              <a:t># or for TCP socket</a:t>
            </a:r>
          </a:p>
          <a:p>
            <a:pPr marL="101600" indent="0">
              <a:buNone/>
            </a:pPr>
            <a:r>
              <a:rPr lang="en-US" dirty="0" err="1"/>
              <a:t>smtpd_milters</a:t>
            </a:r>
            <a:r>
              <a:rPr lang="en-US" dirty="0"/>
              <a:t> = inet:localhost:11332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# skip mail without checks if something goes wrong</a:t>
            </a:r>
          </a:p>
          <a:p>
            <a:pPr marL="101600" indent="0">
              <a:buNone/>
            </a:pPr>
            <a:r>
              <a:rPr lang="en-US" dirty="0" err="1"/>
              <a:t>milter_default_action</a:t>
            </a:r>
            <a:r>
              <a:rPr lang="en-US" dirty="0"/>
              <a:t> = accept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# 6 is the default milter protocol version;</a:t>
            </a:r>
          </a:p>
          <a:p>
            <a:pPr marL="101600" indent="0">
              <a:buNone/>
            </a:pPr>
            <a:r>
              <a:rPr lang="en-US" dirty="0"/>
              <a:t># prior to Postfix 2.6 the default protocol was 2.</a:t>
            </a:r>
          </a:p>
          <a:p>
            <a:pPr marL="101600" indent="0">
              <a:buNone/>
            </a:pPr>
            <a:r>
              <a:rPr lang="en-US" dirty="0"/>
              <a:t># </a:t>
            </a:r>
            <a:r>
              <a:rPr lang="en-US" dirty="0" err="1"/>
              <a:t>milter_protocol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45043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Greylisting</a:t>
            </a:r>
            <a:r>
              <a:rPr lang="en-US" altLang="zh-TW" dirty="0"/>
              <a:t> (2/2)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66308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3200" dirty="0"/>
              <a:t>Idea of </a:t>
            </a:r>
            <a:r>
              <a:rPr lang="en-US" altLang="zh-TW" sz="3200" dirty="0" err="1"/>
              <a:t>greylisting</a:t>
            </a:r>
            <a:r>
              <a:rPr lang="en-US" altLang="zh-TW" sz="3200" dirty="0"/>
              <a:t>: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Taking use of 4xx SMTP response code to stop steps of spamming programs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3200" dirty="0"/>
              <a:t>Steps: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Pair (recipient, client-</a:t>
            </a:r>
            <a:r>
              <a:rPr lang="en-US" altLang="zh-TW" dirty="0" err="1"/>
              <a:t>ip</a:t>
            </a:r>
            <a:r>
              <a:rPr lang="en-US" altLang="zh-TW" dirty="0"/>
              <a:t>)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Reply a 4xx code for the first coming of every (recipient, client-</a:t>
            </a:r>
            <a:r>
              <a:rPr lang="en-US" altLang="zh-TW" dirty="0" err="1"/>
              <a:t>ip</a:t>
            </a:r>
            <a:r>
              <a:rPr lang="en-US" altLang="zh-TW" dirty="0"/>
              <a:t>) pair.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Allow retrial of this mail after a period of time (usually 5~20 mins)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Suitable waiting time will make the spamming programs giving up this mail</a:t>
            </a:r>
            <a:endParaRPr lang="en-US" altLang="zh-TW" sz="3600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3200" dirty="0"/>
              <a:t>Limitation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3200" dirty="0"/>
              <a:t>Can NOT detect “open relay” mail servers</a:t>
            </a:r>
          </a:p>
        </p:txBody>
      </p:sp>
    </p:spTree>
    <p:extLst>
      <p:ext uri="{BB962C8B-B14F-4D97-AF65-F5344CB8AC3E}">
        <p14:creationId xmlns:p14="http://schemas.microsoft.com/office/powerpoint/2010/main" val="264310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Sender Policy Framework (SPF)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911" y="1682867"/>
            <a:ext cx="11348758" cy="208826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A client-based method to detect whether a client is authorized or not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>
                <a:hlinkClick r:id="rId2"/>
              </a:rPr>
              <a:t>http://www.open-spf.org/</a:t>
            </a:r>
            <a:endParaRPr lang="en-US" altLang="zh-TW" dirty="0"/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RFC 4408</a:t>
            </a:r>
          </a:p>
        </p:txBody>
      </p:sp>
    </p:spTree>
    <p:extLst>
      <p:ext uri="{BB962C8B-B14F-4D97-AF65-F5344CB8AC3E}">
        <p14:creationId xmlns:p14="http://schemas.microsoft.com/office/powerpoint/2010/main" val="136333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76591"/>
            <a:ext cx="12456826" cy="1262100"/>
          </a:xfrm>
        </p:spPr>
        <p:txBody>
          <a:bodyPr/>
          <a:lstStyle/>
          <a:p>
            <a:r>
              <a:rPr lang="en-US" altLang="zh-TW" sz="3450" dirty="0"/>
              <a:t>Sender Policy Framework (SPF) </a:t>
            </a:r>
            <a:r>
              <a:rPr lang="en-US" altLang="zh-TW" sz="3600" dirty="0"/>
              <a:t>– </a:t>
            </a:r>
            <a:r>
              <a:rPr lang="en-US" altLang="zh-TW" sz="3450" dirty="0"/>
              <a:t>Is following mail questionable?</a:t>
            </a:r>
            <a:endParaRPr lang="zh-TW" altLang="en-US" sz="345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568375" y="1302069"/>
            <a:ext cx="10830900" cy="595334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Delivered-To: lwhsu.gmail@gmail.com</a:t>
            </a:r>
          </a:p>
          <a:p>
            <a:pPr marL="0" indent="0">
              <a:buNone/>
            </a:pPr>
            <a:r>
              <a:rPr lang="en-US" sz="1900" b="1" dirty="0"/>
              <a:t>Received: by 10.204.137.3 with SMTP id u3cs64867bkt;</a:t>
            </a:r>
          </a:p>
          <a:p>
            <a:pPr marL="0" indent="0">
              <a:buNone/>
            </a:pPr>
            <a:r>
              <a:rPr lang="en-US" sz="1900" b="1" dirty="0"/>
              <a:t>        Sat, 21 May 2011 13:19:49 -0700 (PDT)</a:t>
            </a:r>
          </a:p>
          <a:p>
            <a:pPr marL="0" indent="0">
              <a:buNone/>
            </a:pPr>
            <a:r>
              <a:rPr lang="en-US" sz="1900" b="1" dirty="0"/>
              <a:t>Received: by 10.68.58.38 with SMTP id n6mr1407584pbq.5.1306009188186;</a:t>
            </a:r>
          </a:p>
          <a:p>
            <a:pPr marL="0" indent="0">
              <a:buNone/>
            </a:pPr>
            <a:r>
              <a:rPr lang="en-US" sz="1900" b="1" dirty="0"/>
              <a:t>        Sat, 21 May 2011 13:19:48 -0700 (PDT)</a:t>
            </a:r>
          </a:p>
          <a:p>
            <a:pPr marL="0" indent="0">
              <a:buNone/>
            </a:pPr>
            <a:r>
              <a:rPr lang="en-US" sz="1900" b="1" dirty="0"/>
              <a:t>Return-Path: &lt;lwhsu@cs.nctu.edu.tw&gt;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Received: from zfs.cs.nctu.edu.tw (zfs.cs.nctu.edu.tw [140.113.17.215])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    by mx.google.com with ESMTP id a2si4001228pbs.91.2011.05.21.13.19.46;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    Sat, 21 May 2011 13:19:46 -0700 (PDT)</a:t>
            </a:r>
          </a:p>
          <a:p>
            <a:pPr marL="0" indent="0">
              <a:buNone/>
            </a:pPr>
            <a:r>
              <a:rPr lang="en-US" sz="1900" b="1" dirty="0"/>
              <a:t>Received: from zfs.cs.nctu.edu.tw (localhost [127.0.0.1])</a:t>
            </a:r>
          </a:p>
          <a:p>
            <a:pPr marL="0" indent="0">
              <a:buNone/>
            </a:pPr>
            <a:r>
              <a:rPr lang="en-US" sz="1900" b="1" dirty="0"/>
              <a:t>	by zfs.cs.nctu.edu.tw (Postfix) with ESMTP id 50E2A4ABC5</a:t>
            </a:r>
          </a:p>
          <a:p>
            <a:pPr marL="0" indent="0">
              <a:buNone/>
            </a:pPr>
            <a:r>
              <a:rPr lang="en-US" sz="1900" b="1" dirty="0"/>
              <a:t>	for &lt;lwhsu.gmail@gmail.com&gt;; Sun, 22 May 2011 04:16:08 +0800 (CST)</a:t>
            </a:r>
          </a:p>
          <a:p>
            <a:pPr marL="0" indent="0">
              <a:buNone/>
            </a:pPr>
            <a:r>
              <a:rPr lang="en-US" sz="1900" b="1" dirty="0"/>
              <a:t>Date: Sun, 22 May 2011 04:12:57 +0800</a:t>
            </a:r>
          </a:p>
          <a:p>
            <a:pPr marL="0" indent="0">
              <a:buNone/>
            </a:pPr>
            <a:r>
              <a:rPr lang="en-US" sz="1900" b="1" dirty="0"/>
              <a:t>From: Li-Wen Hsu &lt;lwhsu@cs.nctu.edu.tw&gt;</a:t>
            </a:r>
          </a:p>
          <a:p>
            <a:pPr marL="0" indent="0">
              <a:buNone/>
            </a:pPr>
            <a:r>
              <a:rPr lang="en-US" sz="1900" b="1" dirty="0"/>
              <a:t>To: Li-Wen Hsu &lt;lwhsu.gmail@gamil.com&gt;</a:t>
            </a:r>
          </a:p>
          <a:p>
            <a:pPr marL="0" indent="0">
              <a:buNone/>
            </a:pPr>
            <a:r>
              <a:rPr lang="en-US" sz="1900" b="1" dirty="0"/>
              <a:t>Subject: test</a:t>
            </a:r>
          </a:p>
          <a:p>
            <a:pPr marL="0" indent="0">
              <a:buNone/>
            </a:pPr>
            <a:r>
              <a:rPr lang="en-US" sz="1900" b="1" dirty="0"/>
              <a:t>Message-ID: &lt;20110521201257.GA58179@zfs.cs.nctu.edu.tw&gt;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this is a test</a:t>
            </a:r>
          </a:p>
        </p:txBody>
      </p:sp>
    </p:spTree>
    <p:extLst>
      <p:ext uri="{BB962C8B-B14F-4D97-AF65-F5344CB8AC3E}">
        <p14:creationId xmlns:p14="http://schemas.microsoft.com/office/powerpoint/2010/main" val="391522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3800" dirty="0"/>
              <a:t>Sender Policy Framework (SPF)</a:t>
            </a:r>
            <a:r>
              <a:rPr lang="zh-TW" altLang="en-US" sz="3800" dirty="0"/>
              <a:t> </a:t>
            </a:r>
            <a:r>
              <a:rPr lang="en-US" altLang="zh-TW" sz="3800" dirty="0"/>
              <a:t>– SMTP trace</a:t>
            </a:r>
            <a:endParaRPr lang="zh-TW" altLang="en-US" sz="3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582840" y="1227442"/>
            <a:ext cx="10830900" cy="595334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 err="1"/>
              <a:t>zfs</a:t>
            </a:r>
            <a:r>
              <a:rPr lang="en-US" b="1" dirty="0"/>
              <a:t>-$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telnet zfs.cs.nctu.edu.tw 25</a:t>
            </a:r>
          </a:p>
          <a:p>
            <a:pPr marL="0" indent="0">
              <a:buNone/>
            </a:pPr>
            <a:r>
              <a:rPr lang="en-US" b="1" dirty="0"/>
              <a:t>220 zfs.cs.nctu.edu.tw ESMTP Postfix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zfs.cs.nctu.edu.tw</a:t>
            </a:r>
          </a:p>
          <a:p>
            <a:pPr marL="0" indent="0">
              <a:buNone/>
            </a:pPr>
            <a:r>
              <a:rPr lang="en-US" b="1" dirty="0"/>
              <a:t>250 zfs.cs.nctu.edu.tw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mail from: &lt;lwhsu@cs.nctu.edu.tw&gt;</a:t>
            </a:r>
          </a:p>
          <a:p>
            <a:pPr marL="0" indent="0">
              <a:buNone/>
            </a:pPr>
            <a:r>
              <a:rPr lang="en-US" b="1" dirty="0"/>
              <a:t>250 2.1.0 Ok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rcpt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to: &lt;lwhsu.gmail@gmail.com&gt;</a:t>
            </a:r>
          </a:p>
          <a:p>
            <a:pPr marL="0" indent="0">
              <a:buNone/>
            </a:pPr>
            <a:r>
              <a:rPr lang="en-US" b="1" dirty="0"/>
              <a:t>250 2.1.5 Ok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</a:t>
            </a:r>
          </a:p>
          <a:p>
            <a:pPr marL="0" indent="0">
              <a:buNone/>
            </a:pPr>
            <a:r>
              <a:rPr lang="en-US" b="1" dirty="0"/>
              <a:t>354 End data with &lt;CR&gt;&lt;LF&gt;.&lt;CR&gt;&lt;LF&gt;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Date: Sun, 22 May 2011 04:12:57 +0800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From: Li-Wen Hsu &lt;lwhsu@cs.nctu.edu.tw&gt;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To: Li-Wen Hsu &lt;lwhsu.gmail@gamil.com&gt;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Subject: test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Message-ID: &lt;20110521201257.GA58179@zfs.cs.nctu.edu.tw&gt;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this is a test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/>
              <a:t>250 2.0.0 Ok: queued as 50E2A4ABC5</a:t>
            </a:r>
          </a:p>
        </p:txBody>
      </p:sp>
    </p:spTree>
    <p:extLst>
      <p:ext uri="{BB962C8B-B14F-4D97-AF65-F5344CB8AC3E}">
        <p14:creationId xmlns:p14="http://schemas.microsoft.com/office/powerpoint/2010/main" val="89517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3800" dirty="0"/>
              <a:t>Sender Policy Framework (SPF)</a:t>
            </a:r>
            <a:r>
              <a:rPr lang="zh-TW" altLang="en-US" sz="3800" dirty="0"/>
              <a:t> </a:t>
            </a:r>
            <a:r>
              <a:rPr lang="en-US" altLang="zh-TW" sz="3800" dirty="0"/>
              <a:t>– With SPF detection</a:t>
            </a:r>
            <a:endParaRPr lang="zh-TW" altLang="en-US" sz="3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1244184"/>
            <a:ext cx="11242399" cy="604380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50" b="1" dirty="0"/>
              <a:t>Delivered-To: lwhsu.gmail@gmail.com</a:t>
            </a:r>
          </a:p>
          <a:p>
            <a:pPr marL="0" indent="0">
              <a:buNone/>
            </a:pPr>
            <a:r>
              <a:rPr lang="en-US" sz="1850" b="1" dirty="0"/>
              <a:t>Received: by 10.204.137.3 with SMTP id u3cs64867bkt;</a:t>
            </a:r>
          </a:p>
          <a:p>
            <a:pPr marL="0" indent="0">
              <a:buNone/>
            </a:pPr>
            <a:r>
              <a:rPr lang="en-US" sz="1850" b="1" dirty="0"/>
              <a:t>        Sat, 21 May 2011 13:19:49 -0700 (PDT)</a:t>
            </a:r>
          </a:p>
          <a:p>
            <a:pPr marL="0" indent="0">
              <a:buNone/>
            </a:pPr>
            <a:r>
              <a:rPr lang="en-US" sz="1850" b="1" dirty="0"/>
              <a:t>Received: by 10.68.58.38 with SMTP id n6mr1407584pbq.5.1306009188186;</a:t>
            </a:r>
          </a:p>
          <a:p>
            <a:pPr marL="0" indent="0">
              <a:buNone/>
            </a:pPr>
            <a:r>
              <a:rPr lang="en-US" sz="1850" b="1" dirty="0"/>
              <a:t>        Sat, 21 May 2011 13:19:48 -0700 (PDT)</a:t>
            </a:r>
          </a:p>
          <a:p>
            <a:pPr marL="0" indent="0">
              <a:buNone/>
            </a:pPr>
            <a:r>
              <a:rPr lang="en-US" sz="1850" b="1" dirty="0"/>
              <a:t>Return-Path: &lt;lwhsu@cs.nctu.edu.tw&gt;</a:t>
            </a:r>
          </a:p>
          <a:p>
            <a:pPr marL="0" indent="0">
              <a:buNone/>
            </a:pPr>
            <a:r>
              <a:rPr lang="en-US" sz="1850" b="1" dirty="0"/>
              <a:t>Received: from zfs.cs.nctu.edu.tw (zfs.cs.nctu.edu.tw [140.113.17.215])</a:t>
            </a:r>
          </a:p>
          <a:p>
            <a:pPr marL="0" indent="0">
              <a:buNone/>
            </a:pPr>
            <a:r>
              <a:rPr lang="en-US" sz="1850" b="1" dirty="0"/>
              <a:t>        by mx.google.com with ESMTP id a2si4001228pbs.91.2011.05.21.13.19.46;</a:t>
            </a:r>
          </a:p>
          <a:p>
            <a:pPr marL="0" indent="0">
              <a:buNone/>
            </a:pPr>
            <a:r>
              <a:rPr lang="en-US" sz="1850" b="1" dirty="0"/>
              <a:t>        Sat, 21 May 2011 13:19:46 -0700 (PDT)</a:t>
            </a:r>
          </a:p>
          <a:p>
            <a:pPr marL="0" indent="0">
              <a:buNone/>
            </a:pP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85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softfail</a:t>
            </a: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 (google.com: domain of transitioning lwhsu@cs.nctu.edu.tw does not designate 140.113.17.215 as permitted sender) client-</a:t>
            </a:r>
            <a:r>
              <a:rPr lang="en-US" sz="18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=140.113.17.215;</a:t>
            </a:r>
          </a:p>
          <a:p>
            <a:pPr marL="0" indent="0">
              <a:buNone/>
            </a:pP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Authentication-Results: mx.google.com; </a:t>
            </a:r>
            <a:r>
              <a:rPr lang="en-US" sz="1850" b="1" dirty="0" err="1">
                <a:solidFill>
                  <a:schemeClr val="accent6">
                    <a:lumMod val="75000"/>
                  </a:schemeClr>
                </a:solidFill>
              </a:rPr>
              <a:t>spf</a:t>
            </a: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850" b="1" dirty="0" err="1">
                <a:solidFill>
                  <a:schemeClr val="accent6">
                    <a:lumMod val="75000"/>
                  </a:schemeClr>
                </a:solidFill>
              </a:rPr>
              <a:t>softfail</a:t>
            </a: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 (google.com: domain of transitioning lwhsu@cs.nctu.edu.tw does not designate 140.113.17.215 as permitted sender) smtp.mail=lwhsu@cs.nctu.edu.tw</a:t>
            </a:r>
          </a:p>
          <a:p>
            <a:pPr marL="0" indent="0">
              <a:buNone/>
            </a:pPr>
            <a:r>
              <a:rPr lang="en-US" sz="1850" b="1" dirty="0"/>
              <a:t>Received: from zfs.cs.nctu.edu.tw (localhost [127.0.0.1])</a:t>
            </a:r>
          </a:p>
          <a:p>
            <a:pPr marL="0" indent="0">
              <a:buNone/>
            </a:pPr>
            <a:r>
              <a:rPr lang="en-US" sz="1850" b="1" dirty="0"/>
              <a:t>	by zfs.cs.nctu.edu.tw (Postfix) with ESMTP id 50E2A4ABC5</a:t>
            </a:r>
          </a:p>
          <a:p>
            <a:pPr marL="0" indent="0">
              <a:buNone/>
            </a:pPr>
            <a:r>
              <a:rPr lang="en-US" sz="1850" b="1" dirty="0"/>
              <a:t>	for &lt;lwhsu.gmail@gmail.com&gt;; Sun, 22 May 2011 04:16:08 +0800 (CST)</a:t>
            </a:r>
          </a:p>
          <a:p>
            <a:pPr marL="0" indent="0">
              <a:buNone/>
            </a:pPr>
            <a:r>
              <a:rPr lang="en-US" sz="1850" b="1" dirty="0"/>
              <a:t>Date: Sun, 22 May 2011 04:12:57 +0800</a:t>
            </a:r>
          </a:p>
          <a:p>
            <a:pPr marL="0" indent="0">
              <a:buNone/>
            </a:pPr>
            <a:r>
              <a:rPr lang="en-US" sz="1850" b="1" dirty="0"/>
              <a:t>From: Li-Wen Hsu &lt;lwhsu@cs.nctu.edu.tw&gt;</a:t>
            </a:r>
          </a:p>
          <a:p>
            <a:pPr marL="0" indent="0">
              <a:buNone/>
            </a:pPr>
            <a:r>
              <a:rPr lang="en-US" sz="1850" b="1" dirty="0"/>
              <a:t>To: Li-Wen Hsu &lt;lwhsu.gmail@gamil.com&gt;</a:t>
            </a:r>
          </a:p>
        </p:txBody>
      </p:sp>
    </p:spTree>
    <p:extLst>
      <p:ext uri="{BB962C8B-B14F-4D97-AF65-F5344CB8AC3E}">
        <p14:creationId xmlns:p14="http://schemas.microsoft.com/office/powerpoint/2010/main" val="57936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84" y="301320"/>
            <a:ext cx="11067756" cy="1092765"/>
          </a:xfrm>
        </p:spPr>
        <p:txBody>
          <a:bodyPr/>
          <a:lstStyle/>
          <a:p>
            <a:r>
              <a:rPr lang="en-US" altLang="zh-TW" sz="4800" dirty="0"/>
              <a:t>Sender Policy Framework (SPF)</a:t>
            </a:r>
            <a:r>
              <a:rPr lang="zh-TW" altLang="en-US" sz="4800" dirty="0"/>
              <a:t> </a:t>
            </a:r>
            <a:r>
              <a:rPr lang="en-US" altLang="zh-TW" sz="4400" dirty="0"/>
              <a:t>– The idea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33" y="1394085"/>
            <a:ext cx="11399275" cy="58754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For a domain administrator, they can claim which mail servers will be used in his environment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600" dirty="0"/>
              <a:t>Ex. For cs.nctu.edu.tw, {</a:t>
            </a:r>
            <a:r>
              <a:rPr lang="en-US" altLang="zh-TW" sz="2600" dirty="0" err="1"/>
              <a:t>csmailer,csmailgate,csmail</a:t>
            </a:r>
            <a:r>
              <a:rPr lang="en-US" altLang="zh-TW" sz="2600" dirty="0"/>
              <a:t>}.cs.nctu.edu.tw are the authorized mail servers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Mail out from these servers are authorized mail (under control of administrator)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Other mail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might be </a:t>
            </a:r>
            <a:r>
              <a:rPr lang="en-US" altLang="zh-TW" dirty="0"/>
              <a:t>forged and have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higher probability </a:t>
            </a:r>
            <a:r>
              <a:rPr lang="en-US" altLang="zh-TW" dirty="0"/>
              <a:t>to be SPAMs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SPF technique specifies all possible outgoing mail clients in the TXT/SPF record of DNS service to claim the authorized mail servers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When destination MTA receives a mail, it will check the client IP: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600" dirty="0"/>
              <a:t>For a mail out from authorized servers, it </a:t>
            </a:r>
            <a:r>
              <a:rPr lang="en-US" altLang="zh-TW" sz="2600" dirty="0">
                <a:solidFill>
                  <a:schemeClr val="accent1">
                    <a:lumMod val="75000"/>
                  </a:schemeClr>
                </a:solidFill>
              </a:rPr>
              <a:t>should be </a:t>
            </a:r>
            <a:r>
              <a:rPr lang="en-US" altLang="zh-TW" sz="2600" dirty="0"/>
              <a:t>safe.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600" dirty="0"/>
              <a:t>For a mail out from unauthorized servers, it </a:t>
            </a:r>
            <a:r>
              <a:rPr lang="en-US" altLang="zh-TW" sz="2600" dirty="0">
                <a:solidFill>
                  <a:schemeClr val="accent1">
                    <a:lumMod val="75000"/>
                  </a:schemeClr>
                </a:solidFill>
              </a:rPr>
              <a:t>might be </a:t>
            </a:r>
            <a:r>
              <a:rPr lang="en-US" altLang="zh-TW" sz="2600" dirty="0"/>
              <a:t>forged.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4295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54118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SPF Record Syntax</a:t>
            </a:r>
            <a:r>
              <a:rPr lang="zh-TW" altLang="en-US" sz="4800" dirty="0"/>
              <a:t> </a:t>
            </a:r>
            <a:r>
              <a:rPr lang="en-US" altLang="zh-TW" sz="4800" dirty="0"/>
              <a:t>– Mechanisms (1/2)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128842"/>
            <a:ext cx="10830900" cy="590931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altLang="zh-TW" sz="2800" dirty="0"/>
              <a:t>TXT/SPF record: v=spf1 [qualifier][mechanism]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/>
              <a:t>all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Always matches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Usually at the end of the SPF record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/>
              <a:t>ip4 </a:t>
            </a:r>
            <a:r>
              <a:rPr lang="en-US" altLang="zh-TW" sz="2400" b="1" dirty="0"/>
              <a:t>(NOT ipv4)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ip4: &lt;ip4-address&gt;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ip4: &lt;ip4-network&gt;/&lt;prefix-length&gt;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/>
              <a:t>ip6 </a:t>
            </a:r>
            <a:r>
              <a:rPr lang="en-US" altLang="zh-TW" sz="2400" b="1" dirty="0"/>
              <a:t>(NOT ipv6)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ip6:&lt;ip6-address&gt;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ip6:&lt;ip6-network&gt;/&lt;prefix-length&gt;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/>
              <a:t>a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a/&lt;prefix-length&gt;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a:&lt;domain&gt;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a:&lt;domain&gt;/&lt;prefix-length&gt;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39FCEE-69F0-4042-8B01-ABFCB4AF7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625" y="6981108"/>
            <a:ext cx="971291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The content of this page and following are from 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  <a:hlinkClick r:id="rId2"/>
              </a:rPr>
              <a:t>http://www.open-spf.org/SPF_Record_Syntax</a:t>
            </a:r>
            <a:endParaRPr lang="zh-TW" altLang="en-US" sz="18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695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209880"/>
            <a:ext cx="10798500" cy="966120"/>
          </a:xfrm>
        </p:spPr>
        <p:txBody>
          <a:bodyPr/>
          <a:lstStyle/>
          <a:p>
            <a:r>
              <a:rPr lang="en-US" altLang="zh-TW" sz="4800" dirty="0"/>
              <a:t>SPF Record Syntax</a:t>
            </a:r>
            <a:r>
              <a:rPr lang="zh-TW" altLang="en-US" sz="4800" dirty="0"/>
              <a:t> </a:t>
            </a:r>
            <a:r>
              <a:rPr lang="en-US" altLang="zh-TW" sz="4800" dirty="0"/>
              <a:t>– Mechanisms (2/2)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409" y="1267441"/>
            <a:ext cx="11244399" cy="5922084"/>
          </a:xfrm>
        </p:spPr>
        <p:txBody>
          <a:bodyPr/>
          <a:lstStyle/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550" dirty="0"/>
              <a:t>mx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mx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mx/&lt;prefix-length&gt;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mx:&lt;domain&gt;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mx:&lt;domain&gt;/&lt;prefix-length&gt;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550" dirty="0" err="1"/>
              <a:t>ptr</a:t>
            </a:r>
            <a:endParaRPr lang="en-US" altLang="zh-TW" sz="2550" dirty="0"/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 err="1"/>
              <a:t>ptr</a:t>
            </a:r>
            <a:endParaRPr lang="en-US" altLang="zh-TW" sz="2550" dirty="0"/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 err="1"/>
              <a:t>ptr</a:t>
            </a:r>
            <a:r>
              <a:rPr lang="en-US" altLang="zh-TW" sz="2550" dirty="0"/>
              <a:t>:&lt;domain&gt;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550" dirty="0"/>
              <a:t>exists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exists:&lt;domain&gt;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550" dirty="0"/>
              <a:t>Does A record exist?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550" dirty="0"/>
              <a:t>include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include:&lt;domain&gt;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550" dirty="0"/>
              <a:t>Warning: If the domain does not have a valid SPF record, the result is a </a:t>
            </a:r>
            <a:r>
              <a:rPr lang="en-US" altLang="zh-TW" sz="2550" b="1" dirty="0">
                <a:solidFill>
                  <a:srgbClr val="FF0000"/>
                </a:solidFill>
              </a:rPr>
              <a:t>permanent error</a:t>
            </a:r>
            <a:r>
              <a:rPr lang="en-US" altLang="zh-TW" sz="2550" dirty="0"/>
              <a:t>. Some mail receivers will </a:t>
            </a:r>
            <a:r>
              <a:rPr lang="en-US" altLang="zh-TW" sz="2550" i="1" dirty="0">
                <a:solidFill>
                  <a:srgbClr val="FF0000"/>
                </a:solidFill>
              </a:rPr>
              <a:t>reject</a:t>
            </a:r>
            <a:r>
              <a:rPr lang="en-US" altLang="zh-TW" sz="2550" dirty="0"/>
              <a:t> based on a </a:t>
            </a:r>
            <a:r>
              <a:rPr lang="en-US" altLang="zh-TW" sz="2550" b="1" dirty="0" err="1"/>
              <a:t>PermError</a:t>
            </a:r>
            <a:endParaRPr lang="zh-TW" altLang="en-US" sz="2550" dirty="0"/>
          </a:p>
        </p:txBody>
      </p:sp>
    </p:spTree>
    <p:extLst>
      <p:ext uri="{BB962C8B-B14F-4D97-AF65-F5344CB8AC3E}">
        <p14:creationId xmlns:p14="http://schemas.microsoft.com/office/powerpoint/2010/main" val="185566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14" y="265154"/>
            <a:ext cx="12094249" cy="1262100"/>
          </a:xfrm>
        </p:spPr>
        <p:txBody>
          <a:bodyPr/>
          <a:lstStyle/>
          <a:p>
            <a:r>
              <a:rPr lang="en-US" altLang="zh-TW" sz="4400" dirty="0"/>
              <a:t>SPF Record Syntax</a:t>
            </a:r>
            <a:r>
              <a:rPr lang="zh-TW" altLang="en-US" sz="4400" dirty="0"/>
              <a:t> </a:t>
            </a:r>
            <a:r>
              <a:rPr lang="en-US" altLang="zh-TW" sz="4400" dirty="0"/>
              <a:t>- Qualifiers &amp; Evaluation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908" y="1527254"/>
            <a:ext cx="10830900" cy="5679089"/>
          </a:xfrm>
        </p:spPr>
        <p:txBody>
          <a:bodyPr/>
          <a:lstStyle/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TW" sz="3200" dirty="0"/>
              <a:t>Qualifiers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DejaVu Sans Mono" pitchFamily="49" charset="0"/>
              </a:rPr>
              <a:t>+ </a:t>
            </a:r>
            <a:r>
              <a:rPr lang="en-US" altLang="zh-TW" dirty="0"/>
              <a:t>Pass (default qualifier)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DejaVu Sans Mono" pitchFamily="49" charset="0"/>
              </a:rPr>
              <a:t>- </a:t>
            </a:r>
            <a:r>
              <a:rPr lang="en-US" altLang="zh-TW" dirty="0"/>
              <a:t>Fail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DejaVu Sans Mono" pitchFamily="49" charset="0"/>
              </a:rPr>
              <a:t>~ </a:t>
            </a:r>
            <a:r>
              <a:rPr lang="en-US" altLang="zh-TW" dirty="0" err="1"/>
              <a:t>SoftFail</a:t>
            </a:r>
            <a:endParaRPr lang="en-US" altLang="zh-TW" dirty="0"/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DejaVu Sans Mono" pitchFamily="49" charset="0"/>
              </a:rPr>
              <a:t>? </a:t>
            </a:r>
            <a:r>
              <a:rPr lang="en-US" altLang="zh-TW" dirty="0"/>
              <a:t>Neutral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TW" sz="3200" dirty="0"/>
              <a:t>Evaluation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Mechanisms are evaluated in order:  (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first-matching</a:t>
            </a:r>
            <a:r>
              <a:rPr lang="en-US" altLang="zh-TW" dirty="0"/>
              <a:t>)</a:t>
            </a:r>
          </a:p>
          <a:p>
            <a:pPr lvl="2" eaLnBrk="1" hangingPunct="1">
              <a:lnSpc>
                <a:spcPct val="100000"/>
              </a:lnSpc>
              <a:buFont typeface="Wingdings" charset="2"/>
              <a:buChar char="Ø"/>
              <a:defRPr/>
            </a:pPr>
            <a:r>
              <a:rPr lang="en-US" altLang="zh-TW" sz="2800" dirty="0"/>
              <a:t>If a mechanism results in a hit, its qualifier value is used</a:t>
            </a:r>
          </a:p>
          <a:p>
            <a:pPr lvl="2" eaLnBrk="1" hangingPunct="1">
              <a:lnSpc>
                <a:spcPct val="100000"/>
              </a:lnSpc>
              <a:buFont typeface="Wingdings" charset="2"/>
              <a:buChar char="Ø"/>
              <a:defRPr/>
            </a:pPr>
            <a:r>
              <a:rPr lang="en-US" altLang="zh-TW" sz="2800" dirty="0"/>
              <a:t>If no mechanism or modifier matches, the default result is "Neutral"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Ex.</a:t>
            </a:r>
          </a:p>
          <a:p>
            <a:pPr marL="1085850" lvl="2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TW" altLang="zh-TW" sz="2800" dirty="0">
                <a:latin typeface="Arial Unicode MS" pitchFamily="34" charset="-120"/>
                <a:ea typeface="新細明體" pitchFamily="18" charset="-120"/>
              </a:rPr>
              <a:t>"v=spf1 +a +mx -all"</a:t>
            </a:r>
            <a:endParaRPr lang="en-US" altLang="zh-TW" sz="2400" dirty="0"/>
          </a:p>
          <a:p>
            <a:pPr marL="1085850" lvl="2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TW" altLang="zh-TW" sz="2800" dirty="0">
                <a:latin typeface="Arial Unicode MS" pitchFamily="34" charset="-120"/>
                <a:ea typeface="新細明體" pitchFamily="18" charset="-120"/>
              </a:rPr>
              <a:t>"v=spf1 a mx -all"</a:t>
            </a:r>
            <a:endParaRPr lang="zh-TW" altLang="zh-TW" sz="2800" dirty="0">
              <a:latin typeface="Arial" pitchFamily="34" charset="0"/>
              <a:ea typeface="新細明體" pitchFamily="18" charset="-120"/>
            </a:endParaRPr>
          </a:p>
          <a:p>
            <a:pPr lvl="1" eaLnBrk="1" hangingPunct="1">
              <a:lnSpc>
                <a:spcPct val="100000"/>
              </a:lnSpc>
              <a:defRPr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767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Nature of Spam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904693"/>
          </a:xfrm>
        </p:spPr>
        <p:txBody>
          <a:bodyPr/>
          <a:lstStyle/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Spam – Simultaneously Posted Advertising Message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UBE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Unsolicited Bulk Email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UCE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Unsolicited Commercial Email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Spam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There is no relationship between receiver and </a:t>
            </a:r>
          </a:p>
          <a:p>
            <a:pPr marL="16002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Sender</a:t>
            </a:r>
          </a:p>
          <a:p>
            <a:pPr marL="16002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Message content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ea typeface="新細明體" panose="02020500000000000000" pitchFamily="18" charset="-120"/>
              </a:rPr>
              <a:t>Opt</a:t>
            </a:r>
            <a:r>
              <a:rPr lang="en-US" altLang="zh-TW" dirty="0">
                <a:ea typeface="新細明體" panose="02020500000000000000" pitchFamily="18" charset="-120"/>
              </a:rPr>
              <a:t> out instruction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Conceal trail </a:t>
            </a:r>
          </a:p>
          <a:p>
            <a:pPr marL="16002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False return address</a:t>
            </a:r>
          </a:p>
          <a:p>
            <a:pPr marL="16002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Forged header information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Use misconfigured mail system to be an accomplice 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Circumvent spam filters either encode message or insert random letters</a:t>
            </a:r>
          </a:p>
          <a:p>
            <a:endParaRPr lang="zh-TW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BF68A37-6140-4B0E-985A-EFD04846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511" y="3779837"/>
            <a:ext cx="2660029" cy="154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0C5BCB1-C130-4F2C-85D4-64CEEEEEAD39}"/>
              </a:ext>
            </a:extLst>
          </p:cNvPr>
          <p:cNvSpPr/>
          <p:nvPr/>
        </p:nvSpPr>
        <p:spPr>
          <a:xfrm>
            <a:off x="838200" y="7052298"/>
            <a:ext cx="9052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https://en.wikipedia.org/wiki/Spam_(food)#/media/File:Spam_Treet_and_Great_Value_Luncheon_Meat.jpg</a:t>
            </a:r>
          </a:p>
        </p:txBody>
      </p:sp>
    </p:spTree>
    <p:extLst>
      <p:ext uri="{BB962C8B-B14F-4D97-AF65-F5344CB8AC3E}">
        <p14:creationId xmlns:p14="http://schemas.microsoft.com/office/powerpoint/2010/main" val="79453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Group 43">
            <a:extLst>
              <a:ext uri="{FF2B5EF4-FFF2-40B4-BE49-F238E27FC236}">
                <a16:creationId xmlns:a16="http://schemas.microsoft.com/office/drawing/2014/main" id="{2D886AF2-2FC1-484F-8ACE-0F9444614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877384"/>
              </p:ext>
            </p:extLst>
          </p:nvPr>
        </p:nvGraphicFramePr>
        <p:xfrm>
          <a:off x="267596" y="1687379"/>
          <a:ext cx="11494116" cy="542107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1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</a:t>
                      </a: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Explanation</a:t>
                      </a: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Intended action</a:t>
                      </a: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Pass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SPF record designates the host to be allowed to send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Accept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Fail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SPF record has designated the host as NOT being allowed to send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Reject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SoftFail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The SPF record has designated the host as NOT being allowed to send but is in transition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Accept but mark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Neutral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The SPF record specifies explicitly that nothing can be said about validity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Accept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None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The domain does not have an SPF record or the SPF record does not evaluate to a result</a:t>
                      </a:r>
                      <a:endParaRPr kumimoji="1" lang="en-US" altLang="zh-TW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Accept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PermError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permanent error has occurred</a:t>
                      </a:r>
                      <a:b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(eg. Badly formatted SPF record)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Unspecified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TempError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transient error has occurred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Accept or reject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標題 2">
            <a:extLst>
              <a:ext uri="{FF2B5EF4-FFF2-40B4-BE49-F238E27FC236}">
                <a16:creationId xmlns:a16="http://schemas.microsoft.com/office/drawing/2014/main" id="{58A1FF19-AC5B-47B0-8652-F9ADAC22ABF5}"/>
              </a:ext>
            </a:extLst>
          </p:cNvPr>
          <p:cNvSpPr txBox="1">
            <a:spLocks/>
          </p:cNvSpPr>
          <p:nvPr/>
        </p:nvSpPr>
        <p:spPr>
          <a:xfrm>
            <a:off x="532714" y="265154"/>
            <a:ext cx="12094249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Source Sans Pro"/>
              <a:buNone/>
              <a:defRPr sz="5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zh-TW" sz="4400" dirty="0"/>
              <a:t>SPF Record Syntax</a:t>
            </a:r>
            <a:r>
              <a:rPr lang="zh-TW" altLang="en-US" sz="4400" dirty="0"/>
              <a:t> </a:t>
            </a:r>
            <a:r>
              <a:rPr lang="en-US" altLang="zh-TW" sz="4400" dirty="0"/>
              <a:t>- Evaluation Results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2796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SPF Record Syntax</a:t>
            </a:r>
            <a:r>
              <a:rPr lang="zh-TW" altLang="en-US" sz="4800" dirty="0"/>
              <a:t> </a:t>
            </a:r>
            <a:r>
              <a:rPr lang="en-US" altLang="zh-TW" sz="4400" dirty="0"/>
              <a:t>– Modifier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563420"/>
            <a:ext cx="10830900" cy="5355312"/>
          </a:xfrm>
        </p:spPr>
        <p:txBody>
          <a:bodyPr/>
          <a:lstStyle/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/>
              <a:t>redirect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redirect=&lt;domain&gt;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The SPF record for domain replace the current record. The macro-expanded domain is also substituted for the current-domain in those look-ups</a:t>
            </a:r>
          </a:p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/>
              <a:t>exp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exp=&lt;domain&gt;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If an SMTP receiver rejects a message, it can include an explanation. An SPF publisher can specify the explanation string that senders see. This way, an ISP can direct nonconforming users to a web page that provides further instructions about how to configure SASL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The domain is expanded; a TXT lookup is performed. The result of the TXT query is then macro-expanded and shown to the sender. Other macros can be used to provide an customized explanation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4501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40" y="501125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Sender Policy Framework (SPF)</a:t>
            </a:r>
            <a:br>
              <a:rPr lang="en-US" altLang="zh-TW" sz="4400" dirty="0"/>
            </a:br>
            <a:r>
              <a:rPr lang="en-US" altLang="zh-TW" sz="4400" dirty="0"/>
              <a:t>	– Example of mail from authorized server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963029"/>
            <a:ext cx="10830900" cy="247760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On bsd2.cs.nctu.edu.tw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From: lwhsu@cs.nctu.edu.tw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To: lwhsu.gmail@gmail.com</a:t>
            </a:r>
          </a:p>
          <a:p>
            <a:pPr eaLnBrk="1" hangingPunct="1"/>
            <a:endParaRPr lang="en-US" altLang="zh-TW" sz="2800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Related SPF Record:</a:t>
            </a:r>
            <a:endParaRPr lang="zh-TW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ED28BD-2A7E-4446-BDF8-272BFE104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74585"/>
              </p:ext>
            </p:extLst>
          </p:nvPr>
        </p:nvGraphicFramePr>
        <p:xfrm>
          <a:off x="3937037" y="4840239"/>
          <a:ext cx="4154906" cy="2140869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415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257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cs.nctu.edu.tw</a:t>
                      </a:r>
                      <a:endParaRPr lang="zh-TW" altLang="en-US" sz="2400" dirty="0"/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"v=spf1 a mx a:csmailer.cs.nctu.edu.tw a:csmailgate.cs.nctu.edu.tw a:csmail.cs.nctu.edu.tw ~all"</a:t>
                      </a:r>
                      <a:endParaRPr lang="zh-TW" altLang="en-US" sz="2400" dirty="0"/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13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3600" dirty="0"/>
              <a:t>Sender Policy Framework (SPF)</a:t>
            </a:r>
            <a:br>
              <a:rPr lang="en-US" altLang="zh-TW" sz="3600" dirty="0"/>
            </a:br>
            <a:r>
              <a:rPr lang="en-US" altLang="zh-TW" sz="3600" dirty="0"/>
              <a:t>	– Example of mail from authorized server</a:t>
            </a:r>
            <a:endParaRPr lang="zh-TW" altLang="en-US" sz="3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1334649"/>
            <a:ext cx="11242399" cy="606808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550" b="1" dirty="0"/>
              <a:t>Delivered-To: lwhsu.gmail@gmail.com</a:t>
            </a:r>
          </a:p>
          <a:p>
            <a:pPr marL="0" indent="0">
              <a:buNone/>
            </a:pPr>
            <a:r>
              <a:rPr lang="en-US" sz="1550" b="1" dirty="0"/>
              <a:t>Received: by 10.90.56.12 with SMTP id e12cs464421aga;</a:t>
            </a:r>
          </a:p>
          <a:p>
            <a:pPr marL="0" indent="0">
              <a:buNone/>
            </a:pPr>
            <a:r>
              <a:rPr lang="en-US" sz="1550" b="1" dirty="0"/>
              <a:t>        Sun, 10 May 2009 12:12:00 -0700 (PDT)</a:t>
            </a:r>
          </a:p>
          <a:p>
            <a:pPr marL="0" indent="0">
              <a:buNone/>
            </a:pPr>
            <a:r>
              <a:rPr lang="en-US" sz="1550" b="1" dirty="0"/>
              <a:t>Received: by 10.210.91.17 with SMTP id o17mr7881766ebb.3.1241982719273;</a:t>
            </a:r>
          </a:p>
          <a:p>
            <a:pPr marL="0" indent="0">
              <a:buNone/>
            </a:pPr>
            <a:r>
              <a:rPr lang="en-US" sz="1550" b="1" dirty="0"/>
              <a:t>        Sun, 10 May 2009 12:11:59 -0700 (PDT)</a:t>
            </a:r>
          </a:p>
          <a:p>
            <a:pPr marL="0" indent="0">
              <a:buNone/>
            </a:pPr>
            <a:r>
              <a:rPr lang="en-US" sz="1550" b="1" dirty="0"/>
              <a:t>Return-Path: &lt;lwhsu@cs.nctu.edu.tw&gt;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Received: </a:t>
            </a:r>
            <a:r>
              <a:rPr lang="en-US" sz="15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from csmailer.cs.nctu.edu.tw 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(csmailer.cs.nctu.edu.tw [140.113.235.130])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by mx.google.com with ESMTP id 10si4213172eyz.41.2009.05.10.12.11.58;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Sun, 10 May 2009 12:11:59 -0700 (PDT)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5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(google.com: domain of </a:t>
            </a:r>
            <a:r>
              <a:rPr lang="en-US" sz="15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lwhsu@cs.nctu.edu.tw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designates 140.113.235.130 as permitted sender) client-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=140.113.235.130;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Authentication-Results: mx.google.com;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spf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=pass (google.com: domain of</a:t>
            </a:r>
            <a:b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lwhsu@cs.nctu.edu.tw designates 140.113.235.130 as permitted sender)</a:t>
            </a:r>
            <a:b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smtp.mail=lwhsu@cs.nctu.edu.tw</a:t>
            </a:r>
          </a:p>
          <a:p>
            <a:pPr marL="0" indent="0">
              <a:buNone/>
            </a:pPr>
            <a:r>
              <a:rPr lang="en-US" sz="1550" b="1" dirty="0"/>
              <a:t>Received: from bsd2.cs.nctu.edu.tw (bsd2 [140.113.235.132])</a:t>
            </a:r>
          </a:p>
          <a:p>
            <a:pPr marL="0" indent="0">
              <a:buNone/>
            </a:pPr>
            <a:r>
              <a:rPr lang="en-US" sz="1550" b="1" dirty="0"/>
              <a:t>	by csmailer.cs.nctu.edu.tw (Postfix) with ESMTP id 189DA3F65E</a:t>
            </a:r>
          </a:p>
          <a:p>
            <a:pPr marL="0" indent="0">
              <a:buNone/>
            </a:pPr>
            <a:r>
              <a:rPr lang="en-US" sz="1550" b="1" dirty="0"/>
              <a:t>	for &lt;lwhsu.gmail@gmail.com&gt;; Mon, 11 May 2009 03:11:57 +0800 (CST)</a:t>
            </a:r>
          </a:p>
          <a:p>
            <a:pPr marL="0" indent="0">
              <a:buNone/>
            </a:pPr>
            <a:r>
              <a:rPr lang="en-US" sz="1550" b="1" dirty="0"/>
              <a:t>Received: (from </a:t>
            </a:r>
            <a:r>
              <a:rPr lang="en-US" sz="1550" b="1" dirty="0" err="1"/>
              <a:t>lwhsu@localhost</a:t>
            </a:r>
            <a:r>
              <a:rPr lang="en-US" sz="1550" b="1" dirty="0"/>
              <a:t>)</a:t>
            </a:r>
          </a:p>
          <a:p>
            <a:pPr marL="0" indent="0">
              <a:buNone/>
            </a:pPr>
            <a:r>
              <a:rPr lang="en-US" sz="1550" b="1" dirty="0"/>
              <a:t>	by bsd2.cs.nctu.edu.tw (8.14.3/8.14.2/Submit) id n4AJBuTM000652</a:t>
            </a:r>
          </a:p>
          <a:p>
            <a:pPr marL="0" indent="0">
              <a:buNone/>
            </a:pPr>
            <a:r>
              <a:rPr lang="en-US" sz="1550" b="1" dirty="0"/>
              <a:t>	for lwhsu.gmail@gmail.com; Mon, 11 May 2009 03:11:56 +0800 (CST)</a:t>
            </a:r>
          </a:p>
          <a:p>
            <a:pPr marL="0" indent="0">
              <a:buNone/>
            </a:pPr>
            <a:r>
              <a:rPr lang="en-US" sz="1550" b="1" dirty="0"/>
              <a:t>	(envelope-from </a:t>
            </a:r>
            <a:r>
              <a:rPr lang="en-US" sz="1550" b="1" dirty="0" err="1"/>
              <a:t>lwhsu</a:t>
            </a:r>
            <a:r>
              <a:rPr lang="en-US" sz="1550" b="1" dirty="0"/>
              <a:t>)</a:t>
            </a:r>
          </a:p>
          <a:p>
            <a:pPr marL="0" indent="0">
              <a:buNone/>
            </a:pPr>
            <a:r>
              <a:rPr lang="en-US" sz="1550" b="1" dirty="0"/>
              <a:t>Date: Mon, 11 May 2009 03:11:56 +0800</a:t>
            </a:r>
          </a:p>
          <a:p>
            <a:pPr marL="0" indent="0">
              <a:buNone/>
            </a:pPr>
            <a:r>
              <a:rPr lang="en-US" sz="1550" b="1" dirty="0"/>
              <a:t>From: Li-Wen Hsu &lt;lwhsu@cs.nctu.edu.tw&gt;</a:t>
            </a:r>
          </a:p>
          <a:p>
            <a:pPr marL="0" indent="0">
              <a:buNone/>
            </a:pPr>
            <a:r>
              <a:rPr lang="en-US" sz="1550" b="1" dirty="0"/>
              <a:t>To: lwhsu.gmail@gmail.com</a:t>
            </a:r>
          </a:p>
          <a:p>
            <a:pPr marL="0" indent="0">
              <a:buNone/>
            </a:pPr>
            <a:r>
              <a:rPr lang="en-US" sz="1550" b="1" dirty="0"/>
              <a:t>Subject: test if SPF record works</a:t>
            </a:r>
          </a:p>
        </p:txBody>
      </p:sp>
    </p:spTree>
    <p:extLst>
      <p:ext uri="{BB962C8B-B14F-4D97-AF65-F5344CB8AC3E}">
        <p14:creationId xmlns:p14="http://schemas.microsoft.com/office/powerpoint/2010/main" val="357690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Sender Policy Framework (SPF)</a:t>
            </a:r>
            <a:br>
              <a:rPr lang="en-US" altLang="zh-TW" sz="4800" dirty="0"/>
            </a:br>
            <a:r>
              <a:rPr lang="en-US" altLang="zh-TW" sz="4400" dirty="0"/>
              <a:t>	– Example for Forged Headers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93905"/>
            <a:ext cx="10830900" cy="343324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On zfs.cs.nctu.edu.tw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Envelope From: lwhsu@zfs.cs.nctu.edu.tw</a:t>
            </a: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Mail Headers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From: lwhsu@cs.nctu.edu.tw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To: lwhsu.gmail@gmail.com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Related SPF Records: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41C743-20DA-428C-8C58-BBD88687D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25401"/>
              </p:ext>
            </p:extLst>
          </p:nvPr>
        </p:nvGraphicFramePr>
        <p:xfrm>
          <a:off x="2258903" y="4788114"/>
          <a:ext cx="7478774" cy="2432034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455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956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cs.nctu.edu.tw</a:t>
                      </a:r>
                      <a:endParaRPr lang="zh-TW" altLang="en-US" sz="2400" dirty="0"/>
                    </a:p>
                  </a:txBody>
                  <a:tcPr marL="91434" marR="91434" marT="45658" marB="45658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zfs.cs.nctu.edu.tw</a:t>
                      </a:r>
                      <a:endParaRPr lang="zh-TW" altLang="en-US" sz="2400" dirty="0"/>
                    </a:p>
                  </a:txBody>
                  <a:tcPr marL="91434" marR="91434"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"v=spf1 a mx a:csmailer.cs.nctu.edu.tw a:csmailgate.cs.nctu.edu.tw a:csmail.cs.nctu.edu.tw ~all"</a:t>
                      </a:r>
                      <a:endParaRPr lang="zh-TW" altLang="en-US" sz="2400" dirty="0"/>
                    </a:p>
                  </a:txBody>
                  <a:tcPr marL="91434" marR="91434" marT="45658" marB="45658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"v=spf1 a ~all"</a:t>
                      </a:r>
                      <a:endParaRPr lang="zh-TW" altLang="en-US" sz="2400" dirty="0"/>
                    </a:p>
                  </a:txBody>
                  <a:tcPr marL="91434" marR="91434"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219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22417"/>
            <a:ext cx="12161168" cy="1262100"/>
          </a:xfrm>
        </p:spPr>
        <p:txBody>
          <a:bodyPr/>
          <a:lstStyle/>
          <a:p>
            <a:r>
              <a:rPr lang="en-US" altLang="zh-TW" sz="3500" dirty="0"/>
              <a:t>Sender Policy Framework (SPF)</a:t>
            </a:r>
            <a:r>
              <a:rPr lang="zh-TW" altLang="en-US" sz="3500" dirty="0"/>
              <a:t> </a:t>
            </a:r>
            <a:r>
              <a:rPr lang="en-US" altLang="zh-TW" sz="3500" dirty="0"/>
              <a:t>– Example for Forged Headers</a:t>
            </a:r>
            <a:endParaRPr lang="zh-TW" altLang="en-US" sz="35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1334649"/>
            <a:ext cx="11242399" cy="606808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750" b="1" dirty="0"/>
              <a:t>Delivered-To: lwhsu.gmail@gmail.com</a:t>
            </a:r>
          </a:p>
          <a:p>
            <a:pPr marL="0" indent="0">
              <a:buNone/>
            </a:pPr>
            <a:r>
              <a:rPr lang="en-US" sz="1750" b="1" dirty="0"/>
              <a:t>Received: by 10.223.112.14 with SMTP id u14cs45092fap;</a:t>
            </a:r>
          </a:p>
          <a:p>
            <a:pPr marL="0" indent="0">
              <a:buNone/>
            </a:pPr>
            <a:r>
              <a:rPr lang="en-US" sz="1750" b="1" dirty="0"/>
              <a:t>        Mon, 23 May 2011 03:08:04 -0700 (PDT)</a:t>
            </a:r>
          </a:p>
          <a:p>
            <a:pPr marL="0" indent="0">
              <a:buNone/>
            </a:pPr>
            <a:r>
              <a:rPr lang="en-US" sz="1750" b="1" dirty="0"/>
              <a:t>Received: by 10.236.80.65 with SMTP id j41mr2678377yhe.192.1306145283043;</a:t>
            </a:r>
          </a:p>
          <a:p>
            <a:pPr marL="0" indent="0">
              <a:buNone/>
            </a:pPr>
            <a:r>
              <a:rPr lang="en-US" sz="1750" b="1" dirty="0"/>
              <a:t>        Mon, 23 May 2011 03:08:03 -0700 (PDT)</a:t>
            </a:r>
          </a:p>
          <a:p>
            <a:pPr marL="0" indent="0">
              <a:buNone/>
            </a:pPr>
            <a:r>
              <a:rPr lang="en-US" sz="1750" b="1" dirty="0"/>
              <a:t>Return-Path: &lt;</a:t>
            </a:r>
            <a:r>
              <a:rPr lang="en-US" sz="17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lwhsu@zfs.cs.nctu.edu.tw</a:t>
            </a:r>
            <a:r>
              <a:rPr lang="en-US" sz="1750" b="1" dirty="0"/>
              <a:t>&gt;</a:t>
            </a:r>
          </a:p>
          <a:p>
            <a:pPr marL="0" indent="0">
              <a:buNone/>
            </a:pPr>
            <a:r>
              <a:rPr lang="en-US" sz="1750" b="1" dirty="0"/>
              <a:t>Received: from zfs.cs.nctu.edu.tw (zfs.cs.nctu.edu.tw [140.113.17.215])</a:t>
            </a:r>
          </a:p>
          <a:p>
            <a:pPr marL="0" indent="0">
              <a:buNone/>
            </a:pPr>
            <a:r>
              <a:rPr lang="en-US" sz="1750" b="1" dirty="0"/>
              <a:t>        by mx.google.com with ESMTP id 57si13494424yhl.14.2011.05.23.03.08.01;</a:t>
            </a:r>
          </a:p>
          <a:p>
            <a:pPr marL="0" indent="0">
              <a:buNone/>
            </a:pPr>
            <a:r>
              <a:rPr lang="en-US" sz="1750" b="1" dirty="0"/>
              <a:t>        Mon, 23 May 2011 03:08:02 -0700 (PDT)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7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 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(google.com: domain of lwhsu@zfs.cs.nctu.edu.tw designates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        140.113.17.215 as permitted sender) client-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=140.113.17.215;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Authentication-Results: mx.google.com; 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spf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=pass (google.com: domain of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        lwhsu@zfs.cs.nctu.edu.tw designates 140.113.17.215 as permitted sender)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        smtp.mail=lwhsu@zfs.cs.nctu.edu.tw</a:t>
            </a:r>
          </a:p>
          <a:p>
            <a:pPr marL="0" indent="0">
              <a:buNone/>
            </a:pPr>
            <a:r>
              <a:rPr lang="en-US" sz="1750" b="1" dirty="0"/>
              <a:t>Received: by zfs.cs.nctu.edu.tw (Postfix, from </a:t>
            </a:r>
            <a:r>
              <a:rPr lang="en-US" sz="1750" b="1" dirty="0" err="1"/>
              <a:t>userid</a:t>
            </a:r>
            <a:r>
              <a:rPr lang="en-US" sz="1750" b="1" dirty="0"/>
              <a:t> 1001)</a:t>
            </a:r>
          </a:p>
          <a:p>
            <a:pPr marL="0" indent="0">
              <a:buNone/>
            </a:pPr>
            <a:r>
              <a:rPr lang="en-US" sz="1750" b="1" dirty="0"/>
              <a:t>	id EBCF04B638; Mon, 23 May 2011 18:04:23 +0800 (CST)</a:t>
            </a:r>
          </a:p>
          <a:p>
            <a:pPr marL="0" indent="0">
              <a:buNone/>
            </a:pPr>
            <a:r>
              <a:rPr lang="en-US" sz="1750" b="1" dirty="0"/>
              <a:t>Date: Mon, 23 May 2011 18:04:23 +0800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From: Li-Wen Hsu &lt;</a:t>
            </a:r>
            <a:r>
              <a:rPr lang="en-US" sz="17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lwhsu@cs.nctu.edu.tw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750" b="1" dirty="0"/>
              <a:t>To: lwhsu.gmail@gmail.com</a:t>
            </a:r>
          </a:p>
          <a:p>
            <a:pPr marL="0" indent="0">
              <a:buNone/>
            </a:pPr>
            <a:r>
              <a:rPr lang="en-US" sz="1750" b="1" dirty="0"/>
              <a:t>Subject: test SPF</a:t>
            </a:r>
          </a:p>
          <a:p>
            <a:pPr marL="0" indent="0">
              <a:buNone/>
            </a:pPr>
            <a:endParaRPr lang="en-US" sz="1750" b="1" dirty="0"/>
          </a:p>
          <a:p>
            <a:pPr marL="0" indent="0">
              <a:buNone/>
            </a:pPr>
            <a:r>
              <a:rPr lang="en-US" sz="1750" b="1" dirty="0"/>
              <a:t>This is a SPF test.</a:t>
            </a:r>
          </a:p>
        </p:txBody>
      </p:sp>
    </p:spTree>
    <p:extLst>
      <p:ext uri="{BB962C8B-B14F-4D97-AF65-F5344CB8AC3E}">
        <p14:creationId xmlns:p14="http://schemas.microsoft.com/office/powerpoint/2010/main" val="60352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20" y="199396"/>
            <a:ext cx="11105888" cy="1262100"/>
          </a:xfrm>
        </p:spPr>
        <p:txBody>
          <a:bodyPr/>
          <a:lstStyle/>
          <a:p>
            <a:r>
              <a:rPr lang="en-US" altLang="zh-TW" sz="4000" dirty="0"/>
              <a:t>Sender Policy Framework (SPF)</a:t>
            </a:r>
            <a:r>
              <a:rPr lang="zh-TW" altLang="en-US" sz="4000" dirty="0"/>
              <a:t> </a:t>
            </a:r>
            <a:r>
              <a:rPr lang="en-US" altLang="zh-TW" sz="3600" dirty="0"/>
              <a:t>– SPF and Forwarding</a:t>
            </a:r>
            <a:endParaRPr lang="zh-TW" altLang="en-US" sz="4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611551"/>
            <a:ext cx="10830900" cy="332706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/>
              <a:t>Does SPF break forwarding?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Yes, but only if the receiver checks SPF without understanding their mail receiving architecture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Workaround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hlinkClick r:id="rId2"/>
              </a:rPr>
              <a:t>http://www.open-spf.org/FAQ/Forwarding</a:t>
            </a:r>
            <a:endParaRPr lang="en-US" altLang="zh-TW" sz="2000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/>
              <a:t>SRS: Sender Rewriting Scheme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Forwarders should apply Sender Rewriting Scheme (SRS) to rewrite the sender address after SPF checks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hlinkClick r:id="rId3"/>
              </a:rPr>
              <a:t>http://www.open-spf.org/SRS</a:t>
            </a: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861353-3E33-44E3-97E2-5EBA2996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26" y="4923626"/>
            <a:ext cx="10463782" cy="24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45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Sender Policy Framework (SPF)</a:t>
            </a:r>
            <a:br>
              <a:rPr lang="en-US" altLang="zh-TW" sz="4000" dirty="0"/>
            </a:br>
            <a:r>
              <a:rPr lang="en-US" altLang="zh-TW" sz="4000" dirty="0"/>
              <a:t>	– Forwarding Example (no sender rewrite)</a:t>
            </a:r>
            <a:endParaRPr lang="zh-TW" altLang="en-US" sz="4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672048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On </a:t>
            </a:r>
            <a:r>
              <a:rPr lang="en-US" altLang="zh-TW" sz="2800" dirty="0" err="1"/>
              <a:t>gmail</a:t>
            </a:r>
            <a:r>
              <a:rPr lang="en-US" altLang="zh-TW" sz="2800" dirty="0"/>
              <a:t> (</a:t>
            </a:r>
            <a:r>
              <a:rPr lang="en-US" altLang="zh-TW" sz="2800" dirty="0" err="1"/>
              <a:t>lwhsu.gmail’s</a:t>
            </a:r>
            <a:r>
              <a:rPr lang="en-US" altLang="zh-TW" sz="2800" dirty="0"/>
              <a:t> account)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Envelope From: lwhsu.gmail@gmail.com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Mail Headers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From: lwhsu@cs.nctu.edu.tw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To: lwhsu@lwhsu.org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On knight.lwhsu.org (</a:t>
            </a:r>
            <a:r>
              <a:rPr lang="en-US" altLang="zh-TW" sz="2800" dirty="0" err="1"/>
              <a:t>lwhsu.org’s</a:t>
            </a:r>
            <a:r>
              <a:rPr lang="en-US" altLang="zh-TW" sz="2800" dirty="0"/>
              <a:t> mx)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~</a:t>
            </a:r>
            <a:r>
              <a:rPr lang="en-US" altLang="zh-TW" sz="2400" dirty="0" err="1"/>
              <a:t>lwhsu</a:t>
            </a:r>
            <a:r>
              <a:rPr lang="en-US" altLang="zh-TW" sz="2400" dirty="0"/>
              <a:t>/.forward: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liwenhsu.gmail@gmail.com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zh-TW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8B97114-8D2D-4FAB-BBBE-35A040CD9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38788"/>
              </p:ext>
            </p:extLst>
          </p:nvPr>
        </p:nvGraphicFramePr>
        <p:xfrm>
          <a:off x="1336515" y="5228155"/>
          <a:ext cx="9323550" cy="2011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20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2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gmail.com</a:t>
                      </a:r>
                      <a:endParaRPr lang="zh-TW" altLang="en-US" sz="2000" dirty="0"/>
                    </a:p>
                  </a:txBody>
                  <a:tcPr marL="91434" marR="91434" marT="45670" marB="45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_spf.google.com</a:t>
                      </a:r>
                      <a:endParaRPr lang="zh-TW" altLang="en-US" sz="2000" dirty="0"/>
                    </a:p>
                  </a:txBody>
                  <a:tcPr marL="91434" marR="91434" marT="45670" marB="456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"v=spf1 redirect=_spf.google.com"</a:t>
                      </a:r>
                      <a:endParaRPr lang="zh-TW" altLang="en-US" sz="2000" dirty="0"/>
                    </a:p>
                  </a:txBody>
                  <a:tcPr marL="91434" marR="91434" marT="45670" marB="45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"v=spf1 ip4:216.239.32.0/19 ip4:64.233.160.0/19 ip4:66.249.80.0/20 ip4:72.14.192.0/18 ip4:209.85.128.0/17 ip4:66.102.0.0/20 ip4:74.125.0.0/16 ip4:64.18.0.0/20 ip4:207.126.144.0/20 ip4:173.194.0.0/16 ?all"</a:t>
                      </a:r>
                      <a:endParaRPr lang="zh-TW" altLang="en-US" sz="2000" dirty="0"/>
                    </a:p>
                  </a:txBody>
                  <a:tcPr marL="91434" marR="91434" marT="45670" marB="45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734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301320"/>
            <a:ext cx="11242399" cy="710141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Delivered-To: liwenhsu.gmail@gmail.com</a:t>
            </a:r>
          </a:p>
          <a:p>
            <a:pPr marL="0" indent="0">
              <a:buNone/>
            </a:pPr>
            <a:r>
              <a:rPr lang="en-US" sz="1500" b="1" dirty="0"/>
              <a:t>Received: by 10.229.81.4 with SMTP id v4cs221969qck;</a:t>
            </a:r>
          </a:p>
          <a:p>
            <a:pPr marL="0" indent="0">
              <a:buNone/>
            </a:pPr>
            <a:r>
              <a:rPr lang="en-US" sz="1500" b="1" dirty="0"/>
              <a:t>        Sun, 10 May 2009 11:09:26 -0700 (PDT)</a:t>
            </a:r>
          </a:p>
          <a:p>
            <a:pPr marL="0" indent="0">
              <a:buNone/>
            </a:pPr>
            <a:r>
              <a:rPr lang="en-US" sz="1500" b="1" dirty="0"/>
              <a:t>Received: by 10.216.2.84 with SMTP id 62mr2907141wee.217.1241978964147;</a:t>
            </a:r>
          </a:p>
          <a:p>
            <a:pPr marL="0" indent="0">
              <a:buNone/>
            </a:pPr>
            <a:r>
              <a:rPr lang="en-US" sz="1500" b="1" dirty="0"/>
              <a:t>        Sun, 10 May 2009 11:09:24 -0700 (PDT)</a:t>
            </a:r>
          </a:p>
          <a:p>
            <a:pPr marL="0" indent="0">
              <a:buNone/>
            </a:pPr>
            <a:r>
              <a:rPr lang="en-US" sz="1500" b="1" dirty="0"/>
              <a:t>Return-Path: &lt;lwhsu.gmail@gmail.com&gt;</a:t>
            </a:r>
          </a:p>
          <a:p>
            <a:pPr marL="0" indent="0">
              <a:buNone/>
            </a:pPr>
            <a:r>
              <a:rPr lang="en-US" sz="1500" b="1" dirty="0"/>
              <a:t>Received: from knight.lwhsu.ckefgisc.org (lwhsusvr.cs.nctu.edu.tw [140.113.24.67])</a:t>
            </a:r>
          </a:p>
          <a:p>
            <a:pPr marL="0" indent="0">
              <a:buNone/>
            </a:pPr>
            <a:r>
              <a:rPr lang="en-US" sz="1500" b="1" dirty="0"/>
              <a:t>        by mx.google.com with ESMTP id 24si6143118eyx.13.2009.05.10.11.09.22;</a:t>
            </a:r>
          </a:p>
          <a:p>
            <a:pPr marL="0" indent="0">
              <a:buNone/>
            </a:pPr>
            <a:r>
              <a:rPr lang="en-US" sz="1500" b="1" dirty="0"/>
              <a:t>        Sun, 10 May 2009 11:09:23 -0700 (PDT)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5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neutral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 (google.com: 140.113.24.67 is neither permitted nor denied by domain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        of lwhsu.gmail@gmail.com) client-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=140.113.24.67;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Authentication-Results: mx.google.com;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spf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=neutral (google.com: 140.113.24.67 is neither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        permitted nor denied by domain of </a:t>
            </a:r>
            <a:r>
              <a:rPr lang="en-US" sz="15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lwhsu.gmail@gmail.com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500" b="1" dirty="0"/>
              <a:t>        </a:t>
            </a:r>
            <a:r>
              <a:rPr lang="en-US" sz="1500" b="1" dirty="0" err="1"/>
              <a:t>smtp.mail</a:t>
            </a:r>
            <a:r>
              <a:rPr lang="en-US" sz="1500" b="1" dirty="0"/>
              <a:t>=lwhsu.gmail@gmail.com; </a:t>
            </a:r>
          </a:p>
          <a:p>
            <a:pPr marL="0" indent="0">
              <a:buNone/>
            </a:pPr>
            <a:r>
              <a:rPr lang="en-US" sz="1500" b="1" dirty="0"/>
              <a:t>Received: by knight.lwhsu.ckefgisc.org (Postfix)</a:t>
            </a:r>
          </a:p>
          <a:p>
            <a:pPr marL="0" indent="0">
              <a:buNone/>
            </a:pPr>
            <a:r>
              <a:rPr lang="en-US" sz="1500" b="1" dirty="0"/>
              <a:t>        id 47F571143E; Mon, 11 May 2009 02:09:21 +0800 (CST)</a:t>
            </a:r>
          </a:p>
          <a:p>
            <a:pPr marL="0" indent="0">
              <a:buNone/>
            </a:pPr>
            <a:r>
              <a:rPr lang="en-US" sz="1500" b="1" dirty="0"/>
              <a:t>Delivered-To: lwhsu@lwhsu.org</a:t>
            </a:r>
          </a:p>
          <a:p>
            <a:pPr marL="0" indent="0">
              <a:buNone/>
            </a:pPr>
            <a:r>
              <a:rPr lang="en-US" sz="1500" b="1" dirty="0"/>
              <a:t>Received: from an-out-0708.google.com (an-out-0708.google.com [209.85.132.243])</a:t>
            </a:r>
          </a:p>
          <a:p>
            <a:pPr marL="0" indent="0">
              <a:buNone/>
            </a:pPr>
            <a:r>
              <a:rPr lang="en-US" sz="1500" b="1" dirty="0"/>
              <a:t>        by knight.lwhsu.ckefgisc.org (Postfix) with ESMTP id D832B11431</a:t>
            </a:r>
          </a:p>
          <a:p>
            <a:pPr marL="0" indent="0">
              <a:buNone/>
            </a:pPr>
            <a:r>
              <a:rPr lang="en-US" sz="1500" b="1" dirty="0"/>
              <a:t>        for &lt;lwhsu@lwhsu.org&gt;; Mon, 11 May 2009 02:09:20 +0800 (CST)</a:t>
            </a:r>
          </a:p>
          <a:p>
            <a:pPr marL="0" indent="0">
              <a:buNone/>
            </a:pPr>
            <a:r>
              <a:rPr lang="en-US" sz="1500" b="1" dirty="0"/>
              <a:t>Received: by an-out-0708.google.com with SMTP id d14so1324869and.41</a:t>
            </a:r>
          </a:p>
          <a:p>
            <a:pPr marL="0" indent="0">
              <a:buNone/>
            </a:pPr>
            <a:r>
              <a:rPr lang="en-US" sz="1500" b="1" dirty="0"/>
              <a:t>        for &lt;lwhsu@lwhsu.org&gt;; Sun, 10 May 2009 11:09:19 -0700 (PDT)</a:t>
            </a:r>
          </a:p>
          <a:p>
            <a:pPr marL="0" indent="0">
              <a:buNone/>
            </a:pPr>
            <a:r>
              <a:rPr lang="en-US" sz="1500" b="1" dirty="0"/>
              <a:t>Sender: lwhsu.gmail@gmail.com</a:t>
            </a:r>
          </a:p>
          <a:p>
            <a:pPr marL="0" indent="0">
              <a:buNone/>
            </a:pPr>
            <a:r>
              <a:rPr lang="en-US" sz="1500" b="1" dirty="0"/>
              <a:t>Received: by 10.100.248.4 with SMTP id v4mr14373811anh.121.1241978954295; Sun, </a:t>
            </a:r>
          </a:p>
          <a:p>
            <a:pPr marL="0" indent="0">
              <a:buNone/>
            </a:pPr>
            <a:r>
              <a:rPr lang="en-US" sz="1500" b="1" dirty="0"/>
              <a:t>        10 May 2009 11:09:14 -0700 (PDT)</a:t>
            </a:r>
          </a:p>
          <a:p>
            <a:pPr marL="0" indent="0">
              <a:buNone/>
            </a:pPr>
            <a:r>
              <a:rPr lang="en-US" sz="1500" b="1" dirty="0"/>
              <a:t>Date: Mon, 11 May 2009 02:09:13 +0800</a:t>
            </a:r>
          </a:p>
          <a:p>
            <a:pPr marL="0" indent="0">
              <a:buNone/>
            </a:pPr>
            <a:r>
              <a:rPr lang="en-US" sz="1500" b="1" dirty="0"/>
              <a:t>Message-ID: &lt;ef417ae30905101109j5c7b27bcy70a5bcf6d58092ab@mail.gmail.com&gt;</a:t>
            </a:r>
          </a:p>
          <a:p>
            <a:pPr marL="0" indent="0">
              <a:buNone/>
            </a:pPr>
            <a:r>
              <a:rPr lang="en-US" sz="1500" b="1" dirty="0"/>
              <a:t>Subject: test SPF</a:t>
            </a:r>
          </a:p>
          <a:p>
            <a:pPr marL="0" indent="0">
              <a:buNone/>
            </a:pPr>
            <a:r>
              <a:rPr lang="en-US" sz="1500" b="1" dirty="0"/>
              <a:t>From: Li-Wen Hsu &lt;lwhsu@cs.nctu.edu.tw&gt;</a:t>
            </a:r>
          </a:p>
          <a:p>
            <a:pPr marL="0" indent="0">
              <a:buNone/>
            </a:pPr>
            <a:r>
              <a:rPr lang="en-US" sz="1500" b="1" dirty="0"/>
              <a:t>To: lwhsu@lwhsu.org</a:t>
            </a:r>
          </a:p>
        </p:txBody>
      </p:sp>
    </p:spTree>
    <p:extLst>
      <p:ext uri="{BB962C8B-B14F-4D97-AF65-F5344CB8AC3E}">
        <p14:creationId xmlns:p14="http://schemas.microsoft.com/office/powerpoint/2010/main" val="3381638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57" y="301325"/>
            <a:ext cx="11399285" cy="1262100"/>
          </a:xfrm>
        </p:spPr>
        <p:txBody>
          <a:bodyPr/>
          <a:lstStyle/>
          <a:p>
            <a:r>
              <a:rPr lang="en-US" altLang="zh-TW" sz="4000" dirty="0"/>
              <a:t>Sender Policy Framework (SPF)</a:t>
            </a:r>
            <a:r>
              <a:rPr lang="zh-TW" altLang="en-US" sz="4000" dirty="0"/>
              <a:t> </a:t>
            </a:r>
            <a:r>
              <a:rPr lang="en-US" altLang="zh-TW" sz="3600" dirty="0"/>
              <a:t>– Some More Examples</a:t>
            </a:r>
            <a:endParaRPr lang="zh-TW" altLang="en-US" sz="4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733877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Outgoing Mail Gateway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List all authorized senders of cs.nctu.edu.tw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Incoming Mail Gateway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BIND releases from 9.4.0 support the SPF RR type</a:t>
            </a:r>
            <a:endParaRPr lang="zh-TW" altLang="en-US" dirty="0"/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D9F89BBD-2E60-45C3-970F-54ACA824A17C}"/>
              </a:ext>
            </a:extLst>
          </p:cNvPr>
          <p:cNvSpPr txBox="1">
            <a:spLocks/>
          </p:cNvSpPr>
          <p:nvPr/>
        </p:nvSpPr>
        <p:spPr>
          <a:xfrm>
            <a:off x="708540" y="2658689"/>
            <a:ext cx="10579500" cy="93795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cs.nctu.edu.tw.         3600    IN      TXT     "v=spf1 a mx a:farewell.cs.nctu.edu.tw a:csmailer.cs.nctu.edu.tw a:tcsmailer.cs.nctu.edu.tw a:tcsmailer2.cs.nctu.edu.tw ~all"</a:t>
            </a:r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568114A0-23F2-40B8-A2DE-84EA47CEA91A}"/>
              </a:ext>
            </a:extLst>
          </p:cNvPr>
          <p:cNvSpPr txBox="1">
            <a:spLocks/>
          </p:cNvSpPr>
          <p:nvPr/>
        </p:nvSpPr>
        <p:spPr>
          <a:xfrm>
            <a:off x="708540" y="4261259"/>
            <a:ext cx="10579500" cy="93795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csmx1.cs.nctu.edu.tw.   3600    IN      TXT     "v=spf1 a -all"</a:t>
            </a:r>
          </a:p>
          <a:p>
            <a:pPr marL="0" indent="0">
              <a:buNone/>
            </a:pPr>
            <a:r>
              <a:rPr lang="en-US" sz="1800" b="1" dirty="0"/>
              <a:t>csmx2.cs.nctu.edu.tw.   3600    IN      TXT     "v=spf1 a -all"</a:t>
            </a:r>
          </a:p>
          <a:p>
            <a:pPr marL="0" indent="0">
              <a:buNone/>
            </a:pPr>
            <a:r>
              <a:rPr lang="en-US" sz="1800" b="1" dirty="0"/>
              <a:t>csmx3.cs.nctu.edu.tw.   3600    IN      TXT     "v=spf1 a -all"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137517C-6D07-47F6-BB66-C90E485DA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970" y="5401073"/>
            <a:ext cx="9692640" cy="925511"/>
          </a:xfrm>
          <a:prstGeom prst="rect">
            <a:avLst/>
          </a:prstGeom>
          <a:solidFill>
            <a:srgbClr val="C4EE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defRPr/>
            </a:pPr>
            <a:r>
              <a:rPr kumimoji="1" lang="en-US" altLang="zh-TW" sz="1800" dirty="0">
                <a:latin typeface="Verdana" pitchFamily="34" charset="0"/>
              </a:rPr>
              <a:t>When a mail server sends a </a:t>
            </a:r>
            <a:r>
              <a:rPr kumimoji="1" lang="en-US" altLang="zh-TW" sz="18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bounce message (returned mail), </a:t>
            </a:r>
            <a:r>
              <a:rPr kumimoji="1" lang="en-US" altLang="zh-TW" sz="1800" dirty="0">
                <a:latin typeface="Verdana" pitchFamily="34" charset="0"/>
              </a:rPr>
              <a:t>it uses a </a:t>
            </a:r>
            <a:r>
              <a:rPr kumimoji="1" lang="en-US" altLang="zh-TW" sz="1800" dirty="0">
                <a:solidFill>
                  <a:srgbClr val="FF0000"/>
                </a:solidFill>
                <a:latin typeface="Verdana" pitchFamily="34" charset="0"/>
              </a:rPr>
              <a:t>null MAIL FROM: &lt;&gt;</a:t>
            </a:r>
            <a:r>
              <a:rPr kumimoji="1" lang="en-US" altLang="zh-TW" sz="1800" dirty="0">
                <a:latin typeface="Verdana" pitchFamily="34" charset="0"/>
              </a:rPr>
              <a:t>, and a </a:t>
            </a:r>
            <a:r>
              <a:rPr kumimoji="1" lang="en-US" altLang="zh-TW" sz="1800" dirty="0">
                <a:solidFill>
                  <a:srgbClr val="FF0000"/>
                </a:solidFill>
                <a:latin typeface="Verdana" pitchFamily="34" charset="0"/>
              </a:rPr>
              <a:t>HELO address that's supposed to be its own name</a:t>
            </a:r>
            <a:r>
              <a:rPr kumimoji="1" lang="en-US" altLang="zh-TW" sz="1800" dirty="0">
                <a:latin typeface="Verdana" pitchFamily="34" charset="0"/>
              </a:rPr>
              <a:t>. SPF will still operate, but in "</a:t>
            </a:r>
            <a:r>
              <a:rPr kumimoji="1" lang="en-US" altLang="zh-TW" sz="1800" b="1" dirty="0">
                <a:latin typeface="Verdana" pitchFamily="34" charset="0"/>
              </a:rPr>
              <a:t>degraded mode</a:t>
            </a:r>
            <a:r>
              <a:rPr kumimoji="1" lang="en-US" altLang="zh-TW" sz="1800" dirty="0">
                <a:latin typeface="Verdana" pitchFamily="34" charset="0"/>
              </a:rPr>
              <a:t>" by </a:t>
            </a:r>
            <a:r>
              <a:rPr kumimoji="1" lang="en-US" altLang="zh-TW" sz="18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using the </a:t>
            </a:r>
            <a:r>
              <a:rPr kumimoji="1" lang="en-US" altLang="zh-TW" sz="18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HELO</a:t>
            </a:r>
            <a:r>
              <a:rPr kumimoji="1" lang="en-US" altLang="zh-TW" sz="18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domain name </a:t>
            </a:r>
            <a:r>
              <a:rPr kumimoji="1" lang="en-US" altLang="zh-TW" sz="1800" dirty="0">
                <a:latin typeface="Verdana" pitchFamily="34" charset="0"/>
              </a:rPr>
              <a:t>instead. </a:t>
            </a:r>
          </a:p>
        </p:txBody>
      </p:sp>
    </p:spTree>
    <p:extLst>
      <p:ext uri="{BB962C8B-B14F-4D97-AF65-F5344CB8AC3E}">
        <p14:creationId xmlns:p14="http://schemas.microsoft.com/office/powerpoint/2010/main" val="9271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Spam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48611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Cost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Waste bandwidth and disk space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DoS like side-effect 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Waste time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False deletion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Bounce messages of nonexistent users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Nonexistent return address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Forged victim return address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Detection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Aggressive spam policy may cause high false positive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4171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7" y="151103"/>
            <a:ext cx="11676088" cy="1262100"/>
          </a:xfrm>
        </p:spPr>
        <p:txBody>
          <a:bodyPr/>
          <a:lstStyle/>
          <a:p>
            <a:r>
              <a:rPr lang="en-US" altLang="zh-TW" sz="3500" dirty="0"/>
              <a:t>Sender Policy Framework (SPF)</a:t>
            </a:r>
            <a:r>
              <a:rPr lang="zh-TW" altLang="en-US" sz="3500" dirty="0"/>
              <a:t> </a:t>
            </a:r>
            <a:r>
              <a:rPr lang="en-US" altLang="zh-TW" sz="3500" dirty="0"/>
              <a:t>– Backward Compatibility (1/2)</a:t>
            </a:r>
            <a:endParaRPr lang="zh-TW" altLang="en-US" sz="3500" dirty="0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7962" y="1711206"/>
            <a:ext cx="11242399" cy="552011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50" b="1" dirty="0"/>
              <a:t>Delivered-To: lwhsu.gmail@gmail.com</a:t>
            </a:r>
          </a:p>
          <a:p>
            <a:pPr marL="0" indent="0">
              <a:buNone/>
            </a:pPr>
            <a:r>
              <a:rPr lang="en-US" sz="1650" b="1" dirty="0"/>
              <a:t>Received: by 10.90.56.12 with SMTP id e12cs719147aga;</a:t>
            </a:r>
          </a:p>
          <a:p>
            <a:pPr marL="0" indent="0">
              <a:buNone/>
            </a:pPr>
            <a:r>
              <a:rPr lang="en-US" sz="1650" b="1" dirty="0"/>
              <a:t>        Tue, 12 May 2009 00:49:39 -0700 (PDT)</a:t>
            </a:r>
          </a:p>
          <a:p>
            <a:pPr marL="0" indent="0">
              <a:buNone/>
            </a:pPr>
            <a:r>
              <a:rPr lang="en-US" sz="1650" b="1" dirty="0"/>
              <a:t>Received: by 10.224.2.85 with SMTP id 21mr5508548qai.262.1242114578996;</a:t>
            </a:r>
          </a:p>
          <a:p>
            <a:pPr marL="0" indent="0">
              <a:buNone/>
            </a:pPr>
            <a:r>
              <a:rPr lang="en-US" sz="1650" b="1" dirty="0"/>
              <a:t>        Tue, 12 May 2009 00:49:38 -0700 (PDT)</a:t>
            </a:r>
          </a:p>
          <a:p>
            <a:pPr marL="0" indent="0">
              <a:buNone/>
            </a:pPr>
            <a:r>
              <a:rPr lang="en-US" sz="1650" b="1" dirty="0"/>
              <a:t>Return-Path: &lt;lwhsu@freebsd.cs.nctu.edu.tw&gt;</a:t>
            </a:r>
          </a:p>
          <a:p>
            <a:pPr marL="0" indent="0">
              <a:buNone/>
            </a:pPr>
            <a:r>
              <a:rPr lang="en-US" sz="1650" b="1" dirty="0"/>
              <a:t>Received: from FreeBSD.cs.nctu.edu.tw (FreeBSD.cs.nctu.edu.tw [140.113.17.209])</a:t>
            </a:r>
          </a:p>
          <a:p>
            <a:pPr marL="0" indent="0">
              <a:buNone/>
            </a:pPr>
            <a:r>
              <a:rPr lang="en-US" sz="1650" b="1" dirty="0"/>
              <a:t>        by mx.google.com with ESMTP id 7si4128629qwf.35.2009.05.12.00.49.38;</a:t>
            </a:r>
          </a:p>
          <a:p>
            <a:pPr marL="0" indent="0">
              <a:buNone/>
            </a:pPr>
            <a:r>
              <a:rPr lang="en-US" sz="1650" b="1" dirty="0"/>
              <a:t>        Tue, 12 May 2009 00:49:38 -0700 (PDT)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(google.com: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best guess record for domain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of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       lwhsu@freebsd.cs.nctu.edu.tw designates 140.113.17.209 as permitted sender)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       client-</a:t>
            </a:r>
            <a:r>
              <a:rPr lang="en-US" sz="16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=140.113.17.209;</a:t>
            </a:r>
          </a:p>
          <a:p>
            <a:pPr marL="0" indent="0">
              <a:buNone/>
            </a:pPr>
            <a:r>
              <a:rPr lang="en-US" sz="1650" b="1" dirty="0"/>
              <a:t>Authentication-Results: mx.google.com; </a:t>
            </a:r>
            <a:r>
              <a:rPr lang="en-US" sz="1650" b="1" dirty="0" err="1"/>
              <a:t>spf</a:t>
            </a:r>
            <a:r>
              <a:rPr lang="en-US" sz="1650" b="1" dirty="0"/>
              <a:t>=pass (google.com: best guess record for</a:t>
            </a:r>
          </a:p>
          <a:p>
            <a:pPr marL="0" indent="0">
              <a:buNone/>
            </a:pPr>
            <a:r>
              <a:rPr lang="en-US" sz="1650" b="1" dirty="0"/>
              <a:t>        domain of lwhsu@freebsd.cs.nctu.edu.tw designates 140.113.17.209 as permitted</a:t>
            </a:r>
          </a:p>
          <a:p>
            <a:pPr marL="0" indent="0">
              <a:buNone/>
            </a:pPr>
            <a:r>
              <a:rPr lang="en-US" sz="1650" b="1" dirty="0"/>
              <a:t>        sender) smtp.mail=lwhsu@freebsd.cs.nctu.edu.tw</a:t>
            </a:r>
          </a:p>
          <a:p>
            <a:pPr marL="0" indent="0">
              <a:buNone/>
            </a:pPr>
            <a:r>
              <a:rPr lang="en-US" sz="1650" b="1" dirty="0"/>
              <a:t>Received: by FreeBSD.cs.nctu.edu.tw (Postfix, from </a:t>
            </a:r>
            <a:r>
              <a:rPr lang="en-US" sz="1650" b="1" dirty="0" err="1"/>
              <a:t>userid</a:t>
            </a:r>
            <a:r>
              <a:rPr lang="en-US" sz="1650" b="1" dirty="0"/>
              <a:t> 1058)</a:t>
            </a:r>
          </a:p>
          <a:p>
            <a:pPr marL="0" indent="0">
              <a:buNone/>
            </a:pPr>
            <a:r>
              <a:rPr lang="en-US" sz="1650" b="1" dirty="0"/>
              <a:t>        id 6D98E61DBC; Tue, 12 May 2009 15:49:37 +0800 (CST)</a:t>
            </a:r>
          </a:p>
          <a:p>
            <a:pPr marL="0" indent="0">
              <a:buNone/>
            </a:pPr>
            <a:r>
              <a:rPr lang="en-US" sz="1650" b="1" dirty="0"/>
              <a:t>Date: Tue, 12 May 2009 15:49:37 +0800</a:t>
            </a:r>
          </a:p>
          <a:p>
            <a:pPr marL="0" indent="0">
              <a:buNone/>
            </a:pPr>
            <a:r>
              <a:rPr lang="en-US" sz="1650" b="1" dirty="0"/>
              <a:t>From: Li-Wen Hsu &lt;lwhsu@FreeBSD.org&gt;</a:t>
            </a:r>
          </a:p>
          <a:p>
            <a:pPr marL="0" indent="0">
              <a:buNone/>
            </a:pPr>
            <a:r>
              <a:rPr lang="en-US" sz="1650" b="1" dirty="0"/>
              <a:t>To: lwhsu.gmail@gmail.com</a:t>
            </a:r>
          </a:p>
          <a:p>
            <a:pPr marL="0" indent="0">
              <a:buNone/>
            </a:pPr>
            <a:r>
              <a:rPr lang="en-US" sz="1650" b="1" dirty="0"/>
              <a:t>Subject: test tw.freebsd.org SPF</a:t>
            </a:r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FF768212-0866-4FCE-B8C2-07CFBCBC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56" y="1054149"/>
            <a:ext cx="10831512" cy="5309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When there is no SPF record, guess by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record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330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1709129"/>
            <a:ext cx="11242399" cy="528721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50" b="1" dirty="0"/>
              <a:t>Delivered-To: lwhsu.gmail@gmail.com</a:t>
            </a:r>
          </a:p>
          <a:p>
            <a:pPr marL="0" indent="0">
              <a:buNone/>
            </a:pPr>
            <a:r>
              <a:rPr lang="en-US" sz="1650" b="1" dirty="0"/>
              <a:t>Received: by 10.90.56.12 with SMTP id e12cs719801aga;</a:t>
            </a:r>
          </a:p>
          <a:p>
            <a:pPr marL="0" indent="0">
              <a:buNone/>
            </a:pPr>
            <a:r>
              <a:rPr lang="en-US" sz="1650" b="1" dirty="0"/>
              <a:t>        Tue, 12 May 2009 00:56:27 -0700 (PDT)</a:t>
            </a:r>
          </a:p>
          <a:p>
            <a:pPr marL="0" indent="0">
              <a:buNone/>
            </a:pPr>
            <a:r>
              <a:rPr lang="en-US" sz="1650" b="1" dirty="0"/>
              <a:t>Received: by 10.224.74.84 with SMTP id t20mr5499756qaj.328.1242114987266;</a:t>
            </a:r>
          </a:p>
          <a:p>
            <a:pPr marL="0" indent="0">
              <a:buNone/>
            </a:pPr>
            <a:r>
              <a:rPr lang="en-US" sz="1650" b="1" dirty="0"/>
              <a:t>        Tue, 12 May 2009 00:56:27 -0700 (PDT)</a:t>
            </a:r>
          </a:p>
          <a:p>
            <a:pPr marL="0" indent="0">
              <a:buNone/>
            </a:pPr>
            <a:r>
              <a:rPr lang="en-US" sz="1650" b="1" dirty="0"/>
              <a:t>Return-Path: &lt;lwhsu@freebsd.cs.nctu.edu.tw&gt;</a:t>
            </a:r>
          </a:p>
          <a:p>
            <a:pPr marL="0" indent="0">
              <a:buNone/>
            </a:pPr>
            <a:r>
              <a:rPr lang="en-US" sz="1650" b="1" dirty="0"/>
              <a:t>Received: from FreeBSD.cs.nctu.edu.tw (FreeBSD.cs.nctu.edu.tw [140.113.17.209])</a:t>
            </a:r>
          </a:p>
          <a:p>
            <a:pPr marL="0" indent="0">
              <a:buNone/>
            </a:pPr>
            <a:r>
              <a:rPr lang="en-US" sz="1650" b="1" dirty="0"/>
              <a:t>        by mx.google.com with ESMTP id 5si4111810qwh.54.2009.05.12.00.56.26;</a:t>
            </a:r>
          </a:p>
          <a:p>
            <a:pPr marL="0" indent="0">
              <a:buNone/>
            </a:pPr>
            <a:r>
              <a:rPr lang="en-US" sz="1650" b="1" dirty="0"/>
              <a:t>        Tue, 12 May 2009 00:56:27 -0700 (PDT)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(google.com: domain of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lwhsu@freebsd.cs.nctu.edu.tw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designates 140.113.17.209 as permitted sender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) client-</a:t>
            </a:r>
            <a:r>
              <a:rPr lang="en-US" sz="16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=140.113.17.209;</a:t>
            </a:r>
          </a:p>
          <a:p>
            <a:pPr marL="0" indent="0">
              <a:buNone/>
            </a:pPr>
            <a:r>
              <a:rPr lang="en-US" sz="1650" b="1" dirty="0"/>
              <a:t>Authentication-Results: mx.google.com; </a:t>
            </a:r>
            <a:r>
              <a:rPr lang="en-US" sz="1650" b="1" dirty="0" err="1"/>
              <a:t>spf</a:t>
            </a:r>
            <a:r>
              <a:rPr lang="en-US" sz="1650" b="1" dirty="0"/>
              <a:t>=pass (google.com: domain of</a:t>
            </a:r>
          </a:p>
          <a:p>
            <a:pPr marL="0" indent="0">
              <a:buNone/>
            </a:pPr>
            <a:r>
              <a:rPr lang="en-US" sz="1650" b="1" dirty="0"/>
              <a:t>        lwhsu@freebsd.cs.nctu.edu.tw designates 140.113.17.209 as permitted sender)</a:t>
            </a:r>
          </a:p>
          <a:p>
            <a:pPr marL="0" indent="0">
              <a:buNone/>
            </a:pPr>
            <a:r>
              <a:rPr lang="en-US" sz="1650" b="1" dirty="0"/>
              <a:t>        smtp.mail=lwhsu@freebsd.cs.nctu.edu.tw</a:t>
            </a:r>
          </a:p>
          <a:p>
            <a:pPr marL="0" indent="0">
              <a:buNone/>
            </a:pPr>
            <a:r>
              <a:rPr lang="en-US" sz="1650" b="1" dirty="0"/>
              <a:t>Received: by FreeBSD.cs.nctu.edu.tw (Postfix, from </a:t>
            </a:r>
            <a:r>
              <a:rPr lang="en-US" sz="1650" b="1" dirty="0" err="1"/>
              <a:t>userid</a:t>
            </a:r>
            <a:r>
              <a:rPr lang="en-US" sz="1650" b="1" dirty="0"/>
              <a:t> 1058)</a:t>
            </a:r>
          </a:p>
          <a:p>
            <a:pPr marL="0" indent="0">
              <a:buNone/>
            </a:pPr>
            <a:r>
              <a:rPr lang="en-US" sz="1650" b="1" dirty="0"/>
              <a:t>        id 78CD461DB0; Tue, 12 May 2009 15:56:25 +0800 (CST)</a:t>
            </a:r>
          </a:p>
          <a:p>
            <a:pPr marL="0" indent="0">
              <a:buNone/>
            </a:pPr>
            <a:r>
              <a:rPr lang="en-US" sz="1650" b="1" dirty="0"/>
              <a:t>Date: Tue, 12 May 2009 15:56:25 +0800</a:t>
            </a:r>
          </a:p>
          <a:p>
            <a:pPr marL="0" indent="0">
              <a:buNone/>
            </a:pPr>
            <a:r>
              <a:rPr lang="en-US" sz="1650" b="1" dirty="0"/>
              <a:t>From: Li-Wen Hsu &lt;lwhsu@FreeBSD.org&gt;</a:t>
            </a:r>
          </a:p>
          <a:p>
            <a:pPr marL="0" indent="0">
              <a:buNone/>
            </a:pPr>
            <a:r>
              <a:rPr lang="en-US" sz="1650" b="1" dirty="0"/>
              <a:t>To: lwhsu.gmail@gmail.com</a:t>
            </a:r>
          </a:p>
          <a:p>
            <a:pPr marL="0" indent="0">
              <a:buNone/>
            </a:pPr>
            <a:r>
              <a:rPr lang="en-US" sz="1650" b="1" dirty="0"/>
              <a:t>Subject: test tw.freebsd.org SPF (2)</a:t>
            </a:r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FF768212-0866-4FCE-B8C2-07CFBCBC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729" y="1044433"/>
            <a:ext cx="10831512" cy="5309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Comparative result – when SPF record available:</a:t>
            </a:r>
            <a:endParaRPr lang="zh-TW" altLang="en-US" dirty="0"/>
          </a:p>
        </p:txBody>
      </p:sp>
      <p:sp>
        <p:nvSpPr>
          <p:cNvPr id="10" name="標題 2">
            <a:extLst>
              <a:ext uri="{FF2B5EF4-FFF2-40B4-BE49-F238E27FC236}">
                <a16:creationId xmlns:a16="http://schemas.microsoft.com/office/drawing/2014/main" id="{A675139C-7457-4463-8233-7FEB8E8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7" y="151103"/>
            <a:ext cx="11676088" cy="1262100"/>
          </a:xfrm>
        </p:spPr>
        <p:txBody>
          <a:bodyPr/>
          <a:lstStyle/>
          <a:p>
            <a:r>
              <a:rPr lang="en-US" altLang="zh-TW" sz="3500" dirty="0"/>
              <a:t>Sender Policy Framework (SPF)</a:t>
            </a:r>
            <a:r>
              <a:rPr lang="zh-TW" altLang="en-US" sz="3500" dirty="0"/>
              <a:t> </a:t>
            </a:r>
            <a:r>
              <a:rPr lang="en-US" altLang="zh-TW" sz="3500" dirty="0"/>
              <a:t>– Backward Compatibility (2/2)</a:t>
            </a:r>
            <a:endParaRPr lang="zh-TW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580550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08" y="451221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Sender Policy Framework (SPF)</a:t>
            </a:r>
            <a:br>
              <a:rPr lang="en-US" altLang="zh-TW" sz="4400" dirty="0"/>
            </a:br>
            <a:r>
              <a:rPr lang="en-US" altLang="zh-TW" sz="4400" dirty="0"/>
              <a:t>	– Example of include mechanism</a:t>
            </a:r>
            <a:endParaRPr lang="zh-TW" altLang="en-US" sz="4400" dirty="0"/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34E873D-725C-4DFF-865C-00550536E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2" y="1996859"/>
            <a:ext cx="10937640" cy="205698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 err="1"/>
              <a:t>nctucs</a:t>
            </a:r>
            <a:r>
              <a:rPr lang="en-US" b="1" dirty="0"/>
              <a:t> [~] -</a:t>
            </a:r>
            <a:r>
              <a:rPr lang="en-US" b="1" dirty="0" err="1"/>
              <a:t>wangth</a:t>
            </a:r>
            <a:r>
              <a:rPr lang="en-US" b="1" dirty="0"/>
              <a:t>- dig pixnet.net txt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;; ANSWER SECTION:</a:t>
            </a:r>
          </a:p>
          <a:p>
            <a:pPr marL="0" indent="0">
              <a:buNone/>
            </a:pPr>
            <a:r>
              <a:rPr lang="en-US" b="1" dirty="0"/>
              <a:t>pixnet.net.             86400   IN      TXT     "v=spf1 </a:t>
            </a:r>
            <a:r>
              <a:rPr lang="en-US" b="1" dirty="0" err="1"/>
              <a:t>include:aspmx.googlemail.com</a:t>
            </a:r>
            <a:r>
              <a:rPr lang="en-US" b="1" dirty="0"/>
              <a:t> </a:t>
            </a:r>
            <a:r>
              <a:rPr lang="en-US" b="1" dirty="0" err="1"/>
              <a:t>include:amazonses.com</a:t>
            </a:r>
            <a:r>
              <a:rPr lang="en-US" b="1" dirty="0"/>
              <a:t> ip4:60.199.247.0/24 ip4:103.23.108.0/24 ip4:103.23.109.0/24 ip4:113.196.243.0/26 ~all"</a:t>
            </a:r>
          </a:p>
        </p:txBody>
      </p:sp>
    </p:spTree>
    <p:extLst>
      <p:ext uri="{BB962C8B-B14F-4D97-AF65-F5344CB8AC3E}">
        <p14:creationId xmlns:p14="http://schemas.microsoft.com/office/powerpoint/2010/main" val="3571272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DomainKeys</a:t>
            </a:r>
            <a:r>
              <a:rPr lang="en-US" altLang="zh-TW" dirty="0"/>
              <a:t> and DKIM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459596"/>
            <a:ext cx="10830900" cy="552151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600" dirty="0"/>
              <a:t>Verify the source of a mail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/>
              <a:t>Allows an organization to claim </a:t>
            </a:r>
            <a:r>
              <a:rPr lang="en-US" altLang="zh-TW" sz="2600" dirty="0">
                <a:solidFill>
                  <a:srgbClr val="FF0000"/>
                </a:solidFill>
              </a:rPr>
              <a:t>responsibility</a:t>
            </a:r>
            <a:r>
              <a:rPr lang="en-US" altLang="zh-TW" sz="2600" dirty="0"/>
              <a:t> for transmitting a message, in a way that can be validated by a recipient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/>
              <a:t>With few computation cost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600" dirty="0"/>
              <a:t>Consortium spec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>
                <a:ea typeface="新細明體" panose="02020500000000000000" pitchFamily="18" charset="-120"/>
              </a:rPr>
              <a:t>Derived from Yahoo </a:t>
            </a:r>
            <a:r>
              <a:rPr lang="en-US" altLang="zh-TW" sz="2600" dirty="0" err="1">
                <a:ea typeface="新細明體" panose="02020500000000000000" pitchFamily="18" charset="-120"/>
              </a:rPr>
              <a:t>DomainKeys</a:t>
            </a:r>
            <a:r>
              <a:rPr lang="en-US" altLang="zh-TW" sz="2600" dirty="0">
                <a:ea typeface="新細明體" panose="02020500000000000000" pitchFamily="18" charset="-120"/>
              </a:rPr>
              <a:t> and Cisco Identified Internet Mail</a:t>
            </a:r>
            <a:endParaRPr lang="en-US" altLang="zh-TW" sz="2600" dirty="0"/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/>
              <a:t>RFCs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RFC 4870 Domain-Based Email Authentication Using Public Keys Advertised in the DNS (</a:t>
            </a:r>
            <a:r>
              <a:rPr lang="en-US" altLang="zh-TW" dirty="0" err="1"/>
              <a:t>DomainKeys</a:t>
            </a:r>
            <a:r>
              <a:rPr lang="en-US" altLang="zh-TW" dirty="0"/>
              <a:t>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RFC 4871 </a:t>
            </a:r>
            <a:r>
              <a:rPr lang="en-US" altLang="zh-TW" dirty="0" err="1"/>
              <a:t>DomainKeys</a:t>
            </a:r>
            <a:r>
              <a:rPr lang="en-US" altLang="zh-TW" dirty="0"/>
              <a:t> Identified Mail (DKIM) Signatures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>
                <a:hlinkClick r:id="rId2"/>
              </a:rPr>
              <a:t>http://www.dkim.org/</a:t>
            </a:r>
            <a:endParaRPr lang="en-US" altLang="zh-TW" sz="2600" dirty="0"/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hlinkClick r:id="rId3"/>
              </a:rPr>
              <a:t>http://www.dkim.org/info/DKIM-teaser.ppt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827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6" charset="-120"/>
              </a:rPr>
              <a:t>DKIM: Goals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431983"/>
          </a:xfrm>
        </p:spPr>
        <p:txBody>
          <a:bodyPr/>
          <a:lstStyle/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>
                <a:ea typeface="新細明體" panose="02020500000000000000" pitchFamily="18" charset="-120"/>
              </a:rPr>
              <a:t>Validate message content, itself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Not related to path</a:t>
            </a:r>
          </a:p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>
                <a:ea typeface="新細明體" panose="02020500000000000000" pitchFamily="18" charset="-120"/>
              </a:rPr>
              <a:t>Transparent to end users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No client User Agent upgrades </a:t>
            </a:r>
            <a:r>
              <a:rPr lang="en-US" altLang="zh-TW" sz="2400" i="1" dirty="0">
                <a:ea typeface="新細明體" panose="02020500000000000000" pitchFamily="18" charset="-120"/>
              </a:rPr>
              <a:t>required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But extensible to per-user signing</a:t>
            </a:r>
          </a:p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>
                <a:ea typeface="新細明體" panose="02020500000000000000" pitchFamily="18" charset="-120"/>
              </a:rPr>
              <a:t>Allow sender delegation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Outsourcing</a:t>
            </a:r>
          </a:p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>
                <a:ea typeface="新細明體" panose="02020500000000000000" pitchFamily="18" charset="-120"/>
              </a:rPr>
              <a:t>Low development, deployment, use costs 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Avoid large PKI, new Internet services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No trusted third parties (except DNS)</a:t>
            </a:r>
          </a:p>
        </p:txBody>
      </p:sp>
    </p:spTree>
    <p:extLst>
      <p:ext uri="{BB962C8B-B14F-4D97-AF65-F5344CB8AC3E}">
        <p14:creationId xmlns:p14="http://schemas.microsoft.com/office/powerpoint/2010/main" val="3027859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57" y="275783"/>
            <a:ext cx="10798500" cy="1077453"/>
          </a:xfrm>
        </p:spPr>
        <p:txBody>
          <a:bodyPr/>
          <a:lstStyle/>
          <a:p>
            <a:r>
              <a:rPr lang="en-US" altLang="zh-TW" dirty="0">
                <a:ea typeface="新細明體" pitchFamily="16" charset="-120"/>
              </a:rPr>
              <a:t>DKIM: Idea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257" y="1537883"/>
            <a:ext cx="10830900" cy="4353499"/>
          </a:xfrm>
        </p:spPr>
        <p:txBody>
          <a:bodyPr/>
          <a:lstStyle/>
          <a:p>
            <a:pPr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Msg header authentication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 panose="02020500000000000000" pitchFamily="18" charset="-120"/>
              </a:rPr>
              <a:t>DNS identifiers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 panose="02020500000000000000" pitchFamily="18" charset="-120"/>
              </a:rPr>
              <a:t>Public keys in DNS</a:t>
            </a:r>
          </a:p>
          <a:p>
            <a:pPr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End-to-end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 panose="02020500000000000000" pitchFamily="18" charset="-120"/>
              </a:rPr>
              <a:t>Between origin/receiver </a:t>
            </a:r>
          </a:p>
          <a:p>
            <a:pPr marL="685800" lvl="1" indent="0" eaLnBrk="1" hangingPunct="1"/>
            <a:r>
              <a:rPr lang="en-US" altLang="zh-TW" sz="2200" dirty="0">
                <a:ea typeface="新細明體" panose="02020500000000000000" pitchFamily="18" charset="-120"/>
              </a:rPr>
              <a:t>	</a:t>
            </a:r>
            <a:r>
              <a:rPr lang="zh-TW" altLang="en-US" sz="2200" dirty="0">
                <a:ea typeface="新細明體" panose="02020500000000000000" pitchFamily="18" charset="-120"/>
              </a:rPr>
              <a:t>  </a:t>
            </a:r>
            <a:r>
              <a:rPr lang="en-US" altLang="zh-TW" sz="2200" dirty="0">
                <a:ea typeface="新細明體" panose="02020500000000000000" pitchFamily="18" charset="-120"/>
              </a:rPr>
              <a:t>administrative domains.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 panose="02020500000000000000" pitchFamily="18" charset="-120"/>
              </a:rPr>
              <a:t>Not path-based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※ </a:t>
            </a:r>
            <a:r>
              <a:rPr lang="en-US" altLang="zh-TW" sz="2800" dirty="0">
                <a:ea typeface="新細明體" panose="02020500000000000000" pitchFamily="18" charset="-120"/>
              </a:rPr>
              <a:t>Digital signatures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148FD1-2DEF-4DF0-B6E3-D72B372A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355" y="1993691"/>
            <a:ext cx="7915454" cy="53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04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6" charset="-120"/>
              </a:rPr>
              <a:t>DKIM: Technical High-points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375179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Signs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body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selected parts of header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Signature transmitted in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DKIM-Signature header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Public key stored in DNS 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In _</a:t>
            </a:r>
            <a:r>
              <a:rPr lang="en-US" altLang="zh-TW" sz="2400" dirty="0" err="1">
                <a:ea typeface="新細明體" pitchFamily="18" charset="-120"/>
              </a:rPr>
              <a:t>domainkey</a:t>
            </a:r>
            <a:r>
              <a:rPr lang="en-US" altLang="zh-TW" sz="2400" dirty="0">
                <a:ea typeface="新細明體" pitchFamily="18" charset="-120"/>
              </a:rPr>
              <a:t> subdomain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New RR type, fall back to TXT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Namespace divided using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selectors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Allows multiple keys for aging, delegation, etc.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Sender Signing Policy lookup for unsigned or improperly signed mail</a:t>
            </a:r>
          </a:p>
        </p:txBody>
      </p:sp>
    </p:spTree>
    <p:extLst>
      <p:ext uri="{BB962C8B-B14F-4D97-AF65-F5344CB8AC3E}">
        <p14:creationId xmlns:p14="http://schemas.microsoft.com/office/powerpoint/2010/main" val="2534343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DKIM – Signature header (1/5)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15299"/>
            <a:ext cx="10830900" cy="5761577"/>
          </a:xfrm>
        </p:spPr>
        <p:txBody>
          <a:bodyPr/>
          <a:lstStyle/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v=	Version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a=	Hash/signing algorithm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q=	Algorithm for getting public key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d=	Signing domain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 err="1"/>
              <a:t>i</a:t>
            </a:r>
            <a:r>
              <a:rPr lang="en-US" altLang="zh-TW" sz="3200" dirty="0"/>
              <a:t>=	Signing identity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s=	Selector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c=	Canonicalization algorithm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t=	Signing time (seconds since 1/1/1970)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x=	Expiration time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h=	List of headers included in signature;</a:t>
            </a:r>
            <a:br>
              <a:rPr lang="en-US" altLang="zh-TW" sz="3200" dirty="0"/>
            </a:br>
            <a:r>
              <a:rPr lang="en-US" altLang="zh-TW" sz="3200" dirty="0"/>
              <a:t>        </a:t>
            </a:r>
            <a:r>
              <a:rPr lang="en-US" altLang="zh-TW" sz="3200" dirty="0" err="1"/>
              <a:t>dkim</a:t>
            </a:r>
            <a:r>
              <a:rPr lang="en-US" altLang="zh-TW" sz="3200" dirty="0"/>
              <a:t>-signature is implied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b=	The signature itself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 err="1"/>
              <a:t>bh</a:t>
            </a:r>
            <a:r>
              <a:rPr lang="en-US" altLang="zh-TW" sz="3200" dirty="0"/>
              <a:t>=	Body hash</a:t>
            </a:r>
          </a:p>
        </p:txBody>
      </p:sp>
    </p:spTree>
    <p:extLst>
      <p:ext uri="{BB962C8B-B14F-4D97-AF65-F5344CB8AC3E}">
        <p14:creationId xmlns:p14="http://schemas.microsoft.com/office/powerpoint/2010/main" val="1401705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DKIM – Signature header (2/5)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77823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Example: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DNS query will be made to: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07949C-1596-4DC6-8E36-F8B68190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92" y="2176450"/>
            <a:ext cx="8116442" cy="35666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DB8BB9E-0CED-4DAA-A97D-7A966B856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6449755"/>
            <a:ext cx="7529101" cy="7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6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– Signature header (3/5)</a:t>
            </a:r>
            <a:endParaRPr lang="zh-TW" altLang="en-US" sz="4400" dirty="0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2007669"/>
            <a:ext cx="11242399" cy="520817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DKIM-Signature: v=1; a=rsa-sha256; c=relaxed/relaxed;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d=yahoo.com.tw; s=s1024; t=1242033944;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</a:t>
            </a:r>
            <a:r>
              <a:rPr lang="en-US" sz="1950" b="1" dirty="0" err="1">
                <a:solidFill>
                  <a:srgbClr val="00B050"/>
                </a:solidFill>
              </a:rPr>
              <a:t>bh</a:t>
            </a:r>
            <a:r>
              <a:rPr lang="en-US" sz="1950" b="1" dirty="0">
                <a:solidFill>
                  <a:srgbClr val="00B050"/>
                </a:solidFill>
              </a:rPr>
              <a:t>=t3GnH+pN34KpMhlX59Eezm+9eCI68fU2hgid1Kscdrk=;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h=</a:t>
            </a:r>
            <a:r>
              <a:rPr lang="en-US" sz="1950" b="1" dirty="0" err="1">
                <a:solidFill>
                  <a:srgbClr val="00B050"/>
                </a:solidFill>
              </a:rPr>
              <a:t>Message-ID:X-YMail-OSG:Received:X-Mailer:Date:From:Subject</a:t>
            </a:r>
            <a:r>
              <a:rPr lang="en-US" sz="1950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</a:t>
            </a:r>
            <a:r>
              <a:rPr lang="en-US" sz="1950" b="1" dirty="0" err="1">
                <a:solidFill>
                  <a:srgbClr val="00B050"/>
                </a:solidFill>
              </a:rPr>
              <a:t>To:MIME-Version:Content-Type</a:t>
            </a:r>
            <a:r>
              <a:rPr lang="en-US" sz="1950" b="1" dirty="0">
                <a:solidFill>
                  <a:srgbClr val="00B050"/>
                </a:solidFill>
              </a:rPr>
              <a:t>: Content-Transfer-Encoding;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b=emLg4QonGbqb3PhZIEoYfiQVDYMwcBBB6SAEW+RziBEhjxKS2O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UWmq5EpD1cxX+uz9MzJ4+fK4QRJZOtd0Y10c6Ce2J+V+C/</a:t>
            </a:r>
            <a:r>
              <a:rPr lang="en-US" sz="1950" b="1" dirty="0" err="1">
                <a:solidFill>
                  <a:srgbClr val="00B050"/>
                </a:solidFill>
              </a:rPr>
              <a:t>RHnrjZ</a:t>
            </a:r>
            <a:endParaRPr lang="en-US" sz="195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3PF8kAhjqvT1GTTdohxivLGrMftg1xFGO//M7ML/fcI4UJL+XP1xhJMB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aHlHMGhE1sdGQ=</a:t>
            </a:r>
          </a:p>
          <a:p>
            <a:pPr marL="0" indent="0">
              <a:buNone/>
            </a:pP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DomainKey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-Signature: a=rsa-sha1; q=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dns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; c=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nofws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; s=s1024;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d=yahoo.com.tw; h=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Message-ID:X-YMail-OSG:Received:X-Mailer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Date:From:Subject:To:MIME-Version:Content-Type:Content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Transfer-Encoding;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b=DlAhpuGID5ozcL77Ozm5doCQsxHSWaYHULW2hWAb3heXwewHga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mqO+McEcSIplcB1JXTIBka7BR6HvbSPWX/XiMrVAjvb6zeRWiXSBWdt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xIMpQhjJiBdzC8Y1BPCsdv2UwMgxOmR6i51BTIl+GDWFIKSgm5ky/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zU+ZsdwIhlss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=;</a:t>
            </a:r>
          </a:p>
          <a:p>
            <a:pPr marL="0" indent="0">
              <a:buNone/>
            </a:pPr>
            <a:endParaRPr lang="en-US" sz="1950" b="1" dirty="0"/>
          </a:p>
          <a:p>
            <a:pPr marL="0" indent="0">
              <a:buNone/>
            </a:pPr>
            <a:endParaRPr lang="en-US" sz="1950" b="1" dirty="0"/>
          </a:p>
          <a:p>
            <a:pPr marL="0" indent="0">
              <a:buNone/>
            </a:pPr>
            <a:endParaRPr lang="en-US" sz="1950" b="1" dirty="0"/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FF768212-0866-4FCE-B8C2-07CFBCBC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8" y="1361558"/>
            <a:ext cx="10831512" cy="5309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Example: Signature of Yahoo Mail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21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SPAM detection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6"/>
            <a:ext cx="10830900" cy="569493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SPAM vs. non-SPAM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Mail sent by spammer vs. non-spammer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Problem of SPAM mail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About 90% of E-mail are SPAM! Useless for mankind!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SPAM detection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Client-based 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spammer </a:t>
            </a:r>
            <a:r>
              <a:rPr lang="en-US" altLang="zh-TW" sz="2400" dirty="0"/>
              <a:t>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sz="2400" dirty="0"/>
              <a:t>cost-effective, which can easily reach over 95% accuracy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Content-based 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spam </a:t>
            </a:r>
            <a:r>
              <a:rPr lang="en-US" altLang="zh-TW" sz="2400" dirty="0"/>
              <a:t>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sz="2400" dirty="0"/>
              <a:t>costly with less than 90% accuracy, needing training and computation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Who is the winner? Client-based? Content-based?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(or Spammer?)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Endless war between the administrators and spammers.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427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– Signature header (4/5)</a:t>
            </a:r>
            <a:endParaRPr lang="zh-TW" altLang="en-US" sz="4400" dirty="0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2007669"/>
            <a:ext cx="11242399" cy="520817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DKIM-Signature: v=1; a=rsa-sha256; c=relaxed/relaxed; d=gmail.com;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s=gamma; h=</a:t>
            </a:r>
            <a:r>
              <a:rPr lang="en-US" b="1" dirty="0" err="1">
                <a:solidFill>
                  <a:srgbClr val="00B050"/>
                </a:solidFill>
              </a:rPr>
              <a:t>domainkey-signature:mime-version:date:message-id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</a:t>
            </a:r>
            <a:r>
              <a:rPr lang="en-US" b="1" dirty="0" err="1">
                <a:solidFill>
                  <a:srgbClr val="00B050"/>
                </a:solidFill>
              </a:rPr>
              <a:t>subject:from:to:content-type</a:t>
            </a:r>
            <a:r>
              <a:rPr lang="en-US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</a:t>
            </a:r>
            <a:r>
              <a:rPr lang="en-US" b="1" dirty="0" err="1">
                <a:solidFill>
                  <a:srgbClr val="00B050"/>
                </a:solidFill>
              </a:rPr>
              <a:t>bh</a:t>
            </a:r>
            <a:r>
              <a:rPr lang="en-US" b="1" dirty="0">
                <a:solidFill>
                  <a:srgbClr val="00B050"/>
                </a:solidFill>
              </a:rPr>
              <a:t>=o8h0LUwAIau52hau5ntEJaPU6qQn7rkIboJwbgnuNgc=;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b=DxuMYeFtjXIt5eltj2MlzIXuOLA1y6f94+imgSKexX7EvhGMGUe82+4v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78Vrpm5xmkNKp2xHsjvESpyWEAyt22ZKEV4OHClyqWPuabpwas0UD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tV9KEwf9K663sCvrtoi9IpUQDPjP+aqC+po7tuLRiWfHYMETt5NpQfoWD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</a:t>
            </a:r>
            <a:r>
              <a:rPr lang="en-US" b="1" dirty="0" err="1">
                <a:solidFill>
                  <a:srgbClr val="00B050"/>
                </a:solidFill>
              </a:rPr>
              <a:t>pmoXw</a:t>
            </a:r>
            <a:r>
              <a:rPr lang="en-US" b="1" dirty="0">
                <a:solidFill>
                  <a:srgbClr val="00B050"/>
                </a:solidFill>
              </a:rPr>
              <a:t>=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DomainKey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-Signature: a=rsa-sha1; c=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nofws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; d=gmail.com; s=gamma;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h=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mime-version:date:message-id:subject:from:to:content-type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b=T2N/3v39iaiL3tWBKoZadVYr5BsotqTIKe7QL3oEy1e+2OiUCIbLGepx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I7YXJ0Wt3MLx3ZcnkdNlGhrCWqXw7aV4gWw7GCsey2qZnakBTQ/BiH3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TyrD3vdaDB8KJU0jC3Q4uE+Y2jQalXC60wsJtCByCpdXq0VVorgpLCJg4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TnM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FF768212-0866-4FCE-B8C2-07CFBCBC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8" y="1361558"/>
            <a:ext cx="10831512" cy="5309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Example: Signature of Google Mail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718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64160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DNS Records (1/2)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102643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Related DNS Records (RFC 4870)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t=y\; o=~\; n=…\;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D292B54D-44A4-419F-95E3-A525C3EE433C}"/>
              </a:ext>
            </a:extLst>
          </p:cNvPr>
          <p:cNvSpPr txBox="1">
            <a:spLocks/>
          </p:cNvSpPr>
          <p:nvPr/>
        </p:nvSpPr>
        <p:spPr>
          <a:xfrm>
            <a:off x="529470" y="2751346"/>
            <a:ext cx="10937640" cy="141960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 err="1"/>
              <a:t>nasa</a:t>
            </a:r>
            <a:r>
              <a:rPr lang="en-US" b="1" dirty="0"/>
              <a:t> [/home/</a:t>
            </a:r>
            <a:r>
              <a:rPr lang="en-US" b="1" dirty="0" err="1"/>
              <a:t>liuyh</a:t>
            </a:r>
            <a:r>
              <a:rPr lang="en-US" b="1" dirty="0"/>
              <a:t>] -</a:t>
            </a:r>
            <a:r>
              <a:rPr lang="en-US" b="1" dirty="0" err="1"/>
              <a:t>liuyh</a:t>
            </a:r>
            <a:r>
              <a:rPr lang="en-US" b="1" dirty="0"/>
              <a:t>- dig _domainkey.yahoo.com txt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_domainkey.yahoo.com.   7160    IN      TXT     "t=y\; o=~\; n=http://antispam.yahoo.com/domainkeys"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860F8D38-D8D7-4E2A-8519-68E14B848A14}"/>
              </a:ext>
            </a:extLst>
          </p:cNvPr>
          <p:cNvSpPr txBox="1">
            <a:spLocks/>
          </p:cNvSpPr>
          <p:nvPr/>
        </p:nvSpPr>
        <p:spPr>
          <a:xfrm>
            <a:off x="545680" y="4402427"/>
            <a:ext cx="10937640" cy="1419602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 err="1"/>
              <a:t>nasa</a:t>
            </a:r>
            <a:r>
              <a:rPr lang="en-US" b="1" dirty="0"/>
              <a:t> [/home/</a:t>
            </a:r>
            <a:r>
              <a:rPr lang="en-US" b="1" dirty="0" err="1"/>
              <a:t>liuyh</a:t>
            </a:r>
            <a:r>
              <a:rPr lang="en-US" b="1" dirty="0"/>
              <a:t>] -</a:t>
            </a:r>
            <a:r>
              <a:rPr lang="en-US" b="1" dirty="0" err="1"/>
              <a:t>liuyh</a:t>
            </a:r>
            <a:r>
              <a:rPr lang="en-US" b="1" dirty="0"/>
              <a:t>- dig _domainkey.cs.nctu.edu.tw txt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;; ANSWER SECTION:</a:t>
            </a:r>
          </a:p>
          <a:p>
            <a:pPr marL="0" indent="0">
              <a:buNone/>
            </a:pPr>
            <a:r>
              <a:rPr lang="en-US" b="1" dirty="0"/>
              <a:t>_domainkey.cs.nctu.edu.tw. 3600 IN      TXT     "t=y\; o=~"</a:t>
            </a:r>
          </a:p>
        </p:txBody>
      </p:sp>
    </p:spTree>
    <p:extLst>
      <p:ext uri="{BB962C8B-B14F-4D97-AF65-F5344CB8AC3E}">
        <p14:creationId xmlns:p14="http://schemas.microsoft.com/office/powerpoint/2010/main" val="1539763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4908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DNS Records (2/2)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35089"/>
            <a:ext cx="10830900" cy="5981637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Related DNS Records (RFC 4871)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v=DKIM1\; k=</a:t>
            </a:r>
            <a:r>
              <a:rPr lang="en-US" altLang="zh-TW" dirty="0" err="1"/>
              <a:t>rsa</a:t>
            </a:r>
            <a:r>
              <a:rPr lang="en-US" altLang="zh-TW" dirty="0"/>
              <a:t>\; p=…\; n=…\;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https://www.dnswatch.info/dkim/create-dns-record</a:t>
            </a:r>
            <a:endParaRPr lang="en-US" altLang="zh-TW" dirty="0"/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617ACE4A-0AEA-4256-A409-88E88D8192F9}"/>
              </a:ext>
            </a:extLst>
          </p:cNvPr>
          <p:cNvSpPr txBox="1">
            <a:spLocks/>
          </p:cNvSpPr>
          <p:nvPr/>
        </p:nvSpPr>
        <p:spPr>
          <a:xfrm>
            <a:off x="529470" y="2623010"/>
            <a:ext cx="10937640" cy="4229757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00" b="1" dirty="0" err="1"/>
              <a:t>nasa</a:t>
            </a:r>
            <a:r>
              <a:rPr lang="en-US" sz="1800" b="1" dirty="0"/>
              <a:t> [/home/</a:t>
            </a:r>
            <a:r>
              <a:rPr lang="en-US" sz="1800" b="1" dirty="0" err="1"/>
              <a:t>liuyh</a:t>
            </a:r>
            <a:r>
              <a:rPr lang="en-US" sz="1800" b="1" dirty="0"/>
              <a:t>] -</a:t>
            </a:r>
            <a:r>
              <a:rPr lang="en-US" sz="1800" b="1" dirty="0" err="1"/>
              <a:t>liuyh</a:t>
            </a:r>
            <a:r>
              <a:rPr lang="en-US" sz="1800" b="1" dirty="0"/>
              <a:t>- dig s1024._domainkey.yahoo.com.tw txt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;; ANSWER SECTION:</a:t>
            </a:r>
          </a:p>
          <a:p>
            <a:pPr marL="0" indent="0">
              <a:buNone/>
            </a:pPr>
            <a:r>
              <a:rPr lang="en-US" sz="1800" b="1" dirty="0"/>
              <a:t>s1024._domainkey.yahoo.com.tw. 1446 IN  TXT     "k=</a:t>
            </a:r>
            <a:r>
              <a:rPr lang="en-US" sz="1800" b="1" dirty="0" err="1"/>
              <a:t>rsa</a:t>
            </a:r>
            <a:r>
              <a:rPr lang="en-US" sz="1800" b="1" dirty="0"/>
              <a:t>\;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t=y</a:t>
            </a:r>
            <a:r>
              <a:rPr lang="en-US" sz="1800" b="1" dirty="0"/>
              <a:t>\; p=MIGfMA0GCSqGSIb3DQEBAQUAA4GNADCBiQKBgQDrEee0Ri4Juz+QfiWYui/E9UGSXau/2P8LjnTD8V4Unn+2FAZVGE3kL23bzeoULYv4PeleB3gfm" "JiDJOKU3Ns5L4KJAUUHjFwDebt0NP+sBK0VKeTATL2Yr/S3bT/xhy+1xtj4RkdV7fVxTn56Lb4udUnwuxK4V5b5PdOKj/+</a:t>
            </a:r>
            <a:r>
              <a:rPr lang="en-US" sz="1800" b="1" dirty="0" err="1"/>
              <a:t>XcwIDAQAB</a:t>
            </a:r>
            <a:r>
              <a:rPr lang="en-US" sz="1800" b="1" dirty="0"/>
              <a:t>\; n=A 1024 bit key\;"</a:t>
            </a:r>
          </a:p>
          <a:p>
            <a:pPr marL="0" indent="0">
              <a:buNone/>
            </a:pPr>
            <a:r>
              <a:rPr lang="en-US" sz="1800" b="1" dirty="0" err="1"/>
              <a:t>nasa</a:t>
            </a:r>
            <a:r>
              <a:rPr lang="en-US" sz="1800" b="1" dirty="0"/>
              <a:t> [/home/</a:t>
            </a:r>
            <a:r>
              <a:rPr lang="en-US" sz="1800" b="1" dirty="0" err="1"/>
              <a:t>liuyh</a:t>
            </a:r>
            <a:r>
              <a:rPr lang="en-US" sz="1800" b="1" dirty="0"/>
              <a:t>] -</a:t>
            </a:r>
            <a:r>
              <a:rPr lang="en-US" sz="1800" b="1" dirty="0" err="1"/>
              <a:t>liuyh</a:t>
            </a:r>
            <a:r>
              <a:rPr lang="en-US" sz="1800" b="1" dirty="0"/>
              <a:t>- dig gamma._domainkey.gmail.com txt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;; ANSWER SECTION:</a:t>
            </a:r>
          </a:p>
          <a:p>
            <a:pPr marL="0" indent="0">
              <a:buNone/>
            </a:pPr>
            <a:r>
              <a:rPr lang="en-US" sz="1800" b="1" dirty="0"/>
              <a:t>gamma._domainkey.gmail.com. 300 IN      TXT     "k=</a:t>
            </a:r>
            <a:r>
              <a:rPr lang="en-US" sz="1800" b="1" dirty="0" err="1"/>
              <a:t>rsa</a:t>
            </a:r>
            <a:r>
              <a:rPr lang="en-US" sz="1800" b="1" dirty="0"/>
              <a:t>\; p=MIGfMA0GCSqGSIb3DQEBAQUAA4GNADCBiQKBgQDIhyR3oItOy22ZOaBrIVe9m/iME3RqOJeasANSpg2YTHTYV+Xtp4xwf5gTjCmHQEMOs0qYu0FYiNQPQogJ2t0Mfx9zNu06rfRBDjiIU9tpx2T+NGlWZ8qhbiLo5By8apJavLyqTLavyPSrvsx0B3YzC63T4Age2CDqZYA+OwSMWQIDAQAB"</a:t>
            </a:r>
          </a:p>
        </p:txBody>
      </p:sp>
    </p:spTree>
    <p:extLst>
      <p:ext uri="{BB962C8B-B14F-4D97-AF65-F5344CB8AC3E}">
        <p14:creationId xmlns:p14="http://schemas.microsoft.com/office/powerpoint/2010/main" val="374109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8546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Signature Verification </a:t>
            </a:r>
            <a:endParaRPr lang="zh-TW" altLang="en-US" sz="4400" dirty="0"/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34E873D-725C-4DFF-865C-00550536E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9470" y="1307049"/>
            <a:ext cx="10937640" cy="602419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Return-Path: &lt;liuyh@cs.nctu.edu.tw&gt;</a:t>
            </a:r>
          </a:p>
          <a:p>
            <a:pPr marL="0" indent="0">
              <a:buNone/>
            </a:pPr>
            <a:r>
              <a:rPr lang="en-US" sz="1600" b="1" dirty="0"/>
              <a:t>Received-SPF: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1600" b="1" dirty="0"/>
              <a:t> (google.com: domain of liuyh@cs.nctu.edu.tw designates 140.113.235.130 as permitted sender) client-</a:t>
            </a:r>
            <a:r>
              <a:rPr lang="en-US" sz="1600" b="1" dirty="0" err="1"/>
              <a:t>ip</a:t>
            </a:r>
            <a:r>
              <a:rPr lang="en-US" sz="1600" b="1" dirty="0"/>
              <a:t>=140.113.235.130;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Authentication-Results: </a:t>
            </a:r>
            <a:r>
              <a:rPr lang="en-US" sz="1600" b="1" dirty="0"/>
              <a:t>mx.google.com;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spf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=pass </a:t>
            </a:r>
            <a:r>
              <a:rPr lang="en-US" sz="1600" b="1" dirty="0"/>
              <a:t>(google.com: domain of liuyh@cs.nctu.edu.tw designates 140.113.235.130 as permitted sender) </a:t>
            </a:r>
            <a:r>
              <a:rPr lang="en-US" sz="1600" b="1" dirty="0" err="1"/>
              <a:t>smtp.mail</a:t>
            </a:r>
            <a:r>
              <a:rPr lang="en-US" sz="1600" b="1" dirty="0"/>
              <a:t>=liuyh@cs.nctu.edu.tw;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dkim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=pass 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00B050"/>
                </a:solidFill>
              </a:rPr>
              <a:t>test mode</a:t>
            </a:r>
            <a:r>
              <a:rPr lang="en-US" sz="1600" b="1" dirty="0"/>
              <a:t>) header.i=@cs.nctu.edu.tw</a:t>
            </a:r>
          </a:p>
          <a:p>
            <a:pPr marL="0" indent="0">
              <a:buNone/>
            </a:pPr>
            <a:r>
              <a:rPr lang="en-US" sz="1600" b="1" dirty="0"/>
              <a:t>DKIM-Signature: v=1; a=rsa-sha1; c=relaxed; d=cs.nctu.edu.tw; h=date</a:t>
            </a:r>
          </a:p>
          <a:p>
            <a:pPr marL="0" indent="0">
              <a:buNone/>
            </a:pPr>
            <a:r>
              <a:rPr lang="en-US" sz="1600" b="1" dirty="0"/>
              <a:t>	:</a:t>
            </a:r>
            <a:r>
              <a:rPr lang="en-US" sz="1600" b="1" dirty="0" err="1"/>
              <a:t>from:to:subject:message-id:mime-version:content-type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:content-transfer-encoding; s=rsa1024; </a:t>
            </a:r>
            <a:r>
              <a:rPr lang="en-US" sz="1600" b="1" dirty="0" err="1"/>
              <a:t>bh</a:t>
            </a:r>
            <a:r>
              <a:rPr lang="en-US" sz="1600" b="1" dirty="0"/>
              <a:t>=dOkD3r2GlhQkgTyMex5QXf</a:t>
            </a:r>
          </a:p>
          <a:p>
            <a:pPr marL="0" indent="0">
              <a:buNone/>
            </a:pPr>
            <a:r>
              <a:rPr lang="en-US" sz="1600" b="1" dirty="0"/>
              <a:t>	CG2H8=; b=U4thmEZOIV9Z7X4D4gdCM75rb23NtkNBooJr/qC2IMWlbKXBDfx27V</a:t>
            </a:r>
          </a:p>
          <a:p>
            <a:pPr marL="0" indent="0">
              <a:buNone/>
            </a:pPr>
            <a:r>
              <a:rPr lang="en-US" sz="1600" b="1" dirty="0"/>
              <a:t>	jG8pO0WYcKi9szdO0lZyQXBPh9RkqqOmd3w1sB8srTXOEifDcp0BrTo0tuyV9+R6</a:t>
            </a:r>
          </a:p>
          <a:p>
            <a:pPr marL="0" indent="0">
              <a:buNone/>
            </a:pPr>
            <a:r>
              <a:rPr lang="en-US" sz="1600" b="1" dirty="0"/>
              <a:t>	gwoWl2mi4HyQFMlqboRATLWkzqP38GGbESaDvucU6vbUPDjD3C6as=</a:t>
            </a:r>
          </a:p>
          <a:p>
            <a:pPr marL="0" indent="0">
              <a:buNone/>
            </a:pPr>
            <a:r>
              <a:rPr lang="en-US" sz="1600" b="1" dirty="0" err="1"/>
              <a:t>DomainKey</a:t>
            </a:r>
            <a:r>
              <a:rPr lang="en-US" sz="1600" b="1" dirty="0"/>
              <a:t>-Signature: a=rsa-sha1; c=</a:t>
            </a:r>
            <a:r>
              <a:rPr lang="en-US" sz="1600" b="1" dirty="0" err="1"/>
              <a:t>nofws</a:t>
            </a:r>
            <a:r>
              <a:rPr lang="en-US" sz="1600" b="1" dirty="0"/>
              <a:t>; d=cs.nctu.edu.tw; h=</a:t>
            </a:r>
            <a:r>
              <a:rPr lang="en-US" sz="1600" b="1" dirty="0" err="1"/>
              <a:t>date:from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:</a:t>
            </a:r>
            <a:r>
              <a:rPr lang="en-US" sz="1600" b="1" dirty="0" err="1"/>
              <a:t>to:subject:message-id:mime-version:content-type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:content-transfer-encoding; q=</a:t>
            </a:r>
            <a:r>
              <a:rPr lang="en-US" sz="1600" b="1" dirty="0" err="1"/>
              <a:t>dns</a:t>
            </a:r>
            <a:r>
              <a:rPr lang="en-US" sz="1600" b="1" dirty="0"/>
              <a:t>; s=rsa1024; b=YdHrlRhgxtafCn6h</a:t>
            </a:r>
          </a:p>
          <a:p>
            <a:pPr marL="0" indent="0">
              <a:buNone/>
            </a:pPr>
            <a:r>
              <a:rPr lang="en-US" sz="1600" b="1" dirty="0"/>
              <a:t>	Yuidyut1gsgDDKeqEfatQQZgyZ5aqD1dOF599RNa85w9Aisd+9gGese3YdHyBXh5</a:t>
            </a:r>
          </a:p>
          <a:p>
            <a:pPr marL="0" indent="0">
              <a:buNone/>
            </a:pPr>
            <a:r>
              <a:rPr lang="en-US" sz="1600" b="1" dirty="0"/>
              <a:t>	7X3fJNpGQTvgXr69rr8/zBW8FGknW/LfIR1uA0uEtyH3YDqpCMOmsW5/nVl87Lk7</a:t>
            </a:r>
          </a:p>
          <a:p>
            <a:pPr marL="0" indent="0">
              <a:buNone/>
            </a:pPr>
            <a:r>
              <a:rPr lang="en-US" sz="1600" b="1" dirty="0"/>
              <a:t>	T7nW4sFgbeeK3RRXUumz9JNQtLs=</a:t>
            </a:r>
          </a:p>
          <a:p>
            <a:pPr marL="0" indent="0">
              <a:buNone/>
            </a:pPr>
            <a:r>
              <a:rPr lang="en-US" sz="1600" b="1" dirty="0"/>
              <a:t>Date: Mon, 21 May 2012 19:36:31 +0800</a:t>
            </a:r>
          </a:p>
          <a:p>
            <a:pPr marL="0" indent="0">
              <a:buNone/>
            </a:pPr>
            <a:r>
              <a:rPr lang="en-US" sz="1600" b="1" dirty="0"/>
              <a:t>From: Yung-Hsiang Liu &lt;liuyh@cs.nctu.edu.tw&gt;</a:t>
            </a:r>
          </a:p>
          <a:p>
            <a:pPr marL="0" indent="0">
              <a:buNone/>
            </a:pPr>
            <a:r>
              <a:rPr lang="en-US" sz="1600" b="1" dirty="0"/>
              <a:t>Subject: </a:t>
            </a:r>
            <a:r>
              <a:rPr lang="en-US" sz="1600" b="1" dirty="0" err="1"/>
              <a:t>uwhefuwef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Message-ID: &lt;20120521113631.GH87872@bsd5.cs.nctu.edu.tw&gt;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test for </a:t>
            </a:r>
            <a:r>
              <a:rPr lang="en-US" sz="1600" b="1" dirty="0" err="1"/>
              <a:t>dkim</a:t>
            </a:r>
            <a:r>
              <a:rPr lang="en-US" sz="1600" b="1" dirty="0"/>
              <a:t> check</a:t>
            </a:r>
          </a:p>
        </p:txBody>
      </p:sp>
    </p:spTree>
    <p:extLst>
      <p:ext uri="{BB962C8B-B14F-4D97-AF65-F5344CB8AC3E}">
        <p14:creationId xmlns:p14="http://schemas.microsoft.com/office/powerpoint/2010/main" val="4073001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DMARC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06138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Domain-based Message Authentication, Reporting &amp; Conformance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An email authentication, policy, and reporting protocol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It builds on SPF and DKIM protocols to provide greater assurance on the identity of the sender of a message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Provides feedback data to Domain Owners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Allow for blocking of unauthorized email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Policies are published as TXT record of DNS Service </a:t>
            </a:r>
            <a:r>
              <a:rPr lang="en-US" altLang="zh-TW" dirty="0">
                <a:solidFill>
                  <a:srgbClr val="0000FF"/>
                </a:solidFill>
              </a:rPr>
              <a:t>_dmarc.example.com</a:t>
            </a: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>
                <a:hlinkClick r:id="rId2"/>
              </a:rPr>
              <a:t>https://dmarc.org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0161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4" y="192914"/>
            <a:ext cx="11095655" cy="1262100"/>
          </a:xfrm>
        </p:spPr>
        <p:txBody>
          <a:bodyPr/>
          <a:lstStyle/>
          <a:p>
            <a:r>
              <a:rPr lang="en-US" altLang="zh-TW" sz="4800" dirty="0"/>
              <a:t>DMARC</a:t>
            </a:r>
            <a:r>
              <a:rPr lang="zh-TW" altLang="en-US" sz="4800" dirty="0"/>
              <a:t> </a:t>
            </a:r>
            <a:r>
              <a:rPr lang="en-US" altLang="zh-TW" sz="4800" dirty="0"/>
              <a:t>– The Email Authentication Process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386" y="1354878"/>
            <a:ext cx="10830900" cy="106182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DMARC is designed to fit into an organization’s existing inbound email authentication process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AD4EF2F-49B8-4427-B9F4-184BA001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704" y="2416707"/>
            <a:ext cx="8228324" cy="48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00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9464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DMARC Record Syntax</a:t>
            </a:r>
            <a:r>
              <a:rPr lang="zh-TW" altLang="en-US" sz="4800" dirty="0"/>
              <a:t> </a:t>
            </a:r>
            <a:r>
              <a:rPr lang="en-US" altLang="zh-TW" sz="4400" dirty="0"/>
              <a:t>– Tag (1/3)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82171"/>
            <a:ext cx="10830900" cy="523835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v=&lt;version&gt;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&lt;version&gt;: DMARC1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Mandatory. This must be the first supplied tag=value within the </a:t>
            </a:r>
            <a:r>
              <a:rPr lang="en-US" altLang="zh-TW" sz="2400" dirty="0" err="1"/>
              <a:t>dmarc</a:t>
            </a:r>
            <a:r>
              <a:rPr lang="en-US" altLang="zh-TW" sz="2400" dirty="0"/>
              <a:t> specific text and, while DMARC tag=value pairs are not case sensitive, this one must have the explicit upper-case value DMARC1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p=&lt;policy&gt;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&lt;policy&gt;: none, quarantine, reject</a:t>
            </a:r>
          </a:p>
          <a:p>
            <a:pPr marL="1657350" lvl="2" indent="-51435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none: Monitoring, no impact on mail flows</a:t>
            </a:r>
          </a:p>
          <a:p>
            <a:pPr marL="1657350" lvl="2" indent="-51435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quarantine: Deliver to spam folder</a:t>
            </a:r>
          </a:p>
          <a:p>
            <a:pPr marL="1657350" lvl="2" indent="-51435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reject: Block mail that fails the DMARC check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Mandatory and must be the second tag=value pair. Defines the policy the sending MTA advises the receiving MTA to follow</a:t>
            </a:r>
          </a:p>
        </p:txBody>
      </p:sp>
    </p:spTree>
    <p:extLst>
      <p:ext uri="{BB962C8B-B14F-4D97-AF65-F5344CB8AC3E}">
        <p14:creationId xmlns:p14="http://schemas.microsoft.com/office/powerpoint/2010/main" val="2344277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97841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DMARC Record Syntax</a:t>
            </a:r>
            <a:r>
              <a:rPr lang="zh-TW" altLang="en-US" sz="4800" dirty="0"/>
              <a:t> </a:t>
            </a:r>
            <a:r>
              <a:rPr lang="en-US" altLang="zh-TW" sz="4400" dirty="0"/>
              <a:t>– Tag (2/3)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852181"/>
            <a:ext cx="10830900" cy="460126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sp</a:t>
            </a:r>
            <a:r>
              <a:rPr lang="en-US" altLang="zh-TW" dirty="0"/>
              <a:t>=&lt;sub-domain policy&gt;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&lt;sub-domain policy&gt;: none, quarantine, reject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Optional. If the following DMARC RR is present: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Then failed mail from user@example.com would be rejected but 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mail from user@a.example.com or user@b.a.example.com or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user@anything.example.com would be quarantined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E7027C1C-4016-439C-8D04-BD4468839D7D}"/>
              </a:ext>
            </a:extLst>
          </p:cNvPr>
          <p:cNvSpPr txBox="1">
            <a:spLocks/>
          </p:cNvSpPr>
          <p:nvPr/>
        </p:nvSpPr>
        <p:spPr>
          <a:xfrm>
            <a:off x="1394682" y="3521760"/>
            <a:ext cx="9207216" cy="126210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/>
              <a:t>$ORIGIN example.com.</a:t>
            </a:r>
          </a:p>
          <a:p>
            <a:pPr marL="0" indent="0">
              <a:buNone/>
            </a:pPr>
            <a:r>
              <a:rPr lang="en-US" b="1" dirty="0"/>
              <a:t>...</a:t>
            </a:r>
          </a:p>
          <a:p>
            <a:pPr marL="0" indent="0">
              <a:buNone/>
            </a:pPr>
            <a:r>
              <a:rPr lang="en-US" b="1" dirty="0"/>
              <a:t>_</a:t>
            </a:r>
            <a:r>
              <a:rPr lang="en-US" b="1" dirty="0" err="1"/>
              <a:t>dmarc</a:t>
            </a:r>
            <a:r>
              <a:rPr lang="en-US" b="1" dirty="0"/>
              <a:t>	IN	TXT	"v=DMARC1;p=</a:t>
            </a:r>
            <a:r>
              <a:rPr lang="en-US" b="1" dirty="0" err="1"/>
              <a:t>reject;sp</a:t>
            </a:r>
            <a:r>
              <a:rPr lang="en-US" b="1" dirty="0"/>
              <a:t>=quarantine"</a:t>
            </a:r>
          </a:p>
        </p:txBody>
      </p:sp>
    </p:spTree>
    <p:extLst>
      <p:ext uri="{BB962C8B-B14F-4D97-AF65-F5344CB8AC3E}">
        <p14:creationId xmlns:p14="http://schemas.microsoft.com/office/powerpoint/2010/main" val="49345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9464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DMARC Record Syntax</a:t>
            </a:r>
            <a:r>
              <a:rPr lang="zh-TW" altLang="en-US" sz="4800" dirty="0"/>
              <a:t> </a:t>
            </a:r>
            <a:r>
              <a:rPr lang="en-US" altLang="zh-TW" sz="4400" dirty="0"/>
              <a:t>– Tag (3/3)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832493"/>
            <a:ext cx="10830900" cy="506138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rua</a:t>
            </a:r>
            <a:r>
              <a:rPr lang="en-US" altLang="zh-TW" dirty="0"/>
              <a:t>=&lt;@mail&gt;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&lt;@mail&gt;: Optional. A comma delimited list of URI(s) to which </a:t>
            </a:r>
            <a:r>
              <a:rPr lang="en-US" altLang="zh-TW" dirty="0">
                <a:solidFill>
                  <a:srgbClr val="FF0000"/>
                </a:solidFill>
              </a:rPr>
              <a:t>aggregate mail reports</a:t>
            </a:r>
            <a:r>
              <a:rPr lang="en-US" altLang="zh-TW" dirty="0"/>
              <a:t> should be sent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ruf</a:t>
            </a:r>
            <a:r>
              <a:rPr lang="en-US" altLang="zh-TW" dirty="0"/>
              <a:t>=&lt;@mail&gt;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&lt;@mail&gt;: Optional. A comma delimited list of URI(s) to which </a:t>
            </a:r>
            <a:r>
              <a:rPr lang="en-US" altLang="zh-TW" dirty="0">
                <a:solidFill>
                  <a:srgbClr val="FF0000"/>
                </a:solidFill>
              </a:rPr>
              <a:t>detailed failure reports</a:t>
            </a:r>
            <a:r>
              <a:rPr lang="en-US" altLang="zh-TW" dirty="0"/>
              <a:t> should be sent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pct</a:t>
            </a:r>
            <a:r>
              <a:rPr lang="en-US" altLang="zh-TW" dirty="0"/>
              <a:t>=&lt;percent&gt;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&lt;percent&gt;: Number from 0 to 100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Optional. Defines the percentage of mail to which the DMARC policy applies</a:t>
            </a:r>
          </a:p>
        </p:txBody>
      </p:sp>
    </p:spTree>
    <p:extLst>
      <p:ext uri="{BB962C8B-B14F-4D97-AF65-F5344CB8AC3E}">
        <p14:creationId xmlns:p14="http://schemas.microsoft.com/office/powerpoint/2010/main" val="3848759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zh-TW" dirty="0">
                <a:ea typeface="新細明體" pitchFamily="18" charset="-120"/>
              </a:rPr>
              <a:t>Handling Malicious Mail in Postfix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56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Anti–SPAM - Client – Based Detection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563420"/>
            <a:ext cx="10830900" cy="5822363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350" dirty="0">
                <a:ea typeface="新細明體" pitchFamily="18" charset="-120"/>
              </a:rPr>
              <a:t>Client-blocking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ea typeface="新細明體" pitchFamily="18" charset="-120"/>
              </a:rPr>
              <a:t>Check their IP address, hostnames, email address, and/or behavior when the client connect to send a message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ea typeface="新細明體" pitchFamily="18" charset="-120"/>
              </a:rPr>
              <a:t>Problems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350" dirty="0">
                <a:ea typeface="新細明體" pitchFamily="18" charset="-120"/>
              </a:rPr>
              <a:t>IP address, hostname, email address are forged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350" dirty="0">
                <a:ea typeface="新細明體" pitchFamily="18" charset="-120"/>
              </a:rPr>
              <a:t>Innocent victim open relay host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350" dirty="0">
                <a:ea typeface="新細明體" pitchFamily="18" charset="-120"/>
              </a:rPr>
              <a:t>Techniques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solidFill>
                  <a:srgbClr val="0000FF"/>
                </a:solidFill>
                <a:ea typeface="新細明體" pitchFamily="18" charset="-120"/>
              </a:rPr>
              <a:t>DNSBL/WL</a:t>
            </a:r>
            <a:r>
              <a:rPr lang="en-US" altLang="zh-TW" sz="2350" dirty="0">
                <a:ea typeface="新細明體" pitchFamily="18" charset="-120"/>
              </a:rPr>
              <a:t> (DNS Blacklists and Whitelists)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350" dirty="0">
                <a:ea typeface="新細明體" pitchFamily="18" charset="-120"/>
              </a:rPr>
              <a:t>RFC 5782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 err="1">
                <a:solidFill>
                  <a:srgbClr val="0000FF"/>
                </a:solidFill>
                <a:ea typeface="新細明體" pitchFamily="18" charset="-120"/>
              </a:rPr>
              <a:t>Greylisting</a:t>
            </a:r>
            <a:endParaRPr lang="en-US" altLang="zh-TW" sz="2350" dirty="0">
              <a:solidFill>
                <a:srgbClr val="0000FF"/>
              </a:solidFill>
              <a:ea typeface="新細明體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solidFill>
                  <a:srgbClr val="0000FF"/>
                </a:solidFill>
                <a:ea typeface="新細明體" pitchFamily="18" charset="-120"/>
              </a:rPr>
              <a:t>SPF</a:t>
            </a:r>
            <a:r>
              <a:rPr lang="en-US" altLang="zh-TW" sz="2350" dirty="0">
                <a:ea typeface="新細明體" pitchFamily="18" charset="-120"/>
              </a:rPr>
              <a:t> – </a:t>
            </a:r>
            <a:r>
              <a:rPr lang="en-US" altLang="zh-TW" sz="2350" dirty="0"/>
              <a:t>Sender Policy Framework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 err="1">
                <a:solidFill>
                  <a:srgbClr val="0000FF"/>
                </a:solidFill>
                <a:ea typeface="新細明體" pitchFamily="18" charset="-120"/>
              </a:rPr>
              <a:t>DomainKeys</a:t>
            </a:r>
            <a:r>
              <a:rPr lang="en-US" altLang="zh-TW" sz="2350" dirty="0">
                <a:solidFill>
                  <a:srgbClr val="0000FF"/>
                </a:solidFill>
                <a:ea typeface="新細明體" pitchFamily="18" charset="-120"/>
              </a:rPr>
              <a:t>/DKIM</a:t>
            </a:r>
            <a:endParaRPr lang="en-US" altLang="zh-TW" sz="2350" dirty="0"/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ea typeface="新細明體" pitchFamily="18" charset="-120"/>
              </a:rPr>
              <a:t>Sender ID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ea typeface="新細明體" pitchFamily="18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9469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36430"/>
            <a:ext cx="10798500" cy="12621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Anti</a:t>
            </a:r>
            <a:r>
              <a:rPr lang="en-US" altLang="zh-TW" sz="5400" dirty="0"/>
              <a:t> – </a:t>
            </a:r>
            <a:r>
              <a:rPr lang="en-US" altLang="zh-TW" dirty="0">
                <a:ea typeface="新細明體" pitchFamily="18" charset="-120"/>
              </a:rPr>
              <a:t>Spam configuration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39" y="1158692"/>
            <a:ext cx="10830900" cy="93794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3200" dirty="0">
                <a:ea typeface="新細明體" panose="02020500000000000000" pitchFamily="18" charset="-120"/>
              </a:rPr>
              <a:t>The SMTP Conversation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2100" dirty="0">
                <a:ea typeface="新細明體" panose="02020500000000000000" pitchFamily="18" charset="-120"/>
                <a:hlinkClick r:id="rId2"/>
              </a:rPr>
              <a:t>info@ora.com</a:t>
            </a:r>
            <a:r>
              <a:rPr lang="en-US" altLang="zh-TW" sz="2100" dirty="0">
                <a:ea typeface="新細明體" panose="02020500000000000000" pitchFamily="18" charset="-120"/>
              </a:rPr>
              <a:t> </a:t>
            </a:r>
            <a:r>
              <a:rPr lang="en-US" altLang="zh-TW" sz="2100" dirty="0">
                <a:ea typeface="新細明體" panose="02020500000000000000" pitchFamily="18" charset="-120"/>
                <a:sym typeface="Wingdings" panose="05000000000000000000" pitchFamily="2" charset="2"/>
              </a:rPr>
              <a:t> smtp.example.com  </a:t>
            </a:r>
            <a:r>
              <a:rPr lang="en-US" altLang="zh-TW" sz="2100" dirty="0">
                <a:ea typeface="新細明體" panose="02020500000000000000" pitchFamily="18" charset="-120"/>
                <a:sym typeface="Wingdings" panose="05000000000000000000" pitchFamily="2" charset="2"/>
                <a:hlinkClick r:id="rId3"/>
              </a:rPr>
              <a:t>kdent@example.com</a:t>
            </a:r>
            <a:r>
              <a:rPr lang="en-US" altLang="zh-TW" sz="21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endParaRPr lang="en-US" altLang="zh-TW" sz="2100" dirty="0"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EA297C-3921-4733-A29A-3199481C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902" y="2240815"/>
            <a:ext cx="8486775" cy="50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74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40" y="1776965"/>
            <a:ext cx="10830900" cy="5238357"/>
          </a:xfrm>
        </p:spPr>
        <p:txBody>
          <a:bodyPr/>
          <a:lstStyle/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600" dirty="0">
                <a:ea typeface="新細明體" panose="02020500000000000000" pitchFamily="18" charset="-120"/>
              </a:rPr>
              <a:t>Four rules in relative detection position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Rules and their default values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smtpd_client_restrictions</a:t>
            </a:r>
            <a:r>
              <a:rPr lang="en-US" altLang="zh-TW" sz="2100" dirty="0">
                <a:ea typeface="新細明體" panose="02020500000000000000" pitchFamily="18" charset="-120"/>
              </a:rPr>
              <a:t> =</a:t>
            </a:r>
          </a:p>
          <a:p>
            <a:pPr marL="1885950" lvl="3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smtpd_helo_required</a:t>
            </a:r>
            <a:r>
              <a:rPr lang="en-US" altLang="zh-TW" sz="2100" dirty="0">
                <a:ea typeface="新細明體" panose="02020500000000000000" pitchFamily="18" charset="-120"/>
              </a:rPr>
              <a:t> = yes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smtpd_helo_restrictions</a:t>
            </a:r>
            <a:r>
              <a:rPr lang="en-US" altLang="zh-TW" sz="2100" dirty="0">
                <a:ea typeface="新細明體" panose="02020500000000000000" pitchFamily="18" charset="-120"/>
              </a:rPr>
              <a:t> =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smtpd_sender_restrictions</a:t>
            </a:r>
            <a:r>
              <a:rPr lang="en-US" altLang="zh-TW" sz="2100" dirty="0">
                <a:ea typeface="新細明體" panose="02020500000000000000" pitchFamily="18" charset="-120"/>
              </a:rPr>
              <a:t> =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smtpd_recipient_restrictions</a:t>
            </a:r>
            <a:r>
              <a:rPr lang="en-US" altLang="zh-TW" sz="2100" dirty="0">
                <a:ea typeface="新細明體" panose="02020500000000000000" pitchFamily="18" charset="-120"/>
              </a:rPr>
              <a:t> = 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100" dirty="0">
                <a:ea typeface="新細明體" panose="02020500000000000000" pitchFamily="18" charset="-120"/>
              </a:rPr>
              <a:t>		</a:t>
            </a:r>
            <a:r>
              <a:rPr lang="en-US" altLang="zh-TW" sz="2100" dirty="0" err="1">
                <a:ea typeface="新細明體" panose="02020500000000000000" pitchFamily="18" charset="-120"/>
              </a:rPr>
              <a:t>permit_mynetworks</a:t>
            </a:r>
            <a:r>
              <a:rPr lang="en-US" altLang="zh-TW" sz="2100" dirty="0">
                <a:ea typeface="新細明體" panose="02020500000000000000" pitchFamily="18" charset="-120"/>
              </a:rPr>
              <a:t>, </a:t>
            </a:r>
            <a:r>
              <a:rPr lang="en-US" altLang="zh-TW" sz="2100" dirty="0" err="1">
                <a:ea typeface="新細明體" panose="02020500000000000000" pitchFamily="18" charset="-120"/>
              </a:rPr>
              <a:t>reject_unauth_destination</a:t>
            </a:r>
            <a:endParaRPr lang="en-US" altLang="zh-TW" sz="21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Each restriction check result can be: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>
                <a:ea typeface="新細明體" panose="02020500000000000000" pitchFamily="18" charset="-120"/>
              </a:rPr>
              <a:t>OK		(Accept in this restriction)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>
                <a:ea typeface="新細明體" panose="02020500000000000000" pitchFamily="18" charset="-120"/>
              </a:rPr>
              <a:t>REJECT	(Reject immediately without further check)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>
                <a:ea typeface="新細明體" panose="02020500000000000000" pitchFamily="18" charset="-120"/>
              </a:rPr>
              <a:t>DUNNO	(do next check)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Other options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/>
              <a:t>disable_vrfy_command</a:t>
            </a:r>
            <a:r>
              <a:rPr lang="en-US" altLang="zh-TW" sz="2100" dirty="0"/>
              <a:t> = yes</a:t>
            </a:r>
            <a:endParaRPr lang="en-US" altLang="zh-TW" sz="21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733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900309"/>
            <a:ext cx="10830900" cy="4141134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DNSBL/WL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smtpd_client_restrictions</a:t>
            </a: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 err="1"/>
              <a:t>Greylisting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smtpd_recipient_restrictions</a:t>
            </a: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SPF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smtpd_recipient_restrictions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553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302" y="1912028"/>
            <a:ext cx="11651563" cy="506908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TW" sz="2800" dirty="0">
                <a:ea typeface="新細明體" panose="02020500000000000000" pitchFamily="18" charset="-120"/>
              </a:rPr>
              <a:t>Access maps – access(5)</a:t>
            </a:r>
          </a:p>
          <a:p>
            <a:pPr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List of IP addresses, hostnames, email addresses</a:t>
            </a:r>
          </a:p>
          <a:p>
            <a:pPr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Can be used in:</a:t>
            </a:r>
          </a:p>
          <a:p>
            <a:pPr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300" dirty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90000"/>
              </a:lnSpc>
            </a:pPr>
            <a:r>
              <a:rPr lang="en-US" altLang="zh-TW" sz="2350" dirty="0" err="1">
                <a:ea typeface="新細明體" panose="02020500000000000000" pitchFamily="18" charset="-120"/>
              </a:rPr>
              <a:t>smtpd_client_restrictions</a:t>
            </a:r>
            <a:r>
              <a:rPr lang="en-US" altLang="zh-TW" sz="2350" dirty="0">
                <a:ea typeface="新細明體" panose="02020500000000000000" pitchFamily="18" charset="-120"/>
              </a:rPr>
              <a:t> = </a:t>
            </a:r>
            <a:r>
              <a:rPr lang="en-US" altLang="zh-TW" sz="235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check_client_access</a:t>
            </a:r>
            <a:r>
              <a:rPr lang="en-US" altLang="zh-TW" sz="2350" dirty="0">
                <a:ea typeface="新細明體" panose="02020500000000000000" pitchFamily="18" charset="-120"/>
              </a:rPr>
              <a:t> hash:/</a:t>
            </a:r>
            <a:r>
              <a:rPr lang="en-US" altLang="zh-TW" sz="2350" dirty="0" err="1">
                <a:ea typeface="新細明體" panose="02020500000000000000" pitchFamily="18" charset="-120"/>
              </a:rPr>
              <a:t>usr</a:t>
            </a:r>
            <a:r>
              <a:rPr lang="en-US" altLang="zh-TW" sz="2350" dirty="0">
                <a:ea typeface="新細明體" panose="02020500000000000000" pitchFamily="18" charset="-120"/>
              </a:rPr>
              <a:t>/local/</a:t>
            </a:r>
            <a:r>
              <a:rPr lang="en-US" altLang="zh-TW" sz="2350" dirty="0" err="1">
                <a:ea typeface="新細明體" panose="02020500000000000000" pitchFamily="18" charset="-120"/>
              </a:rPr>
              <a:t>etc</a:t>
            </a:r>
            <a:r>
              <a:rPr lang="en-US" altLang="zh-TW" sz="2350" dirty="0">
                <a:ea typeface="新細明體" panose="02020500000000000000" pitchFamily="18" charset="-120"/>
              </a:rPr>
              <a:t>/postfix/access</a:t>
            </a:r>
          </a:p>
          <a:p>
            <a:pPr marL="457200" lvl="1" indent="0">
              <a:lnSpc>
                <a:spcPct val="90000"/>
              </a:lnSpc>
            </a:pPr>
            <a:r>
              <a:rPr lang="en-US" altLang="zh-TW" sz="2350" dirty="0" err="1">
                <a:ea typeface="新細明體" panose="02020500000000000000" pitchFamily="18" charset="-120"/>
              </a:rPr>
              <a:t>smtpd_helo_restrictions</a:t>
            </a:r>
            <a:r>
              <a:rPr lang="en-US" altLang="zh-TW" sz="2350" dirty="0">
                <a:ea typeface="新細明體" panose="02020500000000000000" pitchFamily="18" charset="-120"/>
              </a:rPr>
              <a:t> = </a:t>
            </a:r>
            <a:r>
              <a:rPr lang="en-US" altLang="zh-TW" sz="235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check_helo_access</a:t>
            </a:r>
            <a:r>
              <a:rPr lang="en-US" altLang="zh-TW" sz="2350" dirty="0">
                <a:ea typeface="新細明體" panose="02020500000000000000" pitchFamily="18" charset="-120"/>
              </a:rPr>
              <a:t> hash:/</a:t>
            </a:r>
            <a:r>
              <a:rPr lang="en-US" altLang="zh-TW" sz="2350" dirty="0" err="1">
                <a:ea typeface="新細明體" panose="02020500000000000000" pitchFamily="18" charset="-120"/>
              </a:rPr>
              <a:t>usr</a:t>
            </a:r>
            <a:r>
              <a:rPr lang="en-US" altLang="zh-TW" sz="2350" dirty="0">
                <a:ea typeface="新細明體" panose="02020500000000000000" pitchFamily="18" charset="-120"/>
              </a:rPr>
              <a:t>/local/</a:t>
            </a:r>
            <a:r>
              <a:rPr lang="en-US" altLang="zh-TW" sz="2350" dirty="0" err="1">
                <a:ea typeface="新細明體" panose="02020500000000000000" pitchFamily="18" charset="-120"/>
              </a:rPr>
              <a:t>etc</a:t>
            </a:r>
            <a:r>
              <a:rPr lang="en-US" altLang="zh-TW" sz="2350" dirty="0">
                <a:ea typeface="新細明體" panose="02020500000000000000" pitchFamily="18" charset="-120"/>
              </a:rPr>
              <a:t>/postfix/</a:t>
            </a:r>
            <a:r>
              <a:rPr lang="en-US" altLang="zh-TW" sz="2350" dirty="0" err="1">
                <a:ea typeface="新細明體" panose="02020500000000000000" pitchFamily="18" charset="-120"/>
              </a:rPr>
              <a:t>helohost</a:t>
            </a:r>
            <a:endParaRPr lang="en-US" altLang="zh-TW" sz="2350" dirty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90000"/>
              </a:lnSpc>
            </a:pPr>
            <a:r>
              <a:rPr lang="en-US" altLang="zh-TW" sz="2350" dirty="0" err="1">
                <a:ea typeface="新細明體" panose="02020500000000000000" pitchFamily="18" charset="-120"/>
              </a:rPr>
              <a:t>smtpd_sender_restrictions</a:t>
            </a:r>
            <a:r>
              <a:rPr lang="en-US" altLang="zh-TW" sz="2350" dirty="0">
                <a:ea typeface="新細明體" panose="02020500000000000000" pitchFamily="18" charset="-120"/>
              </a:rPr>
              <a:t> = </a:t>
            </a:r>
            <a:r>
              <a:rPr lang="en-US" altLang="zh-TW" sz="235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check_sender_access</a:t>
            </a:r>
            <a:r>
              <a:rPr lang="en-US" altLang="zh-TW" sz="2350" dirty="0">
                <a:solidFill>
                  <a:srgbClr val="FF99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350" dirty="0">
                <a:ea typeface="新細明體" panose="02020500000000000000" pitchFamily="18" charset="-120"/>
              </a:rPr>
              <a:t>hash:/</a:t>
            </a:r>
            <a:r>
              <a:rPr lang="en-US" altLang="zh-TW" sz="2350" dirty="0" err="1">
                <a:ea typeface="新細明體" panose="02020500000000000000" pitchFamily="18" charset="-120"/>
              </a:rPr>
              <a:t>usr</a:t>
            </a:r>
            <a:r>
              <a:rPr lang="en-US" altLang="zh-TW" sz="2350" dirty="0">
                <a:ea typeface="新細明體" panose="02020500000000000000" pitchFamily="18" charset="-120"/>
              </a:rPr>
              <a:t>/local/</a:t>
            </a:r>
            <a:r>
              <a:rPr lang="en-US" altLang="zh-TW" sz="2350" dirty="0" err="1">
                <a:ea typeface="新細明體" panose="02020500000000000000" pitchFamily="18" charset="-120"/>
              </a:rPr>
              <a:t>etc</a:t>
            </a:r>
            <a:r>
              <a:rPr lang="en-US" altLang="zh-TW" sz="2350" dirty="0">
                <a:ea typeface="新細明體" panose="02020500000000000000" pitchFamily="18" charset="-120"/>
              </a:rPr>
              <a:t>/postfix/</a:t>
            </a:r>
            <a:r>
              <a:rPr lang="en-US" altLang="zh-TW" sz="2350" dirty="0" err="1">
                <a:ea typeface="新細明體" panose="02020500000000000000" pitchFamily="18" charset="-120"/>
              </a:rPr>
              <a:t>sender_access</a:t>
            </a:r>
            <a:endParaRPr lang="en-US" altLang="zh-TW" sz="2350" dirty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90000"/>
              </a:lnSpc>
            </a:pPr>
            <a:r>
              <a:rPr lang="en-US" altLang="zh-TW" sz="2350" dirty="0" err="1">
                <a:ea typeface="新細明體" panose="02020500000000000000" pitchFamily="18" charset="-120"/>
              </a:rPr>
              <a:t>smtpd_recipient_restrictions</a:t>
            </a:r>
            <a:r>
              <a:rPr lang="en-US" altLang="zh-TW" sz="2350" dirty="0">
                <a:ea typeface="新細明體" panose="02020500000000000000" pitchFamily="18" charset="-120"/>
              </a:rPr>
              <a:t> = </a:t>
            </a:r>
            <a:r>
              <a:rPr lang="en-US" altLang="zh-TW" sz="235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check_recipient_access</a:t>
            </a:r>
            <a:r>
              <a:rPr lang="en-US" altLang="zh-TW" sz="2350" dirty="0">
                <a:ea typeface="新細明體" panose="02020500000000000000" pitchFamily="18" charset="-120"/>
              </a:rPr>
              <a:t> hash:/</a:t>
            </a:r>
            <a:r>
              <a:rPr lang="en-US" altLang="zh-TW" sz="2350" dirty="0" err="1">
                <a:ea typeface="新細明體" panose="02020500000000000000" pitchFamily="18" charset="-120"/>
              </a:rPr>
              <a:t>usr</a:t>
            </a:r>
            <a:r>
              <a:rPr lang="en-US" altLang="zh-TW" sz="2350" dirty="0">
                <a:ea typeface="新細明體" panose="02020500000000000000" pitchFamily="18" charset="-120"/>
              </a:rPr>
              <a:t>/local/</a:t>
            </a:r>
            <a:r>
              <a:rPr lang="en-US" altLang="zh-TW" sz="2350" dirty="0" err="1">
                <a:ea typeface="新細明體" panose="02020500000000000000" pitchFamily="18" charset="-120"/>
              </a:rPr>
              <a:t>etc</a:t>
            </a:r>
            <a:r>
              <a:rPr lang="en-US" altLang="zh-TW" sz="2350" dirty="0">
                <a:ea typeface="新細明體" panose="02020500000000000000" pitchFamily="18" charset="-120"/>
              </a:rPr>
              <a:t>/postfix/</a:t>
            </a:r>
            <a:r>
              <a:rPr lang="en-US" altLang="zh-TW" sz="2350" dirty="0" err="1">
                <a:ea typeface="新細明體" panose="02020500000000000000" pitchFamily="18" charset="-120"/>
              </a:rPr>
              <a:t>rcpt_access</a:t>
            </a:r>
            <a:endParaRPr lang="en-US" altLang="zh-TW" sz="2350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300" dirty="0">
              <a:ea typeface="新細明體" panose="02020500000000000000" pitchFamily="18" charset="-120"/>
            </a:endParaRPr>
          </a:p>
          <a:p>
            <a:pPr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Actions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OK, REJECT, DUNNO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FILTER			(redirect to content filter)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HOLD				(put in hold queue)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DISCARD			(report success to client but drop)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4xx message or 5xx message</a:t>
            </a:r>
            <a:endParaRPr lang="en-US" altLang="zh-TW" sz="23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9977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(4)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56198"/>
            <a:ext cx="10830900" cy="5627694"/>
          </a:xfrm>
        </p:spPr>
        <p:txBody>
          <a:bodyPr/>
          <a:lstStyle/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anose="02020500000000000000" pitchFamily="18" charset="-120"/>
              </a:rPr>
              <a:t>Example of access maps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check_client_access</a:t>
            </a:r>
            <a:r>
              <a:rPr lang="en-US" altLang="zh-TW" sz="1800" dirty="0">
                <a:ea typeface="新細明體" panose="02020500000000000000" pitchFamily="18" charset="-120"/>
              </a:rPr>
              <a:t>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/access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nctu.edu.tw	OK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127.0.0.1	OK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61.30.6.207	REJECT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/\.dynamic\./	REJECT (</a:t>
            </a:r>
            <a:r>
              <a:rPr lang="en-US" altLang="zh-TW" sz="1600" dirty="0" err="1">
                <a:ea typeface="新細明體" panose="02020500000000000000" pitchFamily="18" charset="-120"/>
              </a:rPr>
              <a:t>regexp</a:t>
            </a:r>
            <a:r>
              <a:rPr lang="en-US" altLang="zh-TW" sz="1600" dirty="0">
                <a:ea typeface="新細明體" panose="02020500000000000000" pitchFamily="18" charset="-120"/>
              </a:rPr>
              <a:t>:)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check_helo</a:t>
            </a:r>
            <a:r>
              <a:rPr lang="en-US" altLang="zh-TW" sz="1800" dirty="0">
                <a:solidFill>
                  <a:srgbClr val="CC6600"/>
                </a:solidFill>
                <a:ea typeface="新細明體" panose="02020500000000000000" pitchFamily="18" charset="-120"/>
              </a:rPr>
              <a:t> access</a:t>
            </a:r>
            <a:r>
              <a:rPr lang="en-US" altLang="zh-TW" sz="1800" dirty="0">
                <a:ea typeface="新細明體" panose="02020500000000000000" pitchFamily="18" charset="-120"/>
              </a:rPr>
              <a:t> hash:/postfix/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helohost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>
                <a:ea typeface="新細明體" panose="02020500000000000000" pitchFamily="18" charset="-120"/>
              </a:rPr>
              <a:t>greatdeals.example.com	REJECT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oreillynet.com		OK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check_sender_access</a:t>
            </a:r>
            <a:r>
              <a:rPr lang="en-US" altLang="zh-TW" sz="1800" dirty="0">
                <a:solidFill>
                  <a:srgbClr val="FF99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sender_access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>
                <a:ea typeface="新細明體" panose="02020500000000000000" pitchFamily="18" charset="-120"/>
              </a:rPr>
              <a:t>sales@</a:t>
            </a:r>
            <a:r>
              <a:rPr lang="pt-BR" altLang="zh-TW" sz="1600" dirty="0">
                <a:ea typeface="新細明體" panose="02020500000000000000" pitchFamily="18" charset="-120"/>
              </a:rPr>
              <a:t>viagra.com	553 Please contact +886-3-5712121-54707.</a:t>
            </a:r>
          </a:p>
          <a:p>
            <a:pPr lvl="2"/>
            <a:r>
              <a:rPr lang="pt-BR" altLang="zh-TW" sz="1600" dirty="0">
                <a:ea typeface="新細明體" panose="02020500000000000000" pitchFamily="18" charset="-120"/>
              </a:rPr>
              <a:t>	viagra.com	553 Invalid MAIL FROM</a:t>
            </a:r>
          </a:p>
          <a:p>
            <a:pPr lvl="2"/>
            <a:r>
              <a:rPr lang="pt-BR" altLang="zh-TW" sz="1600" dirty="0">
                <a:ea typeface="新細明體" panose="02020500000000000000" pitchFamily="18" charset="-120"/>
              </a:rPr>
              <a:t>	.viagra.com	553 Invalid MAIL FROM</a:t>
            </a:r>
          </a:p>
          <a:p>
            <a:pPr lvl="2"/>
            <a:r>
              <a:rPr lang="pt-BR" altLang="zh-TW" sz="1600" dirty="0">
                <a:ea typeface="新細明體" panose="02020500000000000000" pitchFamily="18" charset="-120"/>
              </a:rPr>
              <a:t>	manager@	553 Invalid MAIL FROM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check_recipient_access</a:t>
            </a:r>
            <a:r>
              <a:rPr lang="en-US" altLang="zh-TW" sz="1800" dirty="0">
                <a:ea typeface="新細明體" panose="02020500000000000000" pitchFamily="18" charset="-120"/>
              </a:rPr>
              <a:t>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recipient_access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>
                <a:ea typeface="新細明體" panose="02020500000000000000" pitchFamily="18" charset="-120"/>
              </a:rPr>
              <a:t>bin@cs.nctu.edu.tw	553 Invalid RCPT TO command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ftp@cs.nctu.edu.tw	553 Invalid RCPT TO command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man@cs.nctu.edu.tw	553 Invalid RCPT TO command</a:t>
            </a:r>
          </a:p>
        </p:txBody>
      </p:sp>
    </p:spTree>
    <p:extLst>
      <p:ext uri="{BB962C8B-B14F-4D97-AF65-F5344CB8AC3E}">
        <p14:creationId xmlns:p14="http://schemas.microsoft.com/office/powerpoint/2010/main" val="148454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(5)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50966"/>
            <a:ext cx="10830900" cy="5450723"/>
          </a:xfrm>
        </p:spPr>
        <p:txBody>
          <a:bodyPr/>
          <a:lstStyle/>
          <a:p>
            <a:pPr indent="-457200">
              <a:buFontTx/>
              <a:buAutoNum type="arabicPeriod" startAt="2"/>
            </a:pPr>
            <a:r>
              <a:rPr lang="en-US" altLang="zh-TW" sz="2800" dirty="0">
                <a:ea typeface="新細明體" panose="02020500000000000000" pitchFamily="18" charset="-120"/>
              </a:rPr>
              <a:t>Special client-checking restrictions</a:t>
            </a:r>
          </a:p>
          <a:p>
            <a:pPr marL="838200" lvl="1" indent="-3810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permit_auth_destination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Mostly used in 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2000" dirty="0" err="1">
                <a:ea typeface="新細明體" panose="02020500000000000000" pitchFamily="18" charset="-120"/>
              </a:rPr>
              <a:t>smtpd_recipient_restrictions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Permit request if destination address matches:</a:t>
            </a:r>
          </a:p>
          <a:p>
            <a:pPr marL="1676400" lvl="3" indent="-30480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The postfix system</a:t>
            </a:r>
            <a:r>
              <a:rPr lang="en-US" altLang="zh-TW" sz="18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s final destination setting</a:t>
            </a:r>
          </a:p>
          <a:p>
            <a:pPr marL="2114550" lvl="4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600" dirty="0">
                <a:ea typeface="新細明體" panose="02020500000000000000" pitchFamily="18" charset="-120"/>
              </a:rPr>
              <a:t>, </a:t>
            </a:r>
            <a:r>
              <a:rPr lang="en-US" altLang="zh-TW" sz="1600" dirty="0" err="1">
                <a:ea typeface="新細明體" panose="02020500000000000000" pitchFamily="18" charset="-120"/>
              </a:rPr>
              <a:t>inet_interfaces</a:t>
            </a:r>
            <a:r>
              <a:rPr lang="en-US" altLang="zh-TW" sz="1600" dirty="0">
                <a:ea typeface="新細明體" panose="02020500000000000000" pitchFamily="18" charset="-120"/>
              </a:rPr>
              <a:t>, </a:t>
            </a:r>
            <a:r>
              <a:rPr lang="en-US" altLang="zh-TW" sz="1600" dirty="0" err="1">
                <a:ea typeface="新細明體" panose="02020500000000000000" pitchFamily="18" charset="-120"/>
              </a:rPr>
              <a:t>vitual_alias_domains</a:t>
            </a:r>
            <a:r>
              <a:rPr lang="en-US" altLang="zh-TW" sz="1600" dirty="0">
                <a:ea typeface="新細明體" panose="02020500000000000000" pitchFamily="18" charset="-120"/>
              </a:rPr>
              <a:t>, </a:t>
            </a:r>
            <a:r>
              <a:rPr lang="en-US" altLang="zh-TW" sz="1600" dirty="0" err="1">
                <a:ea typeface="新細明體" panose="02020500000000000000" pitchFamily="18" charset="-120"/>
              </a:rPr>
              <a:t>virtual_mailbox_domains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1676400" lvl="3" indent="-30480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The postfix system</a:t>
            </a:r>
            <a:r>
              <a:rPr lang="en-US" altLang="zh-TW" sz="18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s relay domain</a:t>
            </a:r>
          </a:p>
          <a:p>
            <a:pPr marL="2114550" lvl="4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ea typeface="新細明體" panose="02020500000000000000" pitchFamily="18" charset="-120"/>
              </a:rPr>
              <a:t>relay_domains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Found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 OK, </a:t>
            </a:r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UnFound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 DUNNO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reject_unauth_destination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Opposite to </a:t>
            </a:r>
            <a:r>
              <a:rPr lang="en-US" altLang="zh-TW" sz="2000" dirty="0" err="1">
                <a:ea typeface="新細明體" panose="02020500000000000000" pitchFamily="18" charset="-120"/>
              </a:rPr>
              <a:t>permit_auth_destination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Found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 REJECT, </a:t>
            </a:r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UnFound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 DUNNO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permit_mynetworks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Allow a request if client IP match any address in 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2000" dirty="0" err="1">
                <a:ea typeface="新細明體" panose="02020500000000000000" pitchFamily="18" charset="-120"/>
              </a:rPr>
              <a:t>mynetworks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1676400" lvl="3" indent="-30480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Usually used in </a:t>
            </a:r>
            <a:r>
              <a:rPr lang="en-US" altLang="zh-TW" sz="1800" dirty="0" err="1">
                <a:ea typeface="新細明體" panose="02020500000000000000" pitchFamily="18" charset="-120"/>
              </a:rPr>
              <a:t>smtpd_recipient_restrictions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2222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(6)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34924"/>
            <a:ext cx="10830900" cy="5486117"/>
          </a:xfrm>
        </p:spPr>
        <p:txBody>
          <a:bodyPr/>
          <a:lstStyle/>
          <a:p>
            <a:pPr indent="-457200">
              <a:buFontTx/>
              <a:buAutoNum type="arabicPeriod" startAt="3"/>
              <a:defRPr/>
            </a:pPr>
            <a:r>
              <a:rPr lang="en-US" altLang="zh-TW" dirty="0">
                <a:ea typeface="新細明體" pitchFamily="18" charset="-120"/>
              </a:rPr>
              <a:t>Strict syntax restrictions</a:t>
            </a:r>
          </a:p>
          <a:p>
            <a:pPr marL="838200" lvl="1" indent="-381000" eaLnBrk="1" hangingPunct="1">
              <a:buFontTx/>
              <a:buChar char="&gt;"/>
              <a:defRPr/>
            </a:pPr>
            <a:r>
              <a:rPr lang="en-US" altLang="zh-TW" dirty="0">
                <a:ea typeface="新細明體" pitchFamily="18" charset="-120"/>
              </a:rPr>
              <a:t>Restrictions that does not conform to RFC</a:t>
            </a:r>
          </a:p>
          <a:p>
            <a:pPr marL="838200" lvl="1" indent="-381000" eaLnBrk="1" hangingPunct="1">
              <a:buFontTx/>
              <a:buChar char="&gt;"/>
              <a:defRPr/>
            </a:pPr>
            <a:endParaRPr lang="en-US" altLang="zh-TW" dirty="0">
              <a:ea typeface="新細明體" pitchFamily="18" charset="-120"/>
            </a:endParaRPr>
          </a:p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reject_invalid_helo_hostname</a:t>
            </a:r>
            <a:endParaRPr lang="en-US" altLang="zh-TW" dirty="0">
              <a:ea typeface="新細明體" pitchFamily="18" charset="-120"/>
            </a:endParaRPr>
          </a:p>
          <a:p>
            <a:pPr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Reject hostname with bad syntax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reject_non_fqdn_helo_hostname</a:t>
            </a:r>
            <a:endParaRPr lang="en-US" altLang="zh-TW" dirty="0">
              <a:ea typeface="新細明體" pitchFamily="18" charset="-120"/>
            </a:endParaRPr>
          </a:p>
          <a:p>
            <a:pPr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Reject hostname not in FQDN format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reject_non_fqdn_sender</a:t>
            </a:r>
            <a:endParaRPr lang="en-US" altLang="zh-TW" dirty="0">
              <a:ea typeface="新細明體" pitchFamily="18" charset="-120"/>
            </a:endParaRPr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For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</a:rPr>
              <a:t>MAIL FROM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command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reject_non_fqdn_recipient</a:t>
            </a:r>
            <a:endParaRPr lang="en-US" altLang="zh-TW" dirty="0">
              <a:ea typeface="新細明體" pitchFamily="18" charset="-120"/>
            </a:endParaRPr>
          </a:p>
          <a:p>
            <a:pPr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For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</a:rPr>
              <a:t>RCPT TO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431247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(7)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34924"/>
            <a:ext cx="10830900" cy="5875455"/>
          </a:xfrm>
        </p:spPr>
        <p:txBody>
          <a:bodyPr/>
          <a:lstStyle/>
          <a:p>
            <a:pPr indent="-457200">
              <a:buFontTx/>
              <a:buAutoNum type="arabicPeriod" startAt="4"/>
            </a:pPr>
            <a:r>
              <a:rPr lang="en-US" altLang="zh-TW" dirty="0">
                <a:ea typeface="新細明體" panose="02020500000000000000" pitchFamily="18" charset="-120"/>
              </a:rPr>
              <a:t>DNS restrictions</a:t>
            </a:r>
          </a:p>
          <a:p>
            <a:pPr marL="838200" lvl="1" indent="-381000" eaLnBrk="1" hangingPunct="1">
              <a:buFontTx/>
              <a:buChar char="&gt;"/>
            </a:pPr>
            <a:r>
              <a:rPr lang="en-US" altLang="zh-TW" dirty="0">
                <a:ea typeface="新細明體" panose="02020500000000000000" pitchFamily="18" charset="-120"/>
              </a:rPr>
              <a:t>Make sure that clients and email envelope addresses have valid DNS information</a:t>
            </a:r>
          </a:p>
          <a:p>
            <a:pPr marL="838200" lvl="1" indent="-381000" eaLnBrk="1" hangingPunct="1">
              <a:buFontTx/>
              <a:buChar char="&gt;"/>
              <a:defRPr/>
            </a:pPr>
            <a:endParaRPr lang="en-US" altLang="zh-TW" dirty="0">
              <a:ea typeface="新細明體" pitchFamily="18" charset="-120"/>
            </a:endParaRPr>
          </a:p>
          <a:p>
            <a:pPr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800" dirty="0" err="1">
                <a:ea typeface="新細明體" panose="02020500000000000000" pitchFamily="18" charset="-120"/>
              </a:rPr>
              <a:t>reject_unknown_client_hostname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Reject if the DNS records related to the client IP unreasonable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800" dirty="0" err="1">
                <a:ea typeface="新細明體" panose="02020500000000000000" pitchFamily="18" charset="-120"/>
              </a:rPr>
              <a:t>reject_unknown_helo_hostname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Reject if EHLO hostname has no DNS MX or A record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800" dirty="0" err="1">
                <a:ea typeface="新細明體" panose="02020500000000000000" pitchFamily="18" charset="-120"/>
              </a:rPr>
              <a:t>reject_unknown_sender_domain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marL="131445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Reject if MAIL FROM domain name has no DNS MX or A record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800" dirty="0" err="1">
                <a:ea typeface="新細明體" panose="02020500000000000000" pitchFamily="18" charset="-120"/>
              </a:rPr>
              <a:t>reject_unknown_recipient_domain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Reject if RCPT TO domain name has no DNS MX or A record</a:t>
            </a:r>
          </a:p>
        </p:txBody>
      </p:sp>
    </p:spTree>
    <p:extLst>
      <p:ext uri="{BB962C8B-B14F-4D97-AF65-F5344CB8AC3E}">
        <p14:creationId xmlns:p14="http://schemas.microsoft.com/office/powerpoint/2010/main" val="2618655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(8)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77339"/>
            <a:ext cx="10830900" cy="5663089"/>
          </a:xfrm>
        </p:spPr>
        <p:txBody>
          <a:bodyPr/>
          <a:lstStyle/>
          <a:p>
            <a:pPr indent="-457200">
              <a:lnSpc>
                <a:spcPct val="100000"/>
              </a:lnSpc>
              <a:buFontTx/>
              <a:buAutoNum type="arabicPeriod" startAt="5"/>
              <a:defRPr/>
            </a:pPr>
            <a:r>
              <a:rPr lang="en-US" altLang="zh-TW" sz="2800" dirty="0">
                <a:ea typeface="新細明體" pitchFamily="18" charset="-120"/>
              </a:rPr>
              <a:t>Real-time blacklists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Check with </a:t>
            </a:r>
            <a:r>
              <a:rPr lang="en-US" altLang="zh-TW" sz="2400" dirty="0" err="1">
                <a:ea typeface="新細明體" pitchFamily="18" charset="-120"/>
              </a:rPr>
              <a:t>DNSxL</a:t>
            </a:r>
            <a:r>
              <a:rPr lang="en-US" altLang="zh-TW" sz="2400" dirty="0">
                <a:ea typeface="新細明體" pitchFamily="18" charset="-120"/>
              </a:rPr>
              <a:t> services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/>
              <a:t>permit_dnswl_client</a:t>
            </a:r>
            <a:r>
              <a:rPr lang="en-US" altLang="zh-TW" sz="2400" dirty="0"/>
              <a:t> list.dnswl.org</a:t>
            </a:r>
            <a:endParaRPr lang="en-US" altLang="zh-TW" sz="2400" dirty="0">
              <a:hlinkClick r:id="rId2"/>
            </a:endParaRPr>
          </a:p>
          <a:p>
            <a:pPr marL="1238250" lvl="2" indent="-381000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hlinkClick r:id="rId2"/>
              </a:rPr>
              <a:t>http://www.dnswl.org/</a:t>
            </a:r>
            <a:endParaRPr lang="en-US" altLang="zh-TW" sz="2000" dirty="0">
              <a:ea typeface="新細明體" pitchFamily="18" charset="-120"/>
            </a:endParaRP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reject_rbl_client</a:t>
            </a:r>
            <a:r>
              <a:rPr lang="en-US" altLang="zh-TW" sz="2400" dirty="0">
                <a:ea typeface="新細明體" pitchFamily="18" charset="-120"/>
              </a:rPr>
              <a:t>  </a:t>
            </a:r>
            <a:r>
              <a:rPr lang="en-US" altLang="zh-TW" sz="2400" dirty="0" err="1">
                <a:ea typeface="新細明體" pitchFamily="18" charset="-120"/>
              </a:rPr>
              <a:t>domain.tld</a:t>
            </a:r>
            <a:r>
              <a:rPr lang="en-US" altLang="zh-TW" sz="2400" dirty="0">
                <a:ea typeface="新細明體" pitchFamily="18" charset="-120"/>
              </a:rPr>
              <a:t>[=</a:t>
            </a:r>
            <a:r>
              <a:rPr lang="en-US" altLang="zh-TW" sz="2400" dirty="0" err="1">
                <a:ea typeface="新細明體" pitchFamily="18" charset="-120"/>
              </a:rPr>
              <a:t>d.d.d.d</a:t>
            </a:r>
            <a:r>
              <a:rPr lang="en-US" altLang="zh-TW" sz="2400" dirty="0">
                <a:ea typeface="新細明體" pitchFamily="18" charset="-120"/>
              </a:rPr>
              <a:t>]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ea typeface="新細明體" pitchFamily="18" charset="-120"/>
              </a:rPr>
              <a:t>Reject if client IP is detect in DNSBL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reject_rhsbl_client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err="1">
                <a:ea typeface="新細明體" pitchFamily="18" charset="-120"/>
              </a:rPr>
              <a:t>domain.tld</a:t>
            </a:r>
            <a:r>
              <a:rPr lang="en-US" altLang="zh-TW" sz="2400" dirty="0">
                <a:ea typeface="新細明體" pitchFamily="18" charset="-120"/>
              </a:rPr>
              <a:t>[=</a:t>
            </a:r>
            <a:r>
              <a:rPr lang="en-US" altLang="zh-TW" sz="2400" dirty="0" err="1">
                <a:ea typeface="新細明體" pitchFamily="18" charset="-120"/>
              </a:rPr>
              <a:t>d.d.d.d</a:t>
            </a:r>
            <a:r>
              <a:rPr lang="en-US" altLang="zh-TW" sz="2400" dirty="0">
                <a:ea typeface="新細明體" pitchFamily="18" charset="-120"/>
              </a:rPr>
              <a:t>]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ea typeface="新細明體" pitchFamily="18" charset="-120"/>
              </a:rPr>
              <a:t>Reject if client hostname has an A record under specified domain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reject_rhsbl_sender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err="1">
                <a:ea typeface="新細明體" pitchFamily="18" charset="-120"/>
              </a:rPr>
              <a:t>domain.tld</a:t>
            </a:r>
            <a:r>
              <a:rPr lang="en-US" altLang="zh-TW" sz="2400" dirty="0">
                <a:ea typeface="新細明體" pitchFamily="18" charset="-120"/>
              </a:rPr>
              <a:t>[=</a:t>
            </a:r>
            <a:r>
              <a:rPr lang="en-US" altLang="zh-TW" sz="2400" dirty="0" err="1">
                <a:ea typeface="新細明體" pitchFamily="18" charset="-120"/>
              </a:rPr>
              <a:t>d.d.d.d</a:t>
            </a:r>
            <a:r>
              <a:rPr lang="en-US" altLang="zh-TW" sz="2400" dirty="0">
                <a:ea typeface="新細明體" pitchFamily="18" charset="-120"/>
              </a:rPr>
              <a:t>]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ea typeface="新細明體" pitchFamily="18" charset="-120"/>
              </a:rPr>
              <a:t>Reject if sender domain in address has an A record under specified domain</a:t>
            </a:r>
          </a:p>
          <a:p>
            <a:pPr marL="1257300" lvl="2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ea typeface="新細明體" pitchFamily="18" charset="-120"/>
            </a:endParaRP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smtpd_client_restrictions</a:t>
            </a:r>
            <a:r>
              <a:rPr lang="en-US" altLang="zh-TW" sz="2400" dirty="0">
                <a:ea typeface="新細明體" pitchFamily="18" charset="-120"/>
              </a:rPr>
              <a:t> =</a:t>
            </a:r>
            <a:br>
              <a:rPr lang="en-US" altLang="zh-TW" sz="2400" dirty="0">
                <a:ea typeface="新細明體" pitchFamily="18" charset="-120"/>
              </a:rPr>
            </a:br>
            <a:r>
              <a:rPr lang="en-US" altLang="zh-TW" sz="2400" dirty="0">
                <a:ea typeface="新細明體" pitchFamily="18" charset="-120"/>
              </a:rPr>
              <a:t>		hash:/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/access, </a:t>
            </a:r>
            <a:r>
              <a:rPr lang="en-US" altLang="zh-TW" sz="2400" dirty="0" err="1">
                <a:ea typeface="新細明體" pitchFamily="18" charset="-120"/>
              </a:rPr>
              <a:t>reject_rbl_client</a:t>
            </a:r>
            <a:r>
              <a:rPr lang="en-US" altLang="zh-TW" sz="2400" dirty="0">
                <a:ea typeface="新細明體" pitchFamily="18" charset="-120"/>
              </a:rPr>
              <a:t> relays.ordb.org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smtpd_sender_restrictions</a:t>
            </a:r>
            <a:r>
              <a:rPr lang="en-US" altLang="zh-TW" sz="2400" dirty="0">
                <a:ea typeface="新細明體" pitchFamily="18" charset="-120"/>
              </a:rPr>
              <a:t> =</a:t>
            </a:r>
          </a:p>
          <a:p>
            <a:pPr marL="457200" lvl="1" indent="0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		hash:/</a:t>
            </a:r>
            <a:r>
              <a:rPr lang="en-US" altLang="zh-TW" sz="2400" dirty="0" err="1">
                <a:ea typeface="新細明體" pitchFamily="18" charset="-120"/>
              </a:rPr>
              <a:t>usr</a:t>
            </a:r>
            <a:r>
              <a:rPr lang="en-US" altLang="zh-TW" sz="2400" dirty="0">
                <a:ea typeface="新細明體" pitchFamily="18" charset="-120"/>
              </a:rPr>
              <a:t>/local/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/postfix/</a:t>
            </a:r>
            <a:r>
              <a:rPr lang="en-US" altLang="zh-TW" sz="2400" dirty="0" err="1">
                <a:ea typeface="新細明體" pitchFamily="18" charset="-120"/>
              </a:rPr>
              <a:t>sender_access</a:t>
            </a:r>
            <a:r>
              <a:rPr lang="en-US" altLang="zh-TW" sz="2400" dirty="0">
                <a:ea typeface="新細明體" pitchFamily="18" charset="-120"/>
              </a:rPr>
              <a:t>,</a:t>
            </a:r>
          </a:p>
          <a:p>
            <a:pPr marL="457200" lvl="1" indent="0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		</a:t>
            </a:r>
            <a:r>
              <a:rPr lang="en-US" altLang="zh-TW" sz="2400" dirty="0" err="1">
                <a:ea typeface="新細明體" pitchFamily="18" charset="-120"/>
              </a:rPr>
              <a:t>reject_rhsbl_sender</a:t>
            </a:r>
            <a:r>
              <a:rPr lang="en-US" altLang="zh-TW" sz="2400" dirty="0">
                <a:ea typeface="新細明體" pitchFamily="18" charset="-120"/>
              </a:rPr>
              <a:t> dns.rfc-ignorant.org</a:t>
            </a:r>
          </a:p>
        </p:txBody>
      </p:sp>
    </p:spTree>
    <p:extLst>
      <p:ext uri="{BB962C8B-B14F-4D97-AF65-F5344CB8AC3E}">
        <p14:creationId xmlns:p14="http://schemas.microsoft.com/office/powerpoint/2010/main" val="2401625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(9)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645772"/>
            <a:ext cx="10830900" cy="5612584"/>
          </a:xfrm>
        </p:spPr>
        <p:txBody>
          <a:bodyPr/>
          <a:lstStyle/>
          <a:p>
            <a:pPr indent="-457200">
              <a:buFontTx/>
              <a:buAutoNum type="arabicPeriod" startAt="6"/>
              <a:defRPr/>
            </a:pPr>
            <a:r>
              <a:rPr lang="en-US" altLang="zh-TW" sz="2800" dirty="0">
                <a:ea typeface="新細明體" pitchFamily="18" charset="-120"/>
              </a:rPr>
              <a:t>Policy Service</a:t>
            </a:r>
          </a:p>
          <a:p>
            <a:pPr marL="838200" lvl="1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Postfix SMTP server sends in a delegated SMTPD access policy request to one special service (policy service).</a:t>
            </a:r>
          </a:p>
          <a:p>
            <a:pPr marL="838200" lvl="1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Policy service replies actions allowed in Postfix SMTPD access table.</a:t>
            </a:r>
          </a:p>
          <a:p>
            <a:pPr marL="838200" lvl="1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Usage:</a:t>
            </a:r>
          </a:p>
          <a:p>
            <a:pPr marL="12573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>
                <a:ea typeface="新細明體" pitchFamily="18" charset="-120"/>
              </a:rPr>
              <a:t>check_policy_service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 err="1">
                <a:ea typeface="新細明體" pitchFamily="18" charset="-120"/>
              </a:rPr>
              <a:t>servicename</a:t>
            </a:r>
            <a:endParaRPr lang="en-US" altLang="zh-TW" sz="2400" i="1" dirty="0">
              <a:ea typeface="新細明體" pitchFamily="18" charset="-120"/>
            </a:endParaRPr>
          </a:p>
          <a:p>
            <a:pPr marL="838200" lvl="1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Example: </a:t>
            </a:r>
            <a:r>
              <a:rPr lang="en-US" altLang="zh-TW" sz="2400" dirty="0" err="1"/>
              <a:t>Greylisting</a:t>
            </a:r>
            <a:r>
              <a:rPr lang="en-US" altLang="zh-TW" sz="2400" dirty="0"/>
              <a:t> (Using </a:t>
            </a:r>
            <a:r>
              <a:rPr lang="en-US" altLang="zh-TW" sz="2400" dirty="0" err="1"/>
              <a:t>Postgrey</a:t>
            </a:r>
            <a:r>
              <a:rPr lang="en-US" altLang="zh-TW" sz="2400" dirty="0"/>
              <a:t>)</a:t>
            </a:r>
          </a:p>
          <a:p>
            <a:pPr marL="1238250" lvl="2" indent="-3810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mail/</a:t>
            </a:r>
            <a:r>
              <a:rPr lang="en-US" altLang="zh-TW" sz="2400" dirty="0" err="1"/>
              <a:t>postgrey</a:t>
            </a:r>
            <a:endParaRPr lang="en-US" altLang="zh-TW" sz="2400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/local/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/postfix/</a:t>
            </a:r>
            <a:r>
              <a:rPr lang="en-US" altLang="zh-TW" sz="2000" dirty="0" err="1"/>
              <a:t>postgrey_whitelist_clients</a:t>
            </a:r>
            <a:endParaRPr lang="en-US" altLang="zh-TW" sz="2000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/local/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/postfix/</a:t>
            </a:r>
            <a:r>
              <a:rPr lang="en-US" altLang="zh-TW" sz="2000" dirty="0" err="1"/>
              <a:t>postgrey_whitelist_recipients</a:t>
            </a:r>
            <a:endParaRPr lang="en-US" altLang="zh-TW" sz="2000" dirty="0"/>
          </a:p>
          <a:p>
            <a:pPr marL="1238250" lvl="2" indent="-3810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/>
              <a:t>postgrey</a:t>
            </a:r>
            <a:r>
              <a:rPr lang="en-US" altLang="zh-TW" sz="2400" dirty="0"/>
              <a:t> daemon runs on port 10023</a:t>
            </a:r>
          </a:p>
          <a:p>
            <a:pPr marL="1238250" lvl="2" indent="-3810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In main.cf</a:t>
            </a:r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/>
              <a:t>smtpd_recipient_restrictions</a:t>
            </a:r>
            <a:r>
              <a:rPr lang="en-US" altLang="zh-TW" sz="2000" dirty="0"/>
              <a:t> = …, </a:t>
            </a:r>
            <a:r>
              <a:rPr lang="en-US" altLang="zh-TW" sz="2000" dirty="0" err="1"/>
              <a:t>reject_unauth_destination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check_policy_service</a:t>
            </a:r>
            <a:r>
              <a:rPr lang="en-US" altLang="zh-TW" sz="2000" dirty="0"/>
              <a:t> inet:127.0.0.1:10023</a:t>
            </a:r>
          </a:p>
        </p:txBody>
      </p:sp>
    </p:spTree>
    <p:extLst>
      <p:ext uri="{BB962C8B-B14F-4D97-AF65-F5344CB8AC3E}">
        <p14:creationId xmlns:p14="http://schemas.microsoft.com/office/powerpoint/2010/main" val="39327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Anti–SPAM – Content</a:t>
            </a:r>
            <a:r>
              <a:rPr lang="zh-TW" altLang="en-US" sz="4800" dirty="0"/>
              <a:t> </a:t>
            </a:r>
            <a:r>
              <a:rPr lang="en-US" altLang="zh-TW" sz="4800" dirty="0"/>
              <a:t>– Based Detection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563420"/>
            <a:ext cx="10830900" cy="555690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Spam patterns in message header/body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Encrypted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Encoded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Techniques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Pattern detection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Bayesian spam filtering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…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Difficulties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Embed HTML codes within words of their message to break up phrases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Randomly inserted words 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Slower and resource consumption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1284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(10)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2132427"/>
            <a:ext cx="10830900" cy="5096780"/>
          </a:xfrm>
        </p:spPr>
        <p:txBody>
          <a:bodyPr/>
          <a:lstStyle/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Example: SPF Checking (Using postfix-</a:t>
            </a:r>
            <a:r>
              <a:rPr lang="en-US" altLang="zh-TW" sz="2400" dirty="0" err="1"/>
              <a:t>policyd</a:t>
            </a:r>
            <a:r>
              <a:rPr lang="en-US" altLang="zh-TW" sz="2400" dirty="0"/>
              <a:t>-</a:t>
            </a:r>
            <a:r>
              <a:rPr lang="en-US" altLang="zh-TW" sz="2400" dirty="0" err="1"/>
              <a:t>spf-perl</a:t>
            </a:r>
            <a:r>
              <a:rPr lang="en-US" altLang="zh-TW" sz="2400" dirty="0"/>
              <a:t>)</a:t>
            </a:r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mail/postfix-</a:t>
            </a:r>
            <a:r>
              <a:rPr lang="en-US" altLang="zh-TW" sz="2400" dirty="0" err="1"/>
              <a:t>policyd</a:t>
            </a:r>
            <a:r>
              <a:rPr lang="en-US" altLang="zh-TW" sz="2400" dirty="0"/>
              <a:t>-</a:t>
            </a:r>
            <a:r>
              <a:rPr lang="en-US" altLang="zh-TW" sz="2400" dirty="0" err="1"/>
              <a:t>spf-perl</a:t>
            </a:r>
            <a:endParaRPr lang="en-US" altLang="zh-TW" sz="2400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/postfix/</a:t>
            </a:r>
            <a:r>
              <a:rPr lang="en-US" altLang="zh-TW" dirty="0" err="1"/>
              <a:t>postgrey_whitelist_clients</a:t>
            </a:r>
            <a:endParaRPr lang="en-US" altLang="zh-TW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/postfix/</a:t>
            </a:r>
            <a:r>
              <a:rPr lang="en-US" altLang="zh-TW" dirty="0" err="1"/>
              <a:t>postgrey_whitelist_recipients</a:t>
            </a:r>
            <a:endParaRPr lang="en-US" altLang="zh-TW" dirty="0"/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SPF policy service daemon runs on a Unix domain socket</a:t>
            </a:r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In master.cf</a:t>
            </a:r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endParaRPr lang="en-US" altLang="zh-TW" sz="2400" dirty="0"/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endParaRPr lang="en-US" altLang="zh-TW" sz="2400" dirty="0"/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In main.cf</a:t>
            </a:r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smtpd_recipient_restrictions</a:t>
            </a:r>
            <a:r>
              <a:rPr lang="en-US" altLang="zh-TW" dirty="0"/>
              <a:t> = …, </a:t>
            </a:r>
            <a:r>
              <a:rPr lang="en-US" altLang="zh-TW" dirty="0" err="1"/>
              <a:t>reject_unauth_destination</a:t>
            </a:r>
            <a:r>
              <a:rPr lang="en-US" altLang="zh-TW" dirty="0"/>
              <a:t>, </a:t>
            </a:r>
            <a:r>
              <a:rPr lang="en-US" altLang="zh-TW" dirty="0" err="1"/>
              <a:t>check_policy_service</a:t>
            </a:r>
            <a:r>
              <a:rPr lang="en-US" altLang="zh-TW" dirty="0"/>
              <a:t> </a:t>
            </a:r>
            <a:r>
              <a:rPr lang="en-US" altLang="zh-TW" dirty="0" err="1"/>
              <a:t>unix:private</a:t>
            </a:r>
            <a:r>
              <a:rPr lang="en-US" altLang="zh-TW" dirty="0"/>
              <a:t>/policy-</a:t>
            </a:r>
            <a:r>
              <a:rPr lang="en-US" altLang="zh-TW" dirty="0" err="1"/>
              <a:t>spf</a:t>
            </a:r>
            <a:endParaRPr lang="en-US" altLang="zh-TW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spf-policy_time_limit</a:t>
            </a:r>
            <a:r>
              <a:rPr lang="en-US" altLang="zh-TW" dirty="0"/>
              <a:t> = 3600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8C932B2A-D1BA-4F75-8EF5-4EF9C44F9E46}"/>
              </a:ext>
            </a:extLst>
          </p:cNvPr>
          <p:cNvSpPr txBox="1">
            <a:spLocks/>
          </p:cNvSpPr>
          <p:nvPr/>
        </p:nvSpPr>
        <p:spPr>
          <a:xfrm>
            <a:off x="183027" y="4825233"/>
            <a:ext cx="11630526" cy="5787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policyd-spf</a:t>
            </a:r>
            <a:r>
              <a:rPr lang="en-US" sz="1600" b="1" dirty="0"/>
              <a:t> </a:t>
            </a:r>
            <a:r>
              <a:rPr lang="en-US" sz="1600" b="1" dirty="0" err="1"/>
              <a:t>unix</a:t>
            </a:r>
            <a:r>
              <a:rPr lang="en-US" sz="1600" b="1" dirty="0"/>
              <a:t> - n </a:t>
            </a:r>
            <a:r>
              <a:rPr lang="en-US" sz="1600" b="1" dirty="0" err="1"/>
              <a:t>n</a:t>
            </a:r>
            <a:r>
              <a:rPr lang="en-US" sz="1600" b="1" dirty="0"/>
              <a:t> - 0 spawn user=nobody </a:t>
            </a:r>
            <a:r>
              <a:rPr lang="en-US" sz="1600" b="1" dirty="0" err="1"/>
              <a:t>argv</a:t>
            </a:r>
            <a:r>
              <a:rPr lang="en-US" sz="1600" b="1" dirty="0"/>
              <a:t>=/</a:t>
            </a:r>
            <a:r>
              <a:rPr lang="en-US" sz="1600" b="1" dirty="0" err="1"/>
              <a:t>usr</a:t>
            </a:r>
            <a:r>
              <a:rPr lang="en-US" sz="1600" b="1" dirty="0"/>
              <a:t>/local/</a:t>
            </a:r>
            <a:r>
              <a:rPr lang="en-US" sz="1600" b="1" dirty="0" err="1"/>
              <a:t>libexec</a:t>
            </a:r>
            <a:r>
              <a:rPr lang="en-US" sz="1600" b="1" dirty="0"/>
              <a:t>/postfix-</a:t>
            </a:r>
            <a:r>
              <a:rPr lang="en-US" sz="1600" b="1" dirty="0" err="1"/>
              <a:t>policyd</a:t>
            </a:r>
            <a:r>
              <a:rPr lang="en-US" sz="1600" b="1" dirty="0"/>
              <a:t>-</a:t>
            </a:r>
            <a:r>
              <a:rPr lang="en-US" sz="1600" b="1" dirty="0" err="1"/>
              <a:t>spf-perl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2692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(11)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27424"/>
            <a:ext cx="5609245" cy="5309146"/>
          </a:xfrm>
        </p:spPr>
        <p:txBody>
          <a:bodyPr/>
          <a:lstStyle/>
          <a:p>
            <a:pPr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ea typeface="新細明體" panose="02020500000000000000" pitchFamily="18" charset="-120"/>
              </a:rPr>
              <a:t>smtpd_client_restrictions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check_client_access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reject_unknown_client_hostname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permit_mynetworks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reject_rbl_client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reject_rhsbl_client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indent="-457200" eaLnBrk="1" hangingPunct="1">
              <a:buFont typeface="Arial" panose="020B0604020202020204" pitchFamily="34" charset="0"/>
              <a:buChar char="•"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ea typeface="新細明體" panose="02020500000000000000" pitchFamily="18" charset="-120"/>
              </a:rPr>
              <a:t>smtpd_helo_restrictions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check_helo_access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reject_invalid_helo_hostname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reject_unknown_helo_hostname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reject_non_fqdn_helo_hostname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文字版面配置區 3">
            <a:extLst>
              <a:ext uri="{FF2B5EF4-FFF2-40B4-BE49-F238E27FC236}">
                <a16:creationId xmlns:a16="http://schemas.microsoft.com/office/drawing/2014/main" id="{6F42C0BF-4CB9-4026-BC8D-A8E827697F55}"/>
              </a:ext>
            </a:extLst>
          </p:cNvPr>
          <p:cNvSpPr txBox="1">
            <a:spLocks/>
          </p:cNvSpPr>
          <p:nvPr/>
        </p:nvSpPr>
        <p:spPr>
          <a:xfrm>
            <a:off x="5913424" y="1727424"/>
            <a:ext cx="5609245" cy="56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457200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ea typeface="新細明體" panose="02020500000000000000" pitchFamily="18" charset="-120"/>
              </a:rPr>
              <a:t>smtpd_sender_restrictions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check_sender_access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reject_unknown_sender_domain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reject_rhsbl_sender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indent="-457200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ea typeface="新細明體" panose="02020500000000000000" pitchFamily="18" charset="-120"/>
              </a:rPr>
              <a:t>smtpd_recipient_restrictions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check_recipient_access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permit_auth_destination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reject_unauth_destination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reject_unknown_recipient_domain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reject_non_fqdn_recipient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check_policy_service</a:t>
            </a:r>
            <a:endParaRPr lang="en-US" altLang="zh-TW" sz="2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497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Content Inspection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75720"/>
            <a:ext cx="10830900" cy="5733877"/>
          </a:xfrm>
        </p:spPr>
        <p:txBody>
          <a:bodyPr/>
          <a:lstStyle/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before queue, built-in, light-weight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 err="1">
                <a:ea typeface="新細明體" panose="02020500000000000000" pitchFamily="18" charset="-120"/>
              </a:rPr>
              <a:t>header_checks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ea typeface="新細明體" panose="02020500000000000000" pitchFamily="18" charset="-120"/>
              </a:rPr>
              <a:t>body_checks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after queue, external, heavy-weight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Use smtp, pipe, etc. to inject mail to filters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ea typeface="新細明體" panose="02020500000000000000" pitchFamily="18" charset="-120"/>
              </a:rPr>
              <a:t>content_filter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Accept: Re-inject mail back into Postfix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Reject: Discard mail / Reject mail</a:t>
            </a:r>
          </a:p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before queue, external, medium-weight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Method 1: SMTP proxy (smtp)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ea typeface="新細明體" panose="02020500000000000000" pitchFamily="18" charset="-120"/>
              </a:rPr>
              <a:t>smtpd_proxy_filter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Method 2: </a:t>
            </a:r>
            <a:r>
              <a:rPr lang="en-US" altLang="zh-TW" sz="1800" dirty="0" err="1">
                <a:ea typeface="新細明體" panose="02020500000000000000" pitchFamily="18" charset="-120"/>
              </a:rPr>
              <a:t>Sendmail</a:t>
            </a:r>
            <a:r>
              <a:rPr lang="en-US" altLang="zh-TW" sz="1800" dirty="0">
                <a:ea typeface="新細明體" panose="02020500000000000000" pitchFamily="18" charset="-120"/>
              </a:rPr>
              <a:t> Milter (milter protocol)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>
                <a:ea typeface="新細明體" panose="02020500000000000000" pitchFamily="18" charset="-120"/>
              </a:rPr>
              <a:t>SMTP-only: Invoked by </a:t>
            </a:r>
            <a:r>
              <a:rPr lang="en-US" altLang="zh-TW" sz="1600" dirty="0" err="1">
                <a:ea typeface="新細明體" panose="02020500000000000000" pitchFamily="18" charset="-120"/>
              </a:rPr>
              <a:t>smtpd</a:t>
            </a:r>
            <a:r>
              <a:rPr lang="en-US" altLang="zh-TW" sz="1600" dirty="0">
                <a:ea typeface="新細明體" panose="02020500000000000000" pitchFamily="18" charset="-120"/>
              </a:rPr>
              <a:t>(8), for mail arriving via </a:t>
            </a:r>
            <a:r>
              <a:rPr lang="en-US" altLang="zh-TW" sz="1600" dirty="0" err="1">
                <a:ea typeface="新細明體" panose="02020500000000000000" pitchFamily="18" charset="-120"/>
              </a:rPr>
              <a:t>smtpd</a:t>
            </a:r>
            <a:r>
              <a:rPr lang="en-US" altLang="zh-TW" sz="1600" dirty="0">
                <a:ea typeface="新細明體" panose="02020500000000000000" pitchFamily="18" charset="-120"/>
              </a:rPr>
              <a:t>(8) server</a:t>
            </a:r>
          </a:p>
          <a:p>
            <a:pPr marL="1885950" lvl="3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400" dirty="0" err="1">
                <a:ea typeface="新細明體" panose="02020500000000000000" pitchFamily="18" charset="-120"/>
              </a:rPr>
              <a:t>smtpd_milters</a:t>
            </a:r>
            <a:r>
              <a:rPr lang="en-US" altLang="zh-TW" sz="1400" dirty="0">
                <a:ea typeface="新細明體" panose="02020500000000000000" pitchFamily="18" charset="-120"/>
              </a:rPr>
              <a:t>, milter_*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>
                <a:ea typeface="新細明體" panose="02020500000000000000" pitchFamily="18" charset="-120"/>
              </a:rPr>
              <a:t>non-SMTP: Invoked by cleanup(8), for mail arriving via </a:t>
            </a:r>
            <a:r>
              <a:rPr lang="en-US" altLang="zh-TW" sz="1600" dirty="0" err="1">
                <a:ea typeface="新細明體" panose="02020500000000000000" pitchFamily="18" charset="-120"/>
              </a:rPr>
              <a:t>sendmail</a:t>
            </a:r>
            <a:r>
              <a:rPr lang="en-US" altLang="zh-TW" sz="1600" dirty="0">
                <a:ea typeface="新細明體" panose="02020500000000000000" pitchFamily="18" charset="-120"/>
              </a:rPr>
              <a:t>(1), i.e. local mail</a:t>
            </a:r>
          </a:p>
          <a:p>
            <a:pPr marL="1885950" lvl="3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400" dirty="0" err="1">
                <a:ea typeface="新細明體" panose="02020500000000000000" pitchFamily="18" charset="-120"/>
              </a:rPr>
              <a:t>non_smtpd_milters</a:t>
            </a:r>
            <a:r>
              <a:rPr lang="en-US" altLang="zh-TW" sz="1400" dirty="0">
                <a:ea typeface="新細明體" panose="02020500000000000000" pitchFamily="18" charset="-120"/>
              </a:rPr>
              <a:t>, milter_*</a:t>
            </a:r>
          </a:p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Pros and cons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hlinkClick r:id="rId2"/>
              </a:rPr>
              <a:t>http://www.postfix.org/documentation.html</a:t>
            </a:r>
            <a:r>
              <a:rPr lang="en-US" altLang="zh-TW" sz="1800" dirty="0"/>
              <a:t> </a:t>
            </a:r>
            <a:r>
              <a:rPr lang="en-US" altLang="zh-TW" sz="1400" dirty="0">
                <a:ea typeface="新細明體" panose="02020500000000000000" pitchFamily="18" charset="-120"/>
              </a:rPr>
              <a:t>“Content inspection” Section </a:t>
            </a:r>
          </a:p>
        </p:txBody>
      </p:sp>
    </p:spTree>
    <p:extLst>
      <p:ext uri="{BB962C8B-B14F-4D97-AF65-F5344CB8AC3E}">
        <p14:creationId xmlns:p14="http://schemas.microsoft.com/office/powerpoint/2010/main" val="1820888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Content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Checking rules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884267"/>
            <a:ext cx="10830900" cy="523835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4+ rules – </a:t>
            </a:r>
            <a:r>
              <a:rPr lang="en-US" altLang="zh-TW" sz="2800" dirty="0" err="1">
                <a:ea typeface="新細明體" panose="02020500000000000000" pitchFamily="18" charset="-120"/>
              </a:rPr>
              <a:t>header_checks</a:t>
            </a:r>
            <a:r>
              <a:rPr lang="en-US" altLang="zh-TW" sz="2800" dirty="0">
                <a:ea typeface="新細明體" panose="02020500000000000000" pitchFamily="18" charset="-120"/>
              </a:rPr>
              <a:t>(5)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header_checks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Check for message headers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mime_header_checks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Check for MIME headers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nested_header_checks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Check for attached message headers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body_check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Check for message body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All rules use lookup tables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Ex:</a:t>
            </a:r>
          </a:p>
          <a:p>
            <a:pPr marL="1143000" lvl="2" indent="0"/>
            <a:r>
              <a:rPr lang="en-US" altLang="zh-TW" sz="2000" dirty="0" err="1">
                <a:ea typeface="新細明體" panose="02020500000000000000" pitchFamily="18" charset="-120"/>
              </a:rPr>
              <a:t>header_checks</a:t>
            </a:r>
            <a:r>
              <a:rPr lang="en-US" altLang="zh-TW" sz="2000" dirty="0">
                <a:ea typeface="新細明體" panose="02020500000000000000" pitchFamily="18" charset="-120"/>
              </a:rPr>
              <a:t> = </a:t>
            </a:r>
            <a:r>
              <a:rPr lang="en-US" altLang="zh-TW" sz="2000" dirty="0" err="1">
                <a:ea typeface="新細明體" panose="02020500000000000000" pitchFamily="18" charset="-120"/>
              </a:rPr>
              <a:t>regexp</a:t>
            </a:r>
            <a:r>
              <a:rPr lang="en-US" altLang="zh-TW" sz="2000" dirty="0">
                <a:ea typeface="新細明體" panose="02020500000000000000" pitchFamily="18" charset="-120"/>
              </a:rPr>
              <a:t>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</a:t>
            </a:r>
            <a:r>
              <a:rPr lang="en-US" altLang="zh-TW" sz="2000" dirty="0" err="1">
                <a:ea typeface="新細明體" panose="02020500000000000000" pitchFamily="18" charset="-120"/>
              </a:rPr>
              <a:t>header_checks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1143000" lvl="2" indent="0"/>
            <a:r>
              <a:rPr lang="en-US" altLang="zh-TW" sz="2000" dirty="0" err="1">
                <a:ea typeface="新細明體" panose="02020500000000000000" pitchFamily="18" charset="-120"/>
              </a:rPr>
              <a:t>body_checks</a:t>
            </a:r>
            <a:r>
              <a:rPr lang="en-US" altLang="zh-TW" sz="2000" dirty="0">
                <a:ea typeface="新細明體" panose="02020500000000000000" pitchFamily="18" charset="-120"/>
              </a:rPr>
              <a:t> = </a:t>
            </a:r>
            <a:r>
              <a:rPr lang="en-US" altLang="zh-TW" sz="2000" dirty="0" err="1">
                <a:ea typeface="新細明體" panose="02020500000000000000" pitchFamily="18" charset="-120"/>
              </a:rPr>
              <a:t>pcre</a:t>
            </a:r>
            <a:r>
              <a:rPr lang="en-US" altLang="zh-TW" sz="2000" dirty="0">
                <a:ea typeface="新細明體" panose="02020500000000000000" pitchFamily="18" charset="-120"/>
              </a:rPr>
              <a:t>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</a:t>
            </a:r>
            <a:r>
              <a:rPr lang="en-US" altLang="zh-TW" sz="2000" dirty="0" err="1">
                <a:ea typeface="新細明體" panose="02020500000000000000" pitchFamily="18" charset="-120"/>
              </a:rPr>
              <a:t>body_checks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3827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Content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Checking rules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01449"/>
            <a:ext cx="10830900" cy="5556906"/>
          </a:xfrm>
        </p:spPr>
        <p:txBody>
          <a:bodyPr/>
          <a:lstStyle/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Content-checking lookup table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Regular_Expression</a:t>
            </a:r>
            <a:r>
              <a:rPr lang="en-US" altLang="zh-TW" sz="2400" dirty="0">
                <a:ea typeface="新細明體" panose="02020500000000000000" pitchFamily="18" charset="-120"/>
              </a:rPr>
              <a:t>	Action</a:t>
            </a:r>
          </a:p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Actions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REJECT message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WARN message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Log a “warning:” record, for debugging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IGNORE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Delete matched line of headers or body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HOLD message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Stay there until the administrator intervenes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DISCARD message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Claim successful delivery but silently discard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FILTER message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Send message through a separate content filter</a:t>
            </a:r>
          </a:p>
        </p:txBody>
      </p:sp>
    </p:spTree>
    <p:extLst>
      <p:ext uri="{BB962C8B-B14F-4D97-AF65-F5344CB8AC3E}">
        <p14:creationId xmlns:p14="http://schemas.microsoft.com/office/powerpoint/2010/main" val="542469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Content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Checking rules (3)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01449"/>
            <a:ext cx="10830900" cy="5152180"/>
          </a:xfrm>
        </p:spPr>
        <p:txBody>
          <a:bodyPr/>
          <a:lstStyle/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>
                <a:ea typeface="新細明體" panose="02020500000000000000" pitchFamily="18" charset="-120"/>
              </a:rPr>
              <a:t>Example of header check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ea typeface="新細明體" panose="02020500000000000000" pitchFamily="18" charset="-120"/>
              </a:rPr>
              <a:t>header_checks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ea typeface="新細明體" panose="02020500000000000000" pitchFamily="18" charset="-120"/>
              </a:rPr>
              <a:t>regexp</a:t>
            </a:r>
            <a:r>
              <a:rPr lang="en-US" altLang="zh-TW" dirty="0">
                <a:ea typeface="新細明體" panose="02020500000000000000" pitchFamily="18" charset="-120"/>
              </a:rPr>
              <a:t>:/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</a:t>
            </a:r>
            <a:r>
              <a:rPr lang="en-US" altLang="zh-TW" dirty="0" err="1">
                <a:ea typeface="新細明體" panose="02020500000000000000" pitchFamily="18" charset="-120"/>
              </a:rPr>
              <a:t>header_checks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In 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</a:t>
            </a:r>
            <a:r>
              <a:rPr lang="en-US" altLang="zh-TW" dirty="0" err="1">
                <a:ea typeface="新細明體" panose="02020500000000000000" pitchFamily="18" charset="-120"/>
              </a:rPr>
              <a:t>header_checks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685800" lvl="1" indent="0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		/take advantage now/		REJECT</a:t>
            </a:r>
          </a:p>
          <a:p>
            <a:pPr marL="685800" lvl="1" indent="0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		/repair your credit/			REJECT</a:t>
            </a:r>
          </a:p>
          <a:p>
            <a:pPr marL="11430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>
                <a:ea typeface="新細明體" panose="02020500000000000000" pitchFamily="18" charset="-120"/>
              </a:rPr>
              <a:t>Example of body check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ea typeface="新細明體" panose="02020500000000000000" pitchFamily="18" charset="-120"/>
              </a:rPr>
              <a:t>body_checks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ea typeface="新細明體" panose="02020500000000000000" pitchFamily="18" charset="-120"/>
              </a:rPr>
              <a:t>regexp</a:t>
            </a:r>
            <a:r>
              <a:rPr lang="en-US" altLang="zh-TW" dirty="0">
                <a:ea typeface="新細明體" panose="02020500000000000000" pitchFamily="18" charset="-120"/>
              </a:rPr>
              <a:t>:/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</a:t>
            </a:r>
            <a:r>
              <a:rPr lang="en-US" altLang="zh-TW" dirty="0" err="1">
                <a:ea typeface="新細明體" panose="02020500000000000000" pitchFamily="18" charset="-120"/>
              </a:rPr>
              <a:t>body_checks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In 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</a:t>
            </a:r>
            <a:r>
              <a:rPr lang="en-US" altLang="zh-TW" dirty="0" err="1">
                <a:ea typeface="新細明體" panose="02020500000000000000" pitchFamily="18" charset="-120"/>
              </a:rPr>
              <a:t>body_checks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685800" lvl="1" indent="0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		/lowest rates.*\!/			REJECT</a:t>
            </a:r>
          </a:p>
          <a:p>
            <a:pPr marL="685800" lvl="1" indent="0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		/[:alpha:]&lt;!--.*--&gt;[:alpha:]/	REJECT</a:t>
            </a:r>
          </a:p>
        </p:txBody>
      </p:sp>
    </p:spTree>
    <p:extLst>
      <p:ext uri="{BB962C8B-B14F-4D97-AF65-F5344CB8AC3E}">
        <p14:creationId xmlns:p14="http://schemas.microsoft.com/office/powerpoint/2010/main" val="3979817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External Filters (After-queue)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70920"/>
            <a:ext cx="10830900" cy="6001643"/>
          </a:xfrm>
        </p:spPr>
        <p:txBody>
          <a:bodyPr/>
          <a:lstStyle/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After-queue filters can be done on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MTA	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MDA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MUA</a:t>
            </a:r>
          </a:p>
          <a:p>
            <a:pPr marL="685800" lvl="1" indent="0">
              <a:lnSpc>
                <a:spcPct val="100000"/>
              </a:lnSpc>
            </a:pPr>
            <a:r>
              <a:rPr lang="en-US" altLang="zh-TW" sz="2700" dirty="0"/>
              <a:t>※ </a:t>
            </a:r>
            <a:r>
              <a:rPr lang="en-US" altLang="zh-TW" sz="2700" dirty="0">
                <a:ea typeface="新細明體" panose="02020500000000000000" pitchFamily="18" charset="-120"/>
              </a:rPr>
              <a:t>Combination of MTA and MUA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Adding some extra headers or modifying subject in MTA, and filtering in MUA.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Types of after-queue external filters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Command-based filtering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New process is started for every message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Accept message from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STDIN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Daemon-based filtering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Stay resident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Accept message via SMTP or LMTP</a:t>
            </a:r>
          </a:p>
        </p:txBody>
      </p:sp>
    </p:spTree>
    <p:extLst>
      <p:ext uri="{BB962C8B-B14F-4D97-AF65-F5344CB8AC3E}">
        <p14:creationId xmlns:p14="http://schemas.microsoft.com/office/powerpoint/2010/main" val="30929301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External Filters (After-queue)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521512"/>
          </a:xfrm>
        </p:spPr>
        <p:txBody>
          <a:bodyPr/>
          <a:lstStyle/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http://www.postfix.org/FILTER_README.html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F1F248-BF2E-43A1-A245-B9DA29C77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22" y="2459766"/>
            <a:ext cx="11387536" cy="31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658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MDA Filter: </a:t>
            </a:r>
            <a:r>
              <a:rPr lang="en-US" altLang="zh-TW" sz="4800" dirty="0" err="1"/>
              <a:t>Procmail</a:t>
            </a:r>
            <a:r>
              <a:rPr lang="en-US" altLang="zh-TW" sz="4800" dirty="0"/>
              <a:t>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17333"/>
            <a:ext cx="10830900" cy="622939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Install </a:t>
            </a:r>
            <a:r>
              <a:rPr lang="en-US" altLang="zh-TW" sz="3200" dirty="0" err="1">
                <a:ea typeface="新細明體" pitchFamily="18" charset="-120"/>
              </a:rPr>
              <a:t>Procmail</a:t>
            </a:r>
            <a:r>
              <a:rPr lang="en-US" altLang="zh-TW" sz="3200" dirty="0">
                <a:ea typeface="新細明體" pitchFamily="18" charset="-120"/>
              </a:rPr>
              <a:t> (port or package)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Enable </a:t>
            </a:r>
            <a:r>
              <a:rPr lang="en-US" altLang="zh-TW" sz="3200" dirty="0" err="1">
                <a:ea typeface="新細明體" pitchFamily="18" charset="-120"/>
              </a:rPr>
              <a:t>Procmail</a:t>
            </a:r>
            <a:r>
              <a:rPr lang="en-US" altLang="zh-TW" sz="3200" dirty="0">
                <a:ea typeface="新細明體" pitchFamily="18" charset="-120"/>
              </a:rPr>
              <a:t> in Postfix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In main.cf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Create configuration file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Create /</a:t>
            </a:r>
            <a:r>
              <a:rPr lang="en-US" altLang="zh-TW" sz="3000" dirty="0" err="1">
                <a:ea typeface="新細明體" pitchFamily="18" charset="-120"/>
              </a:rPr>
              <a:t>usr</a:t>
            </a:r>
            <a:r>
              <a:rPr lang="en-US" altLang="zh-TW" sz="3000" dirty="0">
                <a:ea typeface="新細明體" pitchFamily="18" charset="-120"/>
              </a:rPr>
              <a:t>/local/</a:t>
            </a:r>
            <a:r>
              <a:rPr lang="en-US" altLang="zh-TW" sz="3000" dirty="0" err="1">
                <a:ea typeface="新細明體" pitchFamily="18" charset="-120"/>
              </a:rPr>
              <a:t>etc</a:t>
            </a:r>
            <a:r>
              <a:rPr lang="en-US" altLang="zh-TW" sz="3000" dirty="0">
                <a:ea typeface="新細明體" pitchFamily="18" charset="-120"/>
              </a:rPr>
              <a:t>/</a:t>
            </a:r>
            <a:r>
              <a:rPr lang="en-US" altLang="zh-TW" sz="3000" dirty="0" err="1">
                <a:ea typeface="新細明體" pitchFamily="18" charset="-120"/>
              </a:rPr>
              <a:t>procmailrc</a:t>
            </a:r>
            <a:endParaRPr lang="en-US" altLang="zh-TW" sz="30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Create log files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touch /var/log/procmail.log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Create directories (optional)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 err="1">
                <a:ea typeface="新細明體" pitchFamily="18" charset="-120"/>
              </a:rPr>
              <a:t>mkdir</a:t>
            </a:r>
            <a:r>
              <a:rPr lang="en-US" altLang="zh-TW" sz="3000" dirty="0">
                <a:ea typeface="新細明體" pitchFamily="18" charset="-120"/>
              </a:rPr>
              <a:t> -p /</a:t>
            </a:r>
            <a:r>
              <a:rPr lang="en-US" altLang="zh-TW" sz="3000" dirty="0" err="1">
                <a:ea typeface="新細明體" pitchFamily="18" charset="-120"/>
              </a:rPr>
              <a:t>tmp</a:t>
            </a:r>
            <a:r>
              <a:rPr lang="en-US" altLang="zh-TW" sz="3000" dirty="0">
                <a:ea typeface="新細明體" pitchFamily="18" charset="-120"/>
              </a:rPr>
              <a:t>/trash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A9E3AF3-5FD2-4150-AC3D-0AFCA78FE287}"/>
              </a:ext>
            </a:extLst>
          </p:cNvPr>
          <p:cNvSpPr txBox="1">
            <a:spLocks/>
          </p:cNvSpPr>
          <p:nvPr/>
        </p:nvSpPr>
        <p:spPr>
          <a:xfrm>
            <a:off x="1520832" y="2996405"/>
            <a:ext cx="7111104" cy="460027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mailbox_command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dirty="0"/>
              <a:t>= /</a:t>
            </a:r>
            <a:r>
              <a:rPr lang="en-US" sz="2200" b="1" dirty="0" err="1"/>
              <a:t>usr</a:t>
            </a:r>
            <a:r>
              <a:rPr lang="en-US" sz="2200" b="1" dirty="0"/>
              <a:t>/local/bin/</a:t>
            </a:r>
            <a:r>
              <a:rPr lang="en-US" sz="2200" b="1" dirty="0" err="1"/>
              <a:t>procmail</a:t>
            </a:r>
            <a:endParaRPr lang="en-US" sz="2200" b="1" dirty="0"/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6715860" y="3618604"/>
            <a:ext cx="5137606" cy="3578702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VERBOSE=off</a:t>
            </a:r>
          </a:p>
          <a:p>
            <a:pPr marL="0" indent="0">
              <a:buNone/>
            </a:pPr>
            <a:r>
              <a:rPr lang="en-US" sz="2200" b="1" dirty="0"/>
              <a:t>LOGFILE=/var/log/procmail.log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:0b</a:t>
            </a:r>
          </a:p>
          <a:p>
            <a:pPr marL="0" indent="0">
              <a:buNone/>
            </a:pPr>
            <a:r>
              <a:rPr lang="en-US" sz="2200" b="1" dirty="0"/>
              <a:t>* ^Subject:.*GGWP.*</a:t>
            </a:r>
          </a:p>
          <a:p>
            <a:pPr marL="0" indent="0">
              <a:buNone/>
            </a:pPr>
            <a:r>
              <a:rPr lang="en-US" sz="2200" b="1" dirty="0"/>
              <a:t>/dev/null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:0b</a:t>
            </a:r>
          </a:p>
          <a:p>
            <a:pPr marL="0" indent="0">
              <a:buNone/>
            </a:pPr>
            <a:r>
              <a:rPr lang="en-US" sz="2200" b="1" dirty="0"/>
              <a:t>* ^Subject:.*LOL.*</a:t>
            </a:r>
          </a:p>
          <a:p>
            <a:pPr marL="0" indent="0">
              <a:buNone/>
            </a:pPr>
            <a:r>
              <a:rPr lang="en-US" sz="2200" b="1" dirty="0"/>
              <a:t>/</a:t>
            </a:r>
            <a:r>
              <a:rPr lang="en-US" sz="2200" b="1" dirty="0" err="1"/>
              <a:t>tmp</a:t>
            </a:r>
            <a:r>
              <a:rPr lang="en-US" sz="2200" b="1" dirty="0"/>
              <a:t>/trash</a:t>
            </a:r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1AD137-190F-4403-8937-83BE3F12E2EF}"/>
              </a:ext>
            </a:extLst>
          </p:cNvPr>
          <p:cNvSpPr txBox="1"/>
          <p:nvPr/>
        </p:nvSpPr>
        <p:spPr>
          <a:xfrm>
            <a:off x="10109429" y="6870348"/>
            <a:ext cx="1494320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chemeClr val="accent6">
                    <a:lumMod val="75000"/>
                  </a:schemeClr>
                </a:solidFill>
              </a:rPr>
              <a:t>procmailrc</a:t>
            </a:r>
            <a:endParaRPr lang="zh-TW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304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5" y="132767"/>
            <a:ext cx="11673653" cy="1262100"/>
          </a:xfrm>
        </p:spPr>
        <p:txBody>
          <a:bodyPr/>
          <a:lstStyle/>
          <a:p>
            <a:r>
              <a:rPr lang="en-US" altLang="zh-TW" sz="4800" dirty="0"/>
              <a:t>MDA Filter: </a:t>
            </a:r>
            <a:r>
              <a:rPr lang="en-US" altLang="zh-TW" sz="4800" dirty="0" err="1"/>
              <a:t>Procmail</a:t>
            </a:r>
            <a:r>
              <a:rPr lang="en-US" altLang="zh-TW" sz="4800" dirty="0"/>
              <a:t> (2-1)</a:t>
            </a:r>
            <a:r>
              <a:rPr lang="zh-TW" altLang="en-US" sz="4800" dirty="0"/>
              <a:t> </a:t>
            </a:r>
            <a:r>
              <a:rPr lang="en-US" altLang="zh-TW" sz="4800" dirty="0"/>
              <a:t>- Filter Chinese Text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17333"/>
            <a:ext cx="10830900" cy="5450723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Encoding problem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We need to set two types of encoded Chinese text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Base64 and Quote-Printable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Tool: </a:t>
            </a:r>
            <a:r>
              <a:rPr lang="en-US" altLang="zh-TW" sz="2800" dirty="0" err="1">
                <a:ea typeface="新細明體" pitchFamily="18" charset="-120"/>
              </a:rPr>
              <a:t>mmencode</a:t>
            </a:r>
            <a:r>
              <a:rPr lang="en-US" altLang="zh-TW" sz="2800" dirty="0">
                <a:ea typeface="新細明體" pitchFamily="18" charset="-120"/>
              </a:rPr>
              <a:t>  (port or package)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Generate encoded text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Filter “</a:t>
            </a:r>
            <a:r>
              <a:rPr lang="zh-TW" altLang="en-US" dirty="0">
                <a:ea typeface="新細明體" pitchFamily="18" charset="-120"/>
              </a:rPr>
              <a:t>減肥”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Generate Base64 code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Generate QP code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A9E3AF3-5FD2-4150-AC3D-0AFCA78FE287}"/>
              </a:ext>
            </a:extLst>
          </p:cNvPr>
          <p:cNvSpPr txBox="1">
            <a:spLocks/>
          </p:cNvSpPr>
          <p:nvPr/>
        </p:nvSpPr>
        <p:spPr>
          <a:xfrm>
            <a:off x="1338544" y="4859315"/>
            <a:ext cx="4675946" cy="81609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&gt; echo -n "</a:t>
            </a: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</a:rPr>
              <a:t>減肥</a:t>
            </a:r>
            <a:r>
              <a:rPr lang="en-US" altLang="zh-TW" sz="2200" b="1" dirty="0">
                <a:solidFill>
                  <a:schemeClr val="accent6">
                    <a:lumMod val="75000"/>
                  </a:schemeClr>
                </a:solidFill>
              </a:rPr>
              <a:t>" |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mmencode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5rib6IKl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1338544" y="6290574"/>
            <a:ext cx="5137606" cy="95496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&gt; echo -n "</a:t>
            </a: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</a:rPr>
              <a:t>減肥</a:t>
            </a:r>
            <a:r>
              <a:rPr lang="en-US" altLang="zh-TW" sz="2200" b="1" dirty="0">
                <a:solidFill>
                  <a:schemeClr val="accent6">
                    <a:lumMod val="75000"/>
                  </a:schemeClr>
                </a:solidFill>
              </a:rPr>
              <a:t>" |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mmencode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-q</a:t>
            </a:r>
          </a:p>
          <a:p>
            <a:pPr marL="0" indent="0">
              <a:buNone/>
            </a:pPr>
            <a:r>
              <a:rPr lang="en-US" sz="2200" b="1" dirty="0"/>
              <a:t>=E6=B8=9B=E8=82=A5=</a:t>
            </a:r>
          </a:p>
        </p:txBody>
      </p:sp>
    </p:spTree>
    <p:extLst>
      <p:ext uri="{BB962C8B-B14F-4D97-AF65-F5344CB8AC3E}">
        <p14:creationId xmlns:p14="http://schemas.microsoft.com/office/powerpoint/2010/main" val="354492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Anti–SPAM</a:t>
            </a:r>
            <a:r>
              <a:rPr lang="en-US" altLang="zh-TW" sz="4800" dirty="0">
                <a:ea typeface="新細明體" pitchFamily="18" charset="-120"/>
              </a:rPr>
              <a:t> </a:t>
            </a:r>
            <a:r>
              <a:rPr lang="en-US" altLang="zh-TW" sz="4800" dirty="0"/>
              <a:t>– </a:t>
            </a:r>
            <a:r>
              <a:rPr lang="en-US" altLang="zh-TW" sz="4800" dirty="0">
                <a:ea typeface="新細明體" pitchFamily="18" charset="-120"/>
              </a:rPr>
              <a:t>Action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81362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When you suspect that a mail is spam, you can: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Reject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immediately during the SMTP conversation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directly discard the mail without notifying someone else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Save spam into a suspected spam repository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Label spam and deliver it with some kind of spam tag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Ex: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X-Spam-Status: Yes, hits=18.694 </a:t>
            </a:r>
            <a:r>
              <a:rPr lang="en-US" altLang="zh-TW" dirty="0" err="1">
                <a:ea typeface="新細明體" panose="02020500000000000000" pitchFamily="18" charset="-120"/>
              </a:rPr>
              <a:t>tagged_above</a:t>
            </a:r>
            <a:r>
              <a:rPr lang="en-US" altLang="zh-TW" dirty="0">
                <a:ea typeface="新細明體" panose="02020500000000000000" pitchFamily="18" charset="-120"/>
              </a:rPr>
              <a:t>=3 required=6.3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X-Spam-Level: ******************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X-Spam-Flag: YES</a:t>
            </a:r>
          </a:p>
        </p:txBody>
      </p:sp>
    </p:spTree>
    <p:extLst>
      <p:ext uri="{BB962C8B-B14F-4D97-AF65-F5344CB8AC3E}">
        <p14:creationId xmlns:p14="http://schemas.microsoft.com/office/powerpoint/2010/main" val="37813161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400" dirty="0"/>
              <a:t>MDA Filter: </a:t>
            </a:r>
            <a:r>
              <a:rPr lang="en-US" altLang="zh-TW" sz="4400" dirty="0" err="1"/>
              <a:t>Procmail</a:t>
            </a:r>
            <a:r>
              <a:rPr lang="en-US" altLang="zh-TW" sz="4400" dirty="0"/>
              <a:t> (2-2) - Filter Chinese Text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17333"/>
            <a:ext cx="10830900" cy="509678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Write two rules to filter Chinese text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Log file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A9E3AF3-5FD2-4150-AC3D-0AFCA78FE287}"/>
              </a:ext>
            </a:extLst>
          </p:cNvPr>
          <p:cNvSpPr txBox="1">
            <a:spLocks/>
          </p:cNvSpPr>
          <p:nvPr/>
        </p:nvSpPr>
        <p:spPr>
          <a:xfrm>
            <a:off x="956759" y="2047851"/>
            <a:ext cx="6138985" cy="309984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# Base64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:0b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* ^Subject:.*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5rib6IKl.</a:t>
            </a:r>
            <a:r>
              <a:rPr lang="en-US" sz="2200" b="1" dirty="0">
                <a:solidFill>
                  <a:schemeClr val="tx1"/>
                </a:solidFill>
              </a:rPr>
              <a:t>*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/dev/null</a:t>
            </a:r>
          </a:p>
          <a:p>
            <a:pPr marL="0" indent="0">
              <a:buNone/>
            </a:pP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# Quote-Printable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:0b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* ^Subject:.*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=E6=B8=9B=E8=82=A5=.</a:t>
            </a:r>
            <a:r>
              <a:rPr lang="en-US" sz="2200" b="1" dirty="0">
                <a:solidFill>
                  <a:schemeClr val="tx1"/>
                </a:solidFill>
              </a:rPr>
              <a:t>*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/dev/null</a:t>
            </a:r>
          </a:p>
          <a:p>
            <a:pPr marL="0" indent="0">
              <a:buNone/>
            </a:pPr>
            <a:endParaRPr lang="en-US" sz="2200" b="1" dirty="0" err="1">
              <a:solidFill>
                <a:schemeClr val="tx1"/>
              </a:solidFill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956759" y="5896072"/>
            <a:ext cx="10689896" cy="1262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From lctseng@nasa.lctseng.nctucs.net  Wed Mar  9 12:14:46 2016</a:t>
            </a:r>
          </a:p>
          <a:p>
            <a:pPr marL="0" indent="0">
              <a:buNone/>
            </a:pPr>
            <a:r>
              <a:rPr lang="en-US" sz="2200" b="1" dirty="0"/>
              <a:t> Subject: =?UTF-8?B?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5rib6IKl</a:t>
            </a:r>
            <a:r>
              <a:rPr lang="en-US" sz="2200" b="1" dirty="0"/>
              <a:t>?=</a:t>
            </a:r>
          </a:p>
          <a:p>
            <a:pPr marL="0" indent="0">
              <a:buNone/>
            </a:pPr>
            <a:r>
              <a:rPr lang="en-US" sz="2200" b="1" dirty="0"/>
              <a:t>  Folder: /dev/null                      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9995886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Command-Based Filtering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190947"/>
            <a:ext cx="10830900" cy="247760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Usage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Postfix delivers message to this filter via “pipe” mailer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Program that accepts content on its STDIN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Program gives the filtered message back to Postfix using the “</a:t>
            </a:r>
            <a:r>
              <a:rPr lang="en-US" altLang="zh-TW" dirty="0" err="1">
                <a:ea typeface="新細明體" pitchFamily="18" charset="-120"/>
              </a:rPr>
              <a:t>sendmail</a:t>
            </a:r>
            <a:r>
              <a:rPr lang="en-US" altLang="zh-TW" dirty="0">
                <a:ea typeface="新細明體" pitchFamily="18" charset="-120"/>
              </a:rPr>
              <a:t>” command (with same queue ID)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64D8A8-7F77-4EE5-81F4-1990ED76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174" y="3779837"/>
            <a:ext cx="5026231" cy="35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5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Command-Based Filtering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17333"/>
            <a:ext cx="10830900" cy="162813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Configuration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Prepare your filter program	(/</a:t>
            </a:r>
            <a:r>
              <a:rPr lang="en-US" altLang="zh-TW" sz="3000" dirty="0" err="1">
                <a:ea typeface="新細明體" pitchFamily="18" charset="-120"/>
              </a:rPr>
              <a:t>usr</a:t>
            </a:r>
            <a:r>
              <a:rPr lang="en-US" altLang="zh-TW" sz="3000" dirty="0">
                <a:ea typeface="新細明體" pitchFamily="18" charset="-120"/>
              </a:rPr>
              <a:t>/local/bin/</a:t>
            </a:r>
            <a:r>
              <a:rPr lang="en-US" altLang="zh-TW" sz="3000" dirty="0" err="1">
                <a:ea typeface="新細明體" pitchFamily="18" charset="-120"/>
              </a:rPr>
              <a:t>simple_filt</a:t>
            </a:r>
            <a:r>
              <a:rPr lang="en-US" altLang="zh-TW" sz="3000" dirty="0">
                <a:ea typeface="新細明體" pitchFamily="18" charset="-120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Modify master.cf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473954" y="3236976"/>
            <a:ext cx="11050416" cy="206654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#==========================================================================</a:t>
            </a:r>
          </a:p>
          <a:p>
            <a:pPr marL="0" indent="0">
              <a:buNone/>
            </a:pPr>
            <a:r>
              <a:rPr lang="en-US" sz="1600" b="1" dirty="0"/>
              <a:t># service type  private </a:t>
            </a:r>
            <a:r>
              <a:rPr lang="en-US" sz="1600" b="1" dirty="0" err="1"/>
              <a:t>unpriv</a:t>
            </a:r>
            <a:r>
              <a:rPr lang="en-US" sz="1600" b="1" dirty="0"/>
              <a:t>  chroot  wakeup  </a:t>
            </a:r>
            <a:r>
              <a:rPr lang="en-US" sz="1600" b="1" dirty="0" err="1"/>
              <a:t>maxproc</a:t>
            </a:r>
            <a:r>
              <a:rPr lang="en-US" sz="1600" b="1" dirty="0"/>
              <a:t> command + </a:t>
            </a:r>
            <a:r>
              <a:rPr lang="en-US" sz="1600" b="1" dirty="0" err="1"/>
              <a:t>args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#==========================================================================</a:t>
            </a:r>
          </a:p>
          <a:p>
            <a:pPr marL="0" indent="0">
              <a:buNone/>
            </a:pPr>
            <a:r>
              <a:rPr lang="en-US" sz="1600" b="1" dirty="0"/>
              <a:t>filter  </a:t>
            </a:r>
            <a:r>
              <a:rPr lang="en-US" sz="1600" b="1" dirty="0" err="1"/>
              <a:t>unix</a:t>
            </a:r>
            <a:r>
              <a:rPr lang="en-US" sz="1600" b="1" dirty="0"/>
              <a:t>  -         n        </a:t>
            </a:r>
            <a:r>
              <a:rPr lang="en-US" sz="1600" b="1" dirty="0" err="1"/>
              <a:t>n</a:t>
            </a:r>
            <a:r>
              <a:rPr lang="en-US" sz="1600" b="1" dirty="0"/>
              <a:t>      -       -       pipe</a:t>
            </a:r>
          </a:p>
          <a:p>
            <a:pPr marL="0" indent="0">
              <a:buNone/>
            </a:pPr>
            <a:r>
              <a:rPr lang="en-US" sz="1600" b="1" dirty="0"/>
              <a:t>	flags=</a:t>
            </a:r>
            <a:r>
              <a:rPr lang="en-US" sz="1600" b="1" dirty="0" err="1"/>
              <a:t>Rq</a:t>
            </a:r>
            <a:r>
              <a:rPr lang="en-US" sz="1600" b="1" dirty="0"/>
              <a:t> user=filter </a:t>
            </a:r>
            <a:r>
              <a:rPr lang="en-US" sz="1600" b="1" dirty="0" err="1"/>
              <a:t>argv</a:t>
            </a:r>
            <a:r>
              <a:rPr lang="en-US" sz="1600" b="1" dirty="0"/>
              <a:t>=/</a:t>
            </a:r>
            <a:r>
              <a:rPr lang="en-US" sz="1600" b="1" dirty="0" err="1"/>
              <a:t>usr</a:t>
            </a:r>
            <a:r>
              <a:rPr lang="en-US" sz="1600" b="1" dirty="0"/>
              <a:t>/local/bin/</a:t>
            </a:r>
            <a:r>
              <a:rPr lang="en-US" sz="1600" b="1" dirty="0" err="1"/>
              <a:t>simple_filt</a:t>
            </a:r>
            <a:r>
              <a:rPr lang="en-US" sz="1600" b="1" dirty="0"/>
              <a:t> -f ${sender} - -${recipient} </a:t>
            </a:r>
          </a:p>
          <a:p>
            <a:pPr marL="0" indent="0">
              <a:buNone/>
            </a:pPr>
            <a:r>
              <a:rPr lang="en-US" sz="1600" b="1" dirty="0" err="1"/>
              <a:t>smtpd</a:t>
            </a:r>
            <a:r>
              <a:rPr lang="en-US" sz="1600" b="1" dirty="0"/>
              <a:t>   </a:t>
            </a:r>
            <a:r>
              <a:rPr lang="en-US" sz="1600" b="1" dirty="0" err="1"/>
              <a:t>inet</a:t>
            </a:r>
            <a:r>
              <a:rPr lang="en-US" sz="1600" b="1" dirty="0"/>
              <a:t>  n         -        n      -       -       </a:t>
            </a:r>
            <a:r>
              <a:rPr lang="en-US" sz="1600" b="1" dirty="0" err="1"/>
              <a:t>smtpd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-o </a:t>
            </a:r>
            <a:r>
              <a:rPr lang="en-US" sz="1600" b="1" dirty="0" err="1"/>
              <a:t>content_filter</a:t>
            </a:r>
            <a:r>
              <a:rPr lang="en-US" sz="1600" b="1" dirty="0"/>
              <a:t>=filter: </a:t>
            </a:r>
          </a:p>
        </p:txBody>
      </p:sp>
    </p:spTree>
    <p:extLst>
      <p:ext uri="{BB962C8B-B14F-4D97-AF65-F5344CB8AC3E}">
        <p14:creationId xmlns:p14="http://schemas.microsoft.com/office/powerpoint/2010/main" val="2443971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B47C94F-76F5-4677-BA8B-74EFF24C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33" y="2568724"/>
            <a:ext cx="6071407" cy="47099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Daemon-Based Filtering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190947"/>
            <a:ext cx="10830900" cy="148656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Usage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Message is passed back and forth between Postfix and filtering daemon via SMTP or LMTP</a:t>
            </a:r>
          </a:p>
        </p:txBody>
      </p:sp>
    </p:spTree>
    <p:extLst>
      <p:ext uri="{BB962C8B-B14F-4D97-AF65-F5344CB8AC3E}">
        <p14:creationId xmlns:p14="http://schemas.microsoft.com/office/powerpoint/2010/main" val="39284756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(2) 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225893"/>
            <a:ext cx="10830900" cy="598163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Primary daemon: </a:t>
            </a:r>
            <a:r>
              <a:rPr lang="en-US" altLang="zh-TW" sz="2800" dirty="0" err="1">
                <a:ea typeface="新細明體" pitchFamily="18" charset="-120"/>
              </a:rPr>
              <a:t>amavisd</a:t>
            </a:r>
            <a:r>
              <a:rPr lang="en-US" altLang="zh-TW" sz="2800" dirty="0">
                <a:ea typeface="新細明體" pitchFamily="18" charset="-120"/>
              </a:rPr>
              <a:t>-new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Cooperate with other programs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Clamav</a:t>
            </a:r>
            <a:r>
              <a:rPr lang="en-US" altLang="zh-TW" dirty="0">
                <a:ea typeface="新細明體" pitchFamily="18" charset="-120"/>
              </a:rPr>
              <a:t> (anti-virus), </a:t>
            </a:r>
            <a:r>
              <a:rPr lang="en-US" altLang="zh-TW" dirty="0" err="1">
                <a:ea typeface="新細明體" pitchFamily="18" charset="-120"/>
              </a:rPr>
              <a:t>SpamAssassin</a:t>
            </a:r>
            <a:r>
              <a:rPr lang="en-US" altLang="zh-TW" dirty="0">
                <a:ea typeface="新細明體" pitchFamily="18" charset="-120"/>
              </a:rPr>
              <a:t> (anti-spam)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Configuration for </a:t>
            </a:r>
            <a:r>
              <a:rPr lang="en-US" altLang="zh-TW" sz="2800" dirty="0" err="1">
                <a:ea typeface="新細明體" pitchFamily="18" charset="-120"/>
              </a:rPr>
              <a:t>amavisd</a:t>
            </a: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Install and configure your content filter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security/</a:t>
            </a:r>
            <a:r>
              <a:rPr lang="en-US" altLang="zh-TW" sz="2400" dirty="0" err="1">
                <a:ea typeface="新細明體" pitchFamily="18" charset="-120"/>
              </a:rPr>
              <a:t>amavisd</a:t>
            </a:r>
            <a:r>
              <a:rPr lang="en-US" altLang="zh-TW" sz="2400" dirty="0">
                <a:ea typeface="新細明體" pitchFamily="18" charset="-120"/>
              </a:rPr>
              <a:t>-new (port or package)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Modify </a:t>
            </a:r>
            <a:r>
              <a:rPr lang="en-US" altLang="zh-TW" sz="2400" dirty="0" err="1">
                <a:ea typeface="新細明體" pitchFamily="18" charset="-120"/>
              </a:rPr>
              <a:t>amavisd.conf</a:t>
            </a:r>
            <a:r>
              <a:rPr lang="en-US" altLang="zh-TW" sz="2400" dirty="0">
                <a:ea typeface="新細明體" pitchFamily="18" charset="-120"/>
              </a:rPr>
              <a:t> to send message back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Edit /</a:t>
            </a:r>
            <a:r>
              <a:rPr lang="en-US" altLang="zh-TW" dirty="0" err="1">
                <a:ea typeface="新細明體" pitchFamily="18" charset="-120"/>
              </a:rPr>
              <a:t>etc</a:t>
            </a:r>
            <a:r>
              <a:rPr lang="en-US" altLang="zh-TW" dirty="0">
                <a:ea typeface="新細明體" pitchFamily="18" charset="-120"/>
              </a:rPr>
              <a:t>/</a:t>
            </a:r>
            <a:r>
              <a:rPr lang="en-US" altLang="zh-TW" dirty="0" err="1">
                <a:ea typeface="新細明體" pitchFamily="18" charset="-120"/>
              </a:rPr>
              <a:t>rc.conf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Edit main.cf to let postfix use filtering daemon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2055888" y="4524472"/>
            <a:ext cx="7258536" cy="468152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$</a:t>
            </a:r>
            <a:r>
              <a:rPr lang="en-US" sz="2200" b="1" dirty="0" err="1"/>
              <a:t>forward_method</a:t>
            </a:r>
            <a:r>
              <a:rPr lang="en-US" sz="2200" b="1" dirty="0"/>
              <a:t> = 'smtp:127.0.0.1:10025';</a:t>
            </a:r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36F8CC35-C7F4-4921-86E9-71BB3CB65BBF}"/>
              </a:ext>
            </a:extLst>
          </p:cNvPr>
          <p:cNvSpPr txBox="1">
            <a:spLocks/>
          </p:cNvSpPr>
          <p:nvPr/>
        </p:nvSpPr>
        <p:spPr>
          <a:xfrm>
            <a:off x="1656776" y="5541588"/>
            <a:ext cx="3686280" cy="468152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 err="1"/>
              <a:t>amavisd_enable</a:t>
            </a:r>
            <a:r>
              <a:rPr lang="en-US" sz="2200" b="1" dirty="0"/>
              <a:t>="YES"</a:t>
            </a:r>
          </a:p>
        </p:txBody>
      </p:sp>
      <p:sp>
        <p:nvSpPr>
          <p:cNvPr id="9" name="Google Shape;289;p24">
            <a:extLst>
              <a:ext uri="{FF2B5EF4-FFF2-40B4-BE49-F238E27FC236}">
                <a16:creationId xmlns:a16="http://schemas.microsoft.com/office/drawing/2014/main" id="{F80D6FA2-2223-4465-8EF2-CD3E3B09C3E1}"/>
              </a:ext>
            </a:extLst>
          </p:cNvPr>
          <p:cNvSpPr txBox="1">
            <a:spLocks/>
          </p:cNvSpPr>
          <p:nvPr/>
        </p:nvSpPr>
        <p:spPr>
          <a:xfrm>
            <a:off x="1656776" y="6592214"/>
            <a:ext cx="7942736" cy="510287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content_filter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dirty="0"/>
              <a:t>= smtp-</a:t>
            </a:r>
            <a:r>
              <a:rPr lang="en-US" sz="2200" b="1" dirty="0" err="1"/>
              <a:t>amavis</a:t>
            </a:r>
            <a:r>
              <a:rPr lang="en-US" sz="2200" b="1" dirty="0"/>
              <a:t>:[127.0.0.1]:10024</a:t>
            </a:r>
          </a:p>
        </p:txBody>
      </p:sp>
    </p:spTree>
    <p:extLst>
      <p:ext uri="{BB962C8B-B14F-4D97-AF65-F5344CB8AC3E}">
        <p14:creationId xmlns:p14="http://schemas.microsoft.com/office/powerpoint/2010/main" val="19779405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(3) 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225893"/>
            <a:ext cx="10830900" cy="99104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Configuration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Edit master.cf to add two additional services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599040" y="2305119"/>
            <a:ext cx="10830900" cy="4877985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smtp-</a:t>
            </a:r>
            <a:r>
              <a:rPr lang="en-US" sz="2200" b="1" dirty="0" err="1"/>
              <a:t>amavis</a:t>
            </a:r>
            <a:r>
              <a:rPr lang="en-US" sz="2200" b="1" dirty="0"/>
              <a:t> </a:t>
            </a:r>
            <a:r>
              <a:rPr lang="en-US" sz="2200" b="1" dirty="0" err="1"/>
              <a:t>unix</a:t>
            </a:r>
            <a:r>
              <a:rPr lang="en-US" sz="2200" b="1" dirty="0"/>
              <a:t> -      -       n       -       10       smtp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smtp_data_done_timeout</a:t>
            </a:r>
            <a:r>
              <a:rPr lang="en-US" sz="2200" b="1" dirty="0"/>
              <a:t>=1200s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smtp_never_send_ehlo</a:t>
            </a:r>
            <a:r>
              <a:rPr lang="en-US" sz="2200" b="1" dirty="0"/>
              <a:t>=yes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notify_classes</a:t>
            </a:r>
            <a:r>
              <a:rPr lang="en-US" sz="2200" b="1" dirty="0"/>
              <a:t>=</a:t>
            </a:r>
            <a:r>
              <a:rPr lang="en-US" sz="2200" b="1" dirty="0" err="1"/>
              <a:t>protocol,resource,software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127.0.0.1:10025 </a:t>
            </a:r>
            <a:r>
              <a:rPr lang="en-US" sz="2200" b="1" dirty="0" err="1"/>
              <a:t>inet</a:t>
            </a:r>
            <a:r>
              <a:rPr lang="en-US" sz="2200" b="1" dirty="0"/>
              <a:t> n  -       n       -       -        </a:t>
            </a:r>
            <a:r>
              <a:rPr lang="en-US" sz="2200" b="1" dirty="0" err="1"/>
              <a:t>smtpd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 -o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content_filter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mynetworks</a:t>
            </a:r>
            <a:r>
              <a:rPr lang="en-US" sz="2200" b="1" dirty="0"/>
              <a:t>=127.0.0.0/8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local_recipient_maps</a:t>
            </a:r>
            <a:r>
              <a:rPr lang="en-US" sz="2200" b="1" dirty="0"/>
              <a:t>=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notify_classes</a:t>
            </a:r>
            <a:r>
              <a:rPr lang="en-US" sz="2200" b="1" dirty="0"/>
              <a:t>=</a:t>
            </a:r>
            <a:r>
              <a:rPr lang="en-US" sz="2200" b="1" dirty="0" err="1"/>
              <a:t>protocol,resource,software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myhostname</a:t>
            </a:r>
            <a:r>
              <a:rPr lang="en-US" sz="2200" b="1" dirty="0"/>
              <a:t>=localhost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smtpd_client_restrictions</a:t>
            </a:r>
            <a:r>
              <a:rPr lang="en-US" sz="2200" b="1" dirty="0"/>
              <a:t>=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smtpd_sender_restrictions</a:t>
            </a:r>
            <a:r>
              <a:rPr lang="en-US" sz="2200" b="1" dirty="0"/>
              <a:t>=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smtpd_recipient_restrictions</a:t>
            </a:r>
            <a:r>
              <a:rPr lang="en-US" sz="2200" b="1" dirty="0"/>
              <a:t>=</a:t>
            </a:r>
            <a:r>
              <a:rPr lang="en-US" sz="2200" b="1" dirty="0" err="1"/>
              <a:t>permit_mynetworks,reject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-o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smtpd_tls_security_level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379343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(4) 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225893"/>
            <a:ext cx="10830900" cy="537993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Now, your </a:t>
            </a:r>
            <a:r>
              <a:rPr lang="en-US" altLang="zh-TW" sz="3200" dirty="0" err="1">
                <a:ea typeface="新細明體" pitchFamily="18" charset="-120"/>
              </a:rPr>
              <a:t>amavisd</a:t>
            </a:r>
            <a:r>
              <a:rPr lang="en-US" altLang="zh-TW" sz="3200" dirty="0">
                <a:ea typeface="新細明體" pitchFamily="18" charset="-120"/>
              </a:rPr>
              <a:t>-new is ready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With </a:t>
            </a:r>
            <a:r>
              <a:rPr lang="en-US" altLang="zh-TW" dirty="0" err="1">
                <a:ea typeface="新細明體" pitchFamily="18" charset="-120"/>
              </a:rPr>
              <a:t>SpamAssassin</a:t>
            </a:r>
            <a:r>
              <a:rPr lang="en-US" altLang="zh-TW" dirty="0">
                <a:ea typeface="新細明體" pitchFamily="18" charset="-120"/>
              </a:rPr>
              <a:t> installed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Run “</a:t>
            </a:r>
            <a:r>
              <a:rPr lang="en-US" altLang="zh-TW" dirty="0" err="1">
                <a:ea typeface="新細明體" pitchFamily="18" charset="-120"/>
              </a:rPr>
              <a:t>sa</a:t>
            </a:r>
            <a:r>
              <a:rPr lang="en-US" altLang="zh-TW" dirty="0">
                <a:ea typeface="新細明體" pitchFamily="18" charset="-120"/>
              </a:rPr>
              <a:t>-update” to update the </a:t>
            </a:r>
            <a:r>
              <a:rPr lang="en-US" altLang="zh-TW" dirty="0" err="1">
                <a:ea typeface="新細明體" pitchFamily="18" charset="-120"/>
              </a:rPr>
              <a:t>SpamAssassin</a:t>
            </a:r>
            <a:r>
              <a:rPr lang="en-US" altLang="zh-TW" dirty="0">
                <a:ea typeface="新細明體" pitchFamily="18" charset="-120"/>
              </a:rPr>
              <a:t> rules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Edit </a:t>
            </a:r>
            <a:r>
              <a:rPr lang="en-US" altLang="zh-TW" dirty="0" err="1">
                <a:ea typeface="新細明體" pitchFamily="18" charset="-120"/>
              </a:rPr>
              <a:t>SpamAssassin</a:t>
            </a:r>
            <a:r>
              <a:rPr lang="en-US" altLang="zh-TW" dirty="0">
                <a:ea typeface="新細明體" pitchFamily="18" charset="-120"/>
              </a:rPr>
              <a:t> configuration in </a:t>
            </a:r>
            <a:r>
              <a:rPr lang="en-US" altLang="zh-TW" dirty="0" err="1">
                <a:ea typeface="新細明體" pitchFamily="18" charset="-120"/>
              </a:rPr>
              <a:t>amavisd.conf</a:t>
            </a:r>
            <a:endParaRPr lang="en-US" altLang="zh-TW" dirty="0">
              <a:ea typeface="新細明體" pitchFamily="18" charset="-120"/>
            </a:endParaRP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800" dirty="0">
                <a:ea typeface="新細明體" pitchFamily="18" charset="-120"/>
              </a:rPr>
              <a:t>E.g. Change spam detect level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2183904" y="3779837"/>
            <a:ext cx="4820400" cy="48644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sv-SE" sz="2200" b="1" dirty="0"/>
              <a:t>$sa_tag2_level_deflt = 3.0;</a:t>
            </a:r>
          </a:p>
        </p:txBody>
      </p:sp>
    </p:spTree>
    <p:extLst>
      <p:ext uri="{BB962C8B-B14F-4D97-AF65-F5344CB8AC3E}">
        <p14:creationId xmlns:p14="http://schemas.microsoft.com/office/powerpoint/2010/main" val="25467626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(5) 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225893"/>
            <a:ext cx="10830900" cy="5297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The mail source in SPAM-detected mail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355864" y="1760995"/>
            <a:ext cx="11286596" cy="556224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750" b="1" dirty="0"/>
              <a:t>Received: from demo1.nasa.lctseng.nctucs.net (localhost [127.0.0.1])</a:t>
            </a:r>
          </a:p>
          <a:p>
            <a:pPr marL="0" indent="0">
              <a:buNone/>
            </a:pPr>
            <a:r>
              <a:rPr lang="en-US" sz="1750" b="1" dirty="0"/>
              <a:t>	by localhost (Postfix) with ESMTP id 1A945274</a:t>
            </a:r>
          </a:p>
          <a:p>
            <a:pPr marL="0" indent="0">
              <a:buNone/>
            </a:pPr>
            <a:r>
              <a:rPr lang="en-US" sz="1750" b="1" dirty="0"/>
              <a:t>	for &lt;lctseng@nasa.lctseng.nctucs.net&gt;; Wed,  9 Mar 2016 14:14:39 +0800 (CST)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X-Virus-Scanned: 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amavisd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-new at nasa.lctseng.ncatucs.net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X-Spam-Flag: YES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X-Spam-Score: 4.85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X-Spam-Level: ****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X-Spam-Status: Yes, score=4.85 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tagged_above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=2 required=3</a:t>
            </a:r>
          </a:p>
          <a:p>
            <a:pPr marL="0" indent="0">
              <a:buNone/>
            </a:pPr>
            <a:r>
              <a:rPr lang="en-US" sz="1750" b="1" dirty="0"/>
              <a:t>	tests=[FREEMAIL_ENVFROM_END_DIGIT=0.25, FREEMAIL_FROM=0.001,</a:t>
            </a:r>
          </a:p>
          <a:p>
            <a:pPr marL="0" indent="0">
              <a:buNone/>
            </a:pPr>
            <a:r>
              <a:rPr lang="en-US" sz="1750" b="1" dirty="0"/>
              <a:t>	HTML_FONT_LOW_CONTRAST=0.001, HTML_MESSAGE=0.001,</a:t>
            </a:r>
          </a:p>
          <a:p>
            <a:pPr marL="0" indent="0">
              <a:buNone/>
            </a:pPr>
            <a:r>
              <a:rPr lang="en-US" sz="1750" b="1" dirty="0"/>
              <a:t>	RCVD_IN_DNSWL_LOW=-0.7, RCVD_IN_MSPIKE_H3=-0.01,</a:t>
            </a:r>
          </a:p>
          <a:p>
            <a:pPr marL="0" indent="0">
              <a:buNone/>
            </a:pPr>
            <a:r>
              <a:rPr lang="en-US" sz="1750" b="1" dirty="0"/>
              <a:t>	RCVD_IN_MSPIKE_WL=-0.01, T_REMOTE_IMAGE=0.01, URIBL_ABUSE_SURBL=1.948,</a:t>
            </a:r>
          </a:p>
          <a:p>
            <a:pPr marL="0" indent="0">
              <a:buNone/>
            </a:pPr>
            <a:r>
              <a:rPr lang="en-US" sz="1750" b="1" dirty="0"/>
              <a:t>	URIBL_BLACK=1.7, URIBL_WS_SURBL=1.659] </a:t>
            </a:r>
            <a:r>
              <a:rPr lang="en-US" sz="1750" b="1" dirty="0" err="1"/>
              <a:t>autolearn</a:t>
            </a:r>
            <a:r>
              <a:rPr lang="en-US" sz="1750" b="1" dirty="0"/>
              <a:t>=no </a:t>
            </a:r>
            <a:r>
              <a:rPr lang="en-US" sz="1750" b="1" dirty="0" err="1"/>
              <a:t>autolearn_force</a:t>
            </a:r>
            <a:r>
              <a:rPr lang="en-US" sz="1750" b="1" dirty="0"/>
              <a:t>=no</a:t>
            </a:r>
          </a:p>
          <a:p>
            <a:pPr marL="0" indent="0">
              <a:buNone/>
            </a:pPr>
            <a:r>
              <a:rPr lang="en-US" sz="1750" b="1" dirty="0"/>
              <a:t>Authentication-Results: demo1.nasa.lctseng.nctucs.net (</a:t>
            </a:r>
            <a:r>
              <a:rPr lang="en-US" sz="1750" b="1" dirty="0" err="1"/>
              <a:t>amavisd</a:t>
            </a:r>
            <a:r>
              <a:rPr lang="en-US" sz="1750" b="1" dirty="0"/>
              <a:t>-new);</a:t>
            </a:r>
          </a:p>
          <a:p>
            <a:pPr marL="0" indent="0">
              <a:buNone/>
            </a:pPr>
            <a:r>
              <a:rPr lang="en-US" sz="1750" b="1" dirty="0"/>
              <a:t>	</a:t>
            </a:r>
            <a:r>
              <a:rPr lang="en-US" sz="1750" b="1" dirty="0" err="1"/>
              <a:t>dkim</a:t>
            </a:r>
            <a:r>
              <a:rPr lang="en-US" sz="1750" b="1" dirty="0"/>
              <a:t>=pass (2048-bit key) header.d=gmail.com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Received: from demo1.nasa.lctseng.nctucs.net ([127.0.0.1])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	by demo1.nasa.lctseng.nctucs.net (demo1.nasa.lctseng.nctucs.net [127.0.0.1]) (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amavisd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-new, port 10024)</a:t>
            </a:r>
          </a:p>
          <a:p>
            <a:pPr marL="0" indent="0">
              <a:buNone/>
            </a:pPr>
            <a:r>
              <a:rPr lang="en-US" sz="1750" b="1" dirty="0"/>
              <a:t>	with SMTP id CjRyliYl5l6x for &lt;lctseng@nasa.lctseng.nctucs.net&gt;;</a:t>
            </a:r>
          </a:p>
          <a:p>
            <a:pPr marL="0" indent="0">
              <a:buNone/>
            </a:pPr>
            <a:r>
              <a:rPr lang="en-US" sz="1750" b="1" dirty="0"/>
              <a:t>	Wed,  9 Mar 2016 14:14:38 +0800 (CST)</a:t>
            </a:r>
          </a:p>
        </p:txBody>
      </p:sp>
    </p:spTree>
    <p:extLst>
      <p:ext uri="{BB962C8B-B14F-4D97-AF65-F5344CB8AC3E}">
        <p14:creationId xmlns:p14="http://schemas.microsoft.com/office/powerpoint/2010/main" val="4617924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2" y="339074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(6) </a:t>
            </a:r>
            <a:br>
              <a:rPr lang="en-US" altLang="zh-TW" sz="4800" dirty="0"/>
            </a:br>
            <a:r>
              <a:rPr lang="en-US" altLang="zh-TW" sz="4800" dirty="0"/>
              <a:t>	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-new+ </a:t>
            </a:r>
            <a:r>
              <a:rPr lang="en-US" altLang="zh-TW" sz="4800" dirty="0" err="1"/>
              <a:t>ClamAV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890524"/>
            <a:ext cx="10830900" cy="3397853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400" dirty="0" err="1">
                <a:ea typeface="新細明體" pitchFamily="18" charset="-120"/>
              </a:rPr>
              <a:t>amavisd</a:t>
            </a:r>
            <a:r>
              <a:rPr lang="en-US" altLang="zh-TW" sz="2400" dirty="0">
                <a:ea typeface="新細明體" pitchFamily="18" charset="-120"/>
              </a:rPr>
              <a:t>-new supports lots of anti-virus scanner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400" dirty="0">
                <a:ea typeface="新細明體" pitchFamily="18" charset="-120"/>
              </a:rPr>
              <a:t>Anti-virus with </a:t>
            </a:r>
            <a:r>
              <a:rPr lang="en-US" altLang="zh-TW" sz="2400" dirty="0" err="1">
                <a:ea typeface="新細明體" pitchFamily="18" charset="-120"/>
              </a:rPr>
              <a:t>ClamAV</a:t>
            </a:r>
            <a:endParaRPr lang="en-US" altLang="zh-TW" sz="24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Install security/</a:t>
            </a:r>
            <a:r>
              <a:rPr lang="en-US" altLang="zh-TW" sz="2400" dirty="0" err="1">
                <a:ea typeface="新細明體" pitchFamily="18" charset="-120"/>
              </a:rPr>
              <a:t>clamav</a:t>
            </a:r>
            <a:r>
              <a:rPr lang="en-US" altLang="zh-TW" sz="2400" dirty="0">
                <a:ea typeface="新細明體" pitchFamily="18" charset="-120"/>
              </a:rPr>
              <a:t> (port or package)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Edit 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rc.conf</a:t>
            </a:r>
            <a:endParaRPr lang="en-US" altLang="zh-TW" sz="24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Update virus database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Run “</a:t>
            </a:r>
            <a:r>
              <a:rPr lang="en-US" altLang="zh-TW" sz="2200" dirty="0" err="1">
                <a:ea typeface="新細明體" pitchFamily="18" charset="-120"/>
              </a:rPr>
              <a:t>freshclam</a:t>
            </a:r>
            <a:r>
              <a:rPr lang="en-US" altLang="zh-TW" sz="2200" dirty="0">
                <a:ea typeface="新細明體" pitchFamily="18" charset="-120"/>
              </a:rPr>
              <a:t>”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Specify to use </a:t>
            </a:r>
            <a:r>
              <a:rPr lang="en-US" altLang="zh-TW" sz="2400" dirty="0" err="1">
                <a:ea typeface="新細明體" pitchFamily="18" charset="-120"/>
              </a:rPr>
              <a:t>clamav</a:t>
            </a:r>
            <a:r>
              <a:rPr lang="en-US" altLang="zh-TW" sz="2400" dirty="0">
                <a:ea typeface="新細明體" pitchFamily="18" charset="-120"/>
              </a:rPr>
              <a:t> in </a:t>
            </a:r>
            <a:r>
              <a:rPr lang="en-US" altLang="zh-TW" sz="2400" dirty="0" err="1">
                <a:ea typeface="新細明體" pitchFamily="18" charset="-120"/>
              </a:rPr>
              <a:t>amavisd.conf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1729752" y="3561481"/>
            <a:ext cx="4820400" cy="42377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sv-SE" sz="1800" b="1" dirty="0"/>
              <a:t>clamav_clamd_enable="YES"</a:t>
            </a:r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7D419371-E165-4DAF-9A80-5209ECC0CAA2}"/>
              </a:ext>
            </a:extLst>
          </p:cNvPr>
          <p:cNvSpPr txBox="1">
            <a:spLocks/>
          </p:cNvSpPr>
          <p:nvPr/>
        </p:nvSpPr>
        <p:spPr>
          <a:xfrm>
            <a:off x="1729752" y="5338234"/>
            <a:ext cx="8895576" cy="193222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sv-SE" sz="1700" b="1" dirty="0"/>
              <a:t>@av_scanners = (</a:t>
            </a:r>
          </a:p>
          <a:p>
            <a:pPr marL="0" indent="0">
              <a:buNone/>
            </a:pPr>
            <a:endParaRPr lang="sv-SE" sz="1700" b="1" dirty="0"/>
          </a:p>
          <a:p>
            <a:pPr marL="0" indent="0">
              <a:buNone/>
            </a:pPr>
            <a:r>
              <a:rPr lang="sv-SE" sz="1700" b="1" dirty="0"/>
              <a:t>['ClamAV-clamd',</a:t>
            </a:r>
          </a:p>
          <a:p>
            <a:pPr marL="0" indent="0">
              <a:buNone/>
            </a:pPr>
            <a:r>
              <a:rPr lang="sv-SE" sz="1700" b="1" dirty="0"/>
              <a:t>   \&amp;ask_daemon, ["CONTSCAN {}\n", "/var/run/clamav/clamd.sock"],</a:t>
            </a:r>
          </a:p>
          <a:p>
            <a:pPr marL="0" indent="0">
              <a:buNone/>
            </a:pPr>
            <a:r>
              <a:rPr lang="sv-SE" sz="1700" b="1" dirty="0"/>
              <a:t>   qr/\bOK$/m, qr/\bFOUND$/m,</a:t>
            </a:r>
          </a:p>
          <a:p>
            <a:pPr marL="0" indent="0">
              <a:buNone/>
            </a:pPr>
            <a:r>
              <a:rPr lang="sv-SE" sz="1700" b="1" dirty="0"/>
              <a:t>   qr/^.*?: (?!Infected Archive)(.*) FOUND$/m ],</a:t>
            </a:r>
          </a:p>
          <a:p>
            <a:pPr marL="0" indent="0">
              <a:buNone/>
            </a:pPr>
            <a:r>
              <a:rPr lang="sv-SE" sz="1700" b="1" dirty="0"/>
              <a:t>);</a:t>
            </a:r>
          </a:p>
          <a:p>
            <a:pPr marL="0" indent="0">
              <a:buNone/>
            </a:pPr>
            <a:endParaRPr lang="sv-SE" sz="1700" b="1" dirty="0"/>
          </a:p>
        </p:txBody>
      </p:sp>
    </p:spTree>
    <p:extLst>
      <p:ext uri="{BB962C8B-B14F-4D97-AF65-F5344CB8AC3E}">
        <p14:creationId xmlns:p14="http://schemas.microsoft.com/office/powerpoint/2010/main" val="20433228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2" y="339074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(7) </a:t>
            </a:r>
            <a:br>
              <a:rPr lang="en-US" altLang="zh-TW" sz="4800" dirty="0"/>
            </a:br>
            <a:r>
              <a:rPr lang="en-US" altLang="zh-TW" sz="4800" dirty="0"/>
              <a:t>	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-new+ </a:t>
            </a:r>
            <a:r>
              <a:rPr lang="en-US" altLang="zh-TW" sz="4800" dirty="0" err="1"/>
              <a:t>ClamAV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890524"/>
            <a:ext cx="10830900" cy="537993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Set alias for “</a:t>
            </a:r>
            <a:r>
              <a:rPr lang="en-US" altLang="zh-TW" sz="2800" dirty="0" err="1">
                <a:ea typeface="新細明體" pitchFamily="18" charset="-120"/>
              </a:rPr>
              <a:t>virusalert</a:t>
            </a:r>
            <a:r>
              <a:rPr lang="en-US" altLang="zh-TW" sz="2800" dirty="0">
                <a:ea typeface="新細明體" pitchFamily="18" charset="-120"/>
              </a:rPr>
              <a:t>” user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When there is an infected mail, it will send a notification to this user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Alias to “root” or “postmaster”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Start </a:t>
            </a:r>
            <a:r>
              <a:rPr lang="en-US" altLang="zh-TW" sz="2800" dirty="0" err="1">
                <a:ea typeface="新細明體" pitchFamily="18" charset="-120"/>
              </a:rPr>
              <a:t>ClamAV</a:t>
            </a:r>
            <a:r>
              <a:rPr lang="en-US" altLang="zh-TW" sz="2800" dirty="0">
                <a:ea typeface="新細明體" pitchFamily="18" charset="-120"/>
              </a:rPr>
              <a:t> and restart </a:t>
            </a:r>
            <a:r>
              <a:rPr lang="en-US" altLang="zh-TW" sz="2800" dirty="0" err="1">
                <a:ea typeface="新細明體" pitchFamily="18" charset="-120"/>
              </a:rPr>
              <a:t>amavisd</a:t>
            </a:r>
            <a:r>
              <a:rPr lang="en-US" altLang="zh-TW" sz="2800" dirty="0">
                <a:ea typeface="新細明體" pitchFamily="18" charset="-120"/>
              </a:rPr>
              <a:t>-new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service </a:t>
            </a:r>
            <a:r>
              <a:rPr lang="en-US" altLang="zh-TW" sz="2400" dirty="0" err="1">
                <a:ea typeface="新細明體" pitchFamily="18" charset="-120"/>
              </a:rPr>
              <a:t>clamav-clamd</a:t>
            </a:r>
            <a:r>
              <a:rPr lang="en-US" altLang="zh-TW" sz="2400" dirty="0">
                <a:ea typeface="新細明體" pitchFamily="18" charset="-120"/>
              </a:rPr>
              <a:t> start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service </a:t>
            </a:r>
            <a:r>
              <a:rPr lang="en-US" altLang="zh-TW" sz="2400" dirty="0" err="1">
                <a:ea typeface="新細明體" pitchFamily="18" charset="-120"/>
              </a:rPr>
              <a:t>amavisd</a:t>
            </a:r>
            <a:r>
              <a:rPr lang="en-US" altLang="zh-TW" sz="2400" dirty="0">
                <a:ea typeface="新細明體" pitchFamily="18" charset="-120"/>
              </a:rPr>
              <a:t> restart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Send a test virus by EICAR organization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Plain text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Reference: </a:t>
            </a:r>
            <a:r>
              <a:rPr lang="en-US" altLang="zh-TW" sz="2400" dirty="0">
                <a:ea typeface="新細明體" pitchFamily="18" charset="-120"/>
                <a:hlinkClick r:id="rId2"/>
              </a:rPr>
              <a:t>https://en.wikipedia.org/wiki/EICAR_test_file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 err="1">
              <a:ea typeface="新細明體" pitchFamily="18" charset="-120"/>
            </a:endParaRPr>
          </a:p>
        </p:txBody>
      </p:sp>
      <p:sp>
        <p:nvSpPr>
          <p:cNvPr id="9" name="Google Shape;289;p24">
            <a:extLst>
              <a:ext uri="{FF2B5EF4-FFF2-40B4-BE49-F238E27FC236}">
                <a16:creationId xmlns:a16="http://schemas.microsoft.com/office/drawing/2014/main" id="{3160D4D6-F598-4656-9C0F-99B901D25BE7}"/>
              </a:ext>
            </a:extLst>
          </p:cNvPr>
          <p:cNvSpPr txBox="1">
            <a:spLocks/>
          </p:cNvSpPr>
          <p:nvPr/>
        </p:nvSpPr>
        <p:spPr>
          <a:xfrm>
            <a:off x="583712" y="5584356"/>
            <a:ext cx="11139756" cy="5787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sv-SE" sz="2100" b="1" dirty="0"/>
              <a:t>X5O!P%@AP[4\PZX54(P^)7CC)7}$EICAR-STANDARD-ANTIVIRUS-TEST-FILE!$H+H*</a:t>
            </a:r>
          </a:p>
        </p:txBody>
      </p:sp>
    </p:spTree>
    <p:extLst>
      <p:ext uri="{BB962C8B-B14F-4D97-AF65-F5344CB8AC3E}">
        <p14:creationId xmlns:p14="http://schemas.microsoft.com/office/powerpoint/2010/main" val="107174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sz="5400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based Detections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62769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Fight with spammers: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DNSBL/WL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DNS-based blacklist/whitelist for suspected/trusted senders(IP address)</a:t>
            </a:r>
            <a:endParaRPr lang="en-US" altLang="zh-TW" dirty="0"/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 err="1"/>
              <a:t>Greylisting</a:t>
            </a:r>
            <a:endParaRPr lang="en-US" altLang="zh-TW" dirty="0"/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client-based method that can stop mail coming from some spamming programs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SPF (Sender Policy Framework)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A client-based method to detect whether a client is authorized or not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Sender ID</a:t>
            </a:r>
          </a:p>
          <a:p>
            <a:pPr marL="1943100" lvl="3" indent="-3429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NOT the new SPF</a:t>
            </a:r>
          </a:p>
          <a:p>
            <a:pPr marL="1943100" lvl="3" indent="-3429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http://www.open-spf.org/SPF_vs_Sender_ID/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80990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2" y="339074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(8) </a:t>
            </a:r>
            <a:br>
              <a:rPr lang="en-US" altLang="zh-TW" sz="4800" dirty="0"/>
            </a:br>
            <a:r>
              <a:rPr lang="en-US" altLang="zh-TW" sz="4800" dirty="0"/>
              <a:t>	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-new+ </a:t>
            </a:r>
            <a:r>
              <a:rPr lang="en-US" altLang="zh-TW" sz="4800" dirty="0" err="1"/>
              <a:t>ClamAV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762508"/>
            <a:ext cx="10830900" cy="99104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Result of sending EICAR test mail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 err="1">
              <a:ea typeface="新細明體" pitchFamily="18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481BA0-0F44-422A-BCDE-9F8C45AA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64" y="2399364"/>
            <a:ext cx="6815976" cy="4871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59864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External Filters (Before-queue)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456740"/>
            <a:ext cx="10830900" cy="58754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Types of before-queue external filters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SMTP proxy (smtp)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 err="1">
                <a:ea typeface="新細明體" panose="02020500000000000000" pitchFamily="18" charset="-120"/>
              </a:rPr>
              <a:t>smtpd_proxy_filter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From after-queue to before-queue (Software support)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 err="1">
                <a:ea typeface="新細明體" panose="02020500000000000000" pitchFamily="18" charset="-120"/>
              </a:rPr>
              <a:t>content_filter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ea typeface="新細明體" panose="02020500000000000000" pitchFamily="18" charset="-120"/>
                <a:sym typeface="Wingdings" panose="05000000000000000000" pitchFamily="2" charset="2"/>
              </a:rPr>
              <a:t>smtpd_proxy_filter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http://www.postfix.org/SMTPD_PROXY_README.html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5EFB2D-AAAE-4B13-8E64-2008F513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39" y="4083634"/>
            <a:ext cx="10924991" cy="251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081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External Filters (Before-queue)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90" y="1380545"/>
            <a:ext cx="11125150" cy="449507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Types of before-queue external filters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Sendmail</a:t>
            </a:r>
            <a:r>
              <a:rPr lang="en-US" altLang="zh-TW" dirty="0">
                <a:ea typeface="新細明體" pitchFamily="18" charset="-120"/>
              </a:rPr>
              <a:t> Milter (milter protocol)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SMTP-only: Invoked by </a:t>
            </a:r>
            <a:r>
              <a:rPr lang="en-US" altLang="zh-TW" sz="2400" dirty="0" err="1">
                <a:ea typeface="新細明體" pitchFamily="18" charset="-120"/>
              </a:rPr>
              <a:t>smtpd</a:t>
            </a:r>
            <a:r>
              <a:rPr lang="en-US" altLang="zh-TW" sz="2400" dirty="0">
                <a:ea typeface="新細明體" pitchFamily="18" charset="-120"/>
              </a:rPr>
              <a:t>(8), for mail arriving via </a:t>
            </a:r>
            <a:r>
              <a:rPr lang="en-US" altLang="zh-TW" sz="2400" dirty="0" err="1">
                <a:ea typeface="新細明體" pitchFamily="18" charset="-120"/>
              </a:rPr>
              <a:t>smtpd</a:t>
            </a:r>
            <a:r>
              <a:rPr lang="en-US" altLang="zh-TW" sz="2400" dirty="0">
                <a:ea typeface="新細明體" pitchFamily="18" charset="-120"/>
              </a:rPr>
              <a:t>(8) server</a:t>
            </a:r>
          </a:p>
          <a:p>
            <a:pPr marL="1943100" lvl="3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ea typeface="新細明體" pitchFamily="18" charset="-120"/>
              </a:rPr>
              <a:t>smtpd_milters</a:t>
            </a:r>
            <a:r>
              <a:rPr lang="en-US" altLang="zh-TW" sz="2000" dirty="0">
                <a:ea typeface="新細明體" pitchFamily="18" charset="-120"/>
              </a:rPr>
              <a:t>, milter_*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non-SMTP: Invoked by cleanup(8), for mail arriving via </a:t>
            </a:r>
            <a:r>
              <a:rPr lang="en-US" altLang="zh-TW" sz="2400" dirty="0" err="1">
                <a:ea typeface="新細明體" pitchFamily="18" charset="-120"/>
              </a:rPr>
              <a:t>sendmail</a:t>
            </a:r>
            <a:r>
              <a:rPr lang="en-US" altLang="zh-TW" sz="2400" dirty="0">
                <a:ea typeface="新細明體" pitchFamily="18" charset="-120"/>
              </a:rPr>
              <a:t>(1), i.e. local mail</a:t>
            </a:r>
          </a:p>
          <a:p>
            <a:pPr marL="1943100" lvl="3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ea typeface="新細明體" pitchFamily="18" charset="-120"/>
              </a:rPr>
              <a:t>non_smtpd_milters</a:t>
            </a:r>
            <a:r>
              <a:rPr lang="en-US" altLang="zh-TW" sz="2000" dirty="0">
                <a:ea typeface="新細明體" pitchFamily="18" charset="-120"/>
              </a:rPr>
              <a:t>, milter_*</a:t>
            </a:r>
          </a:p>
          <a:p>
            <a:pPr marL="457200" lvl="1" indent="0">
              <a:defRPr/>
            </a:pPr>
            <a:endParaRPr lang="en-US" altLang="zh-TW" dirty="0">
              <a:ea typeface="新細明體" pitchFamily="18" charset="-120"/>
              <a:hlinkClick r:id="rId2"/>
            </a:endParaRPr>
          </a:p>
          <a:p>
            <a:pPr marL="457200" lvl="1" indent="0">
              <a:defRPr/>
            </a:pPr>
            <a:r>
              <a:rPr lang="en-US" altLang="zh-TW" dirty="0">
                <a:hlinkClick r:id="rId2"/>
              </a:rPr>
              <a:t>http://www.postfix.org/</a:t>
            </a:r>
            <a:br>
              <a:rPr lang="en-US" altLang="zh-TW" dirty="0">
                <a:hlinkClick r:id="rId2"/>
              </a:rPr>
            </a:br>
            <a:r>
              <a:rPr lang="en-US" altLang="zh-TW" dirty="0">
                <a:hlinkClick r:id="rId2"/>
              </a:rPr>
              <a:t>MILTER_README.html</a:t>
            </a:r>
            <a:endParaRPr lang="en-US" altLang="zh-TW" dirty="0">
              <a:ea typeface="新細明體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9E59D6-3833-4692-9868-EB7ED40E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68" y="3734867"/>
            <a:ext cx="6554367" cy="36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193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zh-TW" dirty="0">
                <a:ea typeface="新細明體" pitchFamily="18" charset="-120"/>
              </a:rPr>
              <a:t>Appendix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99000C-1AE2-432E-B16D-A098DDFAD897}"/>
              </a:ext>
            </a:extLst>
          </p:cNvPr>
          <p:cNvSpPr/>
          <p:nvPr/>
        </p:nvSpPr>
        <p:spPr>
          <a:xfrm>
            <a:off x="1247959" y="5256630"/>
            <a:ext cx="31598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800" dirty="0">
                <a:solidFill>
                  <a:schemeClr val="bg1"/>
                </a:solidFill>
                <a:ea typeface="新細明體" panose="02020500000000000000" pitchFamily="18" charset="-120"/>
              </a:rPr>
              <a:t>Postfix </a:t>
            </a:r>
            <a:r>
              <a:rPr lang="en-US" altLang="zh-TW" sz="2800" dirty="0" err="1">
                <a:solidFill>
                  <a:schemeClr val="bg1"/>
                </a:solidFill>
                <a:ea typeface="新細明體" panose="02020500000000000000" pitchFamily="18" charset="-120"/>
              </a:rPr>
              <a:t>Postscreen</a:t>
            </a:r>
            <a:endParaRPr lang="en-US" altLang="zh-TW" sz="2800" dirty="0">
              <a:solidFill>
                <a:schemeClr val="bg1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>
                <a:solidFill>
                  <a:schemeClr val="bg1"/>
                </a:solidFill>
                <a:ea typeface="新細明體" panose="02020500000000000000" pitchFamily="18" charset="-120"/>
              </a:rPr>
              <a:t>Rspamd</a:t>
            </a:r>
            <a:endParaRPr lang="en-US" altLang="zh-TW" sz="28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5010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3746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Postfix zombie blocker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733877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 err="1"/>
              <a:t>Postscreen</a:t>
            </a:r>
            <a:r>
              <a:rPr lang="en-US" altLang="zh-TW" sz="2800" dirty="0"/>
              <a:t> (Postfix ≥ 2.8)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Provide additional protection against mail server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overload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Handle multiple inbound SMTP connections in one process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Decide which clients may talk to the Postfix SMTP server process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How it works?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Maintain a temporary whitelist for clients passing its tests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Allow whitelisted clients to skip tests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CAUTION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Not be used on SMTP ports that receive mail from MUAs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/>
              <a:t>postscreen</a:t>
            </a:r>
            <a:r>
              <a:rPr lang="en-US" altLang="zh-TW" sz="2400" dirty="0"/>
              <a:t> is used on port </a:t>
            </a:r>
            <a:r>
              <a:rPr lang="en-US" altLang="zh-TW" sz="2400" dirty="0">
                <a:solidFill>
                  <a:srgbClr val="FF0000"/>
                </a:solidFill>
              </a:rPr>
              <a:t>25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MUAs submit mail via the submission service (port </a:t>
            </a:r>
            <a:r>
              <a:rPr lang="en-US" altLang="zh-TW" sz="2400" dirty="0">
                <a:solidFill>
                  <a:srgbClr val="FF0000"/>
                </a:solidFill>
              </a:rPr>
              <a:t>587</a:t>
            </a:r>
            <a:r>
              <a:rPr lang="en-US" altLang="zh-TW" sz="2400" dirty="0"/>
              <a:t>)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Separate IMG/OMG: MX settings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hlinkClick r:id="rId2"/>
              </a:rPr>
              <a:t>http://www.postfix.org/POSTSCREEN_README.html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161069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2341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Basic idea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40" y="1389201"/>
            <a:ext cx="10830900" cy="5981637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Most mails are spam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Spend most resources not receiving mail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Mail challenge: Keep zombies away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Make an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is-it-a-zombie</a:t>
            </a:r>
            <a:r>
              <a:rPr lang="en-US" altLang="zh-TW" sz="2400" dirty="0"/>
              <a:t> decision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Whitelist while deciding a client not-a-zombie to avoid further delay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Zombies’ challenge: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Only a limited amount of time to deliver spam before being blacklisted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To speed up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Speak before their turn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Ignore response from SMTP servers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To recognize zombies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Determine if the remote SMTP client IP is blacklisted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Look for protocol compromises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85461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General operation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592300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postscreen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Involve a number of tests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Some tests introduce a delay of a few seconds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Maintain a temporary whitelist for clients passing its tests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Minimize its impact on legitimate email traffic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Default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Hand off </a:t>
            </a:r>
            <a:r>
              <a:rPr lang="en-US" altLang="zh-TW" dirty="0">
                <a:solidFill>
                  <a:srgbClr val="FF0000"/>
                </a:solidFill>
              </a:rPr>
              <a:t>all</a:t>
            </a:r>
            <a:r>
              <a:rPr lang="en-US" altLang="zh-TW" dirty="0"/>
              <a:t> connections to the SMTP server after logging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Useful for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non-destructive</a:t>
            </a:r>
            <a:r>
              <a:rPr lang="en-US" altLang="zh-TW" dirty="0"/>
              <a:t> testing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Typical production setting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srgbClr val="FF0000"/>
                </a:solidFill>
              </a:rPr>
              <a:t>Reject</a:t>
            </a:r>
            <a:r>
              <a:rPr lang="en-US" altLang="zh-TW" dirty="0"/>
              <a:t> mail from clients failing one or more tests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Log </a:t>
            </a:r>
            <a:r>
              <a:rPr lang="en-US" altLang="zh-TW" dirty="0" err="1"/>
              <a:t>helo</a:t>
            </a:r>
            <a:r>
              <a:rPr lang="en-US" altLang="zh-TW" dirty="0"/>
              <a:t>, sender, and recipient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0004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Quick tests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379934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p"/>
              <a:defRPr/>
            </a:pPr>
            <a:r>
              <a:rPr lang="zh-TW" altLang="en-US" sz="2400" dirty="0"/>
              <a:t> </a:t>
            </a:r>
            <a:r>
              <a:rPr lang="en-US" altLang="zh-TW" sz="2400" dirty="0"/>
              <a:t>Query local blacklists/whitelists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Permanent whitelist/blacklist test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 err="1"/>
              <a:t>postscreen_access_list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permit_mynetworks</a:t>
            </a:r>
            <a:r>
              <a:rPr lang="en-US" altLang="zh-TW" sz="2000" dirty="0"/>
              <a:t>,</a:t>
            </a:r>
            <a:br>
              <a:rPr lang="en-US" altLang="zh-TW" sz="2000" dirty="0"/>
            </a:br>
            <a:r>
              <a:rPr lang="en-US" altLang="zh-TW" sz="2000" dirty="0"/>
              <a:t>                                        </a:t>
            </a:r>
            <a:r>
              <a:rPr lang="en-US" altLang="zh-TW" sz="2000" dirty="0" err="1"/>
              <a:t>cidr:postscreen_access.cidr</a:t>
            </a:r>
            <a:endParaRPr lang="en-US" altLang="zh-TW" sz="2000" dirty="0"/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/>
              <a:t>In </a:t>
            </a:r>
            <a:r>
              <a:rPr lang="en-US" altLang="zh-TW" sz="2000" dirty="0" err="1"/>
              <a:t>postscreen_access.cidr</a:t>
            </a:r>
            <a:r>
              <a:rPr lang="en-US" altLang="zh-TW" sz="2000" dirty="0"/>
              <a:t> (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first-matching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2000" dirty="0"/>
              <a:t>192.168.0.1	permit / </a:t>
            </a:r>
            <a:r>
              <a:rPr lang="en-US" altLang="zh-TW" sz="2000" dirty="0" err="1"/>
              <a:t>dunno</a:t>
            </a:r>
            <a:br>
              <a:rPr lang="en-US" altLang="zh-TW" sz="2000" dirty="0"/>
            </a:br>
            <a:r>
              <a:rPr lang="en-US" altLang="zh-TW" sz="2000" dirty="0"/>
              <a:t>192.168.0.0/16	reject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b="1" dirty="0"/>
              <a:t>WHITELISTED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br>
              <a:rPr lang="en-US" altLang="zh-TW" sz="2000" i="1" dirty="0"/>
            </a:br>
            <a:r>
              <a:rPr lang="en-US" altLang="zh-TW" sz="2000" b="1" dirty="0"/>
              <a:t>BLACKLISTED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endParaRPr lang="en-US" altLang="zh-TW" sz="2000" dirty="0"/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Temporary whitelist test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b="1" dirty="0"/>
              <a:t>PASS OLD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endParaRPr lang="en-US" altLang="zh-TW" sz="2000" dirty="0"/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MX policy test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 err="1"/>
              <a:t>postscreen_whitelist_interfaces</a:t>
            </a:r>
            <a:r>
              <a:rPr lang="en-US" altLang="zh-TW" sz="2000" dirty="0"/>
              <a:t> = !168.100.189.8 </a:t>
            </a:r>
            <a:r>
              <a:rPr lang="en-US" altLang="zh-TW" sz="2000" dirty="0" err="1"/>
              <a:t>static:all</a:t>
            </a:r>
            <a:endParaRPr lang="en-US" altLang="zh-TW" sz="2000" dirty="0"/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b="1" dirty="0"/>
              <a:t>CONNECT from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r>
              <a:rPr lang="en-US" altLang="zh-TW" sz="2000" dirty="0"/>
              <a:t> </a:t>
            </a:r>
            <a:r>
              <a:rPr lang="en-US" altLang="zh-TW" sz="2000" b="1" dirty="0"/>
              <a:t>to [168.100.189.8]:25</a:t>
            </a:r>
            <a:br>
              <a:rPr lang="en-US" altLang="zh-TW" sz="2000" dirty="0"/>
            </a:br>
            <a:r>
              <a:rPr lang="en-US" altLang="zh-TW" sz="2000" b="1" dirty="0"/>
              <a:t>WHITELIST VETO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31982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before greeting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460640"/>
            <a:ext cx="10830900" cy="61232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3200" dirty="0"/>
              <a:t>The SMTP server should speak before the client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A short delay before "220 …" server greeting</a:t>
            </a:r>
          </a:p>
          <a:p>
            <a:pPr marL="1657350" lvl="2" indent="-514350">
              <a:buFont typeface="Wingdings" panose="05000000000000000000" pitchFamily="2" charset="2"/>
              <a:buChar char="Ø"/>
            </a:pPr>
            <a:r>
              <a:rPr lang="en-US" altLang="zh-TW" sz="2800" dirty="0"/>
              <a:t>For DNSWL/BL lookup results to arrive</a:t>
            </a:r>
          </a:p>
          <a:p>
            <a:pPr marL="1657350" lvl="2" indent="-514350">
              <a:buFont typeface="Wingdings" panose="05000000000000000000" pitchFamily="2" charset="2"/>
              <a:buChar char="Ø"/>
            </a:pPr>
            <a:r>
              <a:rPr lang="en-US" altLang="zh-TW" sz="2800" dirty="0" err="1"/>
              <a:t>postscreen_greet_wait</a:t>
            </a:r>
            <a:r>
              <a:rPr lang="en-US" altLang="zh-TW" sz="2800" dirty="0"/>
              <a:t> = ${stress?2}${stress:6}s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3200" dirty="0" err="1"/>
              <a:t>Pregreet</a:t>
            </a:r>
            <a:r>
              <a:rPr lang="en-US" altLang="zh-TW" sz="3200" dirty="0"/>
              <a:t> test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Detect zombies that speak before their turn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postscreen_greet_banner</a:t>
            </a:r>
            <a:r>
              <a:rPr lang="en-US" altLang="zh-TW" sz="3200" dirty="0"/>
              <a:t> = $</a:t>
            </a:r>
            <a:r>
              <a:rPr lang="en-US" altLang="zh-TW" sz="3200" dirty="0" err="1"/>
              <a:t>smtpd_banner</a:t>
            </a:r>
            <a:endParaRPr lang="en-US" altLang="zh-TW" sz="3200" dirty="0"/>
          </a:p>
          <a:p>
            <a:pPr marL="1657350" lvl="2" indent="-514350">
              <a:buFont typeface="Wingdings" panose="05000000000000000000" pitchFamily="2" charset="2"/>
              <a:buChar char="Ø"/>
            </a:pPr>
            <a:r>
              <a:rPr lang="en-US" altLang="zh-TW" sz="2800" dirty="0"/>
              <a:t>"220</a:t>
            </a:r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r>
              <a:rPr lang="en-US" altLang="zh-TW" sz="2800" dirty="0"/>
              <a:t>text …" vs. "220 text …“</a:t>
            </a:r>
          </a:p>
          <a:p>
            <a:pPr marL="1657350" lvl="2" indent="-514350">
              <a:buFont typeface="Wingdings" panose="05000000000000000000" pitchFamily="2" charset="2"/>
              <a:buChar char="Ø"/>
            </a:pPr>
            <a:r>
              <a:rPr lang="en-US" altLang="zh-TW" sz="2800" dirty="0"/>
              <a:t>Disable the teaser banner</a:t>
            </a:r>
          </a:p>
          <a:p>
            <a:pPr marL="2057400" lvl="3" indent="-457200">
              <a:buFont typeface="Arial" panose="020B0604020202020204" pitchFamily="34" charset="0"/>
              <a:buChar char="•"/>
            </a:pPr>
            <a:r>
              <a:rPr lang="en-US" altLang="zh-TW" sz="2800" dirty="0" err="1"/>
              <a:t>postscreen_greet_banner</a:t>
            </a:r>
            <a:r>
              <a:rPr lang="en-US" altLang="zh-TW" sz="2800" dirty="0"/>
              <a:t> =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PREGREET</a:t>
            </a:r>
            <a:r>
              <a:rPr lang="en-US" altLang="zh-TW" sz="2000" dirty="0"/>
              <a:t> </a:t>
            </a:r>
            <a:r>
              <a:rPr lang="en-US" altLang="zh-TW" sz="2000" i="1" dirty="0"/>
              <a:t>count</a:t>
            </a:r>
            <a:r>
              <a:rPr lang="en-US" altLang="zh-TW" sz="2000" dirty="0"/>
              <a:t> </a:t>
            </a:r>
            <a:r>
              <a:rPr lang="en-US" altLang="zh-TW" sz="2000" b="1" dirty="0"/>
              <a:t>after</a:t>
            </a:r>
            <a:r>
              <a:rPr lang="en-US" altLang="zh-TW" sz="2000" dirty="0"/>
              <a:t> </a:t>
            </a:r>
            <a:r>
              <a:rPr lang="en-US" altLang="zh-TW" sz="2000" i="1" dirty="0"/>
              <a:t>time</a:t>
            </a:r>
            <a:r>
              <a:rPr lang="en-US" altLang="zh-TW" sz="2000" dirty="0"/>
              <a:t> </a:t>
            </a:r>
            <a:r>
              <a:rPr lang="en-US" altLang="zh-TW" sz="2000" b="1" dirty="0"/>
              <a:t>from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 text...</a:t>
            </a:r>
            <a:endParaRPr lang="en-US" altLang="zh-TW" sz="20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40140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3446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before greeting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47620"/>
            <a:ext cx="10830900" cy="6158609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DNSWL/BL test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postscreen_dnsbl_sites</a:t>
            </a:r>
            <a:r>
              <a:rPr lang="en-US" altLang="zh-TW" dirty="0"/>
              <a:t> =  highqualityblacklist.example.com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*2</a:t>
            </a:r>
            <a:br>
              <a:rPr lang="en-US" altLang="zh-TW" dirty="0"/>
            </a:br>
            <a:r>
              <a:rPr lang="en-US" altLang="zh-TW" dirty="0"/>
              <a:t>                                          lowerqualityblacklist.example.net</a:t>
            </a:r>
            <a:br>
              <a:rPr lang="en-US" altLang="zh-TW" dirty="0"/>
            </a:br>
            <a:r>
              <a:rPr lang="en-US" altLang="zh-TW" dirty="0"/>
              <a:t>                                          list.dnswl.org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*-5</a:t>
            </a:r>
            <a:br>
              <a:rPr lang="en-US" altLang="zh-TW" dirty="0"/>
            </a:br>
            <a:r>
              <a:rPr lang="en-US" altLang="zh-TW" dirty="0"/>
              <a:t>                                          example.com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=127.0.0.4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postscreen_dnsbl_threshold</a:t>
            </a:r>
            <a:r>
              <a:rPr lang="en-US" altLang="zh-TW" dirty="0"/>
              <a:t> = 1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Determine when </a:t>
            </a:r>
            <a:r>
              <a:rPr lang="en-US" altLang="zh-TW" dirty="0" err="1"/>
              <a:t>postscreen_greet_wait</a:t>
            </a:r>
            <a:r>
              <a:rPr lang="en-US" altLang="zh-TW" dirty="0"/>
              <a:t> time has elapsed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postscreen_dnsbl_reply_map</a:t>
            </a:r>
            <a:r>
              <a:rPr lang="en-US" altLang="zh-TW" dirty="0"/>
              <a:t> = </a:t>
            </a:r>
            <a:r>
              <a:rPr lang="en-US" altLang="zh-TW" dirty="0" err="1"/>
              <a:t>texthash:dnsbl_reply</a:t>
            </a:r>
            <a:endParaRPr lang="en-US" altLang="zh-TW" dirty="0"/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In </a:t>
            </a:r>
            <a:r>
              <a:rPr lang="en-US" altLang="zh-TW" dirty="0" err="1"/>
              <a:t>dnsbl_reply</a:t>
            </a:r>
            <a:br>
              <a:rPr lang="en-US" altLang="zh-TW" dirty="0"/>
            </a:br>
            <a:r>
              <a:rPr lang="en-US" altLang="zh-TW" dirty="0"/>
              <a:t>secret.zen.spamhaus.org	zen.spamhaus.org</a:t>
            </a:r>
          </a:p>
          <a:p>
            <a:pPr marL="9715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1800" b="1" dirty="0"/>
              <a:t>DNSBL rank</a:t>
            </a:r>
            <a:r>
              <a:rPr lang="en-US" altLang="zh-TW" sz="1800" dirty="0"/>
              <a:t> </a:t>
            </a:r>
            <a:r>
              <a:rPr lang="en-US" altLang="zh-TW" sz="1800" i="1" dirty="0"/>
              <a:t>count</a:t>
            </a:r>
            <a:r>
              <a:rPr lang="en-US" altLang="zh-TW" sz="1800" dirty="0"/>
              <a:t> </a:t>
            </a:r>
            <a:r>
              <a:rPr lang="en-US" altLang="zh-TW" sz="1800" b="1" dirty="0"/>
              <a:t>for</a:t>
            </a:r>
            <a:r>
              <a:rPr lang="en-US" altLang="zh-TW" sz="1800" dirty="0"/>
              <a:t> </a:t>
            </a:r>
            <a:r>
              <a:rPr lang="en-US" altLang="zh-TW" sz="1800" i="1" dirty="0"/>
              <a:t>[address]:port</a:t>
            </a:r>
          </a:p>
          <a:p>
            <a:pPr marL="971550" lvl="1" indent="-285750">
              <a:buFont typeface="Arial" panose="020B0604020202020204" pitchFamily="34" charset="0"/>
              <a:buChar char="•"/>
              <a:defRPr/>
            </a:pPr>
            <a:endParaRPr lang="en-US" altLang="zh-TW" sz="1800" i="1" dirty="0"/>
          </a:p>
          <a:p>
            <a:pPr marL="9715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1800" dirty="0" err="1"/>
              <a:t>Wietse</a:t>
            </a:r>
            <a:r>
              <a:rPr lang="en-US" altLang="zh-TW" sz="1800" dirty="0"/>
              <a:t> needed new material for a LISA conference presentation in November 2010, so he added support for DNSBL weights and filters in August</a:t>
            </a:r>
          </a:p>
        </p:txBody>
      </p:sp>
    </p:spTree>
    <p:extLst>
      <p:ext uri="{BB962C8B-B14F-4D97-AF65-F5344CB8AC3E}">
        <p14:creationId xmlns:p14="http://schemas.microsoft.com/office/powerpoint/2010/main" val="201088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EF8759-3373-4389-AF22-5B792AD776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09D070-AFC3-4397-9E73-04ABBB91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err="1">
                <a:ea typeface="新細明體" pitchFamily="18" charset="-120"/>
              </a:rPr>
              <a:t>DNSxL</a:t>
            </a:r>
            <a:endParaRPr 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01CBC9-03A7-4775-BD51-40E8B1F4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89549"/>
            <a:ext cx="10830900" cy="5808381"/>
          </a:xfrm>
        </p:spPr>
        <p:txBody>
          <a:bodyPr/>
          <a:lstStyle/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What DNSBL/WL maintainers do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Suppose cs.nctu.edu.tw has a </a:t>
            </a:r>
            <a:r>
              <a:rPr lang="en-US" altLang="zh-TW" dirty="0" err="1">
                <a:ea typeface="新細明體" panose="02020500000000000000" pitchFamily="18" charset="-120"/>
              </a:rPr>
              <a:t>DNSxL</a:t>
            </a:r>
            <a:r>
              <a:rPr lang="en-US" altLang="zh-TW" dirty="0">
                <a:ea typeface="新細明體" panose="02020500000000000000" pitchFamily="18" charset="-120"/>
              </a:rPr>
              <a:t> database</a:t>
            </a:r>
          </a:p>
          <a:p>
            <a:pPr marL="1600200" lvl="2" indent="-4572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DNSBL Domain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dirty="0">
                <a:ea typeface="新細明體" panose="02020500000000000000" pitchFamily="18" charset="-120"/>
              </a:rPr>
              <a:t>dnsbl.cs.nctu.edu.tw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If 140.112.23.118 is detected as open relay</a:t>
            </a:r>
          </a:p>
          <a:p>
            <a:pPr marL="1600200" lvl="2" indent="-4572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Add resource record 118.23.112.140.dnsbl.cs.nctu.edu.tw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When we receive a connection from 140.112.23.118</a:t>
            </a:r>
          </a:p>
          <a:p>
            <a:pPr marL="1600200" lvl="2" indent="-4572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DNS query for 118.23.112.140.dnsbl.cs.nctu.edu.tw</a:t>
            </a:r>
          </a:p>
          <a:p>
            <a:pPr marL="1943100" lvl="3" indent="-342900"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ea typeface="新細明體" panose="02020500000000000000" pitchFamily="18" charset="-120"/>
              </a:rPr>
              <a:t>A		127.0.0.2 (</a:t>
            </a:r>
            <a:r>
              <a:rPr lang="en-US" altLang="zh-TW" b="1" dirty="0">
                <a:ea typeface="新細明體" panose="02020500000000000000" pitchFamily="18" charset="-120"/>
              </a:rPr>
              <a:t>SHOULD</a:t>
            </a:r>
            <a:r>
              <a:rPr lang="en-US" altLang="zh-TW" dirty="0">
                <a:ea typeface="新細明體" panose="02020500000000000000" pitchFamily="18" charset="-120"/>
              </a:rPr>
              <a:t> in 127.0.0.0/8)</a:t>
            </a:r>
          </a:p>
          <a:p>
            <a:pPr marL="2343150" lvl="4" indent="-28575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hlinkClick r:id="rId2"/>
              </a:rPr>
              <a:t>http://www.spamhaus.org/zen/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943100" lvl="3" indent="-342900"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ea typeface="新細明體" panose="02020500000000000000" pitchFamily="18" charset="-120"/>
              </a:rPr>
              <a:t>TXT	Reason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Right-Hand </a:t>
            </a:r>
            <a:r>
              <a:rPr lang="en-US" altLang="zh-TW" dirty="0" err="1">
                <a:ea typeface="新細明體" panose="02020500000000000000" pitchFamily="18" charset="-120"/>
              </a:rPr>
              <a:t>Sde</a:t>
            </a:r>
            <a:r>
              <a:rPr lang="en-US" altLang="zh-TW" dirty="0">
                <a:ea typeface="新細明體" panose="02020500000000000000" pitchFamily="18" charset="-120"/>
              </a:rPr>
              <a:t> Blacklist (</a:t>
            </a:r>
            <a:r>
              <a:rPr lang="en-US" altLang="zh-TW" dirty="0"/>
              <a:t>RHSBL)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Using DNSBL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Review their service options and policies carefully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http://www.dnsbl.info/dnsbl-database-check.php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534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8792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fail before greeting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804666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Actions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ignore (default)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enforce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Allow other tests to complete, reply 550, and log </a:t>
            </a:r>
            <a:r>
              <a:rPr lang="en-US" altLang="zh-TW" sz="2400" dirty="0" err="1"/>
              <a:t>helo</a:t>
            </a:r>
            <a:r>
              <a:rPr lang="en-US" altLang="zh-TW" sz="2400" dirty="0"/>
              <a:t>/sender/recipient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drop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Reply 521 immediately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 err="1"/>
              <a:t>postscreen</a:t>
            </a:r>
            <a:r>
              <a:rPr lang="en-US" altLang="zh-TW" sz="2800" dirty="0"/>
              <a:t>_*_action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postscreen_blacklist_action</a:t>
            </a:r>
            <a:endParaRPr lang="en-US" altLang="zh-TW" sz="2400" dirty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Match permanent blacklist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postscreen_greet_action</a:t>
            </a:r>
            <a:endParaRPr lang="en-US" altLang="zh-TW" sz="2400" dirty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Fail </a:t>
            </a:r>
            <a:r>
              <a:rPr lang="en-US" altLang="zh-TW" sz="2400" dirty="0" err="1"/>
              <a:t>pregreet</a:t>
            </a:r>
            <a:r>
              <a:rPr lang="en-US" altLang="zh-TW" sz="2400" dirty="0"/>
              <a:t> test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postscreen_dnsbl_action</a:t>
            </a:r>
            <a:endParaRPr lang="en-US" altLang="zh-TW" sz="2400" dirty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DNSBL score is equal to or greater than the threshold</a:t>
            </a:r>
          </a:p>
        </p:txBody>
      </p:sp>
    </p:spTree>
    <p:extLst>
      <p:ext uri="{BB962C8B-B14F-4D97-AF65-F5344CB8AC3E}">
        <p14:creationId xmlns:p14="http://schemas.microsoft.com/office/powerpoint/2010/main" val="2908565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21">
            <a:extLst>
              <a:ext uri="{FF2B5EF4-FFF2-40B4-BE49-F238E27FC236}">
                <a16:creationId xmlns:a16="http://schemas.microsoft.com/office/drawing/2014/main" id="{66340DE6-4E31-4ED8-8536-7F135CBFA7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89958" y="5638437"/>
            <a:ext cx="703260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AE5C1600-96EA-4BA7-AE4E-324E81BF8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240" y="3962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46B2CEF0-B2DA-4FAF-B074-F54C5E2FB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343400"/>
            <a:ext cx="0" cy="7623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8B9CCF42-B909-49D8-9AFC-FEB8E9EFF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12" y="151617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Workflow before SMTP</a:t>
            </a:r>
            <a:endParaRPr lang="zh-TW" alt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E65A7B6F-04FE-407C-B492-D921E1332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438400"/>
            <a:ext cx="2424113" cy="670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Accept connection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E2138DA-C3EC-40D8-9557-1E4E57AC1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840" y="3194602"/>
            <a:ext cx="2514600" cy="1497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Static W/B list       DNS W/B list   </a:t>
            </a:r>
            <a:r>
              <a:rPr kumimoji="0" lang="en-US" altLang="zh-TW" sz="22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Pregreet</a:t>
            </a: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test     Primary MX test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F253D06-7F98-4C60-AF2F-169DCB94D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040" y="3318337"/>
            <a:ext cx="2743200" cy="12886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Reject or defer mail       (and log from, to, client, </a:t>
            </a:r>
            <a:r>
              <a:rPr kumimoji="0" lang="en-US" altLang="zh-TW" sz="22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helo</a:t>
            </a: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42DD7108-9212-4EFB-8B18-2AF391A90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086659"/>
            <a:ext cx="2548894" cy="1142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 client to temp whitelist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F42E787F-4230-4332-AEFC-7BBC7C55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99" y="5086659"/>
            <a:ext cx="2424109" cy="1142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Hand-off to real SMTP server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4B93F9D1-2F79-4987-98EE-750BA0A74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9440" y="3962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2FEC1E6-BCDC-401C-8FDF-B38A7E21A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70566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21B71A3C-5D04-4678-BEDA-67DBE2209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210" y="3458329"/>
            <a:ext cx="91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ECE43EA6-9572-4193-BD73-C9A649FD7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4" y="4473893"/>
            <a:ext cx="953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57EBE991-F087-41ED-AF24-6A549470A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4705660"/>
            <a:ext cx="8991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0E94A6FF-2E4D-403D-ABD0-FA5690AE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62" y="3469608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D520BBCC-A144-4DC5-99F4-54540CE67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040" y="5086660"/>
            <a:ext cx="2743200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Close connection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8883E4DC-44DC-4EB6-899B-D4CD018152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6852" y="4607011"/>
            <a:ext cx="0" cy="479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C1495FF5-82F1-45D1-AD3A-75E36C4C4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05199"/>
            <a:ext cx="2423158" cy="9905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Is client in temp whitelist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FFA30905-4BD4-4865-9411-1200E3152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" y="1829400"/>
            <a:ext cx="3020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i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Fast path: ~0.1 </a:t>
            </a:r>
            <a:r>
              <a:rPr kumimoji="0" lang="en-US" altLang="zh-TW" i="1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ms</a:t>
            </a:r>
            <a:endParaRPr kumimoji="0" lang="en-US" altLang="zh-TW" i="1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B9031DE8-2CBE-4E98-B1B6-941B17881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4271" y="2515233"/>
            <a:ext cx="41290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i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Slow path: up to ~6 seconds</a:t>
            </a:r>
          </a:p>
        </p:txBody>
      </p:sp>
      <p:sp>
        <p:nvSpPr>
          <p:cNvPr id="29" name="AutoShape 24">
            <a:extLst>
              <a:ext uri="{FF2B5EF4-FFF2-40B4-BE49-F238E27FC236}">
                <a16:creationId xmlns:a16="http://schemas.microsoft.com/office/drawing/2014/main" id="{C7872822-58E9-4C0D-8311-50A6B1ED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84" y="2043069"/>
            <a:ext cx="1984365" cy="822617"/>
          </a:xfrm>
          <a:prstGeom prst="wedgeRectCallout">
            <a:avLst>
              <a:gd name="adj1" fmla="val 12500"/>
              <a:gd name="adj2" fmla="val 86310"/>
            </a:avLst>
          </a:prstGeom>
          <a:solidFill>
            <a:srgbClr val="FCE988"/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Dummy SMTP and TLS engine</a:t>
            </a:r>
          </a:p>
        </p:txBody>
      </p:sp>
    </p:spTree>
    <p:extLst>
      <p:ext uri="{BB962C8B-B14F-4D97-AF65-F5344CB8AC3E}">
        <p14:creationId xmlns:p14="http://schemas.microsoft.com/office/powerpoint/2010/main" val="8275924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925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Multi-layer defense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319585"/>
            <a:ext cx="10830900" cy="6087820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Layer 1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Block connections from zombies and other spambots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Single process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90% of all spams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Layer 2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Complex SMTP access checks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Postfix SMTP server, policy daemons, Milter applications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Layer 3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Light-weight content inspection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header_checks</a:t>
            </a:r>
            <a:r>
              <a:rPr lang="en-US" altLang="zh-TW" dirty="0"/>
              <a:t>, </a:t>
            </a:r>
            <a:r>
              <a:rPr lang="en-US" altLang="zh-TW" dirty="0" err="1"/>
              <a:t>body_checks</a:t>
            </a: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Layer 4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Heavy-weight content inspection with external content filters</a:t>
            </a:r>
          </a:p>
        </p:txBody>
      </p:sp>
    </p:spTree>
    <p:extLst>
      <p:ext uri="{BB962C8B-B14F-4D97-AF65-F5344CB8AC3E}">
        <p14:creationId xmlns:p14="http://schemas.microsoft.com/office/powerpoint/2010/main" val="5044751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38788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after greeting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614248"/>
            <a:ext cx="10830900" cy="5450723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"Deep protocol" tests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Use an SMTP protocol engine built into </a:t>
            </a:r>
            <a:r>
              <a:rPr lang="en-US" altLang="zh-TW" sz="2400" dirty="0" err="1"/>
              <a:t>postscreen</a:t>
            </a:r>
            <a:endParaRPr lang="en-US" altLang="zh-TW" sz="24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When a good client passes the tests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Add the client to the temporary whitelist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CAN</a:t>
            </a:r>
            <a:r>
              <a:rPr lang="en-US" altLang="zh-TW" sz="2400" b="1" dirty="0"/>
              <a:t>*NOT*</a:t>
            </a:r>
            <a:r>
              <a:rPr lang="en-US" altLang="zh-TW" sz="2400" dirty="0"/>
              <a:t> hand off the live connection to the SMTP server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Reply 4xx status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Built-in SMTP engine does </a:t>
            </a:r>
            <a:r>
              <a:rPr lang="en-US" altLang="zh-TW" sz="2400" b="1" dirty="0"/>
              <a:t>*NOT*</a:t>
            </a:r>
            <a:r>
              <a:rPr lang="en-US" altLang="zh-TW" sz="2400" dirty="0"/>
              <a:t> implement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AUTH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May be added in the feature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(Workaround) Not enable tests after greeting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(Workaround) End-user should connect directly to the submission service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XCLIENT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XFORWARD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99633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7494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after greeting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46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Command pipelining test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Not announce support for ESMTP command pipelining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postscreen_pipelining_enable</a:t>
            </a:r>
            <a:endParaRPr lang="en-US" altLang="zh-TW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postscreen_pipelining_action</a:t>
            </a:r>
            <a:r>
              <a:rPr lang="en-US" altLang="zh-TW" sz="2400" dirty="0"/>
              <a:t> = enforce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Non-SMTP command test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Block clients sending commands in </a:t>
            </a:r>
            <a:r>
              <a:rPr lang="en-US" altLang="zh-TW" sz="2400" dirty="0" err="1"/>
              <a:t>postscreen_forbidden_commands</a:t>
            </a:r>
            <a:endParaRPr lang="en-US" altLang="zh-TW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postscreen_non_smtp_command_enable</a:t>
            </a:r>
            <a:endParaRPr lang="en-US" altLang="zh-TW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postscreen_non_smtp_command_action</a:t>
            </a:r>
            <a:r>
              <a:rPr lang="en-US" altLang="zh-TW" sz="2400" dirty="0"/>
              <a:t> = drop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Bare newline test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Block clients whose sending lines ended with ‘\n’ instead of ‘\r\n’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postscreen_bare_newline_enable</a:t>
            </a:r>
            <a:endParaRPr lang="en-US" altLang="zh-TW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postscreen_bare_newline_action</a:t>
            </a:r>
            <a:r>
              <a:rPr lang="en-US" altLang="zh-TW" sz="2400" dirty="0"/>
              <a:t> = ignore</a:t>
            </a:r>
          </a:p>
        </p:txBody>
      </p:sp>
    </p:spTree>
    <p:extLst>
      <p:ext uri="{BB962C8B-B14F-4D97-AF65-F5344CB8AC3E}">
        <p14:creationId xmlns:p14="http://schemas.microsoft.com/office/powerpoint/2010/main" val="36051491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9228"/>
            <a:ext cx="11348768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Workflow before/after SMTP</a:t>
            </a:r>
            <a:endParaRPr lang="zh-TW" altLang="en-US" dirty="0"/>
          </a:p>
        </p:txBody>
      </p:sp>
      <p:sp>
        <p:nvSpPr>
          <p:cNvPr id="7" name="AutoShape 29">
            <a:extLst>
              <a:ext uri="{FF2B5EF4-FFF2-40B4-BE49-F238E27FC236}">
                <a16:creationId xmlns:a16="http://schemas.microsoft.com/office/drawing/2014/main" id="{FA0E581B-90B8-4F38-8FF1-F50F4B2ED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210" y="3963924"/>
            <a:ext cx="7233324" cy="1344168"/>
          </a:xfrm>
          <a:prstGeom prst="roundRect">
            <a:avLst>
              <a:gd name="adj" fmla="val 16667"/>
            </a:avLst>
          </a:prstGeom>
          <a:solidFill>
            <a:srgbClr val="FCE988"/>
          </a:solidFill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0" lang="zh-TW" altLang="en-US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E3E7CBA-91BF-48AF-A459-29A713B0C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12" y="1754886"/>
            <a:ext cx="2804160" cy="6720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Accept connection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4A15C0-CC8E-47AE-8E7F-DF60190F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726" y="2152789"/>
            <a:ext cx="2804160" cy="14401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Local W/B list        DNS W/B list   </a:t>
            </a:r>
            <a:r>
              <a:rPr kumimoji="0" lang="en-US" altLang="zh-TW" sz="20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Pregreet</a:t>
            </a: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test      Primary MX test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6456F07-562F-4635-AFEB-467E3F124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48" y="4059936"/>
            <a:ext cx="2804160" cy="1152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Reject or defer mail (and log from, to, client, helo)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3EF3C065-64C9-43FA-BE99-DB1F1B96A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146" y="5679047"/>
            <a:ext cx="2804160" cy="960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 client to temp whitelist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F9D4955C-96F7-4814-8E97-BCA13A988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12" y="4383375"/>
            <a:ext cx="2804160" cy="96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Hand-off to real SMTP server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D1D830BB-7A4B-450D-9616-29FA1F63C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744" y="3261653"/>
            <a:ext cx="12921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EDE3D4B-7955-4223-80AD-17C96C87D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851" y="4604004"/>
            <a:ext cx="107679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54E5A443-910E-46C4-8BEB-644F22C67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605" y="3574751"/>
            <a:ext cx="0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FDF6DDA6-A163-4997-AEA9-795D28AF2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760" y="2726025"/>
            <a:ext cx="6258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3A684057-E536-47FC-A329-2018F0705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2521" y="3960495"/>
            <a:ext cx="7537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7617ED33-CC80-4646-AFC4-691408540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817" y="3574751"/>
            <a:ext cx="897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B158DB16-85DD-4B11-86A6-90F3D68EE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528" y="3076838"/>
            <a:ext cx="7201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2E10974F-473E-4F6C-BF43-A8A2B29CC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48" y="5671155"/>
            <a:ext cx="2804160" cy="960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Close connection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C231B722-7A85-4EC5-A39D-B8BC6241C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7168" y="5181600"/>
            <a:ext cx="0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6E4950C2-3DAC-4C15-8222-BD1EB0D7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12" y="2926080"/>
            <a:ext cx="2804160" cy="96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Is client in temp whitelist</a:t>
            </a: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CA47915E-8D85-488D-9B64-43FD4C3C5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2307" y="5194628"/>
            <a:ext cx="1113434" cy="511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602CDC99-7804-48EC-85F6-1DD03CFD0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726" y="4042485"/>
            <a:ext cx="2804160" cy="1152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Pipelining, non-SMTP command,  bare newline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66B4C04E-60D3-47FD-A397-A8399749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95" y="5292852"/>
            <a:ext cx="897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1E772332-C95C-46A4-B435-6605D2416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283" y="5162826"/>
            <a:ext cx="14885" cy="511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16022719-E2E3-45D7-8994-206A3EE77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850" y="3536367"/>
            <a:ext cx="1076797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 dirty="0"/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75456150-0DFE-4D57-84C7-7FA8206B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528" y="4115503"/>
            <a:ext cx="7201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15BF0096-A977-49B1-8F06-1D1DF503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943" y="5789319"/>
            <a:ext cx="962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Defer</a:t>
            </a: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6955D219-7575-46C7-9D9D-5F5EA574F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3001" y="2445551"/>
            <a:ext cx="0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69544E7E-4F2C-4AC9-9DA7-C0F36EC38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023" y="3903315"/>
            <a:ext cx="0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32" name="AutoShape 28">
            <a:extLst>
              <a:ext uri="{FF2B5EF4-FFF2-40B4-BE49-F238E27FC236}">
                <a16:creationId xmlns:a16="http://schemas.microsoft.com/office/drawing/2014/main" id="{9DF881D9-2165-47D8-923A-9ABD40AC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20" y="2925611"/>
            <a:ext cx="2153595" cy="672084"/>
          </a:xfrm>
          <a:prstGeom prst="wedgeRectCallout">
            <a:avLst>
              <a:gd name="adj1" fmla="val 12500"/>
              <a:gd name="adj2" fmla="val 86310"/>
            </a:avLst>
          </a:prstGeom>
          <a:solidFill>
            <a:srgbClr val="FCE988"/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Dummy SMTP and TLS engine</a:t>
            </a:r>
          </a:p>
        </p:txBody>
      </p:sp>
    </p:spTree>
    <p:extLst>
      <p:ext uri="{BB962C8B-B14F-4D97-AF65-F5344CB8AC3E}">
        <p14:creationId xmlns:p14="http://schemas.microsoft.com/office/powerpoint/2010/main" val="33415947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795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Other errors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426135"/>
            <a:ext cx="11120520" cy="6087820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3200" dirty="0"/>
              <a:t>Too many connections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postscreen_client_connection_count_limit</a:t>
            </a:r>
            <a:r>
              <a:rPr lang="en-US" altLang="zh-TW" sz="3200" dirty="0"/>
              <a:t> =</a:t>
            </a:r>
            <a:br>
              <a:rPr lang="en-US" altLang="zh-TW" sz="3200" dirty="0"/>
            </a:br>
            <a:r>
              <a:rPr lang="en-US" altLang="zh-TW" sz="3200" dirty="0"/>
              <a:t>        $</a:t>
            </a:r>
            <a:r>
              <a:rPr lang="en-US" altLang="zh-TW" sz="3200" dirty="0" err="1"/>
              <a:t>smtpd_client_connection_count_limit</a:t>
            </a:r>
            <a:r>
              <a:rPr lang="en-US" altLang="zh-TW" sz="3200" dirty="0"/>
              <a:t> = 50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800" b="1" dirty="0"/>
              <a:t>NOQUEUE: reject: CONNECT from</a:t>
            </a:r>
            <a:r>
              <a:rPr lang="en-US" altLang="zh-TW" sz="2800" dirty="0"/>
              <a:t> </a:t>
            </a:r>
            <a:r>
              <a:rPr lang="en-US" altLang="zh-TW" sz="2800" i="1" dirty="0"/>
              <a:t>[address]:port</a:t>
            </a:r>
            <a:r>
              <a:rPr lang="en-US" altLang="zh-TW" sz="2800" b="1" dirty="0"/>
              <a:t>: too many connections</a:t>
            </a:r>
            <a:endParaRPr lang="en-US" altLang="zh-TW" sz="28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postscreen_pre_queue_limit</a:t>
            </a:r>
            <a:r>
              <a:rPr lang="en-US" altLang="zh-TW" sz="3200" dirty="0"/>
              <a:t> = $</a:t>
            </a:r>
            <a:r>
              <a:rPr lang="en-US" altLang="zh-TW" sz="3200" dirty="0" err="1"/>
              <a:t>default_process_limit</a:t>
            </a:r>
            <a:r>
              <a:rPr lang="en-US" altLang="zh-TW" sz="3200" dirty="0"/>
              <a:t> = 100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800" b="1" dirty="0"/>
              <a:t>NOQUEUE: reject: CONNECT from</a:t>
            </a:r>
            <a:r>
              <a:rPr lang="en-US" altLang="zh-TW" sz="2800" dirty="0"/>
              <a:t> </a:t>
            </a:r>
            <a:r>
              <a:rPr lang="en-US" altLang="zh-TW" sz="2800" i="1" dirty="0"/>
              <a:t>[address]:port</a:t>
            </a:r>
            <a:r>
              <a:rPr lang="en-US" altLang="zh-TW" sz="2800" b="1" dirty="0"/>
              <a:t>: all server ports busy</a:t>
            </a:r>
            <a:endParaRPr lang="en-US" altLang="zh-TW" sz="2800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3200" dirty="0"/>
              <a:t>Others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HANGUP after</a:t>
            </a:r>
            <a:r>
              <a:rPr lang="en-US" altLang="zh-TW" sz="2000" dirty="0"/>
              <a:t> </a:t>
            </a:r>
            <a:r>
              <a:rPr lang="en-US" altLang="zh-TW" sz="2000" i="1" dirty="0"/>
              <a:t>time</a:t>
            </a:r>
            <a:r>
              <a:rPr lang="en-US" altLang="zh-TW" sz="2000" dirty="0"/>
              <a:t> </a:t>
            </a:r>
            <a:r>
              <a:rPr lang="en-US" altLang="zh-TW" sz="2000" b="1" dirty="0"/>
              <a:t>from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r>
              <a:rPr lang="en-US" altLang="zh-TW" sz="2000" dirty="0"/>
              <a:t> </a:t>
            </a:r>
            <a:r>
              <a:rPr lang="en-US" altLang="zh-TW" sz="2000" b="1" dirty="0"/>
              <a:t>in</a:t>
            </a:r>
            <a:r>
              <a:rPr lang="en-US" altLang="zh-TW" sz="2000" dirty="0"/>
              <a:t> </a:t>
            </a:r>
            <a:r>
              <a:rPr lang="en-US" altLang="zh-TW" sz="2000" i="1" dirty="0"/>
              <a:t>test name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COMMAND TIME/COUNT/LENGTH LIMIT</a:t>
            </a:r>
            <a:r>
              <a:rPr lang="en-US" altLang="zh-TW" sz="2000" dirty="0"/>
              <a:t> </a:t>
            </a:r>
            <a:r>
              <a:rPr lang="en-US" altLang="zh-TW" sz="2000" b="1" dirty="0"/>
              <a:t>from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</a:p>
        </p:txBody>
      </p:sp>
    </p:spTree>
    <p:extLst>
      <p:ext uri="{BB962C8B-B14F-4D97-AF65-F5344CB8AC3E}">
        <p14:creationId xmlns:p14="http://schemas.microsoft.com/office/powerpoint/2010/main" val="7805346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When all tests succeed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884414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Create a temporary whitelist entry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Controlled with the </a:t>
            </a:r>
            <a:r>
              <a:rPr lang="en-US" altLang="zh-TW" dirty="0" err="1"/>
              <a:t>postscreen</a:t>
            </a:r>
            <a:r>
              <a:rPr lang="en-US" altLang="zh-TW" dirty="0"/>
              <a:t>_*_</a:t>
            </a:r>
            <a:r>
              <a:rPr lang="en-US" altLang="zh-TW" dirty="0" err="1"/>
              <a:t>ttl</a:t>
            </a:r>
            <a:r>
              <a:rPr lang="en-US" altLang="zh-TW" dirty="0"/>
              <a:t> parameters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altLang="zh-TW" sz="1800" b="1" dirty="0"/>
              <a:t>PASS NEW</a:t>
            </a:r>
            <a:r>
              <a:rPr lang="en-US" altLang="zh-TW" sz="1800" dirty="0"/>
              <a:t> </a:t>
            </a:r>
            <a:r>
              <a:rPr lang="en-US" altLang="zh-TW" sz="1800" i="1" dirty="0"/>
              <a:t>[address]:port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No "deep protocol tests"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Hand off the "live" connection to the SMTP server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The client can continue as if </a:t>
            </a:r>
            <a:r>
              <a:rPr lang="en-US" altLang="zh-TW" dirty="0" err="1"/>
              <a:t>postscreen</a:t>
            </a:r>
            <a:r>
              <a:rPr lang="en-US" altLang="zh-TW" dirty="0"/>
              <a:t> never existed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When using "deep protocol tests"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Reply 4xx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Log </a:t>
            </a:r>
            <a:r>
              <a:rPr lang="en-US" altLang="zh-TW" dirty="0" err="1"/>
              <a:t>helo</a:t>
            </a:r>
            <a:r>
              <a:rPr lang="en-US" altLang="zh-TW" dirty="0"/>
              <a:t>, sender, and recipient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Mitigate the impact by giving long TTL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5880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80" y="152275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Turning on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40" y="1350060"/>
            <a:ext cx="10830900" cy="6087820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p"/>
            </a:pPr>
            <a:r>
              <a:rPr lang="en-US" altLang="zh-TW" sz="2400" dirty="0"/>
              <a:t> In master.cf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Original smtp: </a:t>
            </a:r>
            <a:r>
              <a:rPr lang="en-US" altLang="zh-TW" sz="2000" dirty="0" err="1"/>
              <a:t>smtpd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Wingdings" panose="05000000000000000000" pitchFamily="2" charset="2"/>
              </a:rPr>
              <a:t> </a:t>
            </a:r>
            <a:r>
              <a:rPr lang="en-US" altLang="zh-TW" sz="2000" dirty="0" err="1">
                <a:sym typeface="Wingdings" panose="05000000000000000000" pitchFamily="2" charset="2"/>
              </a:rPr>
              <a:t>postscreen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ym typeface="Wingdings" panose="05000000000000000000" pitchFamily="2" charset="2"/>
              </a:rPr>
              <a:t>New </a:t>
            </a:r>
            <a:r>
              <a:rPr lang="en-US" altLang="zh-TW" sz="2000" dirty="0" err="1">
                <a:sym typeface="Wingdings" panose="05000000000000000000" pitchFamily="2" charset="2"/>
              </a:rPr>
              <a:t>smtpd</a:t>
            </a:r>
            <a:r>
              <a:rPr lang="en-US" altLang="zh-TW" sz="2000" dirty="0">
                <a:sym typeface="Wingdings" panose="05000000000000000000" pitchFamily="2" charset="2"/>
              </a:rPr>
              <a:t>: </a:t>
            </a:r>
            <a:r>
              <a:rPr lang="en-US" altLang="zh-TW" sz="2000" dirty="0" err="1">
                <a:sym typeface="Wingdings" panose="05000000000000000000" pitchFamily="2" charset="2"/>
              </a:rPr>
              <a:t>smtpd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Handle SMTP connections handed off by </a:t>
            </a:r>
            <a:r>
              <a:rPr lang="en-US" altLang="zh-TW" sz="2000" dirty="0" err="1">
                <a:sym typeface="Wingdings" panose="05000000000000000000" pitchFamily="2" charset="2"/>
              </a:rPr>
              <a:t>postscreen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ym typeface="Wingdings" panose="05000000000000000000" pitchFamily="2" charset="2"/>
              </a:rPr>
              <a:t>New </a:t>
            </a:r>
            <a:r>
              <a:rPr lang="en-US" altLang="zh-TW" sz="2000" dirty="0" err="1">
                <a:sym typeface="Wingdings" panose="05000000000000000000" pitchFamily="2" charset="2"/>
              </a:rPr>
              <a:t>dnsblog</a:t>
            </a:r>
            <a:r>
              <a:rPr lang="en-US" altLang="zh-TW" sz="2000" dirty="0">
                <a:sym typeface="Wingdings" panose="05000000000000000000" pitchFamily="2" charset="2"/>
              </a:rPr>
              <a:t>: </a:t>
            </a:r>
            <a:r>
              <a:rPr lang="en-US" altLang="zh-TW" sz="2000" dirty="0" err="1">
                <a:sym typeface="Wingdings" panose="05000000000000000000" pitchFamily="2" charset="2"/>
              </a:rPr>
              <a:t>dnsblog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DNSBL/WL lookups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New </a:t>
            </a:r>
            <a:r>
              <a:rPr lang="en-US" altLang="zh-TW" sz="2000" dirty="0" err="1"/>
              <a:t>tlsproxy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tlsproxy</a:t>
            </a:r>
            <a:endParaRPr lang="en-US" altLang="zh-TW" sz="2000" dirty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Support STARTTLS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The implementation led to the discovery of a </a:t>
            </a:r>
            <a: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  <a:t>new</a:t>
            </a:r>
            <a:r>
              <a:rPr lang="en-US" altLang="zh-TW" sz="2000" dirty="0">
                <a:sym typeface="Wingdings" panose="05000000000000000000" pitchFamily="2" charset="2"/>
              </a:rPr>
              <a:t> class of vulnerabilities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ym typeface="Wingdings" panose="05000000000000000000" pitchFamily="2" charset="2"/>
              </a:rPr>
              <a:t>New submission: </a:t>
            </a:r>
            <a:r>
              <a:rPr lang="en-US" altLang="zh-TW" sz="2000" dirty="0" err="1">
                <a:sym typeface="Wingdings" panose="05000000000000000000" pitchFamily="2" charset="2"/>
              </a:rPr>
              <a:t>smtpd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Listen on 587, and wait for MUAs</a:t>
            </a:r>
            <a:endParaRPr lang="zh-TW" altLang="en-US" sz="2000" dirty="0"/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E7027C1C-4016-439C-8D04-BD4468839D7D}"/>
              </a:ext>
            </a:extLst>
          </p:cNvPr>
          <p:cNvSpPr txBox="1">
            <a:spLocks/>
          </p:cNvSpPr>
          <p:nvPr/>
        </p:nvSpPr>
        <p:spPr>
          <a:xfrm>
            <a:off x="1394682" y="1844266"/>
            <a:ext cx="9207216" cy="193557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/>
              <a:t>#smtp		 </a:t>
            </a:r>
            <a:r>
              <a:rPr lang="en-US" b="1" dirty="0" err="1"/>
              <a:t>inet</a:t>
            </a:r>
            <a:r>
              <a:rPr lang="en-US" b="1" dirty="0"/>
              <a:t>	 n	 -	 n	 -	 -	 </a:t>
            </a:r>
            <a:r>
              <a:rPr lang="en-US" b="1" dirty="0" err="1"/>
              <a:t>smtpd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smtp		</a:t>
            </a:r>
            <a:r>
              <a:rPr lang="en-US" b="1" dirty="0" err="1"/>
              <a:t>inet</a:t>
            </a:r>
            <a:r>
              <a:rPr lang="en-US" b="1" dirty="0"/>
              <a:t>	n	-	n	-	1	</a:t>
            </a:r>
            <a:r>
              <a:rPr lang="en-US" b="1" dirty="0" err="1"/>
              <a:t>postscreen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smtpd</a:t>
            </a:r>
            <a:r>
              <a:rPr lang="en-US" b="1" dirty="0"/>
              <a:t>		pass	-	-	n	-	-	</a:t>
            </a:r>
            <a:r>
              <a:rPr lang="en-US" b="1" dirty="0" err="1"/>
              <a:t>smtpd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dnsblog</a:t>
            </a:r>
            <a:r>
              <a:rPr lang="en-US" b="1" dirty="0"/>
              <a:t> 	</a:t>
            </a:r>
            <a:r>
              <a:rPr lang="en-US" b="1" dirty="0" err="1"/>
              <a:t>unix</a:t>
            </a:r>
            <a:r>
              <a:rPr lang="en-US" b="1" dirty="0"/>
              <a:t>	-	-	n	-	0	</a:t>
            </a:r>
            <a:r>
              <a:rPr lang="en-US" b="1" dirty="0" err="1"/>
              <a:t>dnsblog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#</a:t>
            </a:r>
            <a:r>
              <a:rPr lang="en-US" b="1" dirty="0" err="1"/>
              <a:t>tlsproxy</a:t>
            </a:r>
            <a:r>
              <a:rPr lang="en-US" b="1" dirty="0"/>
              <a:t>	 </a:t>
            </a:r>
            <a:r>
              <a:rPr lang="en-US" b="1" dirty="0" err="1"/>
              <a:t>unix</a:t>
            </a:r>
            <a:r>
              <a:rPr lang="en-US" b="1" dirty="0"/>
              <a:t>	 -	 -	 n	 -	 0	 </a:t>
            </a:r>
            <a:r>
              <a:rPr lang="en-US" b="1" dirty="0" err="1"/>
              <a:t>tlsproxy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#submission	 </a:t>
            </a:r>
            <a:r>
              <a:rPr lang="en-US" b="1" dirty="0" err="1"/>
              <a:t>inet</a:t>
            </a:r>
            <a:r>
              <a:rPr lang="en-US" b="1" dirty="0"/>
              <a:t>	 n	 -	 n	 -	 -	 </a:t>
            </a:r>
            <a:r>
              <a:rPr lang="en-US" b="1" dirty="0" err="1"/>
              <a:t>smtpd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45167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Turning on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353499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Blocking mail with </a:t>
            </a:r>
            <a:r>
              <a:rPr lang="en-US" altLang="zh-TW" dirty="0" err="1"/>
              <a:t>postscreen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postscreen_blacklist_action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postscreen_greet_action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postscreen_dnsbl_action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For testing </a:t>
            </a:r>
            <a:r>
              <a:rPr lang="en-US" altLang="zh-TW" dirty="0" err="1"/>
              <a:t>postscreen</a:t>
            </a:r>
            <a:r>
              <a:rPr lang="en-US" altLang="zh-TW" dirty="0"/>
              <a:t> functionality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dirty="0" err="1"/>
              <a:t>soft_bounce</a:t>
            </a:r>
            <a:r>
              <a:rPr lang="en-US" altLang="zh-TW" dirty="0"/>
              <a:t>=yes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In master.cf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zh-TW" dirty="0"/>
              <a:t>-o </a:t>
            </a:r>
            <a:r>
              <a:rPr lang="en-US" altLang="zh-TW" dirty="0" err="1"/>
              <a:t>soft_bounce</a:t>
            </a:r>
            <a:r>
              <a:rPr lang="en-US" altLang="zh-TW" dirty="0"/>
              <a:t>=yes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867594"/>
      </p:ext>
    </p:extLst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11475</Words>
  <Application>Microsoft Office PowerPoint</Application>
  <PresentationFormat>自訂</PresentationFormat>
  <Paragraphs>1470</Paragraphs>
  <Slides>100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12" baseType="lpstr">
      <vt:lpstr>新細明體</vt:lpstr>
      <vt:lpstr>Verdana</vt:lpstr>
      <vt:lpstr>Arial Unicode MS</vt:lpstr>
      <vt:lpstr>Times</vt:lpstr>
      <vt:lpstr>Wingdings</vt:lpstr>
      <vt:lpstr>DejaVu Sans Mono</vt:lpstr>
      <vt:lpstr>Courier New</vt:lpstr>
      <vt:lpstr>Arial</vt:lpstr>
      <vt:lpstr>Lucida Grande</vt:lpstr>
      <vt:lpstr>Source Sans Pro</vt:lpstr>
      <vt:lpstr>Times New Roman</vt:lpstr>
      <vt:lpstr>CSCC NASA</vt:lpstr>
      <vt:lpstr>Advanced Topics of Mail Service Deal with Malicious Mails in the Real World</vt:lpstr>
      <vt:lpstr>Nature of Spam</vt:lpstr>
      <vt:lpstr>Problems of Spam</vt:lpstr>
      <vt:lpstr>SPAM detection</vt:lpstr>
      <vt:lpstr>Anti–SPAM - Client – Based Detection</vt:lpstr>
      <vt:lpstr>Anti–SPAM – Content – Based Detection</vt:lpstr>
      <vt:lpstr>Anti–SPAM – Action</vt:lpstr>
      <vt:lpstr>Client – based Detections</vt:lpstr>
      <vt:lpstr>DNSxL</vt:lpstr>
      <vt:lpstr>Greylisting (1/2)</vt:lpstr>
      <vt:lpstr>Greylisting (2/2)</vt:lpstr>
      <vt:lpstr>Sender Policy Framework (SPF)</vt:lpstr>
      <vt:lpstr>Sender Policy Framework (SPF) – Is following mail questionable?</vt:lpstr>
      <vt:lpstr>Sender Policy Framework (SPF) – SMTP trace</vt:lpstr>
      <vt:lpstr>Sender Policy Framework (SPF) – With SPF detection</vt:lpstr>
      <vt:lpstr>Sender Policy Framework (SPF) – The idea</vt:lpstr>
      <vt:lpstr>SPF Record Syntax – Mechanisms (1/2)</vt:lpstr>
      <vt:lpstr>SPF Record Syntax – Mechanisms (2/2)</vt:lpstr>
      <vt:lpstr>SPF Record Syntax - Qualifiers &amp; Evaluation</vt:lpstr>
      <vt:lpstr>PowerPoint 簡報</vt:lpstr>
      <vt:lpstr>SPF Record Syntax – Modifier</vt:lpstr>
      <vt:lpstr>Sender Policy Framework (SPF)  – Example of mail from authorized server</vt:lpstr>
      <vt:lpstr>Sender Policy Framework (SPF)  – Example of mail from authorized server</vt:lpstr>
      <vt:lpstr>Sender Policy Framework (SPF)  – Example for Forged Headers</vt:lpstr>
      <vt:lpstr>Sender Policy Framework (SPF) – Example for Forged Headers</vt:lpstr>
      <vt:lpstr>Sender Policy Framework (SPF) – SPF and Forwarding</vt:lpstr>
      <vt:lpstr>Sender Policy Framework (SPF)  – Forwarding Example (no sender rewrite)</vt:lpstr>
      <vt:lpstr>PowerPoint 簡報</vt:lpstr>
      <vt:lpstr>Sender Policy Framework (SPF) – Some More Examples</vt:lpstr>
      <vt:lpstr>Sender Policy Framework (SPF) – Backward Compatibility (1/2)</vt:lpstr>
      <vt:lpstr>Sender Policy Framework (SPF) – Backward Compatibility (2/2)</vt:lpstr>
      <vt:lpstr>Sender Policy Framework (SPF)  – Example of include mechanism</vt:lpstr>
      <vt:lpstr>DomainKeys and DKIM</vt:lpstr>
      <vt:lpstr>DKIM: Goals</vt:lpstr>
      <vt:lpstr>DKIM: Idea</vt:lpstr>
      <vt:lpstr>DKIM: Technical High-points</vt:lpstr>
      <vt:lpstr>DKIM – Signature header (1/5)</vt:lpstr>
      <vt:lpstr>DKIM – Signature header (2/5)</vt:lpstr>
      <vt:lpstr>DKIM – Signature header (3/5)</vt:lpstr>
      <vt:lpstr>DKIM – Signature header (4/5)</vt:lpstr>
      <vt:lpstr>DKIM DNS Records (1/2)</vt:lpstr>
      <vt:lpstr>DKIM DNS Records (2/2)</vt:lpstr>
      <vt:lpstr>DKIM Signature Verification </vt:lpstr>
      <vt:lpstr>DMARC</vt:lpstr>
      <vt:lpstr>DMARC – The Email Authentication Process</vt:lpstr>
      <vt:lpstr>DMARC Record Syntax – Tag (1/3)</vt:lpstr>
      <vt:lpstr>DMARC Record Syntax – Tag (2/3)</vt:lpstr>
      <vt:lpstr>DMARC Record Syntax – Tag (3/3)</vt:lpstr>
      <vt:lpstr>Handling Malicious Mail in Postfix</vt:lpstr>
      <vt:lpstr>Postfix Anti – Spam configuration</vt:lpstr>
      <vt:lpstr>Postfix Anti – Spam configuration –  Client Detection Rules (1)</vt:lpstr>
      <vt:lpstr>Postfix Anti – Spam configuration –  Client Detection Rules (2)</vt:lpstr>
      <vt:lpstr>Postfix Anti – Spam configuration –  Client Detection Rules (3)</vt:lpstr>
      <vt:lpstr>Postfix Anti – Spam configuration –  Client Detection Rules (4)</vt:lpstr>
      <vt:lpstr>Postfix Anti – Spam configuration –  Client Detection Rules (5)</vt:lpstr>
      <vt:lpstr>Postfix Anti – Spam configuration –  Client Detection Rules (6)</vt:lpstr>
      <vt:lpstr>Postfix Anti – Spam configuration –  Client Detection Rules (7)</vt:lpstr>
      <vt:lpstr>Postfix Anti – Spam configuration –  Client Detection Rules (8)</vt:lpstr>
      <vt:lpstr>Postfix Anti – Spam configuration –  Client Detection Rules (9)</vt:lpstr>
      <vt:lpstr>Postfix Anti – Spam configuration –  Client Detection Rules (10)</vt:lpstr>
      <vt:lpstr>Postfix Anti – Spam configuration –  Client Detection Rules (11)</vt:lpstr>
      <vt:lpstr>Postfix Anti – Spam configuration –  Content Inspection</vt:lpstr>
      <vt:lpstr>Postfix Anti – Spam configuration –  Content – Checking rules (1)</vt:lpstr>
      <vt:lpstr>Postfix Anti – Spam configuration –  Content – Checking rules (2)</vt:lpstr>
      <vt:lpstr>Postfix Anti – Spam configuration –  Content – Checking rules (3)</vt:lpstr>
      <vt:lpstr>External Filters (After-queue) – (1)</vt:lpstr>
      <vt:lpstr>External Filters (After-queue) – (2)</vt:lpstr>
      <vt:lpstr>MDA Filter: Procmail (1)</vt:lpstr>
      <vt:lpstr>MDA Filter: Procmail (2-1) - Filter Chinese Text</vt:lpstr>
      <vt:lpstr>MDA Filter: Procmail (2-2) - Filter Chinese Text</vt:lpstr>
      <vt:lpstr>Command-Based Filtering (1)</vt:lpstr>
      <vt:lpstr>Command-Based Filtering (2)</vt:lpstr>
      <vt:lpstr>Daemon-Based Filtering (1)</vt:lpstr>
      <vt:lpstr>Daemon-Based Filtering (2) - amavisd-new</vt:lpstr>
      <vt:lpstr>Daemon-Based Filtering (3) - amavisd-new</vt:lpstr>
      <vt:lpstr>Daemon-Based Filtering (4) - amavisd-new</vt:lpstr>
      <vt:lpstr>Daemon-Based Filtering (5) - amavisd-new</vt:lpstr>
      <vt:lpstr>Daemon-Based Filtering (6)   - amavisd-new+ ClamAV</vt:lpstr>
      <vt:lpstr>Daemon-Based Filtering (7)   - amavisd-new+ ClamAV</vt:lpstr>
      <vt:lpstr>Daemon-Based Filtering (8)   - amavisd-new+ ClamAV</vt:lpstr>
      <vt:lpstr>External Filters (Before-queue) – (1)</vt:lpstr>
      <vt:lpstr>External Filters (Before-queue) – (2)</vt:lpstr>
      <vt:lpstr>Appendix</vt:lpstr>
      <vt:lpstr>postscreen – Postfix zombie blocker</vt:lpstr>
      <vt:lpstr>postscreen – Basic idea</vt:lpstr>
      <vt:lpstr>postscreen – General operation</vt:lpstr>
      <vt:lpstr>postscreen – Quick tests</vt:lpstr>
      <vt:lpstr>postscreen – Tests before greeting – (1)</vt:lpstr>
      <vt:lpstr>postscreen – Tests before greeting – (2)</vt:lpstr>
      <vt:lpstr>postscreen – Tests fail before greeting</vt:lpstr>
      <vt:lpstr>postscreen – Workflow before SMTP</vt:lpstr>
      <vt:lpstr>postscreen – Multi-layer defense</vt:lpstr>
      <vt:lpstr>postscreen – Tests after greeting – (1)</vt:lpstr>
      <vt:lpstr>postscreen – Tests after greeting – (2)</vt:lpstr>
      <vt:lpstr>postscreen – Workflow before/after SMTP</vt:lpstr>
      <vt:lpstr>postscreen – Other errors</vt:lpstr>
      <vt:lpstr>postscreen – When all tests succeed</vt:lpstr>
      <vt:lpstr>postscreen – Turning on – (1)</vt:lpstr>
      <vt:lpstr>postscreen – Turning on – (2)</vt:lpstr>
      <vt:lpstr>Rspamd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2022-04-21T09:26:15Z</dcterms:modified>
</cp:coreProperties>
</file>