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embedTrueTypeFonts="1" saveSubsetFonts="1" autoCompressPictures="0">
  <p:sldMasterIdLst>
    <p:sldMasterId id="2147483648" r:id="rId1"/>
  </p:sldMasterIdLst>
  <p:notesMasterIdLst>
    <p:notesMasterId r:id="rId41"/>
  </p:notesMasterIdLst>
  <p:sldIdLst>
    <p:sldId id="256" r:id="rId2"/>
    <p:sldId id="282" r:id="rId3"/>
    <p:sldId id="361" r:id="rId4"/>
    <p:sldId id="370" r:id="rId5"/>
    <p:sldId id="362" r:id="rId6"/>
    <p:sldId id="363" r:id="rId7"/>
    <p:sldId id="371" r:id="rId8"/>
    <p:sldId id="372" r:id="rId9"/>
    <p:sldId id="364" r:id="rId10"/>
    <p:sldId id="374" r:id="rId11"/>
    <p:sldId id="375" r:id="rId12"/>
    <p:sldId id="385" r:id="rId13"/>
    <p:sldId id="376" r:id="rId14"/>
    <p:sldId id="386" r:id="rId15"/>
    <p:sldId id="377" r:id="rId16"/>
    <p:sldId id="387" r:id="rId17"/>
    <p:sldId id="388" r:id="rId18"/>
    <p:sldId id="389" r:id="rId19"/>
    <p:sldId id="378" r:id="rId20"/>
    <p:sldId id="379" r:id="rId21"/>
    <p:sldId id="380" r:id="rId22"/>
    <p:sldId id="381" r:id="rId23"/>
    <p:sldId id="382" r:id="rId24"/>
    <p:sldId id="383" r:id="rId25"/>
    <p:sldId id="390" r:id="rId26"/>
    <p:sldId id="384" r:id="rId27"/>
    <p:sldId id="391" r:id="rId28"/>
    <p:sldId id="392" r:id="rId29"/>
    <p:sldId id="393" r:id="rId30"/>
    <p:sldId id="394" r:id="rId31"/>
    <p:sldId id="395" r:id="rId32"/>
    <p:sldId id="396" r:id="rId33"/>
    <p:sldId id="397" r:id="rId34"/>
    <p:sldId id="398" r:id="rId35"/>
    <p:sldId id="399" r:id="rId36"/>
    <p:sldId id="402" r:id="rId37"/>
    <p:sldId id="403" r:id="rId38"/>
    <p:sldId id="404" r:id="rId39"/>
    <p:sldId id="400" r:id="rId40"/>
  </p:sldIdLst>
  <p:sldSz cx="11998325" cy="7559675"/>
  <p:notesSz cx="7559675" cy="10691813"/>
  <p:embeddedFontLst>
    <p:embeddedFont>
      <p:font typeface="Source Sans Pro" panose="020B0503030403020204" pitchFamily="34" charset="0"/>
      <p:regular r:id="rId42"/>
      <p:bold r:id="rId43"/>
      <p:italic r:id="rId44"/>
      <p:boldItalic r:id="rId45"/>
    </p:embeddedFont>
    <p:embeddedFont>
      <p:font typeface="Yu Gothic UI" panose="020B0500000000000000" pitchFamily="34" charset="-128"/>
      <p:regular r:id="rId46"/>
      <p:bold r:id="rId47"/>
    </p:embeddedFont>
    <p:embeddedFont>
      <p:font typeface="標楷體" panose="03000509000000000000" pitchFamily="65" charset="-12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5" roundtripDataSignature="AMtx7mgJnpxcLpHShjCr2zZb24ygG3fAX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DF4141"/>
    <a:srgbClr val="FCE9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AF01D8-87DC-4E45-9FF3-3F5A4B93633A}">
  <a:tblStyle styleId="{4BAF01D8-87DC-4E45-9FF3-3F5A4B93633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17" autoAdjust="0"/>
    <p:restoredTop sz="95279" autoAdjust="0"/>
  </p:normalViewPr>
  <p:slideViewPr>
    <p:cSldViewPr snapToGrid="0">
      <p:cViewPr varScale="1">
        <p:scale>
          <a:sx n="99" d="100"/>
          <a:sy n="99" d="100"/>
        </p:scale>
        <p:origin x="15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10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110"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10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6"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598488" y="801688"/>
            <a:ext cx="6364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598488" y="801688"/>
            <a:ext cx="6364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91967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598488" y="801688"/>
            <a:ext cx="6364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755950" y="5078600"/>
            <a:ext cx="6047700" cy="4811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283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大標題" type="tx">
  <p:cSld name="TITLE_AND_BODY">
    <p:spTree>
      <p:nvGrpSpPr>
        <p:cNvPr id="1" name="Shape 8"/>
        <p:cNvGrpSpPr/>
        <p:nvPr/>
      </p:nvGrpSpPr>
      <p:grpSpPr>
        <a:xfrm>
          <a:off x="0" y="0"/>
          <a:ext cx="0" cy="0"/>
          <a:chOff x="0" y="0"/>
          <a:chExt cx="0" cy="0"/>
        </a:xfrm>
      </p:grpSpPr>
      <p:sp>
        <p:nvSpPr>
          <p:cNvPr id="9" name="Google Shape;9;p35"/>
          <p:cNvSpPr txBox="1">
            <a:spLocks noGrp="1"/>
          </p:cNvSpPr>
          <p:nvPr>
            <p:ph type="title"/>
          </p:nvPr>
        </p:nvSpPr>
        <p:spPr>
          <a:xfrm>
            <a:off x="599877" y="3409970"/>
            <a:ext cx="10798500" cy="1262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4617B"/>
              </a:buClr>
              <a:buSzPts val="6000"/>
              <a:buFont typeface="Source Sans Pro"/>
              <a:buNone/>
              <a:defRPr sz="6000">
                <a:solidFill>
                  <a:srgbClr val="04617B"/>
                </a:solidFill>
                <a:latin typeface="Source Sans Pro"/>
                <a:ea typeface="Source Sans Pro"/>
                <a:cs typeface="Source Sans Pro"/>
                <a:sym typeface="Source Sans Pr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 name="Google Shape;10;p35"/>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35"/>
          <p:cNvSpPr txBox="1"/>
          <p:nvPr/>
        </p:nvSpPr>
        <p:spPr>
          <a:xfrm>
            <a:off x="5272075" y="6385700"/>
            <a:ext cx="6126300" cy="1039500"/>
          </a:xfrm>
          <a:prstGeom prst="rect">
            <a:avLst/>
          </a:prstGeom>
          <a:noFill/>
          <a:ln>
            <a:noFill/>
          </a:ln>
        </p:spPr>
        <p:txBody>
          <a:bodyPr spcFirstLastPara="1" wrap="square" lIns="91425" tIns="91425" rIns="91425" bIns="91425" anchor="t" anchorCtr="0">
            <a:noAutofit/>
          </a:bodyPr>
          <a:lstStyle/>
          <a:p>
            <a:pPr marL="0" marR="0" lvl="0" indent="0" algn="r" rtl="0">
              <a:lnSpc>
                <a:spcPct val="90000"/>
              </a:lnSpc>
              <a:spcBef>
                <a:spcPts val="0"/>
              </a:spcBef>
              <a:spcAft>
                <a:spcPts val="0"/>
              </a:spcAft>
              <a:buClr>
                <a:srgbClr val="000000"/>
              </a:buClr>
              <a:buSzPts val="3000"/>
              <a:buFont typeface="Arial"/>
              <a:buNone/>
            </a:pPr>
            <a:r>
              <a:rPr lang="en-US" sz="3000" b="0" i="0" u="none" strike="noStrike" cap="none">
                <a:solidFill>
                  <a:schemeClr val="lt1"/>
                </a:solidFill>
                <a:latin typeface="Source Sans Pro"/>
                <a:ea typeface="Source Sans Pro"/>
                <a:cs typeface="Source Sans Pro"/>
                <a:sym typeface="Source Sans Pro"/>
              </a:rPr>
              <a:t>國立陽明交通大學資工系資訊中心</a:t>
            </a:r>
            <a:endParaRPr sz="3000" b="0" i="0" u="none" strike="noStrike" cap="none">
              <a:solidFill>
                <a:schemeClr val="lt1"/>
              </a:solidFill>
              <a:latin typeface="Source Sans Pro"/>
              <a:ea typeface="Source Sans Pro"/>
              <a:cs typeface="Source Sans Pro"/>
              <a:sym typeface="Source Sans Pro"/>
            </a:endParaRPr>
          </a:p>
          <a:p>
            <a:pPr marL="0" marR="0" lvl="0" indent="0" algn="r" rtl="0">
              <a:lnSpc>
                <a:spcPct val="90000"/>
              </a:lnSpc>
              <a:spcBef>
                <a:spcPts val="800"/>
              </a:spcBef>
              <a:spcAft>
                <a:spcPts val="0"/>
              </a:spcAft>
              <a:buClr>
                <a:srgbClr val="000000"/>
              </a:buClr>
              <a:buSzPts val="1100"/>
              <a:buFont typeface="Arial"/>
              <a:buNone/>
            </a:pPr>
            <a:r>
              <a:rPr lang="en-US" sz="1100" b="0" i="0" u="none" strike="noStrike" cap="none">
                <a:solidFill>
                  <a:schemeClr val="lt1"/>
                </a:solidFill>
                <a:latin typeface="Source Sans Pro"/>
                <a:ea typeface="Source Sans Pro"/>
                <a:cs typeface="Source Sans Pro"/>
                <a:sym typeface="Source Sans Pro"/>
              </a:rPr>
              <a:t>Computer Center of Department of Computer Science, NYCU</a:t>
            </a:r>
            <a:endParaRPr sz="1100" b="0" i="0" u="none" strike="noStrike" cap="none">
              <a:solidFill>
                <a:schemeClr val="lt1"/>
              </a:solidFill>
              <a:latin typeface="Source Sans Pro"/>
              <a:ea typeface="Source Sans Pro"/>
              <a:cs typeface="Source Sans Pro"/>
              <a:sym typeface="Source Sans Pro"/>
            </a:endParaRPr>
          </a:p>
          <a:p>
            <a:pPr marL="0" marR="0" lvl="0" indent="0" algn="r" rtl="0">
              <a:lnSpc>
                <a:spcPct val="90000"/>
              </a:lnSpc>
              <a:spcBef>
                <a:spcPts val="0"/>
              </a:spcBef>
              <a:spcAft>
                <a:spcPts val="0"/>
              </a:spcAft>
              <a:buClr>
                <a:schemeClr val="dk1"/>
              </a:buClr>
              <a:buSzPts val="1100"/>
              <a:buFont typeface="Arial"/>
              <a:buNone/>
            </a:pPr>
            <a:endParaRPr sz="4500" b="0" i="0" u="none" strike="noStrike" cap="none">
              <a:solidFill>
                <a:schemeClr val="lt1"/>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Source Sans Pro"/>
              <a:ea typeface="Source Sans Pro"/>
              <a:cs typeface="Source Sans Pro"/>
              <a:sym typeface="Source Sans Pro"/>
            </a:endParaRPr>
          </a:p>
        </p:txBody>
      </p:sp>
      <p:sp>
        <p:nvSpPr>
          <p:cNvPr id="12" name="Google Shape;12;p35"/>
          <p:cNvSpPr txBox="1">
            <a:spLocks noGrp="1"/>
          </p:cNvSpPr>
          <p:nvPr>
            <p:ph type="subTitle" idx="1"/>
          </p:nvPr>
        </p:nvSpPr>
        <p:spPr>
          <a:xfrm>
            <a:off x="599875" y="5339225"/>
            <a:ext cx="10267500" cy="13815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DBF5F9"/>
              </a:buClr>
              <a:buSzPts val="3600"/>
              <a:buFont typeface="Source Sans Pro"/>
              <a:buNone/>
              <a:defRPr sz="3600" b="0" i="0" u="none" strike="noStrike" cap="none">
                <a:solidFill>
                  <a:srgbClr val="DBF5F9"/>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3600"/>
              <a:buFont typeface="Arial"/>
              <a:buNone/>
              <a:defRPr sz="36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版面二 (程式碼)">
  <p:cSld name="CUSTOM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37"/>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19" name="Google Shape;19;p37"/>
          <p:cNvSpPr txBox="1">
            <a:spLocks noGrp="1"/>
          </p:cNvSpPr>
          <p:nvPr>
            <p:ph type="title"/>
          </p:nvPr>
        </p:nvSpPr>
        <p:spPr>
          <a:xfrm>
            <a:off x="599040" y="301320"/>
            <a:ext cx="10798500" cy="1262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5000"/>
              <a:buFont typeface="Source Sans Pro"/>
              <a:buNone/>
              <a:defRPr sz="5000">
                <a:latin typeface="Source Sans Pro"/>
                <a:ea typeface="Source Sans Pro"/>
                <a:cs typeface="Source Sans Pro"/>
                <a:sym typeface="Source Sans Pro"/>
              </a:defRPr>
            </a:lvl1pPr>
            <a:lvl2pPr lvl="1"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2pPr>
            <a:lvl3pPr lvl="2"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3pPr>
            <a:lvl4pPr lvl="3"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4pPr>
            <a:lvl5pPr lvl="4"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5pPr>
            <a:lvl6pPr lvl="5"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6pPr>
            <a:lvl7pPr lvl="6"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7pPr>
            <a:lvl8pPr lvl="7"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8pPr>
            <a:lvl9pPr lvl="8"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9pPr>
          </a:lstStyle>
          <a:p>
            <a:endParaRPr/>
          </a:p>
        </p:txBody>
      </p:sp>
      <p:sp>
        <p:nvSpPr>
          <p:cNvPr id="20" name="Google Shape;20;p37"/>
          <p:cNvSpPr txBox="1">
            <a:spLocks noGrp="1"/>
          </p:cNvSpPr>
          <p:nvPr>
            <p:ph type="body" idx="1"/>
          </p:nvPr>
        </p:nvSpPr>
        <p:spPr>
          <a:xfrm>
            <a:off x="599050" y="1563425"/>
            <a:ext cx="10830900" cy="5660400"/>
          </a:xfrm>
          <a:prstGeom prst="rect">
            <a:avLst/>
          </a:prstGeom>
          <a:noFill/>
          <a:ln>
            <a:noFill/>
          </a:ln>
        </p:spPr>
        <p:txBody>
          <a:bodyPr spcFirstLastPara="1" wrap="square" lIns="0" tIns="0" rIns="0" bIns="0" anchor="t" anchorCtr="0">
            <a:spAutoFit/>
          </a:bodyPr>
          <a:lstStyle>
            <a:lvl1pPr marL="457200" marR="0" lvl="0" indent="-228600" algn="l" rtl="0">
              <a:lnSpc>
                <a:spcPct val="115000"/>
              </a:lnSpc>
              <a:spcBef>
                <a:spcPts val="0"/>
              </a:spcBef>
              <a:spcAft>
                <a:spcPts val="0"/>
              </a:spcAft>
              <a:buClr>
                <a:srgbClr val="000000"/>
              </a:buClr>
              <a:buSzPts val="3000"/>
              <a:buFont typeface="Times New Roman"/>
              <a:buNone/>
              <a:defRPr sz="30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15000"/>
              </a:lnSpc>
              <a:spcBef>
                <a:spcPts val="0"/>
              </a:spcBef>
              <a:spcAft>
                <a:spcPts val="0"/>
              </a:spcAft>
              <a:buClr>
                <a:srgbClr val="000000"/>
              </a:buClr>
              <a:buSzPts val="2800"/>
              <a:buFont typeface="Times New Roman"/>
              <a:buNone/>
              <a:defRPr sz="28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15000"/>
              </a:lnSpc>
              <a:spcBef>
                <a:spcPts val="0"/>
              </a:spcBef>
              <a:spcAft>
                <a:spcPts val="0"/>
              </a:spcAft>
              <a:buClr>
                <a:srgbClr val="000000"/>
              </a:buClr>
              <a:buSzPts val="2600"/>
              <a:buFont typeface="Times New Roman"/>
              <a:buNone/>
              <a:defRPr sz="26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6pPr>
            <a:lvl7pPr marL="3200400" marR="0" lvl="6"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7pPr>
            <a:lvl8pPr marL="3657600" marR="0" lvl="7"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8pPr>
            <a:lvl9pPr marL="4114800" marR="0" lvl="8"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21" name="Google Shape;21;p37"/>
          <p:cNvSpPr txBox="1">
            <a:spLocks noGrp="1"/>
          </p:cNvSpPr>
          <p:nvPr>
            <p:ph type="body" idx="2"/>
          </p:nvPr>
        </p:nvSpPr>
        <p:spPr>
          <a:xfrm>
            <a:off x="615250" y="4153475"/>
            <a:ext cx="10798500" cy="1730100"/>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版面一 (程式碼)">
  <p:cSld name="OBJECT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9"/>
          <p:cNvSpPr txBox="1">
            <a:spLocks noGrp="1"/>
          </p:cNvSpPr>
          <p:nvPr>
            <p:ph type="title"/>
          </p:nvPr>
        </p:nvSpPr>
        <p:spPr>
          <a:xfrm>
            <a:off x="599040" y="301320"/>
            <a:ext cx="10798500" cy="12621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rgbClr val="FFFFFF"/>
              </a:buClr>
              <a:buSzPts val="5000"/>
              <a:buFont typeface="Source Sans Pro"/>
              <a:buNone/>
              <a:defRPr sz="5000">
                <a:solidFill>
                  <a:srgbClr val="FFFFFF"/>
                </a:solidFill>
                <a:latin typeface="Source Sans Pro"/>
                <a:ea typeface="Source Sans Pro"/>
                <a:cs typeface="Source Sans Pro"/>
                <a:sym typeface="Source Sans Pro"/>
              </a:defRPr>
            </a:lvl1pPr>
            <a:lvl2pPr lvl="1"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2pPr>
            <a:lvl3pPr lvl="2"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3pPr>
            <a:lvl4pPr lvl="3"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4pPr>
            <a:lvl5pPr lvl="4"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5pPr>
            <a:lvl6pPr lvl="5"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6pPr>
            <a:lvl7pPr lvl="6"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7pPr>
            <a:lvl8pPr lvl="7"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8pPr>
            <a:lvl9pPr lvl="8" algn="l">
              <a:lnSpc>
                <a:spcPct val="100000"/>
              </a:lnSpc>
              <a:spcBef>
                <a:spcPts val="0"/>
              </a:spcBef>
              <a:spcAft>
                <a:spcPts val="0"/>
              </a:spcAft>
              <a:buSzPts val="6000"/>
              <a:buFont typeface="Source Sans Pro"/>
              <a:buNone/>
              <a:defRPr sz="6000">
                <a:latin typeface="Source Sans Pro"/>
                <a:ea typeface="Source Sans Pro"/>
                <a:cs typeface="Source Sans Pro"/>
                <a:sym typeface="Source Sans Pro"/>
              </a:defRPr>
            </a:lvl9pPr>
          </a:lstStyle>
          <a:p>
            <a:endParaRPr/>
          </a:p>
        </p:txBody>
      </p:sp>
      <p:sp>
        <p:nvSpPr>
          <p:cNvPr id="28" name="Google Shape;28;p39"/>
          <p:cNvSpPr txBox="1">
            <a:spLocks noGrp="1"/>
          </p:cNvSpPr>
          <p:nvPr>
            <p:ph type="body" idx="1"/>
          </p:nvPr>
        </p:nvSpPr>
        <p:spPr>
          <a:xfrm>
            <a:off x="599050" y="1563425"/>
            <a:ext cx="10830900" cy="5660400"/>
          </a:xfrm>
          <a:prstGeom prst="rect">
            <a:avLst/>
          </a:prstGeom>
          <a:noFill/>
          <a:ln>
            <a:noFill/>
          </a:ln>
        </p:spPr>
        <p:txBody>
          <a:bodyPr spcFirstLastPara="1" wrap="square" lIns="0" tIns="0" rIns="0" bIns="0" anchor="t" anchorCtr="0">
            <a:spAutoFit/>
          </a:bodyPr>
          <a:lstStyle>
            <a:lvl1pPr marL="457200" marR="0" lvl="0" indent="-228600" algn="l" rtl="0">
              <a:lnSpc>
                <a:spcPct val="115000"/>
              </a:lnSpc>
              <a:spcBef>
                <a:spcPts val="0"/>
              </a:spcBef>
              <a:spcAft>
                <a:spcPts val="0"/>
              </a:spcAft>
              <a:buClr>
                <a:srgbClr val="000000"/>
              </a:buClr>
              <a:buSzPts val="3000"/>
              <a:buFont typeface="Times New Roman"/>
              <a:buNone/>
              <a:defRPr sz="30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15000"/>
              </a:lnSpc>
              <a:spcBef>
                <a:spcPts val="0"/>
              </a:spcBef>
              <a:spcAft>
                <a:spcPts val="0"/>
              </a:spcAft>
              <a:buClr>
                <a:srgbClr val="000000"/>
              </a:buClr>
              <a:buSzPts val="2800"/>
              <a:buFont typeface="Times New Roman"/>
              <a:buNone/>
              <a:defRPr sz="28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15000"/>
              </a:lnSpc>
              <a:spcBef>
                <a:spcPts val="0"/>
              </a:spcBef>
              <a:spcAft>
                <a:spcPts val="0"/>
              </a:spcAft>
              <a:buClr>
                <a:srgbClr val="000000"/>
              </a:buClr>
              <a:buSzPts val="2600"/>
              <a:buFont typeface="Times New Roman"/>
              <a:buNone/>
              <a:defRPr sz="26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6pPr>
            <a:lvl7pPr marL="3200400" marR="0" lvl="6"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7pPr>
            <a:lvl8pPr marL="3657600" marR="0" lvl="7"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8pPr>
            <a:lvl9pPr marL="4114800" marR="0" lvl="8"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29" name="Google Shape;29;p39"/>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1pPr>
            <a:lvl2pPr marL="0" marR="0" lvl="1"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2pPr>
            <a:lvl3pPr marL="0" marR="0" lvl="2"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3pPr>
            <a:lvl4pPr marL="0" marR="0" lvl="3"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L="0" marR="0" lvl="4"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L="0" marR="0" lvl="5"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L="0" marR="0" lvl="6"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L="0" marR="0" lvl="7"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L="0" marR="0" lvl="8" indent="0" algn="ctr">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30" name="Google Shape;30;p39"/>
          <p:cNvSpPr txBox="1">
            <a:spLocks noGrp="1"/>
          </p:cNvSpPr>
          <p:nvPr>
            <p:ph type="body" idx="2"/>
          </p:nvPr>
        </p:nvSpPr>
        <p:spPr>
          <a:xfrm>
            <a:off x="615250" y="4153475"/>
            <a:ext cx="10798500" cy="1730100"/>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endParaRPr/>
          </a:p>
        </p:txBody>
      </p:sp>
    </p:spTree>
  </p:cSld>
  <p:clrMapOvr>
    <a:masterClrMapping/>
  </p:clrMapOvr>
  <p:extLst>
    <p:ext uri="{DCECCB84-F9BA-43D5-87BE-67443E8EF086}">
      <p15:sldGuideLst xmlns:p15="http://schemas.microsoft.com/office/powerpoint/2012/main">
        <p15:guide id="1" orient="horz" pos="2381">
          <p15:clr>
            <a:srgbClr val="FA7B17"/>
          </p15:clr>
        </p15:guide>
        <p15:guide id="2" pos="3779">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599877" y="3409970"/>
            <a:ext cx="10798500" cy="12621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4617B"/>
              </a:buClr>
              <a:buSzPts val="6000"/>
              <a:buFont typeface="Source Sans Pro"/>
              <a:buNone/>
              <a:defRPr sz="6000" b="0" i="0" u="none" strike="noStrike" cap="none">
                <a:solidFill>
                  <a:srgbClr val="04617B"/>
                </a:solidFill>
                <a:latin typeface="Source Sans Pro"/>
                <a:ea typeface="Source Sans Pro"/>
                <a:cs typeface="Source Sans Pro"/>
                <a:sym typeface="Source Sans Pro"/>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34"/>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lvl1pPr marL="0" marR="0" lvl="0"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1pPr>
            <a:lvl2pPr marL="0" marR="0" lvl="1"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2pPr>
            <a:lvl3pPr marL="0" marR="0" lvl="2"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3pPr>
            <a:lvl4pPr marL="0" marR="0" lvl="3"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4pPr>
            <a:lvl5pPr marL="0" marR="0" lvl="4"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5pPr>
            <a:lvl6pPr marL="0" marR="0" lvl="5"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6pPr>
            <a:lvl7pPr marL="0" marR="0" lvl="6"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7pPr>
            <a:lvl8pPr marL="0" marR="0" lvl="7"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8pPr>
            <a:lvl9pPr marL="0" marR="0" lvl="8" indent="0" algn="ctr" rtl="0">
              <a:lnSpc>
                <a:spcPct val="100000"/>
              </a:lnSpc>
              <a:spcBef>
                <a:spcPts val="0"/>
              </a:spcBef>
              <a:spcAft>
                <a:spcPts val="0"/>
              </a:spcAft>
              <a:buClr>
                <a:srgbClr val="000000"/>
              </a:buClr>
              <a:buSzPts val="1600"/>
              <a:buFont typeface="Arial"/>
              <a:buNone/>
              <a:defRPr sz="1600" b="0" i="0" u="none" strike="noStrike" cap="none">
                <a:solidFill>
                  <a:srgbClr val="DBF5F9"/>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openldap.org/doc/admin24/schema.html" TargetMode="External"/><Relationship Id="rId2" Type="http://schemas.openxmlformats.org/officeDocument/2006/relationships/hyperlink" Target="http://www.openldap.org/doc/admin23/schema.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openldap.org/doc/admin23/schema.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openldap.org/doc/admin24/schema.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openldap.org/doc/admin23/schema.html"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www.openldap.org/doc/admin24/schema.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www.openldap.org/doc/admin24/access-control.html"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OpenLDAP#Overlays" TargetMode="External"/><Relationship Id="rId2" Type="http://schemas.openxmlformats.org/officeDocument/2006/relationships/hyperlink" Target="https://www.openldap.org/doc/admin24/overlay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openldap.org/doc/admin24/overlays.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openldap.org/doc/admin24/overlay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zytrax.com/books/ldap/ch6/slapd-config.html" TargetMode="External"/><Relationship Id="rId2" Type="http://schemas.openxmlformats.org/officeDocument/2006/relationships/hyperlink" Target="https://www.openldap.org/doc/admin24/slapdconf2.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www.openldap.org/doc/admin24/runningslapd.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freebsd.org/doc/en/articles/ldap-auth/client.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title"/>
          </p:nvPr>
        </p:nvSpPr>
        <p:spPr>
          <a:xfrm>
            <a:off x="599877" y="3409970"/>
            <a:ext cx="10798500" cy="1262100"/>
          </a:xfrm>
          <a:prstGeom prst="rect">
            <a:avLst/>
          </a:prstGeom>
          <a:noFill/>
          <a:ln>
            <a:noFill/>
          </a:ln>
        </p:spPr>
        <p:txBody>
          <a:bodyPr spcFirstLastPara="1" wrap="square" lIns="0" tIns="0" rIns="0" bIns="0" anchor="b" anchorCtr="0">
            <a:noAutofit/>
          </a:bodyPr>
          <a:lstStyle/>
          <a:p>
            <a:pPr lvl="0"/>
            <a:r>
              <a:rPr lang="en-US" altLang="zh-TW" dirty="0"/>
              <a:t>LDAP</a:t>
            </a:r>
            <a:endParaRPr dirty="0"/>
          </a:p>
        </p:txBody>
      </p:sp>
      <p:sp>
        <p:nvSpPr>
          <p:cNvPr id="36" name="Google Shape;36;p1"/>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fld id="{00000000-1234-1234-1234-123412341234}" type="slidenum">
              <a:rPr lang="en-US"/>
              <a:t>1</a:t>
            </a:fld>
            <a:endParaRPr/>
          </a:p>
        </p:txBody>
      </p:sp>
      <p:sp>
        <p:nvSpPr>
          <p:cNvPr id="37" name="Google Shape;37;p1"/>
          <p:cNvSpPr txBox="1">
            <a:spLocks noGrp="1"/>
          </p:cNvSpPr>
          <p:nvPr>
            <p:ph type="subTitle" idx="1"/>
          </p:nvPr>
        </p:nvSpPr>
        <p:spPr>
          <a:xfrm>
            <a:off x="599877" y="5135839"/>
            <a:ext cx="10267500" cy="1381500"/>
          </a:xfrm>
          <a:prstGeom prst="rect">
            <a:avLst/>
          </a:prstGeom>
          <a:noFill/>
          <a:ln>
            <a:noFill/>
          </a:ln>
        </p:spPr>
        <p:txBody>
          <a:bodyPr spcFirstLastPara="1" wrap="square" lIns="91425" tIns="91425" rIns="91425" bIns="91425" anchor="t" anchorCtr="0">
            <a:noAutofit/>
          </a:bodyPr>
          <a:lstStyle/>
          <a:p>
            <a:r>
              <a:rPr lang="en-US" altLang="zh-TW" dirty="0"/>
              <a:t>Lightweight Directory Access Protocol</a:t>
            </a:r>
          </a:p>
          <a:p>
            <a:endParaRPr lang="en-US" altLang="zh-TW" dirty="0"/>
          </a:p>
          <a:p>
            <a:r>
              <a:rPr lang="en-US" altLang="zh-TW" dirty="0" err="1"/>
              <a:t>wangth</a:t>
            </a:r>
            <a:br>
              <a:rPr lang="en-US" altLang="zh-TW" dirty="0"/>
            </a:br>
            <a:endParaRPr lang="zh-TW" altLang="zh-TW" dirty="0">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sp>
        <p:nvSpPr>
          <p:cNvPr id="7" name="Google Shape;289;p24">
            <a:extLst>
              <a:ext uri="{FF2B5EF4-FFF2-40B4-BE49-F238E27FC236}">
                <a16:creationId xmlns:a16="http://schemas.microsoft.com/office/drawing/2014/main" id="{DBFF16EF-67B6-40CC-9EFE-8843F1FB690A}"/>
              </a:ext>
            </a:extLst>
          </p:cNvPr>
          <p:cNvSpPr txBox="1">
            <a:spLocks/>
          </p:cNvSpPr>
          <p:nvPr/>
        </p:nvSpPr>
        <p:spPr>
          <a:xfrm>
            <a:off x="323630" y="1739592"/>
            <a:ext cx="11349320" cy="1815395"/>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100" b="1" dirty="0" err="1">
                <a:solidFill>
                  <a:schemeClr val="tx1">
                    <a:lumMod val="75000"/>
                    <a:lumOff val="25000"/>
                  </a:schemeClr>
                </a:solidFill>
              </a:rPr>
              <a:t>objectclass</a:t>
            </a:r>
            <a:r>
              <a:rPr lang="en-US" sz="2100" b="1" dirty="0">
                <a:solidFill>
                  <a:schemeClr val="tx1">
                    <a:lumMod val="75000"/>
                    <a:lumOff val="25000"/>
                  </a:schemeClr>
                </a:solidFill>
              </a:rPr>
              <a:t> ( 2.5.6.6 NAME ‘person’</a:t>
            </a:r>
          </a:p>
          <a:p>
            <a:pPr marL="0" indent="0">
              <a:buNone/>
            </a:pPr>
            <a:r>
              <a:rPr lang="en-US" sz="2100" b="1" dirty="0">
                <a:solidFill>
                  <a:schemeClr val="tx1">
                    <a:lumMod val="75000"/>
                    <a:lumOff val="25000"/>
                  </a:schemeClr>
                </a:solidFill>
              </a:rPr>
              <a:t>	DESC ‘RFC2256: a person’</a:t>
            </a:r>
          </a:p>
          <a:p>
            <a:pPr marL="0" indent="0">
              <a:buNone/>
            </a:pPr>
            <a:r>
              <a:rPr lang="en-US" sz="2100" b="1" dirty="0">
                <a:solidFill>
                  <a:schemeClr val="tx1">
                    <a:lumMod val="75000"/>
                    <a:lumOff val="25000"/>
                  </a:schemeClr>
                </a:solidFill>
              </a:rPr>
              <a:t>	SUP top STRUCTURAL</a:t>
            </a:r>
          </a:p>
          <a:p>
            <a:pPr marL="0" indent="0">
              <a:buNone/>
            </a:pPr>
            <a:r>
              <a:rPr lang="en-US" sz="2100" b="1" dirty="0">
                <a:solidFill>
                  <a:schemeClr val="tx1">
                    <a:lumMod val="75000"/>
                    <a:lumOff val="25000"/>
                  </a:schemeClr>
                </a:solidFill>
              </a:rPr>
              <a:t>	MUST ( </a:t>
            </a:r>
            <a:r>
              <a:rPr lang="en-US" sz="2100" b="1" dirty="0" err="1">
                <a:solidFill>
                  <a:schemeClr val="tx1">
                    <a:lumMod val="75000"/>
                    <a:lumOff val="25000"/>
                  </a:schemeClr>
                </a:solidFill>
              </a:rPr>
              <a:t>sn</a:t>
            </a:r>
            <a:r>
              <a:rPr lang="en-US" sz="2100" b="1" dirty="0">
                <a:solidFill>
                  <a:schemeClr val="tx1">
                    <a:lumMod val="75000"/>
                    <a:lumOff val="25000"/>
                  </a:schemeClr>
                </a:solidFill>
              </a:rPr>
              <a:t> $ </a:t>
            </a:r>
            <a:r>
              <a:rPr lang="en-US" sz="2100" b="1" dirty="0" err="1">
                <a:solidFill>
                  <a:schemeClr val="tx1">
                    <a:lumMod val="75000"/>
                    <a:lumOff val="25000"/>
                  </a:schemeClr>
                </a:solidFill>
              </a:rPr>
              <a:t>cn</a:t>
            </a:r>
            <a:r>
              <a:rPr lang="en-US" sz="2100" b="1" dirty="0">
                <a:solidFill>
                  <a:schemeClr val="tx1">
                    <a:lumMod val="75000"/>
                    <a:lumOff val="25000"/>
                  </a:schemeClr>
                </a:solidFill>
              </a:rPr>
              <a:t> )</a:t>
            </a:r>
          </a:p>
          <a:p>
            <a:pPr marL="0" indent="0">
              <a:buNone/>
            </a:pPr>
            <a:r>
              <a:rPr lang="en-US" sz="2100" b="1" dirty="0">
                <a:solidFill>
                  <a:schemeClr val="tx1">
                    <a:lumMod val="75000"/>
                    <a:lumOff val="25000"/>
                  </a:schemeClr>
                </a:solidFill>
              </a:rPr>
              <a:t>	MAY ( </a:t>
            </a:r>
            <a:r>
              <a:rPr lang="en-US" sz="2100" b="1" dirty="0" err="1">
                <a:solidFill>
                  <a:schemeClr val="tx1">
                    <a:lumMod val="75000"/>
                    <a:lumOff val="25000"/>
                  </a:schemeClr>
                </a:solidFill>
              </a:rPr>
              <a:t>userPassword</a:t>
            </a:r>
            <a:r>
              <a:rPr lang="en-US" sz="2100" b="1" dirty="0">
                <a:solidFill>
                  <a:schemeClr val="tx1">
                    <a:lumMod val="75000"/>
                    <a:lumOff val="25000"/>
                  </a:schemeClr>
                </a:solidFill>
              </a:rPr>
              <a:t> &amp; </a:t>
            </a:r>
            <a:r>
              <a:rPr lang="en-US" sz="2100" b="1" dirty="0" err="1">
                <a:solidFill>
                  <a:schemeClr val="tx1">
                    <a:lumMod val="75000"/>
                    <a:lumOff val="25000"/>
                  </a:schemeClr>
                </a:solidFill>
              </a:rPr>
              <a:t>telephoneNumber</a:t>
            </a:r>
            <a:r>
              <a:rPr lang="en-US" sz="2100" b="1" dirty="0">
                <a:solidFill>
                  <a:schemeClr val="tx1">
                    <a:lumMod val="75000"/>
                    <a:lumOff val="25000"/>
                  </a:schemeClr>
                </a:solidFill>
              </a:rPr>
              <a:t> &amp; </a:t>
            </a:r>
            <a:r>
              <a:rPr lang="en-US" sz="2100" b="1" dirty="0" err="1">
                <a:solidFill>
                  <a:schemeClr val="tx1">
                    <a:lumMod val="75000"/>
                    <a:lumOff val="25000"/>
                  </a:schemeClr>
                </a:solidFill>
              </a:rPr>
              <a:t>seeAlso</a:t>
            </a:r>
            <a:r>
              <a:rPr lang="en-US" sz="2100" b="1" dirty="0">
                <a:solidFill>
                  <a:schemeClr val="tx1">
                    <a:lumMod val="75000"/>
                    <a:lumOff val="25000"/>
                  </a:schemeClr>
                </a:solidFill>
              </a:rPr>
              <a:t> &amp; description ))</a:t>
            </a:r>
            <a:endParaRPr lang="en-US" sz="2100" b="1" dirty="0">
              <a:solidFill>
                <a:schemeClr val="accent6">
                  <a:lumMod val="75000"/>
                </a:schemeClr>
              </a:solidFill>
            </a:endParaRPr>
          </a:p>
        </p:txBody>
      </p:sp>
      <p:sp>
        <p:nvSpPr>
          <p:cNvPr id="8" name="內容版面配置區 3">
            <a:extLst>
              <a:ext uri="{FF2B5EF4-FFF2-40B4-BE49-F238E27FC236}">
                <a16:creationId xmlns:a16="http://schemas.microsoft.com/office/drawing/2014/main" id="{FF768212-0866-4FCE-B8C2-07CFBCBCBF56}"/>
              </a:ext>
            </a:extLst>
          </p:cNvPr>
          <p:cNvSpPr>
            <a:spLocks noGrp="1"/>
          </p:cNvSpPr>
          <p:nvPr>
            <p:ph type="body" idx="1"/>
          </p:nvPr>
        </p:nvSpPr>
        <p:spPr>
          <a:xfrm>
            <a:off x="598488" y="1052266"/>
            <a:ext cx="10831512" cy="530915"/>
          </a:xfrm>
        </p:spPr>
        <p:txBody>
          <a:bodyPr/>
          <a:lstStyle/>
          <a:p>
            <a:pPr marL="685800" indent="-457200">
              <a:buFont typeface="Wingdings" panose="05000000000000000000" pitchFamily="2" charset="2"/>
              <a:buChar char="p"/>
            </a:pPr>
            <a:r>
              <a:rPr lang="en-US" altLang="zh-TW" dirty="0"/>
              <a:t>/</a:t>
            </a:r>
            <a:r>
              <a:rPr lang="en-US" altLang="zh-TW" dirty="0" err="1"/>
              <a:t>usr</a:t>
            </a:r>
            <a:r>
              <a:rPr lang="en-US" altLang="zh-TW" dirty="0"/>
              <a:t>/local/</a:t>
            </a:r>
            <a:r>
              <a:rPr lang="en-US" altLang="zh-TW" dirty="0" err="1"/>
              <a:t>etc</a:t>
            </a:r>
            <a:r>
              <a:rPr lang="en-US" altLang="zh-TW" dirty="0"/>
              <a:t>/</a:t>
            </a:r>
            <a:r>
              <a:rPr lang="en-US" altLang="zh-TW" dirty="0" err="1"/>
              <a:t>openldap</a:t>
            </a:r>
            <a:r>
              <a:rPr lang="en-US" altLang="zh-TW" dirty="0"/>
              <a:t>/schema/</a:t>
            </a:r>
            <a:r>
              <a:rPr lang="en-US" altLang="zh-TW" dirty="0" err="1"/>
              <a:t>core.schema</a:t>
            </a:r>
            <a:endParaRPr lang="en-US" altLang="zh-TW" dirty="0"/>
          </a:p>
        </p:txBody>
      </p:sp>
      <p:sp>
        <p:nvSpPr>
          <p:cNvPr id="25" name="標題 2">
            <a:extLst>
              <a:ext uri="{FF2B5EF4-FFF2-40B4-BE49-F238E27FC236}">
                <a16:creationId xmlns:a16="http://schemas.microsoft.com/office/drawing/2014/main" id="{FC550A0C-FBCE-4783-AA90-300703353EB6}"/>
              </a:ext>
            </a:extLst>
          </p:cNvPr>
          <p:cNvSpPr>
            <a:spLocks noGrp="1"/>
          </p:cNvSpPr>
          <p:nvPr>
            <p:ph type="title"/>
          </p:nvPr>
        </p:nvSpPr>
        <p:spPr>
          <a:xfrm>
            <a:off x="614994" y="15016"/>
            <a:ext cx="10798500" cy="1262100"/>
          </a:xfrm>
        </p:spPr>
        <p:txBody>
          <a:bodyPr/>
          <a:lstStyle/>
          <a:p>
            <a:r>
              <a:rPr lang="en-US" altLang="zh-TW" sz="4400" dirty="0"/>
              <a:t>LDAPv3 Overview – </a:t>
            </a:r>
            <a:r>
              <a:rPr lang="en-US" altLang="zh-TW" sz="4400" dirty="0" err="1"/>
              <a:t>objectClass</a:t>
            </a:r>
            <a:endParaRPr lang="zh-TW" altLang="en-US" sz="4400" dirty="0"/>
          </a:p>
        </p:txBody>
      </p:sp>
      <p:sp>
        <p:nvSpPr>
          <p:cNvPr id="10" name="內容版面配置區 3">
            <a:extLst>
              <a:ext uri="{FF2B5EF4-FFF2-40B4-BE49-F238E27FC236}">
                <a16:creationId xmlns:a16="http://schemas.microsoft.com/office/drawing/2014/main" id="{BC5FC163-E93E-4209-84AD-113B962803C3}"/>
              </a:ext>
            </a:extLst>
          </p:cNvPr>
          <p:cNvSpPr txBox="1">
            <a:spLocks/>
          </p:cNvSpPr>
          <p:nvPr/>
        </p:nvSpPr>
        <p:spPr>
          <a:xfrm>
            <a:off x="598488" y="3711398"/>
            <a:ext cx="10831512" cy="353943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15000"/>
              </a:lnSpc>
              <a:spcBef>
                <a:spcPts val="0"/>
              </a:spcBef>
              <a:spcAft>
                <a:spcPts val="0"/>
              </a:spcAft>
              <a:buClr>
                <a:srgbClr val="000000"/>
              </a:buClr>
              <a:buSzPts val="3000"/>
              <a:buFont typeface="Times New Roman"/>
              <a:buNone/>
              <a:defRPr sz="3000" b="0" i="0" u="none" strike="noStrike" cap="none">
                <a:solidFill>
                  <a:srgbClr val="000000"/>
                </a:solidFill>
                <a:latin typeface="Times New Roman"/>
                <a:ea typeface="Times New Roman"/>
                <a:cs typeface="Times New Roman"/>
                <a:sym typeface="Times New Roman"/>
              </a:defRPr>
            </a:lvl1pPr>
            <a:lvl2pPr marL="914400" marR="0" lvl="1" indent="-228600" algn="l" rtl="0">
              <a:lnSpc>
                <a:spcPct val="115000"/>
              </a:lnSpc>
              <a:spcBef>
                <a:spcPts val="0"/>
              </a:spcBef>
              <a:spcAft>
                <a:spcPts val="0"/>
              </a:spcAft>
              <a:buClr>
                <a:srgbClr val="000000"/>
              </a:buClr>
              <a:buSzPts val="2800"/>
              <a:buFont typeface="Times New Roman"/>
              <a:buNone/>
              <a:defRPr sz="2800" b="0" i="0" u="none" strike="noStrike" cap="none">
                <a:solidFill>
                  <a:srgbClr val="000000"/>
                </a:solidFill>
                <a:latin typeface="Times New Roman"/>
                <a:ea typeface="Times New Roman"/>
                <a:cs typeface="Times New Roman"/>
                <a:sym typeface="Times New Roman"/>
              </a:defRPr>
            </a:lvl2pPr>
            <a:lvl3pPr marL="1371600" marR="0" lvl="2" indent="-228600" algn="l" rtl="0">
              <a:lnSpc>
                <a:spcPct val="115000"/>
              </a:lnSpc>
              <a:spcBef>
                <a:spcPts val="0"/>
              </a:spcBef>
              <a:spcAft>
                <a:spcPts val="0"/>
              </a:spcAft>
              <a:buClr>
                <a:srgbClr val="000000"/>
              </a:buClr>
              <a:buSzPts val="2600"/>
              <a:buFont typeface="Times New Roman"/>
              <a:buNone/>
              <a:defRPr sz="2600" b="0" i="0" u="none" strike="noStrike" cap="none">
                <a:solidFill>
                  <a:srgbClr val="000000"/>
                </a:solidFill>
                <a:latin typeface="Times New Roman"/>
                <a:ea typeface="Times New Roman"/>
                <a:cs typeface="Times New Roman"/>
                <a:sym typeface="Times New Roman"/>
              </a:defRPr>
            </a:lvl3pPr>
            <a:lvl4pPr marL="1828800" marR="0" lvl="3"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4pPr>
            <a:lvl5pPr marL="2286000" marR="0" lvl="4"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5pPr>
            <a:lvl6pPr marL="2743200" marR="0" lvl="5"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6pPr>
            <a:lvl7pPr marL="3200400" marR="0" lvl="6"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7pPr>
            <a:lvl8pPr marL="3657600" marR="0" lvl="7"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8pPr>
            <a:lvl9pPr marL="4114800" marR="0" lvl="8" indent="-228600" algn="l" rtl="0">
              <a:lnSpc>
                <a:spcPct val="115000"/>
              </a:lnSpc>
              <a:spcBef>
                <a:spcPts val="0"/>
              </a:spcBef>
              <a:spcAft>
                <a:spcPts val="0"/>
              </a:spcAft>
              <a:buClr>
                <a:srgbClr val="000000"/>
              </a:buClr>
              <a:buSzPts val="2400"/>
              <a:buFont typeface="Times New Roman"/>
              <a:buNone/>
              <a:defRPr sz="2400" b="0" i="0" u="none" strike="noStrike" cap="none">
                <a:solidFill>
                  <a:srgbClr val="000000"/>
                </a:solidFill>
                <a:latin typeface="Times New Roman"/>
                <a:ea typeface="Times New Roman"/>
                <a:cs typeface="Times New Roman"/>
                <a:sym typeface="Times New Roman"/>
              </a:defRPr>
            </a:lvl9pPr>
          </a:lstStyle>
          <a:p>
            <a:pPr marL="228600" indent="0"/>
            <a:r>
              <a:rPr lang="en-US" altLang="zh-TW" sz="2000" dirty="0" err="1">
                <a:latin typeface="Yu Gothic UI" panose="020B0500000000000000" pitchFamily="34" charset="-128"/>
                <a:ea typeface="Yu Gothic UI" panose="020B0500000000000000" pitchFamily="34" charset="-128"/>
              </a:rPr>
              <a:t>ObjectClassDescription</a:t>
            </a:r>
            <a:r>
              <a:rPr lang="en-US" altLang="zh-TW" sz="2000" dirty="0">
                <a:latin typeface="Yu Gothic UI" panose="020B0500000000000000" pitchFamily="34" charset="-128"/>
                <a:ea typeface="Yu Gothic UI" panose="020B0500000000000000" pitchFamily="34" charset="-128"/>
              </a:rPr>
              <a:t> =  “(” </a:t>
            </a:r>
            <a:r>
              <a:rPr lang="en-US" altLang="zh-TW" sz="2000" dirty="0" err="1">
                <a:latin typeface="Yu Gothic UI" panose="020B0500000000000000" pitchFamily="34" charset="-128"/>
                <a:ea typeface="Yu Gothic UI" panose="020B0500000000000000" pitchFamily="34" charset="-128"/>
              </a:rPr>
              <a:t>whsp</a:t>
            </a:r>
            <a:endParaRPr lang="en-US" altLang="zh-TW" sz="2000" dirty="0">
              <a:latin typeface="Yu Gothic UI" panose="020B0500000000000000" pitchFamily="34" charset="-128"/>
              <a:ea typeface="Yu Gothic UI" panose="020B0500000000000000" pitchFamily="34" charset="-128"/>
            </a:endParaRPr>
          </a:p>
          <a:p>
            <a:pPr marL="685800" lvl="1" indent="0"/>
            <a:r>
              <a:rPr lang="en-US" altLang="zh-TW" sz="1800" dirty="0" err="1">
                <a:latin typeface="Yu Gothic UI" panose="020B0500000000000000" pitchFamily="34" charset="-128"/>
                <a:ea typeface="Yu Gothic UI" panose="020B0500000000000000" pitchFamily="34" charset="-128"/>
              </a:rPr>
              <a:t>numericoid</a:t>
            </a:r>
            <a:r>
              <a:rPr lang="en-US" altLang="zh-TW" sz="1800" dirty="0">
                <a:latin typeface="Yu Gothic UI" panose="020B0500000000000000" pitchFamily="34" charset="-128"/>
                <a:ea typeface="Yu Gothic UI" panose="020B0500000000000000" pitchFamily="34" charset="-128"/>
              </a:rPr>
              <a:t> </a:t>
            </a:r>
            <a:r>
              <a:rPr lang="en-US" altLang="zh-TW" sz="1800" dirty="0" err="1">
                <a:latin typeface="Yu Gothic UI" panose="020B0500000000000000" pitchFamily="34" charset="-128"/>
                <a:ea typeface="Yu Gothic UI" panose="020B0500000000000000" pitchFamily="34" charset="-128"/>
              </a:rPr>
              <a:t>whsp</a:t>
            </a:r>
            <a:r>
              <a:rPr lang="en-US" altLang="zh-TW" sz="1800" dirty="0">
                <a:latin typeface="Yu Gothic UI" panose="020B0500000000000000" pitchFamily="34" charset="-128"/>
                <a:ea typeface="Yu Gothic UI" panose="020B0500000000000000" pitchFamily="34" charset="-128"/>
              </a:rPr>
              <a:t>	; </a:t>
            </a:r>
            <a:r>
              <a:rPr lang="en-US" altLang="zh-TW" sz="1800" dirty="0" err="1">
                <a:latin typeface="Yu Gothic UI" panose="020B0500000000000000" pitchFamily="34" charset="-128"/>
                <a:ea typeface="Yu Gothic UI" panose="020B0500000000000000" pitchFamily="34" charset="-128"/>
              </a:rPr>
              <a:t>ObjectClass</a:t>
            </a:r>
            <a:r>
              <a:rPr lang="en-US" altLang="zh-TW" sz="1800" dirty="0">
                <a:latin typeface="Yu Gothic UI" panose="020B0500000000000000" pitchFamily="34" charset="-128"/>
                <a:ea typeface="Yu Gothic UI" panose="020B0500000000000000" pitchFamily="34" charset="-128"/>
              </a:rPr>
              <a:t> identifier</a:t>
            </a:r>
          </a:p>
          <a:p>
            <a:pPr marL="685800" lvl="1" indent="0"/>
            <a:r>
              <a:rPr lang="en-US" altLang="zh-TW" sz="1800" dirty="0">
                <a:latin typeface="Yu Gothic UI" panose="020B0500000000000000" pitchFamily="34" charset="-128"/>
                <a:ea typeface="Yu Gothic UI" panose="020B0500000000000000" pitchFamily="34" charset="-128"/>
              </a:rPr>
              <a:t>[ “Name” </a:t>
            </a:r>
            <a:r>
              <a:rPr lang="en-US" altLang="zh-TW" sz="1800" dirty="0" err="1">
                <a:latin typeface="Yu Gothic UI" panose="020B0500000000000000" pitchFamily="34" charset="-128"/>
                <a:ea typeface="Yu Gothic UI" panose="020B0500000000000000" pitchFamily="34" charset="-128"/>
              </a:rPr>
              <a:t>qdescrs</a:t>
            </a:r>
            <a:r>
              <a:rPr lang="en-US" altLang="zh-TW" sz="1800" dirty="0">
                <a:latin typeface="Yu Gothic UI" panose="020B0500000000000000" pitchFamily="34" charset="-128"/>
                <a:ea typeface="Yu Gothic UI" panose="020B0500000000000000" pitchFamily="34" charset="-128"/>
              </a:rPr>
              <a:t> ]</a:t>
            </a:r>
          </a:p>
          <a:p>
            <a:pPr marL="685800" lvl="1" indent="0"/>
            <a:r>
              <a:rPr lang="en-US" altLang="zh-TW" sz="1800" dirty="0">
                <a:latin typeface="Yu Gothic UI" panose="020B0500000000000000" pitchFamily="34" charset="-128"/>
                <a:ea typeface="Yu Gothic UI" panose="020B0500000000000000" pitchFamily="34" charset="-128"/>
              </a:rPr>
              <a:t>[ “DESC” </a:t>
            </a:r>
            <a:r>
              <a:rPr lang="en-US" altLang="zh-TW" sz="1800" dirty="0" err="1">
                <a:latin typeface="Yu Gothic UI" panose="020B0500000000000000" pitchFamily="34" charset="-128"/>
                <a:ea typeface="Yu Gothic UI" panose="020B0500000000000000" pitchFamily="34" charset="-128"/>
              </a:rPr>
              <a:t>qdstring</a:t>
            </a:r>
            <a:r>
              <a:rPr lang="en-US" altLang="zh-TW" sz="1800" dirty="0">
                <a:latin typeface="Yu Gothic UI" panose="020B0500000000000000" pitchFamily="34" charset="-128"/>
                <a:ea typeface="Yu Gothic UI" panose="020B0500000000000000" pitchFamily="34" charset="-128"/>
              </a:rPr>
              <a:t> ]</a:t>
            </a:r>
          </a:p>
          <a:p>
            <a:pPr marL="685800" lvl="1" indent="0"/>
            <a:r>
              <a:rPr lang="en-US" altLang="zh-TW" sz="1800" dirty="0">
                <a:latin typeface="Yu Gothic UI" panose="020B0500000000000000" pitchFamily="34" charset="-128"/>
                <a:ea typeface="Yu Gothic UI" panose="020B0500000000000000" pitchFamily="34" charset="-128"/>
              </a:rPr>
              <a:t>[ “OBSOLETE” </a:t>
            </a:r>
            <a:r>
              <a:rPr lang="en-US" altLang="zh-TW" sz="1800" dirty="0" err="1">
                <a:latin typeface="Yu Gothic UI" panose="020B0500000000000000" pitchFamily="34" charset="-128"/>
                <a:ea typeface="Yu Gothic UI" panose="020B0500000000000000" pitchFamily="34" charset="-128"/>
              </a:rPr>
              <a:t>whsp</a:t>
            </a:r>
            <a:r>
              <a:rPr lang="en-US" altLang="zh-TW" sz="1800" dirty="0">
                <a:latin typeface="Yu Gothic UI" panose="020B0500000000000000" pitchFamily="34" charset="-128"/>
                <a:ea typeface="Yu Gothic UI" panose="020B0500000000000000" pitchFamily="34" charset="-128"/>
              </a:rPr>
              <a:t> ]</a:t>
            </a:r>
          </a:p>
          <a:p>
            <a:pPr marL="685800" lvl="1" indent="0"/>
            <a:r>
              <a:rPr lang="en-US" altLang="zh-TW" sz="1800" dirty="0">
                <a:latin typeface="Yu Gothic UI" panose="020B0500000000000000" pitchFamily="34" charset="-128"/>
                <a:ea typeface="Yu Gothic UI" panose="020B0500000000000000" pitchFamily="34" charset="-128"/>
              </a:rPr>
              <a:t>[ “SUP” </a:t>
            </a:r>
            <a:r>
              <a:rPr lang="en-US" altLang="zh-TW" sz="1800" dirty="0" err="1">
                <a:latin typeface="Yu Gothic UI" panose="020B0500000000000000" pitchFamily="34" charset="-128"/>
                <a:ea typeface="Yu Gothic UI" panose="020B0500000000000000" pitchFamily="34" charset="-128"/>
              </a:rPr>
              <a:t>oids</a:t>
            </a:r>
            <a:r>
              <a:rPr lang="en-US" altLang="zh-TW" sz="1800" dirty="0">
                <a:latin typeface="Yu Gothic UI" panose="020B0500000000000000" pitchFamily="34" charset="-128"/>
                <a:ea typeface="Yu Gothic UI" panose="020B0500000000000000" pitchFamily="34" charset="-128"/>
              </a:rPr>
              <a:t> ]		; Superior </a:t>
            </a:r>
            <a:r>
              <a:rPr lang="en-US" altLang="zh-TW" sz="1800" dirty="0" err="1">
                <a:latin typeface="Yu Gothic UI" panose="020B0500000000000000" pitchFamily="34" charset="-128"/>
                <a:ea typeface="Yu Gothic UI" panose="020B0500000000000000" pitchFamily="34" charset="-128"/>
              </a:rPr>
              <a:t>ObjectClasses</a:t>
            </a:r>
            <a:endParaRPr lang="en-US" altLang="zh-TW" sz="1800" dirty="0">
              <a:latin typeface="Yu Gothic UI" panose="020B0500000000000000" pitchFamily="34" charset="-128"/>
              <a:ea typeface="Yu Gothic UI" panose="020B0500000000000000" pitchFamily="34" charset="-128"/>
            </a:endParaRPr>
          </a:p>
          <a:p>
            <a:pPr marL="685800" lvl="1" indent="0"/>
            <a:r>
              <a:rPr lang="en-US" altLang="zh-TW" sz="1800" dirty="0">
                <a:latin typeface="Yu Gothic UI" panose="020B0500000000000000" pitchFamily="34" charset="-128"/>
                <a:ea typeface="Yu Gothic UI" panose="020B0500000000000000" pitchFamily="34" charset="-128"/>
              </a:rPr>
              <a:t>[ ( “ABSTRACT” /  “STRUCTURAL” /  “AUXILIARY” ) </a:t>
            </a:r>
            <a:r>
              <a:rPr lang="en-US" altLang="zh-TW" sz="1800" dirty="0" err="1">
                <a:latin typeface="Yu Gothic UI" panose="020B0500000000000000" pitchFamily="34" charset="-128"/>
                <a:ea typeface="Yu Gothic UI" panose="020B0500000000000000" pitchFamily="34" charset="-128"/>
              </a:rPr>
              <a:t>whsp</a:t>
            </a:r>
            <a:r>
              <a:rPr lang="en-US" altLang="zh-TW" sz="1800" dirty="0">
                <a:latin typeface="Yu Gothic UI" panose="020B0500000000000000" pitchFamily="34" charset="-128"/>
                <a:ea typeface="Yu Gothic UI" panose="020B0500000000000000" pitchFamily="34" charset="-128"/>
              </a:rPr>
              <a:t> ]</a:t>
            </a:r>
          </a:p>
          <a:p>
            <a:pPr marL="685800" lvl="1" indent="0"/>
            <a:r>
              <a:rPr lang="en-US" altLang="zh-TW" sz="1800" dirty="0">
                <a:latin typeface="Yu Gothic UI" panose="020B0500000000000000" pitchFamily="34" charset="-128"/>
                <a:ea typeface="Yu Gothic UI" panose="020B0500000000000000" pitchFamily="34" charset="-128"/>
              </a:rPr>
              <a:t>		; default structural</a:t>
            </a:r>
          </a:p>
          <a:p>
            <a:pPr marL="685800" lvl="1" indent="0"/>
            <a:r>
              <a:rPr lang="en-US" altLang="zh-TW" sz="1800" dirty="0">
                <a:latin typeface="Yu Gothic UI" panose="020B0500000000000000" pitchFamily="34" charset="-128"/>
                <a:ea typeface="Yu Gothic UI" panose="020B0500000000000000" pitchFamily="34" charset="-128"/>
              </a:rPr>
              <a:t>[ “MUST” </a:t>
            </a:r>
            <a:r>
              <a:rPr lang="en-US" altLang="zh-TW" sz="1800" dirty="0" err="1">
                <a:latin typeface="Yu Gothic UI" panose="020B0500000000000000" pitchFamily="34" charset="-128"/>
                <a:ea typeface="Yu Gothic UI" panose="020B0500000000000000" pitchFamily="34" charset="-128"/>
              </a:rPr>
              <a:t>oids</a:t>
            </a:r>
            <a:r>
              <a:rPr lang="en-US" altLang="zh-TW" sz="1800" dirty="0">
                <a:latin typeface="Yu Gothic UI" panose="020B0500000000000000" pitchFamily="34" charset="-128"/>
                <a:ea typeface="Yu Gothic UI" panose="020B0500000000000000" pitchFamily="34" charset="-128"/>
              </a:rPr>
              <a:t> ]	; </a:t>
            </a:r>
            <a:r>
              <a:rPr lang="en-US" altLang="zh-TW" sz="1800" dirty="0" err="1">
                <a:latin typeface="Yu Gothic UI" panose="020B0500000000000000" pitchFamily="34" charset="-128"/>
                <a:ea typeface="Yu Gothic UI" panose="020B0500000000000000" pitchFamily="34" charset="-128"/>
              </a:rPr>
              <a:t>AttributeTypes</a:t>
            </a:r>
            <a:endParaRPr lang="en-US" altLang="zh-TW" sz="1800" dirty="0">
              <a:latin typeface="Yu Gothic UI" panose="020B0500000000000000" pitchFamily="34" charset="-128"/>
              <a:ea typeface="Yu Gothic UI" panose="020B0500000000000000" pitchFamily="34" charset="-128"/>
            </a:endParaRPr>
          </a:p>
          <a:p>
            <a:pPr marL="685800" lvl="1" indent="0"/>
            <a:r>
              <a:rPr lang="en-US" altLang="zh-TW" sz="1800" dirty="0">
                <a:latin typeface="Yu Gothic UI" panose="020B0500000000000000" pitchFamily="34" charset="-128"/>
                <a:ea typeface="Yu Gothic UI" panose="020B0500000000000000" pitchFamily="34" charset="-128"/>
              </a:rPr>
              <a:t>[ “MAY” </a:t>
            </a:r>
            <a:r>
              <a:rPr lang="en-US" altLang="zh-TW" sz="1800" dirty="0" err="1">
                <a:latin typeface="Yu Gothic UI" panose="020B0500000000000000" pitchFamily="34" charset="-128"/>
                <a:ea typeface="Yu Gothic UI" panose="020B0500000000000000" pitchFamily="34" charset="-128"/>
              </a:rPr>
              <a:t>oids</a:t>
            </a:r>
            <a:r>
              <a:rPr lang="en-US" altLang="zh-TW" sz="1800" dirty="0">
                <a:latin typeface="Yu Gothic UI" panose="020B0500000000000000" pitchFamily="34" charset="-128"/>
                <a:ea typeface="Yu Gothic UI" panose="020B0500000000000000" pitchFamily="34" charset="-128"/>
              </a:rPr>
              <a:t> ]		; </a:t>
            </a:r>
            <a:r>
              <a:rPr lang="en-US" altLang="zh-TW" sz="1800" dirty="0" err="1">
                <a:latin typeface="Yu Gothic UI" panose="020B0500000000000000" pitchFamily="34" charset="-128"/>
                <a:ea typeface="Yu Gothic UI" panose="020B0500000000000000" pitchFamily="34" charset="-128"/>
              </a:rPr>
              <a:t>AttributeTypes</a:t>
            </a:r>
            <a:endParaRPr lang="en-US" altLang="zh-TW" sz="1800" dirty="0">
              <a:latin typeface="Yu Gothic UI" panose="020B0500000000000000" pitchFamily="34" charset="-128"/>
              <a:ea typeface="Yu Gothic UI" panose="020B0500000000000000" pitchFamily="34" charset="-128"/>
            </a:endParaRPr>
          </a:p>
          <a:p>
            <a:pPr marL="685800" lvl="1" indent="0"/>
            <a:r>
              <a:rPr lang="en-US" altLang="zh-TW" sz="1800" dirty="0" err="1">
                <a:latin typeface="Yu Gothic UI" panose="020B0500000000000000" pitchFamily="34" charset="-128"/>
                <a:ea typeface="Yu Gothic UI" panose="020B0500000000000000" pitchFamily="34" charset="-128"/>
              </a:rPr>
              <a:t>Whsp</a:t>
            </a:r>
            <a:r>
              <a:rPr lang="en-US" altLang="zh-TW" sz="1800" dirty="0">
                <a:latin typeface="Yu Gothic UI" panose="020B0500000000000000" pitchFamily="34" charset="-128"/>
                <a:ea typeface="Yu Gothic UI" panose="020B0500000000000000" pitchFamily="34" charset="-128"/>
              </a:rPr>
              <a:t> “)”</a:t>
            </a:r>
          </a:p>
        </p:txBody>
      </p:sp>
      <p:sp>
        <p:nvSpPr>
          <p:cNvPr id="11" name="矩形 10">
            <a:hlinkClick r:id="rId2"/>
            <a:extLst>
              <a:ext uri="{FF2B5EF4-FFF2-40B4-BE49-F238E27FC236}">
                <a16:creationId xmlns:a16="http://schemas.microsoft.com/office/drawing/2014/main" id="{A0C89063-CE27-4866-A142-E9A5600159CA}"/>
              </a:ext>
            </a:extLst>
          </p:cNvPr>
          <p:cNvSpPr/>
          <p:nvPr/>
        </p:nvSpPr>
        <p:spPr>
          <a:xfrm>
            <a:off x="6323351" y="6611776"/>
            <a:ext cx="5472057" cy="369332"/>
          </a:xfrm>
          <a:prstGeom prst="rect">
            <a:avLst/>
          </a:prstGeom>
        </p:spPr>
        <p:txBody>
          <a:bodyPr wrap="square">
            <a:spAutoFit/>
          </a:bodyPr>
          <a:lstStyle/>
          <a:p>
            <a:r>
              <a:rPr lang="zh-TW" altLang="en-US" sz="1800" dirty="0">
                <a:hlinkClick r:id="rId3"/>
              </a:rPr>
              <a:t>http://www.openldap.org/doc/admin2</a:t>
            </a:r>
            <a:r>
              <a:rPr lang="en-US" altLang="zh-TW" sz="1800" dirty="0">
                <a:hlinkClick r:id="rId3"/>
              </a:rPr>
              <a:t>4</a:t>
            </a:r>
            <a:r>
              <a:rPr lang="zh-TW" altLang="en-US" sz="1800" dirty="0">
                <a:hlinkClick r:id="rId3"/>
              </a:rPr>
              <a:t>/schema.html</a:t>
            </a:r>
            <a:endParaRPr lang="en-US" altLang="zh-TW" sz="1800" dirty="0"/>
          </a:p>
        </p:txBody>
      </p:sp>
    </p:spTree>
    <p:extLst>
      <p:ext uri="{BB962C8B-B14F-4D97-AF65-F5344CB8AC3E}">
        <p14:creationId xmlns:p14="http://schemas.microsoft.com/office/powerpoint/2010/main" val="136137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圖片 14">
            <a:extLst>
              <a:ext uri="{FF2B5EF4-FFF2-40B4-BE49-F238E27FC236}">
                <a16:creationId xmlns:a16="http://schemas.microsoft.com/office/drawing/2014/main" id="{C4F095E0-3A80-435A-A0EF-CD1739BA11B5}"/>
              </a:ext>
            </a:extLst>
          </p:cNvPr>
          <p:cNvPicPr>
            <a:picLocks noChangeAspect="1"/>
          </p:cNvPicPr>
          <p:nvPr/>
        </p:nvPicPr>
        <p:blipFill>
          <a:blip r:embed="rId2"/>
          <a:stretch>
            <a:fillRect/>
          </a:stretch>
        </p:blipFill>
        <p:spPr>
          <a:xfrm>
            <a:off x="918607" y="1169987"/>
            <a:ext cx="10159365" cy="6156988"/>
          </a:xfrm>
          <a:prstGeom prst="rect">
            <a:avLst/>
          </a:prstGeom>
        </p:spPr>
      </p:pic>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LDAPv3 Overview – </a:t>
            </a:r>
            <a:r>
              <a:rPr lang="en-US" altLang="zh-TW" sz="4800" dirty="0" err="1"/>
              <a:t>objectClass</a:t>
            </a:r>
            <a:r>
              <a:rPr lang="en-US" altLang="zh-TW" sz="4800" dirty="0"/>
              <a:t> (Cont.)</a:t>
            </a:r>
            <a:endParaRPr lang="zh-TW" altLang="en-US" sz="4800" dirty="0"/>
          </a:p>
        </p:txBody>
      </p:sp>
      <p:sp>
        <p:nvSpPr>
          <p:cNvPr id="8" name="矩形 7">
            <a:hlinkClick r:id="rId3"/>
            <a:extLst>
              <a:ext uri="{FF2B5EF4-FFF2-40B4-BE49-F238E27FC236}">
                <a16:creationId xmlns:a16="http://schemas.microsoft.com/office/drawing/2014/main" id="{05398367-2CC3-43F8-8608-304B538E414B}"/>
              </a:ext>
            </a:extLst>
          </p:cNvPr>
          <p:cNvSpPr/>
          <p:nvPr/>
        </p:nvSpPr>
        <p:spPr>
          <a:xfrm>
            <a:off x="4158539" y="6808793"/>
            <a:ext cx="7239000" cy="461665"/>
          </a:xfrm>
          <a:prstGeom prst="rect">
            <a:avLst/>
          </a:prstGeom>
        </p:spPr>
        <p:txBody>
          <a:bodyPr wrap="square">
            <a:spAutoFit/>
          </a:bodyPr>
          <a:lstStyle/>
          <a:p>
            <a:r>
              <a:rPr lang="zh-TW" altLang="en-US" sz="2400" dirty="0">
                <a:hlinkClick r:id="rId4"/>
              </a:rPr>
              <a:t>http://www.openldap.org/doc/admin2</a:t>
            </a:r>
            <a:r>
              <a:rPr lang="en-US" altLang="zh-TW" sz="2400" dirty="0">
                <a:hlinkClick r:id="rId4"/>
              </a:rPr>
              <a:t>4</a:t>
            </a:r>
            <a:r>
              <a:rPr lang="zh-TW" altLang="en-US" sz="2400" dirty="0">
                <a:hlinkClick r:id="rId4"/>
              </a:rPr>
              <a:t>/schema.html</a:t>
            </a:r>
            <a:endParaRPr lang="en-US" altLang="zh-TW" sz="2400" dirty="0"/>
          </a:p>
        </p:txBody>
      </p:sp>
    </p:spTree>
    <p:extLst>
      <p:ext uri="{BB962C8B-B14F-4D97-AF65-F5344CB8AC3E}">
        <p14:creationId xmlns:p14="http://schemas.microsoft.com/office/powerpoint/2010/main" val="1882642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289;p24">
            <a:extLst>
              <a:ext uri="{FF2B5EF4-FFF2-40B4-BE49-F238E27FC236}">
                <a16:creationId xmlns:a16="http://schemas.microsoft.com/office/drawing/2014/main" id="{8CEA2EA9-6AF2-40B6-BFF1-6A2EC5DF2219}"/>
              </a:ext>
            </a:extLst>
          </p:cNvPr>
          <p:cNvSpPr txBox="1">
            <a:spLocks/>
          </p:cNvSpPr>
          <p:nvPr/>
        </p:nvSpPr>
        <p:spPr>
          <a:xfrm>
            <a:off x="841117" y="1212513"/>
            <a:ext cx="10314346" cy="2015303"/>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400" b="1" dirty="0" err="1"/>
              <a:t>Attributetype</a:t>
            </a:r>
            <a:r>
              <a:rPr lang="en-US" sz="2400" b="1" dirty="0"/>
              <a:t> ( 2.5.4.20 NAME ‘</a:t>
            </a:r>
            <a:r>
              <a:rPr lang="en-US" sz="2400" b="1" dirty="0" err="1"/>
              <a:t>telephoneNumber</a:t>
            </a:r>
            <a:r>
              <a:rPr lang="en-US" sz="2400" b="1" dirty="0"/>
              <a:t>’</a:t>
            </a:r>
          </a:p>
          <a:p>
            <a:pPr marL="0" indent="0">
              <a:buNone/>
            </a:pPr>
            <a:r>
              <a:rPr lang="en-US" sz="2400" b="1" dirty="0"/>
              <a:t>		DESC ‘RFC2256: Telephone Number’</a:t>
            </a:r>
          </a:p>
          <a:p>
            <a:pPr marL="0" indent="0">
              <a:buNone/>
            </a:pPr>
            <a:r>
              <a:rPr lang="en-US" sz="2400" b="1" dirty="0"/>
              <a:t>		EQUALITY </a:t>
            </a:r>
            <a:r>
              <a:rPr lang="en-US" sz="2400" b="1" dirty="0" err="1"/>
              <a:t>telephoneNumberMatch</a:t>
            </a:r>
            <a:endParaRPr lang="en-US" sz="2400" b="1" dirty="0"/>
          </a:p>
          <a:p>
            <a:pPr marL="0" indent="0">
              <a:buNone/>
            </a:pPr>
            <a:r>
              <a:rPr lang="en-US" sz="2400" b="1" dirty="0"/>
              <a:t>		SUBSTR </a:t>
            </a:r>
            <a:r>
              <a:rPr lang="en-US" sz="2400" b="1" dirty="0" err="1"/>
              <a:t>telephobeNumberSubstringsMatch</a:t>
            </a:r>
            <a:endParaRPr lang="en-US" sz="2400" b="1" dirty="0"/>
          </a:p>
          <a:p>
            <a:pPr marL="0" indent="0">
              <a:buNone/>
            </a:pPr>
            <a:r>
              <a:rPr lang="en-US" sz="2400" b="1" dirty="0"/>
              <a:t>		SYNTAX 1.3.6.1.4.1.1466.115.121.1.50{32} )</a:t>
            </a:r>
          </a:p>
        </p:txBody>
      </p:sp>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LDAPv3 Overview – Attribute</a:t>
            </a:r>
            <a:endParaRPr lang="zh-TW" altLang="en-US" sz="4800" dirty="0"/>
          </a:p>
        </p:txBody>
      </p:sp>
      <p:pic>
        <p:nvPicPr>
          <p:cNvPr id="7" name="內容版面配置區 12">
            <a:extLst>
              <a:ext uri="{FF2B5EF4-FFF2-40B4-BE49-F238E27FC236}">
                <a16:creationId xmlns:a16="http://schemas.microsoft.com/office/drawing/2014/main" id="{9D25586F-872F-41C7-BCF1-B3B4EF4B391F}"/>
              </a:ext>
            </a:extLst>
          </p:cNvPr>
          <p:cNvPicPr>
            <a:picLocks noChangeAspect="1"/>
          </p:cNvPicPr>
          <p:nvPr/>
        </p:nvPicPr>
        <p:blipFill>
          <a:blip r:embed="rId2"/>
          <a:stretch>
            <a:fillRect/>
          </a:stretch>
        </p:blipFill>
        <p:spPr>
          <a:xfrm>
            <a:off x="1213903" y="3315895"/>
            <a:ext cx="7983765" cy="3492897"/>
          </a:xfrm>
          <a:prstGeom prst="rect">
            <a:avLst/>
          </a:prstGeom>
          <a:noFill/>
          <a:ln>
            <a:noFill/>
          </a:ln>
        </p:spPr>
      </p:pic>
      <p:sp>
        <p:nvSpPr>
          <p:cNvPr id="9" name="矩形 8">
            <a:extLst>
              <a:ext uri="{FF2B5EF4-FFF2-40B4-BE49-F238E27FC236}">
                <a16:creationId xmlns:a16="http://schemas.microsoft.com/office/drawing/2014/main" id="{C338A66A-510A-4ABA-A9BC-720EE156B6ED}"/>
              </a:ext>
            </a:extLst>
          </p:cNvPr>
          <p:cNvSpPr/>
          <p:nvPr/>
        </p:nvSpPr>
        <p:spPr>
          <a:xfrm>
            <a:off x="2653258" y="2058349"/>
            <a:ext cx="6962229" cy="691721"/>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0B74ABBE-05D0-447C-8375-C7307BCAFEAB}"/>
              </a:ext>
            </a:extLst>
          </p:cNvPr>
          <p:cNvSpPr/>
          <p:nvPr/>
        </p:nvSpPr>
        <p:spPr>
          <a:xfrm>
            <a:off x="2653259" y="2797510"/>
            <a:ext cx="6662191" cy="28513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50E46D1B-CB58-414C-8776-D01CA345D5FB}"/>
              </a:ext>
            </a:extLst>
          </p:cNvPr>
          <p:cNvSpPr txBox="1"/>
          <p:nvPr/>
        </p:nvSpPr>
        <p:spPr>
          <a:xfrm>
            <a:off x="1005984" y="2058349"/>
            <a:ext cx="1647275" cy="769441"/>
          </a:xfrm>
          <a:prstGeom prst="rect">
            <a:avLst/>
          </a:prstGeom>
          <a:noFill/>
        </p:spPr>
        <p:txBody>
          <a:bodyPr wrap="square" rtlCol="0">
            <a:spAutoFit/>
          </a:bodyPr>
          <a:lstStyle/>
          <a:p>
            <a:pPr algn="r"/>
            <a:r>
              <a:rPr lang="en-US" altLang="zh-TW" sz="2200" b="1" dirty="0">
                <a:solidFill>
                  <a:srgbClr val="0000FF"/>
                </a:solidFill>
              </a:rPr>
              <a:t>Matching Rules</a:t>
            </a:r>
            <a:endParaRPr lang="zh-TW" altLang="en-US" sz="2200" b="1" dirty="0">
              <a:solidFill>
                <a:srgbClr val="0000FF"/>
              </a:solidFill>
            </a:endParaRPr>
          </a:p>
        </p:txBody>
      </p:sp>
      <p:sp>
        <p:nvSpPr>
          <p:cNvPr id="12" name="文字方塊 11">
            <a:extLst>
              <a:ext uri="{FF2B5EF4-FFF2-40B4-BE49-F238E27FC236}">
                <a16:creationId xmlns:a16="http://schemas.microsoft.com/office/drawing/2014/main" id="{DAE4163E-63B4-44CF-8200-ECB0CECF1F37}"/>
              </a:ext>
            </a:extLst>
          </p:cNvPr>
          <p:cNvSpPr txBox="1"/>
          <p:nvPr/>
        </p:nvSpPr>
        <p:spPr>
          <a:xfrm>
            <a:off x="1637588" y="2741509"/>
            <a:ext cx="1341120" cy="430887"/>
          </a:xfrm>
          <a:prstGeom prst="rect">
            <a:avLst/>
          </a:prstGeom>
          <a:noFill/>
        </p:spPr>
        <p:txBody>
          <a:bodyPr wrap="square" rtlCol="0">
            <a:spAutoFit/>
          </a:bodyPr>
          <a:lstStyle/>
          <a:p>
            <a:r>
              <a:rPr lang="en-US" altLang="zh-TW" sz="2200" b="1" dirty="0">
                <a:solidFill>
                  <a:srgbClr val="FF0000"/>
                </a:solidFill>
              </a:rPr>
              <a:t>Types</a:t>
            </a:r>
            <a:endParaRPr lang="zh-TW" altLang="en-US" sz="2200" b="1" dirty="0">
              <a:solidFill>
                <a:srgbClr val="FF0000"/>
              </a:solidFill>
            </a:endParaRPr>
          </a:p>
        </p:txBody>
      </p:sp>
      <p:sp>
        <p:nvSpPr>
          <p:cNvPr id="13" name="文字方塊 12">
            <a:extLst>
              <a:ext uri="{FF2B5EF4-FFF2-40B4-BE49-F238E27FC236}">
                <a16:creationId xmlns:a16="http://schemas.microsoft.com/office/drawing/2014/main" id="{5ABBD9A5-4D35-44F8-8EDB-76FE9FDD36D5}"/>
              </a:ext>
            </a:extLst>
          </p:cNvPr>
          <p:cNvSpPr txBox="1"/>
          <p:nvPr/>
        </p:nvSpPr>
        <p:spPr>
          <a:xfrm>
            <a:off x="9112081" y="3597149"/>
            <a:ext cx="2835727" cy="1200329"/>
          </a:xfrm>
          <a:prstGeom prst="rect">
            <a:avLst/>
          </a:prstGeom>
          <a:noFill/>
        </p:spPr>
        <p:txBody>
          <a:bodyPr wrap="square" rtlCol="0">
            <a:spAutoFit/>
          </a:bodyPr>
          <a:lstStyle/>
          <a:p>
            <a:r>
              <a:rPr lang="en-US" altLang="zh-TW" sz="2400" b="1" dirty="0">
                <a:solidFill>
                  <a:schemeClr val="tx1">
                    <a:lumMod val="75000"/>
                    <a:lumOff val="25000"/>
                  </a:schemeClr>
                </a:solidFill>
              </a:rPr>
              <a:t>Server should </a:t>
            </a:r>
          </a:p>
          <a:p>
            <a:r>
              <a:rPr lang="en-US" altLang="zh-TW" sz="2400" b="1" dirty="0">
                <a:solidFill>
                  <a:schemeClr val="tx1">
                    <a:lumMod val="75000"/>
                    <a:lumOff val="25000"/>
                  </a:schemeClr>
                </a:solidFill>
              </a:rPr>
              <a:t>support values of </a:t>
            </a:r>
          </a:p>
          <a:p>
            <a:r>
              <a:rPr lang="en-US" altLang="zh-TW" sz="2400" b="1" dirty="0">
                <a:solidFill>
                  <a:schemeClr val="tx1">
                    <a:lumMod val="75000"/>
                    <a:lumOff val="25000"/>
                  </a:schemeClr>
                </a:solidFill>
              </a:rPr>
              <a:t>this length</a:t>
            </a:r>
            <a:endParaRPr lang="zh-TW" altLang="en-US" sz="2400" b="1" dirty="0">
              <a:solidFill>
                <a:schemeClr val="tx1">
                  <a:lumMod val="75000"/>
                  <a:lumOff val="25000"/>
                </a:schemeClr>
              </a:solidFill>
            </a:endParaRPr>
          </a:p>
        </p:txBody>
      </p:sp>
      <p:cxnSp>
        <p:nvCxnSpPr>
          <p:cNvPr id="15" name="接點: 弧形 14">
            <a:extLst>
              <a:ext uri="{FF2B5EF4-FFF2-40B4-BE49-F238E27FC236}">
                <a16:creationId xmlns:a16="http://schemas.microsoft.com/office/drawing/2014/main" id="{46A4FBE8-C311-48BF-8E9C-8885BA7AD5C5}"/>
              </a:ext>
            </a:extLst>
          </p:cNvPr>
          <p:cNvCxnSpPr>
            <a:cxnSpLocks/>
          </p:cNvCxnSpPr>
          <p:nvPr/>
        </p:nvCxnSpPr>
        <p:spPr>
          <a:xfrm rot="16200000" flipH="1">
            <a:off x="9707375" y="3160399"/>
            <a:ext cx="491452" cy="382048"/>
          </a:xfrm>
          <a:prstGeom prst="curvedConnector3">
            <a:avLst>
              <a:gd name="adj1" fmla="val 50000"/>
            </a:avLst>
          </a:prstGeom>
          <a:ln w="38100">
            <a:solidFill>
              <a:schemeClr val="tx1">
                <a:lumMod val="75000"/>
                <a:lumOff val="25000"/>
              </a:schemeClr>
            </a:solidFill>
            <a:tailEnd type="triangle"/>
          </a:ln>
        </p:spPr>
        <p:style>
          <a:lnRef idx="1">
            <a:schemeClr val="dk1"/>
          </a:lnRef>
          <a:fillRef idx="0">
            <a:schemeClr val="dk1"/>
          </a:fillRef>
          <a:effectRef idx="0">
            <a:schemeClr val="dk1"/>
          </a:effectRef>
          <a:fontRef idx="minor">
            <a:schemeClr val="tx1"/>
          </a:fontRef>
        </p:style>
      </p:cxnSp>
      <p:sp>
        <p:nvSpPr>
          <p:cNvPr id="20" name="矩形 19">
            <a:hlinkClick r:id="rId3"/>
            <a:extLst>
              <a:ext uri="{FF2B5EF4-FFF2-40B4-BE49-F238E27FC236}">
                <a16:creationId xmlns:a16="http://schemas.microsoft.com/office/drawing/2014/main" id="{45DE05AE-1114-4F56-805E-AC1E1776AD95}"/>
              </a:ext>
            </a:extLst>
          </p:cNvPr>
          <p:cNvSpPr/>
          <p:nvPr/>
        </p:nvSpPr>
        <p:spPr>
          <a:xfrm>
            <a:off x="1726679" y="6808793"/>
            <a:ext cx="7239000" cy="461665"/>
          </a:xfrm>
          <a:prstGeom prst="rect">
            <a:avLst/>
          </a:prstGeom>
        </p:spPr>
        <p:txBody>
          <a:bodyPr wrap="square">
            <a:spAutoFit/>
          </a:bodyPr>
          <a:lstStyle/>
          <a:p>
            <a:r>
              <a:rPr lang="zh-TW" altLang="en-US" sz="2400" dirty="0">
                <a:hlinkClick r:id="rId4"/>
              </a:rPr>
              <a:t>http://www.openldap.org/doc/admin2</a:t>
            </a:r>
            <a:r>
              <a:rPr lang="en-US" altLang="zh-TW" sz="2400" dirty="0">
                <a:hlinkClick r:id="rId4"/>
              </a:rPr>
              <a:t>4</a:t>
            </a:r>
            <a:r>
              <a:rPr lang="zh-TW" altLang="en-US" sz="2400" dirty="0">
                <a:hlinkClick r:id="rId4"/>
              </a:rPr>
              <a:t>/schema.html</a:t>
            </a:r>
            <a:endParaRPr lang="en-US" altLang="zh-TW" sz="2400" dirty="0"/>
          </a:p>
        </p:txBody>
      </p:sp>
    </p:spTree>
    <p:extLst>
      <p:ext uri="{BB962C8B-B14F-4D97-AF65-F5344CB8AC3E}">
        <p14:creationId xmlns:p14="http://schemas.microsoft.com/office/powerpoint/2010/main" val="1740599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13</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Comparison with relational databases</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3185487"/>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It is tempting to think that having a RDBMS backend to the directory solves all problems. However, it is wrong. </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dirty="0">
                <a:ea typeface="新細明體" pitchFamily="18" charset="-120"/>
              </a:rPr>
              <a:t>This is because the data models are very different. Representing directory data with a relational database is going to require splitting data into multiple tables.</a:t>
            </a:r>
          </a:p>
        </p:txBody>
      </p:sp>
    </p:spTree>
    <p:extLst>
      <p:ext uri="{BB962C8B-B14F-4D97-AF65-F5344CB8AC3E}">
        <p14:creationId xmlns:p14="http://schemas.microsoft.com/office/powerpoint/2010/main" val="3872673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title"/>
          </p:nvPr>
        </p:nvSpPr>
        <p:spPr>
          <a:xfrm>
            <a:off x="599877" y="3409970"/>
            <a:ext cx="10798500" cy="1262100"/>
          </a:xfrm>
          <a:prstGeom prst="rect">
            <a:avLst/>
          </a:prstGeom>
          <a:noFill/>
          <a:ln>
            <a:noFill/>
          </a:ln>
        </p:spPr>
        <p:txBody>
          <a:bodyPr spcFirstLastPara="1" wrap="square" lIns="0" tIns="0" rIns="0" bIns="0" anchor="b" anchorCtr="0">
            <a:noAutofit/>
          </a:bodyPr>
          <a:lstStyle/>
          <a:p>
            <a:pPr lvl="0"/>
            <a:r>
              <a:rPr lang="en-US" altLang="zh-TW" dirty="0" err="1"/>
              <a:t>OpenLDAP</a:t>
            </a:r>
            <a:endParaRPr dirty="0"/>
          </a:p>
        </p:txBody>
      </p:sp>
      <p:sp>
        <p:nvSpPr>
          <p:cNvPr id="36" name="Google Shape;36;p1"/>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fld id="{00000000-1234-1234-1234-123412341234}" type="slidenum">
              <a:rPr lang="en-US"/>
              <a:t>14</a:t>
            </a:fld>
            <a:endParaRPr/>
          </a:p>
        </p:txBody>
      </p:sp>
      <p:sp>
        <p:nvSpPr>
          <p:cNvPr id="37" name="Google Shape;37;p1"/>
          <p:cNvSpPr txBox="1">
            <a:spLocks noGrp="1"/>
          </p:cNvSpPr>
          <p:nvPr>
            <p:ph type="subTitle" idx="1"/>
          </p:nvPr>
        </p:nvSpPr>
        <p:spPr>
          <a:xfrm>
            <a:off x="599877" y="5135839"/>
            <a:ext cx="10267500" cy="1381500"/>
          </a:xfrm>
          <a:prstGeom prst="rect">
            <a:avLst/>
          </a:prstGeom>
          <a:noFill/>
          <a:ln>
            <a:noFill/>
          </a:ln>
        </p:spPr>
        <p:txBody>
          <a:bodyPr spcFirstLastPara="1" wrap="square" lIns="91425" tIns="91425" rIns="91425" bIns="91425" anchor="t" anchorCtr="0">
            <a:noAutofit/>
          </a:bodyPr>
          <a:lstStyle/>
          <a:p>
            <a:r>
              <a:rPr lang="en-US" altLang="zh-TW" dirty="0"/>
              <a:t>An open source implementation of the Lightweight Directory Access Protocol</a:t>
            </a:r>
          </a:p>
        </p:txBody>
      </p:sp>
      <p:pic>
        <p:nvPicPr>
          <p:cNvPr id="5" name="Picture 5" descr="OpenLDAP">
            <a:extLst>
              <a:ext uri="{FF2B5EF4-FFF2-40B4-BE49-F238E27FC236}">
                <a16:creationId xmlns:a16="http://schemas.microsoft.com/office/drawing/2014/main" id="{41212CCD-21CF-4565-8710-E8E92FADC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9849" y="3062324"/>
            <a:ext cx="4091434" cy="1609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042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OpenLDAP</a:t>
            </a:r>
            <a:r>
              <a:rPr lang="en-US" altLang="zh-TW" sz="4800" dirty="0"/>
              <a:t> on FreeBSD</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169685"/>
            <a:ext cx="11399275" cy="5910849"/>
          </a:xfrm>
        </p:spPr>
        <p:txBody>
          <a:bodyPr/>
          <a:lstStyle/>
          <a:p>
            <a:pPr marL="685800" indent="-457200" eaLnBrk="1" hangingPunct="1">
              <a:buFont typeface="Wingdings" panose="05000000000000000000" pitchFamily="2" charset="2"/>
              <a:buChar char="p"/>
              <a:defRPr/>
            </a:pPr>
            <a:r>
              <a:rPr lang="en-US" altLang="zh-TW" sz="2800" dirty="0">
                <a:ea typeface="新細明體" pitchFamily="18" charset="-120"/>
              </a:rPr>
              <a:t>Three main components</a:t>
            </a:r>
          </a:p>
          <a:p>
            <a:pPr marL="1143000" lvl="1" indent="-457200">
              <a:buFont typeface="Arial" panose="020B0604020202020204" pitchFamily="34" charset="0"/>
              <a:buChar char="•"/>
              <a:defRPr/>
            </a:pPr>
            <a:r>
              <a:rPr lang="en-US" altLang="zh-TW" sz="2500" dirty="0" err="1">
                <a:ea typeface="新細明體" pitchFamily="18" charset="-120"/>
              </a:rPr>
              <a:t>slapd</a:t>
            </a:r>
            <a:r>
              <a:rPr lang="en-US" altLang="zh-TW" sz="2500" dirty="0">
                <a:ea typeface="新細明體" pitchFamily="18" charset="-120"/>
              </a:rPr>
              <a:t> – stand-alone LDAP daemon and associated modules and tools</a:t>
            </a:r>
          </a:p>
          <a:p>
            <a:pPr marL="1143000" lvl="1" indent="-457200">
              <a:buFont typeface="Arial" panose="020B0604020202020204" pitchFamily="34" charset="0"/>
              <a:buChar char="•"/>
              <a:defRPr/>
            </a:pPr>
            <a:r>
              <a:rPr lang="en-US" altLang="zh-TW" sz="2500" dirty="0">
                <a:ea typeface="新細明體" pitchFamily="18" charset="-120"/>
              </a:rPr>
              <a:t>libraries implementing the LDAP protocol and ASN.1 Basic Encoding Rules (BER)</a:t>
            </a:r>
          </a:p>
          <a:p>
            <a:pPr marL="1143000" lvl="1" indent="-457200">
              <a:buFont typeface="Arial" panose="020B0604020202020204" pitchFamily="34" charset="0"/>
              <a:buChar char="•"/>
              <a:defRPr/>
            </a:pPr>
            <a:r>
              <a:rPr lang="en-US" altLang="zh-TW" sz="2500" dirty="0">
                <a:ea typeface="新細明體" pitchFamily="18" charset="-120"/>
              </a:rPr>
              <a:t>client software: </a:t>
            </a:r>
            <a:r>
              <a:rPr lang="en-US" altLang="zh-TW" sz="2500" dirty="0" err="1">
                <a:ea typeface="新細明體" pitchFamily="18" charset="-120"/>
              </a:rPr>
              <a:t>ldapsearch</a:t>
            </a:r>
            <a:r>
              <a:rPr lang="en-US" altLang="zh-TW" sz="2500" dirty="0">
                <a:ea typeface="新細明體" pitchFamily="18" charset="-120"/>
              </a:rPr>
              <a:t>, </a:t>
            </a:r>
            <a:r>
              <a:rPr lang="en-US" altLang="zh-TW" sz="2500" dirty="0" err="1">
                <a:ea typeface="新細明體" pitchFamily="18" charset="-120"/>
              </a:rPr>
              <a:t>ldapadd</a:t>
            </a:r>
            <a:r>
              <a:rPr lang="en-US" altLang="zh-TW" sz="2500" dirty="0">
                <a:ea typeface="新細明體" pitchFamily="18" charset="-120"/>
              </a:rPr>
              <a:t>, </a:t>
            </a:r>
            <a:r>
              <a:rPr lang="en-US" altLang="zh-TW" sz="2500" dirty="0" err="1">
                <a:ea typeface="新細明體" pitchFamily="18" charset="-120"/>
              </a:rPr>
              <a:t>ldapdelete</a:t>
            </a:r>
            <a:r>
              <a:rPr lang="en-US" altLang="zh-TW" sz="2500" dirty="0">
                <a:ea typeface="新細明體" pitchFamily="18" charset="-120"/>
              </a:rPr>
              <a:t>, and others</a:t>
            </a:r>
          </a:p>
          <a:p>
            <a:pPr marL="685800" indent="-457200" eaLnBrk="1" hangingPunct="1">
              <a:buFont typeface="Wingdings" panose="05000000000000000000" pitchFamily="2" charset="2"/>
              <a:buChar char="p"/>
              <a:defRPr/>
            </a:pPr>
            <a:r>
              <a:rPr lang="en-US" altLang="zh-TW" sz="2800" dirty="0">
                <a:ea typeface="新細明體" pitchFamily="18" charset="-120"/>
              </a:rPr>
              <a:t>Installation</a:t>
            </a:r>
          </a:p>
          <a:p>
            <a:pPr marL="1143000" lvl="1" indent="-457200">
              <a:buFont typeface="Arial" panose="020B0604020202020204" pitchFamily="34" charset="0"/>
              <a:buChar char="•"/>
              <a:defRPr/>
            </a:pPr>
            <a:r>
              <a:rPr lang="en-US" altLang="zh-TW" sz="2500" dirty="0">
                <a:ea typeface="新細明體" pitchFamily="18" charset="-120"/>
              </a:rPr>
              <a:t>pkg install </a:t>
            </a:r>
            <a:r>
              <a:rPr lang="en-US" altLang="zh-TW" sz="2500" dirty="0" err="1">
                <a:ea typeface="新細明體" pitchFamily="18" charset="-120"/>
              </a:rPr>
              <a:t>openldap</a:t>
            </a:r>
            <a:r>
              <a:rPr lang="en-US" altLang="zh-TW" sz="2500" dirty="0">
                <a:ea typeface="新細明體" pitchFamily="18" charset="-120"/>
              </a:rPr>
              <a:t>-server</a:t>
            </a:r>
          </a:p>
          <a:p>
            <a:pPr marL="1143000" lvl="1" indent="-457200">
              <a:buFont typeface="Arial" panose="020B0604020202020204" pitchFamily="34" charset="0"/>
              <a:buChar char="•"/>
              <a:defRPr/>
            </a:pPr>
            <a:r>
              <a:rPr lang="en-US" altLang="zh-TW" sz="2500" dirty="0">
                <a:ea typeface="新細明體" pitchFamily="18" charset="-120"/>
              </a:rPr>
              <a:t>cd /</a:t>
            </a:r>
            <a:r>
              <a:rPr lang="en-US" altLang="zh-TW" sz="2500" dirty="0" err="1">
                <a:ea typeface="新細明體" pitchFamily="18" charset="-120"/>
              </a:rPr>
              <a:t>usr</a:t>
            </a:r>
            <a:r>
              <a:rPr lang="en-US" altLang="zh-TW" sz="2500" dirty="0">
                <a:ea typeface="新細明體" pitchFamily="18" charset="-120"/>
              </a:rPr>
              <a:t>/ports/net/openldap-server24; make install clean</a:t>
            </a:r>
          </a:p>
          <a:p>
            <a:pPr marL="685800" indent="-457200" eaLnBrk="1" hangingPunct="1">
              <a:buFont typeface="Wingdings" panose="05000000000000000000" pitchFamily="2" charset="2"/>
              <a:buChar char="p"/>
              <a:defRPr/>
            </a:pPr>
            <a:r>
              <a:rPr lang="en-US" altLang="zh-TW" sz="2800" dirty="0" err="1">
                <a:ea typeface="新細明體" pitchFamily="18" charset="-120"/>
              </a:rPr>
              <a:t>slapd.conf</a:t>
            </a:r>
            <a:endParaRPr lang="en-US" altLang="zh-TW" sz="2800" dirty="0">
              <a:ea typeface="新細明體" pitchFamily="18" charset="-120"/>
            </a:endParaRPr>
          </a:p>
          <a:p>
            <a:pPr marL="1143000" lvl="1" indent="-457200">
              <a:buFont typeface="Arial" panose="020B0604020202020204" pitchFamily="34" charset="0"/>
              <a:buChar char="•"/>
              <a:defRPr/>
            </a:pPr>
            <a:r>
              <a:rPr lang="en-US" altLang="zh-TW" sz="2500" dirty="0">
                <a:ea typeface="新細明體" pitchFamily="18" charset="-120"/>
              </a:rPr>
              <a:t>Blank lines and lines beginning with a pound sign (#) are ignored</a:t>
            </a:r>
          </a:p>
          <a:p>
            <a:pPr marL="1143000" lvl="1" indent="-457200">
              <a:buFont typeface="Arial" panose="020B0604020202020204" pitchFamily="34" charset="0"/>
              <a:buChar char="•"/>
              <a:defRPr/>
            </a:pPr>
            <a:r>
              <a:rPr lang="en-US" altLang="zh-TW" sz="2500" dirty="0">
                <a:ea typeface="新細明體" pitchFamily="18" charset="-120"/>
              </a:rPr>
              <a:t>Parameters and associated values are separated by whitespace characters</a:t>
            </a:r>
          </a:p>
          <a:p>
            <a:pPr marL="1143000" lvl="1" indent="-457200">
              <a:buFont typeface="Arial" panose="020B0604020202020204" pitchFamily="34" charset="0"/>
              <a:buChar char="•"/>
              <a:defRPr/>
            </a:pPr>
            <a:r>
              <a:rPr lang="en-US" altLang="zh-TW" sz="2500" dirty="0">
                <a:ea typeface="新細明體" pitchFamily="18" charset="-120"/>
              </a:rPr>
              <a:t>A line with a blank space in the first column is considered to be a continuation of the previous one.</a:t>
            </a:r>
          </a:p>
        </p:txBody>
      </p:sp>
    </p:spTree>
    <p:extLst>
      <p:ext uri="{BB962C8B-B14F-4D97-AF65-F5344CB8AC3E}">
        <p14:creationId xmlns:p14="http://schemas.microsoft.com/office/powerpoint/2010/main" val="4063093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6942"/>
            <a:ext cx="10798500" cy="1262100"/>
          </a:xfrm>
        </p:spPr>
        <p:txBody>
          <a:bodyPr/>
          <a:lstStyle/>
          <a:p>
            <a:r>
              <a:rPr lang="en-US" altLang="zh-TW" sz="4400" dirty="0" err="1"/>
              <a:t>slapd.conf</a:t>
            </a:r>
            <a:endParaRPr lang="zh-TW" altLang="en-US" sz="4400" dirty="0"/>
          </a:p>
        </p:txBody>
      </p:sp>
      <p:sp>
        <p:nvSpPr>
          <p:cNvPr id="6" name="文字版面配置區 5">
            <a:extLst>
              <a:ext uri="{FF2B5EF4-FFF2-40B4-BE49-F238E27FC236}">
                <a16:creationId xmlns:a16="http://schemas.microsoft.com/office/drawing/2014/main" id="{5FFB9BC3-3D5E-4956-ADDA-B7E07AB9D9EE}"/>
              </a:ext>
            </a:extLst>
          </p:cNvPr>
          <p:cNvSpPr>
            <a:spLocks noGrp="1"/>
          </p:cNvSpPr>
          <p:nvPr>
            <p:ph type="body" idx="1"/>
          </p:nvPr>
        </p:nvSpPr>
        <p:spPr/>
        <p:txBody>
          <a:bodyPr/>
          <a:lstStyle/>
          <a:p>
            <a:endParaRPr lang="zh-TW" altLang="en-US"/>
          </a:p>
        </p:txBody>
      </p:sp>
      <p:sp>
        <p:nvSpPr>
          <p:cNvPr id="7" name="Google Shape;289;p24">
            <a:extLst>
              <a:ext uri="{FF2B5EF4-FFF2-40B4-BE49-F238E27FC236}">
                <a16:creationId xmlns:a16="http://schemas.microsoft.com/office/drawing/2014/main" id="{DBFF16EF-67B6-40CC-9EFE-8843F1FB690A}"/>
              </a:ext>
            </a:extLst>
          </p:cNvPr>
          <p:cNvSpPr txBox="1">
            <a:spLocks/>
          </p:cNvSpPr>
          <p:nvPr/>
        </p:nvSpPr>
        <p:spPr>
          <a:xfrm>
            <a:off x="582840" y="1227442"/>
            <a:ext cx="10830900" cy="5953344"/>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100" b="1" dirty="0"/>
              <a:t>include		/</a:t>
            </a:r>
            <a:r>
              <a:rPr lang="en-US" sz="2100" b="1" dirty="0" err="1"/>
              <a:t>usr</a:t>
            </a:r>
            <a:r>
              <a:rPr lang="en-US" sz="2100" b="1" dirty="0"/>
              <a:t>/local/</a:t>
            </a:r>
            <a:r>
              <a:rPr lang="en-US" sz="2100" b="1" dirty="0" err="1"/>
              <a:t>etc</a:t>
            </a:r>
            <a:r>
              <a:rPr lang="en-US" sz="2100" b="1" dirty="0"/>
              <a:t>/</a:t>
            </a:r>
            <a:r>
              <a:rPr lang="en-US" sz="2100" b="1" dirty="0" err="1"/>
              <a:t>openldap</a:t>
            </a:r>
            <a:r>
              <a:rPr lang="en-US" sz="2100" b="1" dirty="0"/>
              <a:t>/schema/</a:t>
            </a:r>
            <a:r>
              <a:rPr lang="en-US" sz="2100" b="1" dirty="0" err="1"/>
              <a:t>core.schema</a:t>
            </a:r>
            <a:endParaRPr lang="en-US" sz="2100" b="1" dirty="0"/>
          </a:p>
          <a:p>
            <a:pPr marL="0" indent="0">
              <a:buNone/>
            </a:pPr>
            <a:r>
              <a:rPr lang="en-US" sz="2100" b="1" dirty="0" err="1"/>
              <a:t>pidfile</a:t>
            </a:r>
            <a:r>
              <a:rPr lang="en-US" sz="2100" b="1" dirty="0"/>
              <a:t>		/var/run/</a:t>
            </a:r>
            <a:r>
              <a:rPr lang="en-US" sz="2100" b="1" dirty="0" err="1"/>
              <a:t>openldap</a:t>
            </a:r>
            <a:r>
              <a:rPr lang="en-US" sz="2100" b="1" dirty="0"/>
              <a:t>/</a:t>
            </a:r>
            <a:r>
              <a:rPr lang="en-US" sz="2100" b="1" dirty="0" err="1"/>
              <a:t>slapd.pid</a:t>
            </a:r>
            <a:endParaRPr lang="en-US" sz="2100" b="1" dirty="0"/>
          </a:p>
          <a:p>
            <a:pPr marL="0" indent="0">
              <a:buNone/>
            </a:pPr>
            <a:r>
              <a:rPr lang="en-US" sz="2100" b="1" dirty="0" err="1"/>
              <a:t>argsfile</a:t>
            </a:r>
            <a:r>
              <a:rPr lang="en-US" sz="2100" b="1" dirty="0"/>
              <a:t>		/var/run/</a:t>
            </a:r>
            <a:r>
              <a:rPr lang="en-US" sz="2100" b="1" dirty="0" err="1"/>
              <a:t>openldap</a:t>
            </a:r>
            <a:r>
              <a:rPr lang="en-US" sz="2100" b="1" dirty="0"/>
              <a:t>/</a:t>
            </a:r>
            <a:r>
              <a:rPr lang="en-US" sz="2100" b="1" dirty="0" err="1"/>
              <a:t>slapd.args</a:t>
            </a:r>
            <a:endParaRPr lang="en-US" sz="2100" b="1" dirty="0"/>
          </a:p>
          <a:p>
            <a:pPr marL="0" indent="0">
              <a:buNone/>
            </a:pPr>
            <a:r>
              <a:rPr lang="en-US" sz="2100" b="1" dirty="0" err="1"/>
              <a:t>loglevel</a:t>
            </a:r>
            <a:r>
              <a:rPr lang="en-US" sz="2100" b="1" dirty="0"/>
              <a:t>		256</a:t>
            </a:r>
          </a:p>
          <a:p>
            <a:pPr marL="0" indent="0">
              <a:buNone/>
            </a:pPr>
            <a:r>
              <a:rPr lang="en-US" sz="2100" b="1" dirty="0" err="1"/>
              <a:t>modulepath</a:t>
            </a:r>
            <a:r>
              <a:rPr lang="en-US" sz="2100" b="1" dirty="0"/>
              <a:t>		/</a:t>
            </a:r>
            <a:r>
              <a:rPr lang="en-US" sz="2100" b="1" dirty="0" err="1"/>
              <a:t>usr</a:t>
            </a:r>
            <a:r>
              <a:rPr lang="en-US" sz="2100" b="1" dirty="0"/>
              <a:t>/local/</a:t>
            </a:r>
            <a:r>
              <a:rPr lang="en-US" sz="2100" b="1" dirty="0" err="1"/>
              <a:t>libexec</a:t>
            </a:r>
            <a:r>
              <a:rPr lang="en-US" sz="2100" b="1" dirty="0"/>
              <a:t>/</a:t>
            </a:r>
            <a:r>
              <a:rPr lang="en-US" sz="2100" b="1" dirty="0" err="1"/>
              <a:t>openldap</a:t>
            </a:r>
            <a:endParaRPr lang="en-US" sz="2100" b="1" dirty="0"/>
          </a:p>
          <a:p>
            <a:pPr marL="0" indent="0">
              <a:buNone/>
            </a:pPr>
            <a:r>
              <a:rPr lang="en-US" sz="2100" b="1" dirty="0" err="1"/>
              <a:t>moduleload</a:t>
            </a:r>
            <a:r>
              <a:rPr lang="en-US" sz="2100" b="1" dirty="0"/>
              <a:t>		</a:t>
            </a:r>
            <a:r>
              <a:rPr lang="en-US" sz="2100" b="1" dirty="0" err="1"/>
              <a:t>back_mdb</a:t>
            </a:r>
            <a:endParaRPr lang="en-US" sz="2100" b="1" dirty="0"/>
          </a:p>
          <a:p>
            <a:pPr marL="0" indent="0">
              <a:buNone/>
            </a:pPr>
            <a:r>
              <a:rPr lang="en-US" sz="2100" b="1" dirty="0" err="1"/>
              <a:t>moduleload</a:t>
            </a:r>
            <a:r>
              <a:rPr lang="en-US" sz="2100" b="1" dirty="0"/>
              <a:t>		</a:t>
            </a:r>
            <a:r>
              <a:rPr lang="en-US" sz="2100" b="1" dirty="0" err="1"/>
              <a:t>back_ldap</a:t>
            </a:r>
            <a:endParaRPr lang="en-US" sz="2100" b="1" dirty="0"/>
          </a:p>
          <a:p>
            <a:pPr marL="0" indent="0">
              <a:buNone/>
            </a:pPr>
            <a:endParaRPr lang="en-US" sz="2100" b="1" dirty="0"/>
          </a:p>
          <a:p>
            <a:pPr marL="0" indent="0">
              <a:buNone/>
            </a:pPr>
            <a:r>
              <a:rPr lang="en-US" sz="2100" b="1" dirty="0"/>
              <a:t>database    	</a:t>
            </a:r>
            <a:r>
              <a:rPr lang="en-US" sz="2100" b="1" dirty="0" err="1"/>
              <a:t>mdb</a:t>
            </a:r>
            <a:endParaRPr lang="en-US" sz="2100" b="1" dirty="0"/>
          </a:p>
          <a:p>
            <a:pPr marL="0" indent="0">
              <a:buNone/>
            </a:pPr>
            <a:r>
              <a:rPr lang="en-US" sz="2100" b="1" dirty="0" err="1"/>
              <a:t>maxsize</a:t>
            </a:r>
            <a:r>
              <a:rPr lang="en-US" sz="2100" b="1" dirty="0"/>
              <a:t>     	1073741824</a:t>
            </a:r>
          </a:p>
          <a:p>
            <a:pPr marL="0" indent="0">
              <a:buNone/>
            </a:pPr>
            <a:r>
              <a:rPr lang="en-US" sz="2100" b="1" dirty="0"/>
              <a:t>suffix      	"dc=</a:t>
            </a:r>
            <a:r>
              <a:rPr lang="en-US" sz="2100" b="1" dirty="0" err="1"/>
              <a:t>na,dc</a:t>
            </a:r>
            <a:r>
              <a:rPr lang="en-US" sz="2100" b="1" dirty="0"/>
              <a:t>=</a:t>
            </a:r>
            <a:r>
              <a:rPr lang="en-US" sz="2100" b="1" dirty="0" err="1"/>
              <a:t>nctucs,dc</a:t>
            </a:r>
            <a:r>
              <a:rPr lang="en-US" sz="2100" b="1" dirty="0"/>
              <a:t>=cc"</a:t>
            </a:r>
          </a:p>
          <a:p>
            <a:pPr marL="0" indent="0">
              <a:buNone/>
            </a:pPr>
            <a:r>
              <a:rPr lang="en-US" sz="2100" b="1" dirty="0" err="1"/>
              <a:t>rootdn</a:t>
            </a:r>
            <a:r>
              <a:rPr lang="en-US" sz="2100" b="1" dirty="0"/>
              <a:t>		"</a:t>
            </a:r>
            <a:r>
              <a:rPr lang="en-US" sz="2100" b="1" dirty="0" err="1"/>
              <a:t>cn</a:t>
            </a:r>
            <a:r>
              <a:rPr lang="en-US" sz="2100" b="1" dirty="0"/>
              <a:t>=</a:t>
            </a:r>
            <a:r>
              <a:rPr lang="en-US" sz="2100" b="1" dirty="0" err="1"/>
              <a:t>Manager,dc</a:t>
            </a:r>
            <a:r>
              <a:rPr lang="en-US" sz="2100" b="1" dirty="0"/>
              <a:t>=</a:t>
            </a:r>
            <a:r>
              <a:rPr lang="en-US" sz="2100" b="1" dirty="0" err="1"/>
              <a:t>na,dc</a:t>
            </a:r>
            <a:r>
              <a:rPr lang="en-US" sz="2100" b="1" dirty="0"/>
              <a:t>=</a:t>
            </a:r>
            <a:r>
              <a:rPr lang="en-US" sz="2100" b="1" dirty="0" err="1"/>
              <a:t>nctucs,dc</a:t>
            </a:r>
            <a:r>
              <a:rPr lang="en-US" sz="2100" b="1" dirty="0"/>
              <a:t>=cc"</a:t>
            </a:r>
          </a:p>
          <a:p>
            <a:pPr marL="0" indent="0">
              <a:buNone/>
            </a:pPr>
            <a:r>
              <a:rPr lang="en-US" sz="2100" b="1" dirty="0" err="1"/>
              <a:t>rootpw</a:t>
            </a:r>
            <a:r>
              <a:rPr lang="en-US" sz="2100" b="1" dirty="0"/>
              <a:t>		&lt;generated by </a:t>
            </a:r>
            <a:r>
              <a:rPr lang="en-US" sz="2100" b="1" dirty="0" err="1"/>
              <a:t>slappasswd</a:t>
            </a:r>
            <a:r>
              <a:rPr lang="en-US" sz="2100" b="1" dirty="0"/>
              <a:t>&gt;</a:t>
            </a:r>
          </a:p>
          <a:p>
            <a:pPr marL="0" indent="0">
              <a:buNone/>
            </a:pPr>
            <a:r>
              <a:rPr lang="en-US" sz="2100" b="1" dirty="0"/>
              <a:t>directory   	/var/</a:t>
            </a:r>
            <a:r>
              <a:rPr lang="en-US" sz="2100" b="1" dirty="0" err="1"/>
              <a:t>db</a:t>
            </a:r>
            <a:r>
              <a:rPr lang="en-US" sz="2100" b="1" dirty="0"/>
              <a:t>/</a:t>
            </a:r>
            <a:r>
              <a:rPr lang="en-US" sz="2100" b="1" dirty="0" err="1"/>
              <a:t>openldap</a:t>
            </a:r>
            <a:r>
              <a:rPr lang="en-US" sz="2100" b="1" dirty="0"/>
              <a:t>-data</a:t>
            </a:r>
          </a:p>
          <a:p>
            <a:pPr marL="0" indent="0">
              <a:buNone/>
            </a:pPr>
            <a:endParaRPr lang="en-US" sz="2100" b="1" dirty="0"/>
          </a:p>
          <a:p>
            <a:pPr marL="0" indent="0">
              <a:buNone/>
            </a:pPr>
            <a:r>
              <a:rPr lang="en-US" sz="2100" b="1" dirty="0"/>
              <a:t># Indices to maintain</a:t>
            </a:r>
          </a:p>
          <a:p>
            <a:pPr marL="0" indent="0">
              <a:buNone/>
            </a:pPr>
            <a:r>
              <a:rPr lang="en-US" sz="2100" b="1" dirty="0"/>
              <a:t>index		</a:t>
            </a:r>
            <a:r>
              <a:rPr lang="en-US" sz="2100" b="1" dirty="0" err="1"/>
              <a:t>objectClass</a:t>
            </a:r>
            <a:r>
              <a:rPr lang="en-US" sz="2100" b="1" dirty="0"/>
              <a:t> eq</a:t>
            </a:r>
          </a:p>
          <a:p>
            <a:pPr marL="0" indent="0">
              <a:buNone/>
            </a:pPr>
            <a:r>
              <a:rPr lang="en-US" sz="2100" b="1" dirty="0"/>
              <a:t># ACL rules here for specific database</a:t>
            </a:r>
          </a:p>
        </p:txBody>
      </p:sp>
    </p:spTree>
    <p:extLst>
      <p:ext uri="{BB962C8B-B14F-4D97-AF65-F5344CB8AC3E}">
        <p14:creationId xmlns:p14="http://schemas.microsoft.com/office/powerpoint/2010/main" val="5369989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0"/>
            <a:ext cx="10798500" cy="1262100"/>
          </a:xfrm>
        </p:spPr>
        <p:txBody>
          <a:bodyPr/>
          <a:lstStyle/>
          <a:p>
            <a:r>
              <a:rPr lang="en-US" altLang="zh-TW" sz="4400" dirty="0"/>
              <a:t>Directory ACL</a:t>
            </a:r>
            <a:endParaRPr lang="zh-TW" altLang="en-US" sz="4400" dirty="0"/>
          </a:p>
        </p:txBody>
      </p:sp>
      <p:sp>
        <p:nvSpPr>
          <p:cNvPr id="7" name="Google Shape;289;p24">
            <a:extLst>
              <a:ext uri="{FF2B5EF4-FFF2-40B4-BE49-F238E27FC236}">
                <a16:creationId xmlns:a16="http://schemas.microsoft.com/office/drawing/2014/main" id="{DBFF16EF-67B6-40CC-9EFE-8843F1FB690A}"/>
              </a:ext>
            </a:extLst>
          </p:cNvPr>
          <p:cNvSpPr txBox="1">
            <a:spLocks/>
          </p:cNvSpPr>
          <p:nvPr/>
        </p:nvSpPr>
        <p:spPr>
          <a:xfrm>
            <a:off x="582840" y="1010278"/>
            <a:ext cx="10830900" cy="553911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100" b="1" dirty="0">
                <a:solidFill>
                  <a:srgbClr val="FF0000"/>
                </a:solidFill>
              </a:rPr>
              <a:t># access to &lt;what&gt; [ by &lt;who&gt; [&lt;</a:t>
            </a:r>
            <a:r>
              <a:rPr lang="en-US" sz="2100" b="1" dirty="0" err="1">
                <a:solidFill>
                  <a:srgbClr val="FF0000"/>
                </a:solidFill>
              </a:rPr>
              <a:t>accesslevel</a:t>
            </a:r>
            <a:r>
              <a:rPr lang="en-US" sz="2100" b="1" dirty="0">
                <a:solidFill>
                  <a:srgbClr val="FF0000"/>
                </a:solidFill>
              </a:rPr>
              <a:t>&gt;] [&lt;control&gt;] ]+</a:t>
            </a:r>
          </a:p>
          <a:p>
            <a:pPr marL="0" indent="0">
              <a:buNone/>
            </a:pPr>
            <a:r>
              <a:rPr lang="en-US" sz="2100" b="1" dirty="0"/>
              <a:t>access to </a:t>
            </a:r>
            <a:r>
              <a:rPr lang="en-US" sz="2100" b="1" dirty="0" err="1"/>
              <a:t>dn.exact</a:t>
            </a:r>
            <a:r>
              <a:rPr lang="en-US" sz="2100" b="1" dirty="0"/>
              <a:t>="</a:t>
            </a:r>
            <a:r>
              <a:rPr lang="en-US" sz="2100" b="1" dirty="0" err="1"/>
              <a:t>cn</a:t>
            </a:r>
            <a:r>
              <a:rPr lang="en-US" sz="2100" b="1" dirty="0"/>
              <a:t>=</a:t>
            </a:r>
            <a:r>
              <a:rPr lang="en-US" sz="2100" b="1" dirty="0" err="1"/>
              <a:t>Manager,dc</a:t>
            </a:r>
            <a:r>
              <a:rPr lang="en-US" sz="2100" b="1" dirty="0"/>
              <a:t>=</a:t>
            </a:r>
            <a:r>
              <a:rPr lang="en-US" sz="2100" b="1" dirty="0" err="1"/>
              <a:t>na,dc</a:t>
            </a:r>
            <a:r>
              <a:rPr lang="en-US" sz="2100" b="1" dirty="0"/>
              <a:t>=</a:t>
            </a:r>
            <a:r>
              <a:rPr lang="en-US" sz="2100" b="1" dirty="0" err="1"/>
              <a:t>nctucs,dc</a:t>
            </a:r>
            <a:r>
              <a:rPr lang="en-US" sz="2100" b="1" dirty="0"/>
              <a:t>=cc"</a:t>
            </a:r>
          </a:p>
          <a:p>
            <a:pPr marL="0" indent="0">
              <a:buNone/>
            </a:pPr>
            <a:r>
              <a:rPr lang="en-US" sz="2100" b="1" dirty="0"/>
              <a:t>        by </a:t>
            </a:r>
            <a:r>
              <a:rPr lang="en-US" sz="2100" b="1" dirty="0" err="1"/>
              <a:t>peername.ip</a:t>
            </a:r>
            <a:r>
              <a:rPr lang="en-US" sz="2100" b="1" dirty="0"/>
              <a:t>="127.0.0.1" auth</a:t>
            </a:r>
          </a:p>
          <a:p>
            <a:pPr marL="0" indent="0">
              <a:buNone/>
            </a:pPr>
            <a:r>
              <a:rPr lang="en-US" sz="2100" b="1" dirty="0"/>
              <a:t>        by users none</a:t>
            </a:r>
          </a:p>
          <a:p>
            <a:pPr marL="0" indent="0">
              <a:buNone/>
            </a:pPr>
            <a:r>
              <a:rPr lang="en-US" sz="2100" b="1" dirty="0"/>
              <a:t>        by anonymous none</a:t>
            </a:r>
          </a:p>
          <a:p>
            <a:pPr marL="0" indent="0">
              <a:buNone/>
            </a:pPr>
            <a:r>
              <a:rPr lang="en-US" sz="2100" b="1" dirty="0"/>
              <a:t>        by * none</a:t>
            </a:r>
          </a:p>
          <a:p>
            <a:pPr marL="0" indent="0">
              <a:buNone/>
            </a:pPr>
            <a:endParaRPr lang="en-US" sz="2100" b="1" dirty="0"/>
          </a:p>
          <a:p>
            <a:pPr marL="0" indent="0">
              <a:buNone/>
            </a:pPr>
            <a:r>
              <a:rPr lang="en-US" sz="2100" b="1" dirty="0"/>
              <a:t>access to </a:t>
            </a:r>
            <a:r>
              <a:rPr lang="en-US" sz="2100" b="1" dirty="0" err="1"/>
              <a:t>attrs</a:t>
            </a:r>
            <a:r>
              <a:rPr lang="en-US" sz="2100" b="1" dirty="0"/>
              <a:t>=</a:t>
            </a:r>
            <a:r>
              <a:rPr lang="en-US" sz="2100" b="1" dirty="0" err="1"/>
              <a:t>userPassword</a:t>
            </a:r>
            <a:endParaRPr lang="en-US" sz="2100" b="1" dirty="0"/>
          </a:p>
          <a:p>
            <a:pPr marL="0" indent="0">
              <a:buNone/>
            </a:pPr>
            <a:r>
              <a:rPr lang="en-US" sz="2100" b="1" dirty="0"/>
              <a:t>        by self write</a:t>
            </a:r>
          </a:p>
          <a:p>
            <a:pPr marL="0" indent="0">
              <a:buNone/>
            </a:pPr>
            <a:r>
              <a:rPr lang="en-US" sz="2100" b="1" dirty="0"/>
              <a:t>        by anonymous auth</a:t>
            </a:r>
          </a:p>
          <a:p>
            <a:pPr marL="0" indent="0">
              <a:buNone/>
            </a:pPr>
            <a:r>
              <a:rPr lang="en-US" sz="2100" b="1" dirty="0"/>
              <a:t>        by </a:t>
            </a:r>
            <a:r>
              <a:rPr lang="en-US" sz="2100" b="1" dirty="0" err="1"/>
              <a:t>dn.base</a:t>
            </a:r>
            <a:r>
              <a:rPr lang="en-US" sz="2100" b="1" dirty="0"/>
              <a:t>="</a:t>
            </a:r>
            <a:r>
              <a:rPr lang="en-US" sz="2100" b="1" dirty="0" err="1"/>
              <a:t>cn</a:t>
            </a:r>
            <a:r>
              <a:rPr lang="en-US" sz="2100" b="1" dirty="0"/>
              <a:t>=</a:t>
            </a:r>
            <a:r>
              <a:rPr lang="en-US" sz="2100" b="1" dirty="0" err="1"/>
              <a:t>Manager,dc</a:t>
            </a:r>
            <a:r>
              <a:rPr lang="en-US" sz="2100" b="1" dirty="0"/>
              <a:t>=</a:t>
            </a:r>
            <a:r>
              <a:rPr lang="en-US" sz="2100" b="1" dirty="0" err="1"/>
              <a:t>na,dc</a:t>
            </a:r>
            <a:r>
              <a:rPr lang="en-US" sz="2100" b="1" dirty="0"/>
              <a:t>=</a:t>
            </a:r>
            <a:r>
              <a:rPr lang="en-US" sz="2100" b="1" dirty="0" err="1"/>
              <a:t>nctucs,dc</a:t>
            </a:r>
            <a:r>
              <a:rPr lang="en-US" sz="2100" b="1" dirty="0"/>
              <a:t>=cc" write</a:t>
            </a:r>
          </a:p>
          <a:p>
            <a:pPr marL="0" indent="0">
              <a:buNone/>
            </a:pPr>
            <a:r>
              <a:rPr lang="en-US" sz="2100" b="1" dirty="0"/>
              <a:t>        by * none</a:t>
            </a:r>
          </a:p>
          <a:p>
            <a:pPr marL="0" indent="0">
              <a:buNone/>
            </a:pPr>
            <a:endParaRPr lang="en-US" sz="2100" b="1" dirty="0"/>
          </a:p>
          <a:p>
            <a:pPr marL="0" indent="0">
              <a:buNone/>
            </a:pPr>
            <a:r>
              <a:rPr lang="en-US" sz="2100" b="1" dirty="0"/>
              <a:t>access to </a:t>
            </a:r>
            <a:r>
              <a:rPr lang="en-US" sz="2100" b="1" dirty="0" err="1"/>
              <a:t>attrs</a:t>
            </a:r>
            <a:r>
              <a:rPr lang="en-US" sz="2100" b="1" dirty="0"/>
              <a:t>=</a:t>
            </a:r>
            <a:r>
              <a:rPr lang="en-US" sz="2100" b="1" dirty="0" err="1"/>
              <a:t>englishname,birthdate</a:t>
            </a:r>
            <a:endParaRPr lang="en-US" sz="2100" b="1" dirty="0"/>
          </a:p>
          <a:p>
            <a:pPr marL="0" indent="0">
              <a:buNone/>
            </a:pPr>
            <a:r>
              <a:rPr lang="en-US" sz="2100" b="1" dirty="0"/>
              <a:t>        by self write</a:t>
            </a:r>
          </a:p>
          <a:p>
            <a:pPr marL="0" indent="0">
              <a:buNone/>
            </a:pPr>
            <a:r>
              <a:rPr lang="en-US" sz="2100" b="1" dirty="0"/>
              <a:t>        by users read</a:t>
            </a:r>
          </a:p>
          <a:p>
            <a:pPr marL="0" indent="0">
              <a:buNone/>
            </a:pPr>
            <a:r>
              <a:rPr lang="en-US" sz="2100" b="1" dirty="0"/>
              <a:t>        by anonymous read</a:t>
            </a:r>
          </a:p>
        </p:txBody>
      </p:sp>
      <p:sp>
        <p:nvSpPr>
          <p:cNvPr id="4" name="矩形 3">
            <a:extLst>
              <a:ext uri="{FF2B5EF4-FFF2-40B4-BE49-F238E27FC236}">
                <a16:creationId xmlns:a16="http://schemas.microsoft.com/office/drawing/2014/main" id="{6789D86A-14D2-4D7E-8E60-DE447630F557}"/>
              </a:ext>
            </a:extLst>
          </p:cNvPr>
          <p:cNvSpPr/>
          <p:nvPr/>
        </p:nvSpPr>
        <p:spPr>
          <a:xfrm>
            <a:off x="670561" y="6567214"/>
            <a:ext cx="10923007" cy="830997"/>
          </a:xfrm>
          <a:prstGeom prst="rect">
            <a:avLst/>
          </a:prstGeom>
        </p:spPr>
        <p:txBody>
          <a:bodyPr wrap="square">
            <a:spAutoFit/>
          </a:bodyPr>
          <a:lstStyle/>
          <a:p>
            <a:r>
              <a:rPr lang="en-US" altLang="zh-TW" sz="2400" dirty="0">
                <a:solidFill>
                  <a:srgbClr val="FF0000"/>
                </a:solidFill>
              </a:rPr>
              <a:t>If one access directive is more specific than another in terms of the entries it selects, it should appear first in the configuration</a:t>
            </a:r>
            <a:endParaRPr lang="zh-TW" altLang="en-US" sz="2400" dirty="0">
              <a:solidFill>
                <a:srgbClr val="FF0000"/>
              </a:solidFill>
            </a:endParaRPr>
          </a:p>
        </p:txBody>
      </p:sp>
    </p:spTree>
    <p:extLst>
      <p:ext uri="{BB962C8B-B14F-4D97-AF65-F5344CB8AC3E}">
        <p14:creationId xmlns:p14="http://schemas.microsoft.com/office/powerpoint/2010/main" val="940593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18</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0"/>
            <a:ext cx="10798500" cy="1262100"/>
          </a:xfrm>
        </p:spPr>
        <p:txBody>
          <a:bodyPr/>
          <a:lstStyle/>
          <a:p>
            <a:r>
              <a:rPr lang="en-US" altLang="zh-TW" sz="4400" dirty="0"/>
              <a:t>Directory ACL</a:t>
            </a:r>
            <a:endParaRPr lang="zh-TW" altLang="en-US" sz="4400" dirty="0"/>
          </a:p>
        </p:txBody>
      </p:sp>
      <p:sp>
        <p:nvSpPr>
          <p:cNvPr id="5" name="矩形 4">
            <a:extLst>
              <a:ext uri="{FF2B5EF4-FFF2-40B4-BE49-F238E27FC236}">
                <a16:creationId xmlns:a16="http://schemas.microsoft.com/office/drawing/2014/main" id="{E46C7AD0-00F7-4205-9FDF-C6DD2700FEE6}"/>
              </a:ext>
            </a:extLst>
          </p:cNvPr>
          <p:cNvSpPr/>
          <p:nvPr/>
        </p:nvSpPr>
        <p:spPr>
          <a:xfrm>
            <a:off x="599040" y="1025981"/>
            <a:ext cx="5997575" cy="3970318"/>
          </a:xfrm>
          <a:prstGeom prst="rect">
            <a:avLst/>
          </a:prstGeom>
        </p:spPr>
        <p:txBody>
          <a:bodyPr>
            <a:spAutoFit/>
          </a:bodyPr>
          <a:lstStyle/>
          <a:p>
            <a:pPr marL="457200" indent="-457200">
              <a:buFont typeface="Wingdings" panose="05000000000000000000" pitchFamily="2" charset="2"/>
              <a:buChar char="p"/>
            </a:pPr>
            <a:r>
              <a:rPr lang="en-US" altLang="zh-TW" sz="2800" dirty="0"/>
              <a:t>Access Entity Specifiers </a:t>
            </a:r>
            <a:r>
              <a:rPr lang="en-US" altLang="zh-TW" sz="2800" dirty="0">
                <a:solidFill>
                  <a:schemeClr val="bg2">
                    <a:lumMod val="60000"/>
                    <a:lumOff val="40000"/>
                  </a:schemeClr>
                </a:solidFill>
              </a:rPr>
              <a:t>(Who)</a:t>
            </a:r>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endParaRPr lang="en-US" altLang="zh-TW" sz="2800" dirty="0"/>
          </a:p>
          <a:p>
            <a:pPr marL="457200" indent="-457200">
              <a:buFont typeface="Wingdings" panose="05000000000000000000" pitchFamily="2" charset="2"/>
              <a:buChar char="p"/>
            </a:pPr>
            <a:r>
              <a:rPr lang="en-US" altLang="zh-TW" sz="2800" dirty="0"/>
              <a:t>Access Levels</a:t>
            </a:r>
            <a:endParaRPr lang="zh-TW" altLang="en-US" sz="2800" dirty="0">
              <a:solidFill>
                <a:srgbClr val="FF0000"/>
              </a:solidFill>
            </a:endParaRPr>
          </a:p>
        </p:txBody>
      </p:sp>
      <p:pic>
        <p:nvPicPr>
          <p:cNvPr id="8" name="圖片 7">
            <a:extLst>
              <a:ext uri="{FF2B5EF4-FFF2-40B4-BE49-F238E27FC236}">
                <a16:creationId xmlns:a16="http://schemas.microsoft.com/office/drawing/2014/main" id="{0B7D7C6D-D229-4F35-9FF2-1BEFC536EEC3}"/>
              </a:ext>
            </a:extLst>
          </p:cNvPr>
          <p:cNvPicPr>
            <a:picLocks noChangeAspect="1"/>
          </p:cNvPicPr>
          <p:nvPr/>
        </p:nvPicPr>
        <p:blipFill>
          <a:blip r:embed="rId2"/>
          <a:stretch>
            <a:fillRect/>
          </a:stretch>
        </p:blipFill>
        <p:spPr>
          <a:xfrm>
            <a:off x="3937024" y="4161915"/>
            <a:ext cx="6023666" cy="3108543"/>
          </a:xfrm>
          <a:prstGeom prst="rect">
            <a:avLst/>
          </a:prstGeom>
        </p:spPr>
      </p:pic>
      <p:pic>
        <p:nvPicPr>
          <p:cNvPr id="9" name="圖片 8">
            <a:extLst>
              <a:ext uri="{FF2B5EF4-FFF2-40B4-BE49-F238E27FC236}">
                <a16:creationId xmlns:a16="http://schemas.microsoft.com/office/drawing/2014/main" id="{3435C68D-5BF3-439C-9DB5-D2737F2AFC2C}"/>
              </a:ext>
            </a:extLst>
          </p:cNvPr>
          <p:cNvPicPr>
            <a:picLocks noChangeAspect="1"/>
          </p:cNvPicPr>
          <p:nvPr/>
        </p:nvPicPr>
        <p:blipFill>
          <a:blip r:embed="rId3"/>
          <a:stretch>
            <a:fillRect/>
          </a:stretch>
        </p:blipFill>
        <p:spPr>
          <a:xfrm>
            <a:off x="2035890" y="1663480"/>
            <a:ext cx="7924800" cy="2305724"/>
          </a:xfrm>
          <a:prstGeom prst="rect">
            <a:avLst/>
          </a:prstGeom>
        </p:spPr>
      </p:pic>
      <p:sp>
        <p:nvSpPr>
          <p:cNvPr id="6" name="矩形 5">
            <a:extLst>
              <a:ext uri="{FF2B5EF4-FFF2-40B4-BE49-F238E27FC236}">
                <a16:creationId xmlns:a16="http://schemas.microsoft.com/office/drawing/2014/main" id="{4D2B5CCA-E17D-4366-B65E-44951FB222B1}"/>
              </a:ext>
            </a:extLst>
          </p:cNvPr>
          <p:cNvSpPr/>
          <p:nvPr/>
        </p:nvSpPr>
        <p:spPr>
          <a:xfrm>
            <a:off x="4462815" y="433160"/>
            <a:ext cx="6764993" cy="400110"/>
          </a:xfrm>
          <a:prstGeom prst="rect">
            <a:avLst/>
          </a:prstGeom>
        </p:spPr>
        <p:txBody>
          <a:bodyPr wrap="none">
            <a:spAutoFit/>
          </a:bodyPr>
          <a:lstStyle/>
          <a:p>
            <a:r>
              <a:rPr lang="zh-TW" altLang="en-US" sz="2000" dirty="0">
                <a:hlinkClick r:id="rId4"/>
              </a:rPr>
              <a:t>http://www.openldap.org/doc/admin24/access-control.html</a:t>
            </a:r>
            <a:endParaRPr lang="zh-TW" altLang="en-US" sz="2000" dirty="0"/>
          </a:p>
        </p:txBody>
      </p:sp>
    </p:spTree>
    <p:extLst>
      <p:ext uri="{BB962C8B-B14F-4D97-AF65-F5344CB8AC3E}">
        <p14:creationId xmlns:p14="http://schemas.microsoft.com/office/powerpoint/2010/main" val="347246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Overlays</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840715"/>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Software components that provide hooks to functions analogous to those provided by backends, which can be stacked on top of the backend calls and as callbacks on top of backend responses to alter their behavior</a:t>
            </a:r>
          </a:p>
          <a:p>
            <a:pPr marL="685800" indent="-457200" eaLnBrk="1" hangingPunct="1">
              <a:buFont typeface="Wingdings" panose="05000000000000000000" pitchFamily="2" charset="2"/>
              <a:buChar char="p"/>
              <a:defRPr/>
            </a:pPr>
            <a:r>
              <a:rPr lang="en-US" altLang="zh-TW" dirty="0">
                <a:ea typeface="新細明體" pitchFamily="18" charset="-120"/>
              </a:rPr>
              <a:t>Frontend</a:t>
            </a:r>
          </a:p>
          <a:p>
            <a:pPr marL="1143000" lvl="1" indent="-457200">
              <a:buFont typeface="Arial" panose="020B0604020202020204" pitchFamily="34" charset="0"/>
              <a:buChar char="•"/>
              <a:defRPr/>
            </a:pPr>
            <a:r>
              <a:rPr lang="en-US" altLang="zh-TW" dirty="0">
                <a:ea typeface="新細明體" pitchFamily="18" charset="-120"/>
              </a:rPr>
              <a:t>handles network access and protocol processing</a:t>
            </a:r>
          </a:p>
          <a:p>
            <a:pPr marL="685800" indent="-457200" eaLnBrk="1" hangingPunct="1">
              <a:buFont typeface="Wingdings" panose="05000000000000000000" pitchFamily="2" charset="2"/>
              <a:buChar char="p"/>
              <a:defRPr/>
            </a:pPr>
            <a:r>
              <a:rPr lang="en-US" altLang="zh-TW" dirty="0">
                <a:ea typeface="新細明體" pitchFamily="18" charset="-120"/>
              </a:rPr>
              <a:t>Backend</a:t>
            </a:r>
          </a:p>
          <a:p>
            <a:pPr marL="1143000" lvl="1" indent="-457200">
              <a:buFont typeface="Arial" panose="020B0604020202020204" pitchFamily="34" charset="0"/>
              <a:buChar char="•"/>
              <a:defRPr/>
            </a:pPr>
            <a:r>
              <a:rPr lang="en-US" altLang="zh-TW" dirty="0">
                <a:ea typeface="新細明體" pitchFamily="18" charset="-120"/>
              </a:rPr>
              <a:t>deals strictly with data storage</a:t>
            </a:r>
          </a:p>
          <a:p>
            <a:pPr marL="228600" indent="0" eaLnBrk="1" hangingPunct="1">
              <a:defRPr/>
            </a:pPr>
            <a:endParaRPr lang="en-US" altLang="zh-TW" dirty="0">
              <a:ea typeface="新細明體" pitchFamily="18" charset="-120"/>
            </a:endParaRPr>
          </a:p>
          <a:p>
            <a:pPr marL="228600" indent="0" eaLnBrk="1" hangingPunct="1">
              <a:defRPr/>
            </a:pPr>
            <a:r>
              <a:rPr lang="en-US" altLang="zh-TW" dirty="0">
                <a:solidFill>
                  <a:schemeClr val="bg2">
                    <a:lumMod val="60000"/>
                    <a:lumOff val="40000"/>
                  </a:schemeClr>
                </a:solidFill>
                <a:ea typeface="新細明體" pitchFamily="18" charset="-120"/>
                <a:hlinkClick r:id="rId2"/>
              </a:rPr>
              <a:t>https://www.openldap.org/doc/admin24/overlays.html</a:t>
            </a:r>
            <a:r>
              <a:rPr lang="en-US" altLang="zh-TW" dirty="0">
                <a:solidFill>
                  <a:schemeClr val="bg2">
                    <a:lumMod val="60000"/>
                    <a:lumOff val="40000"/>
                  </a:schemeClr>
                </a:solidFill>
                <a:ea typeface="新細明體" pitchFamily="18" charset="-120"/>
              </a:rPr>
              <a:t> </a:t>
            </a:r>
          </a:p>
          <a:p>
            <a:pPr marL="228600" indent="0" eaLnBrk="1" hangingPunct="1">
              <a:defRPr/>
            </a:pPr>
            <a:r>
              <a:rPr lang="en-US" altLang="zh-TW" dirty="0">
                <a:solidFill>
                  <a:schemeClr val="bg2">
                    <a:lumMod val="60000"/>
                    <a:lumOff val="40000"/>
                  </a:schemeClr>
                </a:solidFill>
                <a:ea typeface="新細明體" pitchFamily="18" charset="-120"/>
                <a:hlinkClick r:id="rId3"/>
              </a:rPr>
              <a:t>https://en.wikipedia.org/wiki/OpenLDAP#Overlays</a:t>
            </a:r>
            <a:r>
              <a:rPr lang="en-US" altLang="zh-TW" dirty="0">
                <a:solidFill>
                  <a:schemeClr val="bg2">
                    <a:lumMod val="60000"/>
                    <a:lumOff val="40000"/>
                  </a:schemeClr>
                </a:solidFill>
                <a:ea typeface="新細明體" pitchFamily="18" charset="-120"/>
              </a:rPr>
              <a:t> </a:t>
            </a:r>
          </a:p>
          <a:p>
            <a:pPr marL="685800" indent="-457200" eaLnBrk="1" hangingPunct="1">
              <a:buFont typeface="Wingdings" panose="05000000000000000000" pitchFamily="2" charset="2"/>
              <a:buChar char="p"/>
              <a:defRPr/>
            </a:pPr>
            <a:endParaRPr lang="en-US" altLang="zh-TW" dirty="0">
              <a:ea typeface="新細明體" pitchFamily="18" charset="-120"/>
            </a:endParaRPr>
          </a:p>
        </p:txBody>
      </p:sp>
      <p:sp>
        <p:nvSpPr>
          <p:cNvPr id="5" name="矩形: 圓角 4">
            <a:extLst>
              <a:ext uri="{FF2B5EF4-FFF2-40B4-BE49-F238E27FC236}">
                <a16:creationId xmlns:a16="http://schemas.microsoft.com/office/drawing/2014/main" id="{3946A122-E31F-4724-95E4-CC8DB806143E}"/>
              </a:ext>
            </a:extLst>
          </p:cNvPr>
          <p:cNvSpPr/>
          <p:nvPr/>
        </p:nvSpPr>
        <p:spPr>
          <a:xfrm>
            <a:off x="9239261" y="3291840"/>
            <a:ext cx="2190689" cy="746760"/>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tx1">
                    <a:lumMod val="75000"/>
                    <a:lumOff val="25000"/>
                  </a:schemeClr>
                </a:solidFill>
              </a:rPr>
              <a:t>Frontend</a:t>
            </a:r>
            <a:endParaRPr lang="zh-TW" altLang="en-US" sz="2800" dirty="0">
              <a:solidFill>
                <a:schemeClr val="tx1">
                  <a:lumMod val="75000"/>
                  <a:lumOff val="25000"/>
                </a:schemeClr>
              </a:solidFill>
            </a:endParaRPr>
          </a:p>
        </p:txBody>
      </p:sp>
      <p:sp>
        <p:nvSpPr>
          <p:cNvPr id="6" name="矩形: 圓角 5">
            <a:extLst>
              <a:ext uri="{FF2B5EF4-FFF2-40B4-BE49-F238E27FC236}">
                <a16:creationId xmlns:a16="http://schemas.microsoft.com/office/drawing/2014/main" id="{0D7DDFB0-81A9-4C7E-A917-1CDAAA007ED0}"/>
              </a:ext>
            </a:extLst>
          </p:cNvPr>
          <p:cNvSpPr/>
          <p:nvPr/>
        </p:nvSpPr>
        <p:spPr>
          <a:xfrm>
            <a:off x="9239261" y="4563618"/>
            <a:ext cx="2190689" cy="74676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rgbClr val="FF0000"/>
                </a:solidFill>
              </a:rPr>
              <a:t>Overlay</a:t>
            </a:r>
            <a:endParaRPr lang="zh-TW" altLang="en-US" sz="2800" dirty="0">
              <a:solidFill>
                <a:srgbClr val="FF0000"/>
              </a:solidFill>
            </a:endParaRPr>
          </a:p>
        </p:txBody>
      </p:sp>
      <p:sp>
        <p:nvSpPr>
          <p:cNvPr id="7" name="矩形: 圓角 6">
            <a:extLst>
              <a:ext uri="{FF2B5EF4-FFF2-40B4-BE49-F238E27FC236}">
                <a16:creationId xmlns:a16="http://schemas.microsoft.com/office/drawing/2014/main" id="{40B64B52-E29B-48D7-BCDC-67342C35DD5C}"/>
              </a:ext>
            </a:extLst>
          </p:cNvPr>
          <p:cNvSpPr/>
          <p:nvPr/>
        </p:nvSpPr>
        <p:spPr>
          <a:xfrm>
            <a:off x="9239261" y="5832206"/>
            <a:ext cx="2190689" cy="746760"/>
          </a:xfrm>
          <a:prstGeom prst="roundRect">
            <a:avLst/>
          </a:prstGeom>
          <a:noFill/>
          <a:ln w="381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tx1">
                    <a:lumMod val="75000"/>
                    <a:lumOff val="25000"/>
                  </a:schemeClr>
                </a:solidFill>
              </a:rPr>
              <a:t>Backend</a:t>
            </a:r>
            <a:endParaRPr lang="zh-TW" altLang="en-US" sz="2800" dirty="0">
              <a:solidFill>
                <a:schemeClr val="tx1">
                  <a:lumMod val="75000"/>
                  <a:lumOff val="25000"/>
                </a:schemeClr>
              </a:solidFill>
            </a:endParaRPr>
          </a:p>
        </p:txBody>
      </p:sp>
      <p:cxnSp>
        <p:nvCxnSpPr>
          <p:cNvPr id="9" name="直線單箭頭接點 8">
            <a:extLst>
              <a:ext uri="{FF2B5EF4-FFF2-40B4-BE49-F238E27FC236}">
                <a16:creationId xmlns:a16="http://schemas.microsoft.com/office/drawing/2014/main" id="{37F233AC-9A8B-4A57-98C4-9B99FB8C51B5}"/>
              </a:ext>
            </a:extLst>
          </p:cNvPr>
          <p:cNvCxnSpPr/>
          <p:nvPr/>
        </p:nvCxnSpPr>
        <p:spPr>
          <a:xfrm>
            <a:off x="9906000" y="4038600"/>
            <a:ext cx="0" cy="525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8D26F0C9-A734-4F11-B056-29EC9790BF14}"/>
              </a:ext>
            </a:extLst>
          </p:cNvPr>
          <p:cNvCxnSpPr/>
          <p:nvPr/>
        </p:nvCxnSpPr>
        <p:spPr>
          <a:xfrm>
            <a:off x="9906000" y="5310378"/>
            <a:ext cx="0" cy="52501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75770DED-C8F6-4DA5-9347-9F25CDF8B4E7}"/>
              </a:ext>
            </a:extLst>
          </p:cNvPr>
          <p:cNvCxnSpPr>
            <a:cxnSpLocks/>
          </p:cNvCxnSpPr>
          <p:nvPr/>
        </p:nvCxnSpPr>
        <p:spPr>
          <a:xfrm flipV="1">
            <a:off x="10812780" y="4044696"/>
            <a:ext cx="0" cy="5189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1586FA24-2E48-4AC7-B080-98D205B5373C}"/>
              </a:ext>
            </a:extLst>
          </p:cNvPr>
          <p:cNvCxnSpPr>
            <a:cxnSpLocks/>
          </p:cNvCxnSpPr>
          <p:nvPr/>
        </p:nvCxnSpPr>
        <p:spPr>
          <a:xfrm flipV="1">
            <a:off x="10812780" y="5313426"/>
            <a:ext cx="0" cy="5189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10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What is Directory Service?</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3291670"/>
          </a:xfrm>
        </p:spPr>
        <p:txBody>
          <a:bodyPr/>
          <a:lstStyle/>
          <a:p>
            <a:pPr marL="685800" indent="-457200" eaLnBrk="1" hangingPunct="1">
              <a:buFont typeface="Wingdings" panose="05000000000000000000" pitchFamily="2" charset="2"/>
              <a:buChar char="p"/>
              <a:defRPr/>
            </a:pPr>
            <a:r>
              <a:rPr lang="en-US" altLang="zh-TW" sz="2800" dirty="0">
                <a:ea typeface="新細明體" pitchFamily="18" charset="-120"/>
              </a:rPr>
              <a:t>What is Directory Service (</a:t>
            </a:r>
            <a:r>
              <a:rPr lang="zh-TW" altLang="en-US" sz="2800" dirty="0">
                <a:latin typeface="標楷體" panose="03000509000000000000" pitchFamily="65" charset="-120"/>
                <a:ea typeface="標楷體" panose="03000509000000000000" pitchFamily="65" charset="-120"/>
              </a:rPr>
              <a:t>目錄服務</a:t>
            </a:r>
            <a:r>
              <a:rPr lang="en-US" altLang="zh-TW" sz="2800" dirty="0">
                <a:ea typeface="新細明體" pitchFamily="18" charset="-120"/>
              </a:rPr>
              <a:t>)</a:t>
            </a:r>
          </a:p>
          <a:p>
            <a:pPr marL="1143000" lvl="1" indent="-457200">
              <a:buFont typeface="Arial" panose="020B0604020202020204" pitchFamily="34" charset="0"/>
              <a:buChar char="•"/>
              <a:defRPr/>
            </a:pPr>
            <a:r>
              <a:rPr lang="en-US" altLang="zh-TW" sz="2600" dirty="0">
                <a:ea typeface="新細明體" pitchFamily="18" charset="-120"/>
              </a:rPr>
              <a:t>Highly optimized for reads</a:t>
            </a:r>
          </a:p>
          <a:p>
            <a:pPr marL="1143000" lvl="1" indent="-457200">
              <a:buFont typeface="Arial" panose="020B0604020202020204" pitchFamily="34" charset="0"/>
              <a:buChar char="•"/>
              <a:defRPr/>
            </a:pPr>
            <a:r>
              <a:rPr lang="en-US" altLang="zh-TW" sz="2600" dirty="0">
                <a:ea typeface="新細明體" pitchFamily="18" charset="-120"/>
              </a:rPr>
              <a:t>Implements a distributed model for storing information</a:t>
            </a:r>
          </a:p>
          <a:p>
            <a:pPr marL="1143000" lvl="1" indent="-457200">
              <a:buFont typeface="Arial" panose="020B0604020202020204" pitchFamily="34" charset="0"/>
              <a:buChar char="•"/>
              <a:defRPr/>
            </a:pPr>
            <a:r>
              <a:rPr lang="en-US" altLang="zh-TW" sz="2600" dirty="0">
                <a:ea typeface="新細明體" pitchFamily="18" charset="-120"/>
              </a:rPr>
              <a:t>Can extend the type of information it stores</a:t>
            </a:r>
          </a:p>
          <a:p>
            <a:pPr marL="1143000" lvl="1" indent="-457200">
              <a:buFont typeface="Arial" panose="020B0604020202020204" pitchFamily="34" charset="0"/>
              <a:buChar char="•"/>
              <a:defRPr/>
            </a:pPr>
            <a:r>
              <a:rPr lang="en-US" altLang="zh-TW" sz="2600" dirty="0">
                <a:ea typeface="新細明體" pitchFamily="18" charset="-120"/>
              </a:rPr>
              <a:t>Has advanced search capabilities</a:t>
            </a:r>
          </a:p>
          <a:p>
            <a:pPr marL="1143000" lvl="1" indent="-457200">
              <a:buFont typeface="Arial" panose="020B0604020202020204" pitchFamily="34" charset="0"/>
              <a:buChar char="•"/>
              <a:defRPr/>
            </a:pPr>
            <a:r>
              <a:rPr lang="en-US" altLang="zh-TW" sz="2600" dirty="0">
                <a:ea typeface="新細明體" pitchFamily="18" charset="-120"/>
              </a:rPr>
              <a:t>Has loosely consistent replication among directory servers</a:t>
            </a:r>
          </a:p>
          <a:p>
            <a:pPr marL="685800" indent="-457200" eaLnBrk="1" hangingPunct="1">
              <a:buFont typeface="Wingdings" panose="05000000000000000000" pitchFamily="2" charset="2"/>
              <a:buChar char="p"/>
              <a:defRPr/>
            </a:pPr>
            <a:r>
              <a:rPr lang="en-US" altLang="zh-TW" sz="2800" dirty="0">
                <a:ea typeface="新細明體" pitchFamily="18" charset="-120"/>
              </a:rPr>
              <a:t>Domain Name Service</a:t>
            </a:r>
          </a:p>
        </p:txBody>
      </p:sp>
      <p:pic>
        <p:nvPicPr>
          <p:cNvPr id="6" name="圖片 5">
            <a:extLst>
              <a:ext uri="{FF2B5EF4-FFF2-40B4-BE49-F238E27FC236}">
                <a16:creationId xmlns:a16="http://schemas.microsoft.com/office/drawing/2014/main" id="{FCF97F0C-34E5-4B4B-A31E-D1FEACF0281A}"/>
              </a:ext>
            </a:extLst>
          </p:cNvPr>
          <p:cNvPicPr>
            <a:picLocks noChangeAspect="1"/>
          </p:cNvPicPr>
          <p:nvPr/>
        </p:nvPicPr>
        <p:blipFill>
          <a:blip r:embed="rId2"/>
          <a:stretch>
            <a:fillRect/>
          </a:stretch>
        </p:blipFill>
        <p:spPr>
          <a:xfrm>
            <a:off x="6014500" y="4236622"/>
            <a:ext cx="5055503" cy="3141153"/>
          </a:xfrm>
          <a:prstGeom prst="rect">
            <a:avLst/>
          </a:prstGeom>
        </p:spPr>
      </p:pic>
    </p:spTree>
    <p:extLst>
      <p:ext uri="{BB962C8B-B14F-4D97-AF65-F5344CB8AC3E}">
        <p14:creationId xmlns:p14="http://schemas.microsoft.com/office/powerpoint/2010/main" val="3014171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20</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Overlays – </a:t>
            </a:r>
            <a:r>
              <a:rPr lang="en-US" altLang="zh-TW" sz="4800" dirty="0" err="1"/>
              <a:t>memberOf</a:t>
            </a:r>
            <a:endParaRPr lang="zh-TW" altLang="en-US" sz="4800" dirty="0"/>
          </a:p>
        </p:txBody>
      </p:sp>
      <p:grpSp>
        <p:nvGrpSpPr>
          <p:cNvPr id="7" name="群組 6">
            <a:extLst>
              <a:ext uri="{FF2B5EF4-FFF2-40B4-BE49-F238E27FC236}">
                <a16:creationId xmlns:a16="http://schemas.microsoft.com/office/drawing/2014/main" id="{6452FF76-9188-4FAF-9DC8-64141D739BFA}"/>
              </a:ext>
            </a:extLst>
          </p:cNvPr>
          <p:cNvGrpSpPr/>
          <p:nvPr/>
        </p:nvGrpSpPr>
        <p:grpSpPr>
          <a:xfrm>
            <a:off x="4455354" y="801666"/>
            <a:ext cx="4632543" cy="3643746"/>
            <a:chOff x="1912890" y="1523999"/>
            <a:chExt cx="4632543" cy="3643746"/>
          </a:xfrm>
        </p:grpSpPr>
        <p:sp>
          <p:nvSpPr>
            <p:cNvPr id="8" name="圓角矩形 4">
              <a:extLst>
                <a:ext uri="{FF2B5EF4-FFF2-40B4-BE49-F238E27FC236}">
                  <a16:creationId xmlns:a16="http://schemas.microsoft.com/office/drawing/2014/main" id="{F5246417-7882-402C-AD58-AD8A8B5022A4}"/>
                </a:ext>
              </a:extLst>
            </p:cNvPr>
            <p:cNvSpPr/>
            <p:nvPr/>
          </p:nvSpPr>
          <p:spPr bwMode="auto">
            <a:xfrm>
              <a:off x="4017715" y="1523999"/>
              <a:ext cx="1380939" cy="492110"/>
            </a:xfrm>
            <a:prstGeom prst="roundRect">
              <a:avLst/>
            </a:prstGeom>
            <a:solidFill>
              <a:schemeClr val="bg2">
                <a:lumMod val="20000"/>
                <a:lumOff val="80000"/>
              </a:schemeClr>
            </a:solidFill>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dc=cc</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9" name="圓角矩形 5">
              <a:extLst>
                <a:ext uri="{FF2B5EF4-FFF2-40B4-BE49-F238E27FC236}">
                  <a16:creationId xmlns:a16="http://schemas.microsoft.com/office/drawing/2014/main" id="{57BCA7C9-FEF6-4F1A-9563-2F13449B2784}"/>
                </a:ext>
              </a:extLst>
            </p:cNvPr>
            <p:cNvSpPr/>
            <p:nvPr/>
          </p:nvSpPr>
          <p:spPr bwMode="auto">
            <a:xfrm>
              <a:off x="3739935" y="2231757"/>
              <a:ext cx="1936498" cy="491623"/>
            </a:xfrm>
            <a:prstGeom prst="roundRect">
              <a:avLst/>
            </a:prstGeom>
            <a:solidFill>
              <a:schemeClr val="bg2">
                <a:lumMod val="20000"/>
                <a:lumOff val="80000"/>
              </a:schemeClr>
            </a:solidFill>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c=</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nctucs</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0" name="圓角矩形 6">
              <a:extLst>
                <a:ext uri="{FF2B5EF4-FFF2-40B4-BE49-F238E27FC236}">
                  <a16:creationId xmlns:a16="http://schemas.microsoft.com/office/drawing/2014/main" id="{4121525D-61E7-49F1-8F23-6FAF63BBE05F}"/>
                </a:ext>
              </a:extLst>
            </p:cNvPr>
            <p:cNvSpPr/>
            <p:nvPr/>
          </p:nvSpPr>
          <p:spPr bwMode="auto">
            <a:xfrm>
              <a:off x="4019550" y="2878987"/>
              <a:ext cx="1379290" cy="492110"/>
            </a:xfrm>
            <a:prstGeom prst="roundRect">
              <a:avLst/>
            </a:prstGeom>
            <a:solidFill>
              <a:schemeClr val="bg2">
                <a:lumMod val="20000"/>
                <a:lumOff val="80000"/>
              </a:schemeClr>
            </a:solidFill>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a:t>
              </a:r>
              <a:r>
                <a:rPr lang="en-US" altLang="zh-TW" sz="2200" b="1" dirty="0" err="1">
                  <a:solidFill>
                    <a:schemeClr val="bg2">
                      <a:lumMod val="75000"/>
                    </a:schemeClr>
                  </a:solidFill>
                  <a:latin typeface="+mj-lt"/>
                  <a:ea typeface="新細明體" pitchFamily="18" charset="-120"/>
                </a:rPr>
                <a:t>na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1" name="圓角矩形 7">
              <a:extLst>
                <a:ext uri="{FF2B5EF4-FFF2-40B4-BE49-F238E27FC236}">
                  <a16:creationId xmlns:a16="http://schemas.microsoft.com/office/drawing/2014/main" id="{BB61D687-A87E-4FD3-A7D8-C12453E825AB}"/>
                </a:ext>
              </a:extLst>
            </p:cNvPr>
            <p:cNvSpPr/>
            <p:nvPr/>
          </p:nvSpPr>
          <p:spPr bwMode="auto">
            <a:xfrm>
              <a:off x="4709195" y="3730599"/>
              <a:ext cx="1836238" cy="490904"/>
            </a:xfrm>
            <a:prstGeom prst="roundRect">
              <a:avLst/>
            </a:prstGeom>
            <a:solidFill>
              <a:schemeClr val="bg2">
                <a:lumMod val="20000"/>
                <a:lumOff val="80000"/>
              </a:schemeClr>
            </a:solidFill>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Group</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2" name="圓角矩形 8">
              <a:extLst>
                <a:ext uri="{FF2B5EF4-FFF2-40B4-BE49-F238E27FC236}">
                  <a16:creationId xmlns:a16="http://schemas.microsoft.com/office/drawing/2014/main" id="{FE2D4B6A-EC85-4B9A-9067-EC7A9A42B7C7}"/>
                </a:ext>
              </a:extLst>
            </p:cNvPr>
            <p:cNvSpPr/>
            <p:nvPr/>
          </p:nvSpPr>
          <p:spPr bwMode="auto">
            <a:xfrm>
              <a:off x="2974023" y="3730599"/>
              <a:ext cx="1647612" cy="490904"/>
            </a:xfrm>
            <a:prstGeom prst="roundRect">
              <a:avLst/>
            </a:prstGeom>
            <a:solidFill>
              <a:schemeClr val="bg2">
                <a:lumMod val="20000"/>
                <a:lumOff val="80000"/>
              </a:schemeClr>
            </a:solidFill>
            <a:ln w="28575">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=People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3" name="圓角矩形 9">
              <a:extLst>
                <a:ext uri="{FF2B5EF4-FFF2-40B4-BE49-F238E27FC236}">
                  <a16:creationId xmlns:a16="http://schemas.microsoft.com/office/drawing/2014/main" id="{EAA00286-470B-48DE-8A16-D827414D2728}"/>
                </a:ext>
              </a:extLst>
            </p:cNvPr>
            <p:cNvSpPr/>
            <p:nvPr/>
          </p:nvSpPr>
          <p:spPr bwMode="auto">
            <a:xfrm>
              <a:off x="4858041" y="4676841"/>
              <a:ext cx="1538545" cy="490904"/>
            </a:xfrm>
            <a:prstGeom prst="roundRect">
              <a:avLst/>
            </a:prstGeom>
            <a:solidFill>
              <a:schemeClr val="bg2">
                <a:lumMod val="20000"/>
                <a:lumOff val="80000"/>
              </a:schemeClr>
            </a:solidFill>
            <a:ln w="28575">
              <a:solidFill>
                <a:schemeClr val="accent3">
                  <a:lumMod val="75000"/>
                </a:schemeClr>
              </a:solidFill>
              <a:prstDash val="sysDash"/>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algn="ctr">
                <a:buClrTx/>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err="1">
                  <a:solidFill>
                    <a:schemeClr val="bg2">
                      <a:lumMod val="75000"/>
                    </a:schemeClr>
                  </a:solidFill>
                </a:rPr>
                <a:t>nata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14" name="直線單箭頭接點 13">
              <a:extLst>
                <a:ext uri="{FF2B5EF4-FFF2-40B4-BE49-F238E27FC236}">
                  <a16:creationId xmlns:a16="http://schemas.microsoft.com/office/drawing/2014/main" id="{2BF978B2-A08C-4A36-AB64-EEAE8780341E}"/>
                </a:ext>
              </a:extLst>
            </p:cNvPr>
            <p:cNvCxnSpPr>
              <a:cxnSpLocks/>
              <a:stCxn id="8" idx="2"/>
              <a:endCxn id="9" idx="0"/>
            </p:cNvCxnSpPr>
            <p:nvPr/>
          </p:nvCxnSpPr>
          <p:spPr bwMode="auto">
            <a:xfrm flipH="1">
              <a:off x="4708184" y="2016109"/>
              <a:ext cx="1" cy="21564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5" name="直線單箭頭接點 14">
              <a:extLst>
                <a:ext uri="{FF2B5EF4-FFF2-40B4-BE49-F238E27FC236}">
                  <a16:creationId xmlns:a16="http://schemas.microsoft.com/office/drawing/2014/main" id="{B69693E7-DAC4-40BB-8E7A-B1D8D5F864C4}"/>
                </a:ext>
              </a:extLst>
            </p:cNvPr>
            <p:cNvCxnSpPr>
              <a:cxnSpLocks/>
              <a:stCxn id="9" idx="2"/>
              <a:endCxn id="10" idx="0"/>
            </p:cNvCxnSpPr>
            <p:nvPr/>
          </p:nvCxnSpPr>
          <p:spPr bwMode="auto">
            <a:xfrm>
              <a:off x="4708184" y="2723380"/>
              <a:ext cx="1011" cy="15560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直線單箭頭接點 15">
              <a:extLst>
                <a:ext uri="{FF2B5EF4-FFF2-40B4-BE49-F238E27FC236}">
                  <a16:creationId xmlns:a16="http://schemas.microsoft.com/office/drawing/2014/main" id="{0BB03F26-D17E-4942-B315-D1F4D16D2B1E}"/>
                </a:ext>
              </a:extLst>
            </p:cNvPr>
            <p:cNvCxnSpPr>
              <a:cxnSpLocks/>
              <a:stCxn id="10" idx="2"/>
              <a:endCxn id="12" idx="0"/>
            </p:cNvCxnSpPr>
            <p:nvPr/>
          </p:nvCxnSpPr>
          <p:spPr bwMode="auto">
            <a:xfrm flipH="1">
              <a:off x="3797829" y="3371097"/>
              <a:ext cx="911366" cy="35950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7" name="直線單箭頭接點 16">
              <a:extLst>
                <a:ext uri="{FF2B5EF4-FFF2-40B4-BE49-F238E27FC236}">
                  <a16:creationId xmlns:a16="http://schemas.microsoft.com/office/drawing/2014/main" id="{ABE545E9-5E47-45EB-BC9F-848D4701530B}"/>
                </a:ext>
              </a:extLst>
            </p:cNvPr>
            <p:cNvCxnSpPr>
              <a:cxnSpLocks/>
              <a:stCxn id="11" idx="2"/>
              <a:endCxn id="13" idx="0"/>
            </p:cNvCxnSpPr>
            <p:nvPr/>
          </p:nvCxnSpPr>
          <p:spPr bwMode="auto">
            <a:xfrm>
              <a:off x="5627314" y="4221503"/>
              <a:ext cx="0" cy="45533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8" name="直線單箭頭接點 17">
              <a:extLst>
                <a:ext uri="{FF2B5EF4-FFF2-40B4-BE49-F238E27FC236}">
                  <a16:creationId xmlns:a16="http://schemas.microsoft.com/office/drawing/2014/main" id="{86735D2D-6885-439C-9312-1E9AD77DD0FD}"/>
                </a:ext>
              </a:extLst>
            </p:cNvPr>
            <p:cNvCxnSpPr>
              <a:cxnSpLocks/>
              <a:stCxn id="10" idx="2"/>
              <a:endCxn id="11" idx="0"/>
            </p:cNvCxnSpPr>
            <p:nvPr/>
          </p:nvCxnSpPr>
          <p:spPr bwMode="auto">
            <a:xfrm>
              <a:off x="4709195" y="3371097"/>
              <a:ext cx="918119" cy="35950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1" name="圓角矩形 40">
              <a:extLst>
                <a:ext uri="{FF2B5EF4-FFF2-40B4-BE49-F238E27FC236}">
                  <a16:creationId xmlns:a16="http://schemas.microsoft.com/office/drawing/2014/main" id="{53F5493E-32A7-4F4C-8C45-2DE827407D08}"/>
                </a:ext>
              </a:extLst>
            </p:cNvPr>
            <p:cNvSpPr/>
            <p:nvPr/>
          </p:nvSpPr>
          <p:spPr bwMode="auto">
            <a:xfrm>
              <a:off x="1912890" y="4664569"/>
              <a:ext cx="1538545" cy="503176"/>
            </a:xfrm>
            <a:prstGeom prst="roundRect">
              <a:avLst/>
            </a:prstGeom>
            <a:solidFill>
              <a:schemeClr val="bg2">
                <a:lumMod val="20000"/>
                <a:lumOff val="80000"/>
              </a:schemeClr>
            </a:solidFill>
            <a:ln w="28575">
              <a:solidFill>
                <a:schemeClr val="bg2">
                  <a:lumMod val="60000"/>
                  <a:lumOff val="40000"/>
                </a:schemeClr>
              </a:solidFill>
              <a:prstDash val="sysDash"/>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lang="en-US" altLang="zh-TW" sz="2200" b="1" dirty="0">
                  <a:solidFill>
                    <a:schemeClr val="bg2">
                      <a:lumMod val="75000"/>
                    </a:schemeClr>
                  </a:solidFill>
                  <a:latin typeface="+mj-lt"/>
                  <a:ea typeface="新細明體" pitchFamily="18" charset="-120"/>
                </a:rPr>
                <a:t>=</a:t>
              </a:r>
              <a:r>
                <a:rPr lang="en-US" altLang="zh-TW" sz="2200" b="1" dirty="0" err="1">
                  <a:solidFill>
                    <a:schemeClr val="bg2">
                      <a:lumMod val="75000"/>
                    </a:schemeClr>
                  </a:solidFill>
                  <a:latin typeface="+mj-lt"/>
                  <a:ea typeface="新細明體" pitchFamily="18" charset="-120"/>
                </a:rPr>
                <a:t>tzute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22" name="直線單箭頭接點 21">
              <a:extLst>
                <a:ext uri="{FF2B5EF4-FFF2-40B4-BE49-F238E27FC236}">
                  <a16:creationId xmlns:a16="http://schemas.microsoft.com/office/drawing/2014/main" id="{14BD6C80-BF19-475A-8B90-012AB37DD52C}"/>
                </a:ext>
              </a:extLst>
            </p:cNvPr>
            <p:cNvCxnSpPr>
              <a:cxnSpLocks/>
              <a:stCxn id="12" idx="2"/>
              <a:endCxn id="21" idx="0"/>
            </p:cNvCxnSpPr>
            <p:nvPr/>
          </p:nvCxnSpPr>
          <p:spPr bwMode="auto">
            <a:xfrm flipH="1">
              <a:off x="2682163" y="4221503"/>
              <a:ext cx="1115666" cy="44306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
        <p:nvSpPr>
          <p:cNvPr id="30" name="文字版面配置區 3">
            <a:extLst>
              <a:ext uri="{FF2B5EF4-FFF2-40B4-BE49-F238E27FC236}">
                <a16:creationId xmlns:a16="http://schemas.microsoft.com/office/drawing/2014/main" id="{8B09A00A-FDE3-4C08-AB32-01EB616C1524}"/>
              </a:ext>
            </a:extLst>
          </p:cNvPr>
          <p:cNvSpPr>
            <a:spLocks noGrp="1"/>
          </p:cNvSpPr>
          <p:nvPr>
            <p:ph type="body" idx="1"/>
          </p:nvPr>
        </p:nvSpPr>
        <p:spPr>
          <a:xfrm>
            <a:off x="599050" y="1413525"/>
            <a:ext cx="2903117" cy="530915"/>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Membership</a:t>
            </a:r>
          </a:p>
        </p:txBody>
      </p:sp>
      <p:sp>
        <p:nvSpPr>
          <p:cNvPr id="31" name="矩形 30">
            <a:extLst>
              <a:ext uri="{FF2B5EF4-FFF2-40B4-BE49-F238E27FC236}">
                <a16:creationId xmlns:a16="http://schemas.microsoft.com/office/drawing/2014/main" id="{7563AEE9-AAF3-4740-A6D9-FD8BBF69EAA7}"/>
              </a:ext>
            </a:extLst>
          </p:cNvPr>
          <p:cNvSpPr/>
          <p:nvPr/>
        </p:nvSpPr>
        <p:spPr>
          <a:xfrm>
            <a:off x="6286790" y="4652872"/>
            <a:ext cx="5480295" cy="2492990"/>
          </a:xfrm>
          <a:prstGeom prst="rect">
            <a:avLst/>
          </a:prstGeom>
          <a:ln w="28575">
            <a:solidFill>
              <a:schemeClr val="accent3">
                <a:lumMod val="75000"/>
              </a:schemeClr>
            </a:solid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TW" altLang="en-US" sz="2600" dirty="0">
                <a:latin typeface="+mj-lt"/>
              </a:rPr>
              <a:t>objectClass: posixGroup</a:t>
            </a:r>
          </a:p>
          <a:p>
            <a:r>
              <a:rPr lang="zh-TW" altLang="en-US" sz="2600" dirty="0">
                <a:latin typeface="+mj-lt"/>
              </a:rPr>
              <a:t>objectClass: top</a:t>
            </a:r>
          </a:p>
          <a:p>
            <a:r>
              <a:rPr lang="zh-TW" altLang="en-US" sz="2600" dirty="0">
                <a:latin typeface="+mj-lt"/>
              </a:rPr>
              <a:t>cn: </a:t>
            </a:r>
            <a:r>
              <a:rPr lang="en-US" altLang="zh-TW" sz="2600" dirty="0" err="1">
                <a:latin typeface="+mj-lt"/>
              </a:rPr>
              <a:t>nata</a:t>
            </a:r>
            <a:endParaRPr lang="en-US" altLang="zh-TW" sz="2600" dirty="0">
              <a:latin typeface="+mj-lt"/>
            </a:endParaRPr>
          </a:p>
          <a:p>
            <a:r>
              <a:rPr lang="zh-TW" altLang="en-US" sz="2600" dirty="0">
                <a:latin typeface="+mj-lt"/>
              </a:rPr>
              <a:t>displayName: </a:t>
            </a:r>
            <a:r>
              <a:rPr lang="en-US" altLang="zh-TW" sz="2600" dirty="0" err="1">
                <a:latin typeface="+mj-lt"/>
              </a:rPr>
              <a:t>nata</a:t>
            </a:r>
            <a:endParaRPr lang="zh-TW" altLang="en-US" sz="2600" dirty="0">
              <a:latin typeface="+mj-lt"/>
            </a:endParaRPr>
          </a:p>
          <a:p>
            <a:r>
              <a:rPr lang="zh-TW" altLang="en-US" sz="2600" dirty="0">
                <a:latin typeface="+mj-lt"/>
              </a:rPr>
              <a:t>description: Domain Unix group</a:t>
            </a:r>
          </a:p>
          <a:p>
            <a:r>
              <a:rPr lang="zh-TW" altLang="en-US" sz="2600" dirty="0">
                <a:solidFill>
                  <a:srgbClr val="FF0000"/>
                </a:solidFill>
                <a:latin typeface="+mj-lt"/>
              </a:rPr>
              <a:t>gidNumber: </a:t>
            </a:r>
            <a:r>
              <a:rPr lang="en-US" altLang="zh-TW" sz="2600" dirty="0">
                <a:solidFill>
                  <a:srgbClr val="FF0000"/>
                </a:solidFill>
                <a:latin typeface="+mj-lt"/>
              </a:rPr>
              <a:t>1234</a:t>
            </a:r>
            <a:endParaRPr lang="zh-TW" altLang="en-US" sz="2600" dirty="0">
              <a:solidFill>
                <a:srgbClr val="FF0000"/>
              </a:solidFill>
              <a:latin typeface="+mj-lt"/>
            </a:endParaRPr>
          </a:p>
        </p:txBody>
      </p:sp>
      <p:sp>
        <p:nvSpPr>
          <p:cNvPr id="32" name="矩形 31">
            <a:extLst>
              <a:ext uri="{FF2B5EF4-FFF2-40B4-BE49-F238E27FC236}">
                <a16:creationId xmlns:a16="http://schemas.microsoft.com/office/drawing/2014/main" id="{D77F84E5-725D-4B02-B16D-2C22D6769CB2}"/>
              </a:ext>
            </a:extLst>
          </p:cNvPr>
          <p:cNvSpPr/>
          <p:nvPr/>
        </p:nvSpPr>
        <p:spPr>
          <a:xfrm>
            <a:off x="517995" y="4639878"/>
            <a:ext cx="5480295" cy="2092881"/>
          </a:xfrm>
          <a:prstGeom prst="rect">
            <a:avLst/>
          </a:prstGeom>
          <a:ln w="28575">
            <a:solidFill>
              <a:schemeClr val="bg2">
                <a:lumMod val="60000"/>
                <a:lumOff val="40000"/>
              </a:schemeClr>
            </a:solidFill>
            <a:prstDash val="sysDash"/>
          </a:ln>
        </p:spPr>
        <p:style>
          <a:lnRef idx="2">
            <a:schemeClr val="dk1"/>
          </a:lnRef>
          <a:fillRef idx="1">
            <a:schemeClr val="lt1"/>
          </a:fillRef>
          <a:effectRef idx="0">
            <a:schemeClr val="dk1"/>
          </a:effectRef>
          <a:fontRef idx="minor">
            <a:schemeClr val="dk1"/>
          </a:fontRef>
        </p:style>
        <p:txBody>
          <a:bodyPr wrap="square">
            <a:spAutoFit/>
          </a:bodyPr>
          <a:lstStyle/>
          <a:p>
            <a:r>
              <a:rPr lang="zh-TW" altLang="en-US" sz="2600" dirty="0">
                <a:latin typeface="+mj-lt"/>
              </a:rPr>
              <a:t>objectClass: posixGroup</a:t>
            </a:r>
          </a:p>
          <a:p>
            <a:r>
              <a:rPr lang="zh-TW" altLang="en-US" sz="2600" dirty="0">
                <a:latin typeface="+mj-lt"/>
              </a:rPr>
              <a:t>objectClass: top</a:t>
            </a:r>
            <a:endParaRPr lang="en-US" altLang="zh-TW" sz="2600" dirty="0">
              <a:latin typeface="+mj-lt"/>
            </a:endParaRPr>
          </a:p>
          <a:p>
            <a:r>
              <a:rPr lang="en-US" altLang="zh-TW" sz="2600" dirty="0" err="1">
                <a:latin typeface="+mj-lt"/>
              </a:rPr>
              <a:t>objectClass</a:t>
            </a:r>
            <a:r>
              <a:rPr lang="en-US" altLang="zh-TW" sz="2600" dirty="0">
                <a:latin typeface="+mj-lt"/>
              </a:rPr>
              <a:t>: </a:t>
            </a:r>
            <a:r>
              <a:rPr lang="en-US" altLang="zh-TW" sz="2600" dirty="0" err="1">
                <a:latin typeface="+mj-lt"/>
              </a:rPr>
              <a:t>posixAccount</a:t>
            </a:r>
            <a:endParaRPr lang="zh-TW" altLang="en-US" sz="2600" dirty="0">
              <a:latin typeface="+mj-lt"/>
            </a:endParaRPr>
          </a:p>
          <a:p>
            <a:r>
              <a:rPr lang="zh-TW" altLang="en-US" sz="2600" dirty="0">
                <a:latin typeface="+mj-lt"/>
              </a:rPr>
              <a:t>cn: </a:t>
            </a:r>
            <a:r>
              <a:rPr lang="en-US" altLang="zh-TW" sz="2600" dirty="0" err="1">
                <a:latin typeface="+mj-lt"/>
              </a:rPr>
              <a:t>tzute</a:t>
            </a:r>
            <a:endParaRPr lang="en-US" altLang="zh-TW" sz="2600" dirty="0">
              <a:latin typeface="+mj-lt"/>
            </a:endParaRPr>
          </a:p>
          <a:p>
            <a:r>
              <a:rPr lang="zh-TW" altLang="en-US" sz="2600" dirty="0">
                <a:solidFill>
                  <a:srgbClr val="FF0000"/>
                </a:solidFill>
                <a:latin typeface="+mj-lt"/>
              </a:rPr>
              <a:t>gidNumber: 1</a:t>
            </a:r>
            <a:r>
              <a:rPr lang="en-US" altLang="zh-TW" sz="2600" dirty="0">
                <a:solidFill>
                  <a:srgbClr val="FF0000"/>
                </a:solidFill>
                <a:latin typeface="+mj-lt"/>
              </a:rPr>
              <a:t>234</a:t>
            </a:r>
            <a:endParaRPr lang="zh-TW" altLang="en-US" sz="2600" dirty="0">
              <a:solidFill>
                <a:srgbClr val="FF0000"/>
              </a:solidFill>
              <a:latin typeface="+mj-lt"/>
            </a:endParaRPr>
          </a:p>
        </p:txBody>
      </p:sp>
    </p:spTree>
    <p:extLst>
      <p:ext uri="{BB962C8B-B14F-4D97-AF65-F5344CB8AC3E}">
        <p14:creationId xmlns:p14="http://schemas.microsoft.com/office/powerpoint/2010/main" val="701702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21</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Overlays – </a:t>
            </a:r>
            <a:r>
              <a:rPr lang="en-US" altLang="zh-TW" sz="4800" dirty="0" err="1"/>
              <a:t>memberOf</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40" y="1323248"/>
            <a:ext cx="10830900" cy="5657860"/>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Installation</a:t>
            </a:r>
          </a:p>
          <a:p>
            <a:pPr marL="1143000" lvl="1" indent="-457200">
              <a:buFont typeface="Arial" panose="020B0604020202020204" pitchFamily="34" charset="0"/>
              <a:buChar char="•"/>
              <a:defRPr/>
            </a:pPr>
            <a:r>
              <a:rPr lang="en-US" altLang="zh-TW" dirty="0">
                <a:ea typeface="新細明體" pitchFamily="18" charset="-120"/>
              </a:rPr>
              <a:t>Ports</a:t>
            </a:r>
          </a:p>
          <a:p>
            <a:pPr marL="1143000" lvl="1" indent="-457200">
              <a:buFont typeface="Arial" panose="020B0604020202020204" pitchFamily="34" charset="0"/>
              <a:buChar char="•"/>
              <a:defRPr/>
            </a:pPr>
            <a:r>
              <a:rPr lang="en-US" altLang="zh-TW" dirty="0">
                <a:ea typeface="新細明體" pitchFamily="18" charset="-120"/>
              </a:rPr>
              <a:t>make config </a:t>
            </a:r>
            <a:r>
              <a:rPr lang="en-US" altLang="zh-TW" dirty="0">
                <a:ea typeface="新細明體" pitchFamily="18" charset="-120"/>
                <a:sym typeface="Wingdings" panose="05000000000000000000" pitchFamily="2" charset="2"/>
              </a:rPr>
              <a:t> </a:t>
            </a:r>
            <a:r>
              <a:rPr lang="en-US" altLang="zh-TW" dirty="0">
                <a:ea typeface="新細明體" pitchFamily="18" charset="-120"/>
              </a:rPr>
              <a:t>enable option</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228600" indent="0" eaLnBrk="1" hangingPunct="1">
              <a:defRPr/>
            </a:pPr>
            <a:r>
              <a:rPr lang="en-US" altLang="zh-TW" dirty="0">
                <a:solidFill>
                  <a:schemeClr val="bg2">
                    <a:lumMod val="60000"/>
                    <a:lumOff val="40000"/>
                  </a:schemeClr>
                </a:solidFill>
                <a:ea typeface="新細明體" pitchFamily="18" charset="-120"/>
              </a:rPr>
              <a:t>     </a:t>
            </a:r>
          </a:p>
          <a:p>
            <a:pPr marL="228600" indent="0" eaLnBrk="1" hangingPunct="1">
              <a:defRPr/>
            </a:pPr>
            <a:r>
              <a:rPr lang="en-US" altLang="zh-TW" dirty="0">
                <a:solidFill>
                  <a:schemeClr val="bg2">
                    <a:lumMod val="60000"/>
                    <a:lumOff val="40000"/>
                  </a:schemeClr>
                </a:solidFill>
                <a:ea typeface="新細明體" pitchFamily="18" charset="-120"/>
              </a:rPr>
              <a:t>	</a:t>
            </a:r>
          </a:p>
          <a:p>
            <a:pPr marL="685800" indent="-457200" eaLnBrk="1" hangingPunct="1">
              <a:buFont typeface="Wingdings" panose="05000000000000000000" pitchFamily="2" charset="2"/>
              <a:buChar char="p"/>
              <a:defRPr/>
            </a:pPr>
            <a:endParaRPr lang="en-US" altLang="zh-TW" dirty="0">
              <a:ea typeface="新細明體" pitchFamily="18" charset="-120"/>
            </a:endParaRPr>
          </a:p>
        </p:txBody>
      </p:sp>
      <p:pic>
        <p:nvPicPr>
          <p:cNvPr id="6" name="圖片 5">
            <a:extLst>
              <a:ext uri="{FF2B5EF4-FFF2-40B4-BE49-F238E27FC236}">
                <a16:creationId xmlns:a16="http://schemas.microsoft.com/office/drawing/2014/main" id="{878A06D9-0FBF-44DD-BCD4-356D7E6C9403}"/>
              </a:ext>
            </a:extLst>
          </p:cNvPr>
          <p:cNvPicPr>
            <a:picLocks noChangeAspect="1"/>
          </p:cNvPicPr>
          <p:nvPr/>
        </p:nvPicPr>
        <p:blipFill>
          <a:blip r:embed="rId2"/>
          <a:stretch>
            <a:fillRect/>
          </a:stretch>
        </p:blipFill>
        <p:spPr>
          <a:xfrm>
            <a:off x="861233" y="2992640"/>
            <a:ext cx="10274113" cy="3728200"/>
          </a:xfrm>
          <a:prstGeom prst="rect">
            <a:avLst/>
          </a:prstGeom>
        </p:spPr>
      </p:pic>
      <p:sp>
        <p:nvSpPr>
          <p:cNvPr id="7" name="矩形 6">
            <a:extLst>
              <a:ext uri="{FF2B5EF4-FFF2-40B4-BE49-F238E27FC236}">
                <a16:creationId xmlns:a16="http://schemas.microsoft.com/office/drawing/2014/main" id="{5F7A6C2C-8807-4F1A-B7A7-9D8CCC2EB0DA}"/>
              </a:ext>
            </a:extLst>
          </p:cNvPr>
          <p:cNvSpPr/>
          <p:nvPr/>
        </p:nvSpPr>
        <p:spPr>
          <a:xfrm>
            <a:off x="1552294" y="6792958"/>
            <a:ext cx="8922635" cy="523220"/>
          </a:xfrm>
          <a:prstGeom prst="rect">
            <a:avLst/>
          </a:prstGeom>
        </p:spPr>
        <p:txBody>
          <a:bodyPr wrap="none">
            <a:spAutoFit/>
          </a:bodyPr>
          <a:lstStyle/>
          <a:p>
            <a:r>
              <a:rPr lang="en-US" altLang="zh-TW" sz="2800" dirty="0">
                <a:solidFill>
                  <a:schemeClr val="bg2">
                    <a:lumMod val="60000"/>
                    <a:lumOff val="40000"/>
                  </a:schemeClr>
                </a:solidFill>
                <a:ea typeface="新細明體" pitchFamily="18" charset="-120"/>
              </a:rPr>
              <a:t> </a:t>
            </a:r>
            <a:r>
              <a:rPr lang="en-US" altLang="zh-TW" sz="2800" dirty="0">
                <a:solidFill>
                  <a:schemeClr val="bg2">
                    <a:lumMod val="60000"/>
                    <a:lumOff val="40000"/>
                  </a:schemeClr>
                </a:solidFill>
                <a:ea typeface="新細明體" pitchFamily="18" charset="-120"/>
                <a:hlinkClick r:id="rId3"/>
              </a:rPr>
              <a:t>https://www.openldap.org/doc/admin24/overlays.html</a:t>
            </a:r>
            <a:r>
              <a:rPr lang="en-US" altLang="zh-TW" sz="2800" dirty="0">
                <a:solidFill>
                  <a:schemeClr val="bg2">
                    <a:lumMod val="60000"/>
                    <a:lumOff val="40000"/>
                  </a:schemeClr>
                </a:solidFill>
                <a:ea typeface="新細明體" pitchFamily="18" charset="-120"/>
              </a:rPr>
              <a:t> </a:t>
            </a:r>
            <a:endParaRPr lang="zh-TW" altLang="en-US" sz="2800" dirty="0"/>
          </a:p>
        </p:txBody>
      </p:sp>
    </p:spTree>
    <p:extLst>
      <p:ext uri="{BB962C8B-B14F-4D97-AF65-F5344CB8AC3E}">
        <p14:creationId xmlns:p14="http://schemas.microsoft.com/office/powerpoint/2010/main" val="3832749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22</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Overlays – </a:t>
            </a:r>
            <a:r>
              <a:rPr lang="en-US" altLang="zh-TW" sz="4800" dirty="0" err="1"/>
              <a:t>memberOf</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309146"/>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Edit /</a:t>
            </a:r>
            <a:r>
              <a:rPr lang="en-US" altLang="zh-TW" dirty="0" err="1">
                <a:ea typeface="新細明體" pitchFamily="18" charset="-120"/>
              </a:rPr>
              <a:t>usr</a:t>
            </a:r>
            <a:r>
              <a:rPr lang="en-US" altLang="zh-TW" dirty="0">
                <a:ea typeface="新細明體" pitchFamily="18" charset="-120"/>
              </a:rPr>
              <a:t>/local/</a:t>
            </a:r>
            <a:r>
              <a:rPr lang="en-US" altLang="zh-TW" dirty="0" err="1">
                <a:ea typeface="新細明體" pitchFamily="18" charset="-120"/>
              </a:rPr>
              <a:t>etc</a:t>
            </a:r>
            <a:r>
              <a:rPr lang="en-US" altLang="zh-TW" dirty="0">
                <a:ea typeface="新細明體" pitchFamily="18" charset="-120"/>
              </a:rPr>
              <a:t>/</a:t>
            </a:r>
            <a:r>
              <a:rPr lang="en-US" altLang="zh-TW" dirty="0" err="1">
                <a:ea typeface="新細明體" pitchFamily="18" charset="-120"/>
              </a:rPr>
              <a:t>openldap</a:t>
            </a:r>
            <a:r>
              <a:rPr lang="en-US" altLang="zh-TW" dirty="0">
                <a:ea typeface="新細明體" pitchFamily="18" charset="-120"/>
              </a:rPr>
              <a:t>/</a:t>
            </a:r>
            <a:r>
              <a:rPr lang="en-US" altLang="zh-TW" dirty="0" err="1">
                <a:ea typeface="新細明體" pitchFamily="18" charset="-120"/>
              </a:rPr>
              <a:t>slapd.conf</a:t>
            </a: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dirty="0">
                <a:ea typeface="新細明體" pitchFamily="18" charset="-120"/>
              </a:rPr>
              <a:t>restart </a:t>
            </a:r>
            <a:r>
              <a:rPr lang="en-US" altLang="zh-TW" dirty="0" err="1">
                <a:ea typeface="新細明體" pitchFamily="18" charset="-120"/>
              </a:rPr>
              <a:t>slapd</a:t>
            </a: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dirty="0">
                <a:ea typeface="新細明體" pitchFamily="18" charset="-120"/>
              </a:rPr>
              <a:t>Query Result</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228600" indent="0" eaLnBrk="1" hangingPunct="1">
              <a:defRPr/>
            </a:pPr>
            <a:r>
              <a:rPr lang="en-US" altLang="zh-TW" dirty="0">
                <a:solidFill>
                  <a:schemeClr val="bg2">
                    <a:lumMod val="60000"/>
                    <a:lumOff val="40000"/>
                  </a:schemeClr>
                </a:solidFill>
                <a:ea typeface="新細明體" pitchFamily="18" charset="-120"/>
                <a:hlinkClick r:id="rId2"/>
              </a:rPr>
              <a:t>https://www.openldap.org/doc/admin24/overlays.html</a:t>
            </a:r>
            <a:r>
              <a:rPr lang="en-US" altLang="zh-TW" dirty="0">
                <a:solidFill>
                  <a:schemeClr val="bg2">
                    <a:lumMod val="60000"/>
                    <a:lumOff val="40000"/>
                  </a:schemeClr>
                </a:solidFill>
                <a:ea typeface="新細明體" pitchFamily="18" charset="-120"/>
              </a:rPr>
              <a:t> </a:t>
            </a:r>
          </a:p>
        </p:txBody>
      </p:sp>
      <p:sp>
        <p:nvSpPr>
          <p:cNvPr id="6" name="Google Shape;289;p24">
            <a:extLst>
              <a:ext uri="{FF2B5EF4-FFF2-40B4-BE49-F238E27FC236}">
                <a16:creationId xmlns:a16="http://schemas.microsoft.com/office/drawing/2014/main" id="{301957C6-17F0-402D-BCAF-A06C81988520}"/>
              </a:ext>
            </a:extLst>
          </p:cNvPr>
          <p:cNvSpPr txBox="1">
            <a:spLocks/>
          </p:cNvSpPr>
          <p:nvPr/>
        </p:nvSpPr>
        <p:spPr>
          <a:xfrm>
            <a:off x="815721" y="4303933"/>
            <a:ext cx="10314346" cy="169863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400" b="1" dirty="0" err="1"/>
              <a:t>dn</a:t>
            </a:r>
            <a:r>
              <a:rPr lang="en-US" sz="2400" b="1" dirty="0"/>
              <a:t>: </a:t>
            </a:r>
            <a:r>
              <a:rPr lang="en-US" sz="2400" b="1" dirty="0" err="1"/>
              <a:t>cn</a:t>
            </a:r>
            <a:r>
              <a:rPr lang="en-US" sz="2400" b="1" dirty="0"/>
              <a:t>=</a:t>
            </a:r>
            <a:r>
              <a:rPr lang="en-US" sz="2400" b="1" dirty="0" err="1"/>
              <a:t>nata,ou</a:t>
            </a:r>
            <a:r>
              <a:rPr lang="en-US" sz="2400" b="1" dirty="0"/>
              <a:t>=</a:t>
            </a:r>
            <a:r>
              <a:rPr lang="en-US" sz="2400" b="1" dirty="0" err="1">
                <a:solidFill>
                  <a:srgbClr val="FF0000"/>
                </a:solidFill>
              </a:rPr>
              <a:t>MemberGroup</a:t>
            </a:r>
            <a:r>
              <a:rPr lang="en-US" sz="2400" b="1" dirty="0" err="1"/>
              <a:t>,dc</a:t>
            </a:r>
            <a:r>
              <a:rPr lang="en-US" sz="2400" b="1" dirty="0"/>
              <a:t>=</a:t>
            </a:r>
            <a:r>
              <a:rPr lang="en-US" sz="2400" b="1" dirty="0" err="1"/>
              <a:t>na,dc</a:t>
            </a:r>
            <a:r>
              <a:rPr lang="en-US" sz="2400" b="1" dirty="0"/>
              <a:t>=</a:t>
            </a:r>
            <a:r>
              <a:rPr lang="en-US" sz="2400" b="1" dirty="0" err="1"/>
              <a:t>nctucs,dc</a:t>
            </a:r>
            <a:r>
              <a:rPr lang="en-US" sz="2400" b="1" dirty="0"/>
              <a:t>=cc</a:t>
            </a:r>
          </a:p>
          <a:p>
            <a:pPr marL="0" indent="0">
              <a:buNone/>
            </a:pPr>
            <a:r>
              <a:rPr lang="en-US" sz="2400" b="1" dirty="0" err="1">
                <a:solidFill>
                  <a:schemeClr val="accent3">
                    <a:lumMod val="75000"/>
                  </a:schemeClr>
                </a:solidFill>
              </a:rPr>
              <a:t>objectclass</a:t>
            </a:r>
            <a:r>
              <a:rPr lang="en-US" sz="2400" b="1" dirty="0">
                <a:solidFill>
                  <a:schemeClr val="accent3">
                    <a:lumMod val="75000"/>
                  </a:schemeClr>
                </a:solidFill>
              </a:rPr>
              <a:t>: </a:t>
            </a:r>
            <a:r>
              <a:rPr lang="en-US" sz="2400" b="1" dirty="0" err="1">
                <a:solidFill>
                  <a:schemeClr val="accent3">
                    <a:lumMod val="75000"/>
                  </a:schemeClr>
                </a:solidFill>
              </a:rPr>
              <a:t>groupOfNames</a:t>
            </a:r>
            <a:r>
              <a:rPr lang="en-US" sz="2400" b="1" dirty="0">
                <a:solidFill>
                  <a:schemeClr val="accent3">
                    <a:lumMod val="75000"/>
                  </a:schemeClr>
                </a:solidFill>
              </a:rPr>
              <a:t> </a:t>
            </a:r>
          </a:p>
          <a:p>
            <a:pPr marL="0" indent="0">
              <a:buNone/>
            </a:pPr>
            <a:r>
              <a:rPr lang="en-US" sz="2400" b="1" dirty="0" err="1"/>
              <a:t>cn</a:t>
            </a:r>
            <a:r>
              <a:rPr lang="en-US" sz="2400" b="1" dirty="0"/>
              <a:t>: </a:t>
            </a:r>
            <a:r>
              <a:rPr lang="en-US" sz="2400" b="1" dirty="0" err="1"/>
              <a:t>nata</a:t>
            </a:r>
            <a:r>
              <a:rPr lang="en-US" sz="2400" b="1" dirty="0"/>
              <a:t> </a:t>
            </a:r>
          </a:p>
          <a:p>
            <a:pPr marL="0" indent="0">
              <a:buNone/>
            </a:pPr>
            <a:r>
              <a:rPr lang="en-US" sz="2400" b="1" dirty="0">
                <a:solidFill>
                  <a:schemeClr val="accent3">
                    <a:lumMod val="75000"/>
                  </a:schemeClr>
                </a:solidFill>
              </a:rPr>
              <a:t>member</a:t>
            </a:r>
            <a:r>
              <a:rPr lang="en-US" sz="2400" b="1" dirty="0"/>
              <a:t>: </a:t>
            </a:r>
            <a:r>
              <a:rPr lang="en-US" sz="2400" b="1" dirty="0" err="1"/>
              <a:t>cn</a:t>
            </a:r>
            <a:r>
              <a:rPr lang="en-US" sz="2400" b="1" dirty="0"/>
              <a:t>=</a:t>
            </a:r>
            <a:r>
              <a:rPr lang="en-US" sz="2400" b="1" dirty="0" err="1"/>
              <a:t>tzute,ou</a:t>
            </a:r>
            <a:r>
              <a:rPr lang="en-US" sz="2400" b="1" dirty="0"/>
              <a:t>=</a:t>
            </a:r>
            <a:r>
              <a:rPr lang="en-US" sz="2400" b="1" dirty="0" err="1"/>
              <a:t>People,dc</a:t>
            </a:r>
            <a:r>
              <a:rPr lang="en-US" sz="2400" b="1" dirty="0"/>
              <a:t>=</a:t>
            </a:r>
            <a:r>
              <a:rPr lang="en-US" sz="2400" b="1" dirty="0" err="1"/>
              <a:t>na,dc</a:t>
            </a:r>
            <a:r>
              <a:rPr lang="en-US" sz="2400" b="1" dirty="0"/>
              <a:t>=</a:t>
            </a:r>
            <a:r>
              <a:rPr lang="en-US" sz="2400" b="1" dirty="0" err="1"/>
              <a:t>nctucs,dc</a:t>
            </a:r>
            <a:r>
              <a:rPr lang="en-US" sz="2400" b="1" dirty="0"/>
              <a:t>=cc</a:t>
            </a:r>
          </a:p>
        </p:txBody>
      </p:sp>
      <p:sp>
        <p:nvSpPr>
          <p:cNvPr id="7" name="Google Shape;289;p24">
            <a:extLst>
              <a:ext uri="{FF2B5EF4-FFF2-40B4-BE49-F238E27FC236}">
                <a16:creationId xmlns:a16="http://schemas.microsoft.com/office/drawing/2014/main" id="{95CD37E5-BFFC-44D7-93D1-CBED43D1E2CE}"/>
              </a:ext>
            </a:extLst>
          </p:cNvPr>
          <p:cNvSpPr txBox="1">
            <a:spLocks/>
          </p:cNvSpPr>
          <p:nvPr/>
        </p:nvSpPr>
        <p:spPr>
          <a:xfrm>
            <a:off x="857327" y="2009410"/>
            <a:ext cx="10314346" cy="91952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400" b="1" dirty="0">
                <a:solidFill>
                  <a:schemeClr val="tx1">
                    <a:lumMod val="50000"/>
                    <a:lumOff val="50000"/>
                  </a:schemeClr>
                </a:solidFill>
              </a:rPr>
              <a:t># </a:t>
            </a:r>
            <a:r>
              <a:rPr lang="en-US" sz="2400" b="1" dirty="0" err="1">
                <a:solidFill>
                  <a:schemeClr val="tx1">
                    <a:lumMod val="50000"/>
                    <a:lumOff val="50000"/>
                  </a:schemeClr>
                </a:solidFill>
              </a:rPr>
              <a:t>MemberOf</a:t>
            </a:r>
            <a:endParaRPr lang="en-US" sz="2400" b="1" dirty="0">
              <a:solidFill>
                <a:schemeClr val="tx1">
                  <a:lumMod val="50000"/>
                  <a:lumOff val="50000"/>
                </a:schemeClr>
              </a:solidFill>
            </a:endParaRPr>
          </a:p>
          <a:p>
            <a:pPr marL="0" indent="0">
              <a:buNone/>
            </a:pPr>
            <a:r>
              <a:rPr lang="en-US" sz="2400" b="1" dirty="0"/>
              <a:t>Overlay </a:t>
            </a:r>
            <a:r>
              <a:rPr lang="en-US" sz="2400" b="1" dirty="0" err="1"/>
              <a:t>memberof</a:t>
            </a:r>
            <a:endParaRPr lang="en-US" sz="2400" b="1" dirty="0"/>
          </a:p>
        </p:txBody>
      </p:sp>
    </p:spTree>
    <p:extLst>
      <p:ext uri="{BB962C8B-B14F-4D97-AF65-F5344CB8AC3E}">
        <p14:creationId xmlns:p14="http://schemas.microsoft.com/office/powerpoint/2010/main" val="1277073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23</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OLC – Online Configuration (1/3)</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840060"/>
          </a:xfrm>
        </p:spPr>
        <p:txBody>
          <a:bodyPr/>
          <a:lstStyle/>
          <a:p>
            <a:pPr marL="685800" indent="-457200" eaLnBrk="1" hangingPunct="1">
              <a:buFont typeface="Wingdings" panose="05000000000000000000" pitchFamily="2" charset="2"/>
              <a:buChar char="p"/>
              <a:defRPr/>
            </a:pPr>
            <a:r>
              <a:rPr lang="en-US" altLang="zh-TW" dirty="0" err="1">
                <a:ea typeface="新細明體" pitchFamily="18" charset="-120"/>
              </a:rPr>
              <a:t>OpenLDAP</a:t>
            </a:r>
            <a:r>
              <a:rPr lang="en-US" altLang="zh-TW" dirty="0">
                <a:ea typeface="新細明體" pitchFamily="18" charset="-120"/>
              </a:rPr>
              <a:t> Version 2.3 </a:t>
            </a:r>
            <a:r>
              <a:rPr lang="en-US" altLang="zh-TW" dirty="0">
                <a:ea typeface="新細明體" pitchFamily="18" charset="-120"/>
                <a:sym typeface="Wingdings" panose="05000000000000000000" pitchFamily="2" charset="2"/>
              </a:rPr>
              <a:t></a:t>
            </a:r>
            <a:r>
              <a:rPr lang="en-US" altLang="zh-TW" dirty="0">
                <a:ea typeface="新細明體" pitchFamily="18" charset="-120"/>
              </a:rPr>
              <a:t> New feature</a:t>
            </a:r>
          </a:p>
          <a:p>
            <a:pPr marL="685800" indent="-457200" eaLnBrk="1" hangingPunct="1">
              <a:buFont typeface="Wingdings" panose="05000000000000000000" pitchFamily="2" charset="2"/>
              <a:buChar char="p"/>
              <a:defRPr/>
            </a:pPr>
            <a:r>
              <a:rPr lang="en-US" altLang="zh-TW" dirty="0" err="1">
                <a:ea typeface="新細明體" pitchFamily="18" charset="-120"/>
              </a:rPr>
              <a:t>OpenLDAP</a:t>
            </a:r>
            <a:r>
              <a:rPr lang="en-US" altLang="zh-TW" dirty="0">
                <a:ea typeface="新細明體" pitchFamily="18" charset="-120"/>
              </a:rPr>
              <a:t> Version 2.4 </a:t>
            </a:r>
            <a:r>
              <a:rPr lang="en-US" altLang="zh-TW" dirty="0">
                <a:ea typeface="新細明體" pitchFamily="18" charset="-120"/>
                <a:sym typeface="Wingdings" panose="05000000000000000000" pitchFamily="2" charset="2"/>
              </a:rPr>
              <a:t></a:t>
            </a:r>
            <a:r>
              <a:rPr lang="en-US" altLang="zh-TW" dirty="0">
                <a:ea typeface="新細明體" pitchFamily="18" charset="-120"/>
              </a:rPr>
              <a:t> Still optional</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dirty="0">
                <a:ea typeface="新細明體" pitchFamily="18" charset="-120"/>
              </a:rPr>
              <a:t>Uses a configuration DIT to control the operational configuration</a:t>
            </a:r>
          </a:p>
          <a:p>
            <a:pPr marL="685800" indent="-457200" eaLnBrk="1" hangingPunct="1">
              <a:buFont typeface="Wingdings" panose="05000000000000000000" pitchFamily="2" charset="2"/>
              <a:buChar char="p"/>
              <a:defRPr/>
            </a:pPr>
            <a:r>
              <a:rPr lang="en-US" altLang="zh-TW" dirty="0">
                <a:ea typeface="新細明體" pitchFamily="18" charset="-120"/>
              </a:rPr>
              <a:t>Modifying entries in this DIT immediate changes to </a:t>
            </a:r>
            <a:r>
              <a:rPr lang="en-US" altLang="zh-TW" dirty="0" err="1">
                <a:ea typeface="新細明體" pitchFamily="18" charset="-120"/>
              </a:rPr>
              <a:t>slapd's</a:t>
            </a:r>
            <a:r>
              <a:rPr lang="en-US" altLang="zh-TW" dirty="0">
                <a:ea typeface="新細明體" pitchFamily="18" charset="-120"/>
              </a:rPr>
              <a:t> operational behavior</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228600" indent="0" eaLnBrk="1" hangingPunct="1">
              <a:defRPr/>
            </a:pPr>
            <a:endParaRPr lang="en-US" altLang="zh-TW" dirty="0">
              <a:solidFill>
                <a:schemeClr val="bg2">
                  <a:lumMod val="60000"/>
                  <a:lumOff val="40000"/>
                </a:schemeClr>
              </a:solidFill>
              <a:ea typeface="新細明體" pitchFamily="18" charset="-120"/>
            </a:endParaRPr>
          </a:p>
          <a:p>
            <a:pPr marL="228600" indent="0" eaLnBrk="1" hangingPunct="1">
              <a:defRPr/>
            </a:pPr>
            <a:r>
              <a:rPr lang="en-US" altLang="zh-TW" dirty="0">
                <a:solidFill>
                  <a:schemeClr val="bg2">
                    <a:lumMod val="60000"/>
                    <a:lumOff val="40000"/>
                  </a:schemeClr>
                </a:solidFill>
                <a:ea typeface="新細明體" pitchFamily="18" charset="-120"/>
                <a:hlinkClick r:id="rId2"/>
              </a:rPr>
              <a:t>https://www.openldap.org/doc/admin24/slapdconf2.html</a:t>
            </a:r>
            <a:r>
              <a:rPr lang="en-US" altLang="zh-TW" dirty="0">
                <a:solidFill>
                  <a:schemeClr val="bg2">
                    <a:lumMod val="60000"/>
                    <a:lumOff val="40000"/>
                  </a:schemeClr>
                </a:solidFill>
                <a:ea typeface="新細明體" pitchFamily="18" charset="-120"/>
              </a:rPr>
              <a:t> </a:t>
            </a:r>
          </a:p>
          <a:p>
            <a:pPr marL="228600" indent="0" eaLnBrk="1" hangingPunct="1">
              <a:defRPr/>
            </a:pPr>
            <a:r>
              <a:rPr lang="en-US" altLang="zh-TW" dirty="0">
                <a:solidFill>
                  <a:schemeClr val="bg2">
                    <a:lumMod val="60000"/>
                    <a:lumOff val="40000"/>
                  </a:schemeClr>
                </a:solidFill>
                <a:ea typeface="新細明體" pitchFamily="18" charset="-120"/>
                <a:hlinkClick r:id="rId3"/>
              </a:rPr>
              <a:t>https://www.zytrax.com/books/ldap/ch6/slapd-config.html</a:t>
            </a:r>
            <a:endParaRPr lang="en-US" altLang="zh-TW" dirty="0">
              <a:solidFill>
                <a:schemeClr val="bg2">
                  <a:lumMod val="60000"/>
                  <a:lumOff val="40000"/>
                </a:schemeClr>
              </a:solidFill>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p:txBody>
      </p:sp>
    </p:spTree>
    <p:extLst>
      <p:ext uri="{BB962C8B-B14F-4D97-AF65-F5344CB8AC3E}">
        <p14:creationId xmlns:p14="http://schemas.microsoft.com/office/powerpoint/2010/main" val="2205675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24</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OLC – Online Configuration (2/3)</a:t>
            </a:r>
            <a:endParaRPr lang="zh-TW" altLang="en-US" sz="4800" dirty="0"/>
          </a:p>
        </p:txBody>
      </p:sp>
      <p:pic>
        <p:nvPicPr>
          <p:cNvPr id="11" name="圖片 10">
            <a:extLst>
              <a:ext uri="{FF2B5EF4-FFF2-40B4-BE49-F238E27FC236}">
                <a16:creationId xmlns:a16="http://schemas.microsoft.com/office/drawing/2014/main" id="{FB537066-543D-4267-8C5B-C17C3B9CD166}"/>
              </a:ext>
            </a:extLst>
          </p:cNvPr>
          <p:cNvPicPr>
            <a:picLocks noChangeAspect="1"/>
          </p:cNvPicPr>
          <p:nvPr/>
        </p:nvPicPr>
        <p:blipFill>
          <a:blip r:embed="rId2"/>
          <a:stretch>
            <a:fillRect/>
          </a:stretch>
        </p:blipFill>
        <p:spPr>
          <a:xfrm>
            <a:off x="1993392" y="1133856"/>
            <a:ext cx="7579069" cy="6182959"/>
          </a:xfrm>
          <a:prstGeom prst="rect">
            <a:avLst/>
          </a:prstGeom>
        </p:spPr>
      </p:pic>
    </p:spTree>
    <p:extLst>
      <p:ext uri="{BB962C8B-B14F-4D97-AF65-F5344CB8AC3E}">
        <p14:creationId xmlns:p14="http://schemas.microsoft.com/office/powerpoint/2010/main" val="632075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25</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OLC – Online Configuration (3/3)</a:t>
            </a:r>
            <a:endParaRPr lang="zh-TW" altLang="en-US" sz="4800" dirty="0"/>
          </a:p>
        </p:txBody>
      </p:sp>
      <p:sp>
        <p:nvSpPr>
          <p:cNvPr id="5" name="Google Shape;289;p24">
            <a:extLst>
              <a:ext uri="{FF2B5EF4-FFF2-40B4-BE49-F238E27FC236}">
                <a16:creationId xmlns:a16="http://schemas.microsoft.com/office/drawing/2014/main" id="{0B423FA5-7BFB-49CA-B902-3F2547B2DCEA}"/>
              </a:ext>
            </a:extLst>
          </p:cNvPr>
          <p:cNvSpPr txBox="1">
            <a:spLocks/>
          </p:cNvSpPr>
          <p:nvPr/>
        </p:nvSpPr>
        <p:spPr>
          <a:xfrm>
            <a:off x="1070010" y="1320481"/>
            <a:ext cx="9856560" cy="5753666"/>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800" b="1" dirty="0"/>
              <a:t># {1}</a:t>
            </a:r>
            <a:r>
              <a:rPr lang="en-US" sz="2800" b="1" dirty="0" err="1"/>
              <a:t>mdb</a:t>
            </a:r>
            <a:r>
              <a:rPr lang="en-US" sz="2800" b="1" dirty="0"/>
              <a:t>, config</a:t>
            </a:r>
          </a:p>
          <a:p>
            <a:pPr marL="0" indent="0">
              <a:buNone/>
            </a:pPr>
            <a:r>
              <a:rPr lang="en-US" sz="2800" b="1" dirty="0" err="1"/>
              <a:t>dn</a:t>
            </a:r>
            <a:r>
              <a:rPr lang="en-US" sz="2800" b="1" dirty="0"/>
              <a:t>: </a:t>
            </a:r>
            <a:r>
              <a:rPr lang="en-US" sz="2800" b="1" dirty="0" err="1"/>
              <a:t>olcDatabase</a:t>
            </a:r>
            <a:r>
              <a:rPr lang="en-US" sz="2800" b="1" dirty="0"/>
              <a:t>={1}</a:t>
            </a:r>
            <a:r>
              <a:rPr lang="en-US" sz="2800" b="1" dirty="0" err="1"/>
              <a:t>mdb,cn</a:t>
            </a:r>
            <a:r>
              <a:rPr lang="en-US" sz="2800" b="1" dirty="0"/>
              <a:t>=config</a:t>
            </a:r>
          </a:p>
          <a:p>
            <a:pPr marL="0" indent="0">
              <a:buNone/>
            </a:pPr>
            <a:r>
              <a:rPr lang="en-US" sz="2800" b="1" dirty="0" err="1"/>
              <a:t>objectClass</a:t>
            </a:r>
            <a:r>
              <a:rPr lang="en-US" sz="2800" b="1" dirty="0"/>
              <a:t>: </a:t>
            </a:r>
            <a:r>
              <a:rPr lang="en-US" sz="2800" b="1" dirty="0" err="1"/>
              <a:t>olcDatabaseConfig</a:t>
            </a:r>
            <a:endParaRPr lang="en-US" sz="2800" b="1" dirty="0"/>
          </a:p>
          <a:p>
            <a:pPr marL="0" indent="0">
              <a:buNone/>
            </a:pPr>
            <a:r>
              <a:rPr lang="en-US" sz="2800" b="1" dirty="0" err="1"/>
              <a:t>objectClass</a:t>
            </a:r>
            <a:r>
              <a:rPr lang="en-US" sz="2800" b="1" dirty="0"/>
              <a:t>: </a:t>
            </a:r>
            <a:r>
              <a:rPr lang="en-US" sz="2800" b="1" dirty="0" err="1"/>
              <a:t>olcMdbConfig</a:t>
            </a:r>
            <a:endParaRPr lang="en-US" sz="2800" b="1" dirty="0"/>
          </a:p>
          <a:p>
            <a:pPr marL="0" indent="0">
              <a:buNone/>
            </a:pPr>
            <a:r>
              <a:rPr lang="en-US" sz="2800" b="1" dirty="0" err="1">
                <a:solidFill>
                  <a:srgbClr val="FF0000"/>
                </a:solidFill>
              </a:rPr>
              <a:t>olcDatabase</a:t>
            </a:r>
            <a:r>
              <a:rPr lang="en-US" sz="2800" b="1" dirty="0">
                <a:solidFill>
                  <a:srgbClr val="FF0000"/>
                </a:solidFill>
              </a:rPr>
              <a:t>: {1}</a:t>
            </a:r>
            <a:r>
              <a:rPr lang="en-US" sz="2800" b="1" dirty="0" err="1">
                <a:solidFill>
                  <a:srgbClr val="FF0000"/>
                </a:solidFill>
              </a:rPr>
              <a:t>mdb</a:t>
            </a:r>
            <a:endParaRPr lang="en-US" sz="2800" b="1" dirty="0">
              <a:solidFill>
                <a:srgbClr val="FF0000"/>
              </a:solidFill>
            </a:endParaRPr>
          </a:p>
          <a:p>
            <a:pPr marL="0" indent="0">
              <a:buNone/>
            </a:pPr>
            <a:r>
              <a:rPr lang="en-US" sz="2800" b="1" dirty="0" err="1">
                <a:solidFill>
                  <a:srgbClr val="FF0000"/>
                </a:solidFill>
              </a:rPr>
              <a:t>olcDbDirectory</a:t>
            </a:r>
            <a:r>
              <a:rPr lang="en-US" sz="2800" b="1" dirty="0">
                <a:solidFill>
                  <a:srgbClr val="FF0000"/>
                </a:solidFill>
              </a:rPr>
              <a:t>: /var/</a:t>
            </a:r>
            <a:r>
              <a:rPr lang="en-US" sz="2800" b="1" dirty="0" err="1">
                <a:solidFill>
                  <a:srgbClr val="FF0000"/>
                </a:solidFill>
              </a:rPr>
              <a:t>db</a:t>
            </a:r>
            <a:r>
              <a:rPr lang="en-US" sz="2800" b="1" dirty="0">
                <a:solidFill>
                  <a:srgbClr val="FF0000"/>
                </a:solidFill>
              </a:rPr>
              <a:t>/</a:t>
            </a:r>
            <a:r>
              <a:rPr lang="en-US" sz="2800" b="1" dirty="0" err="1">
                <a:solidFill>
                  <a:srgbClr val="FF0000"/>
                </a:solidFill>
              </a:rPr>
              <a:t>openldap</a:t>
            </a:r>
            <a:r>
              <a:rPr lang="en-US" sz="2800" b="1" dirty="0">
                <a:solidFill>
                  <a:srgbClr val="FF0000"/>
                </a:solidFill>
              </a:rPr>
              <a:t>-data/</a:t>
            </a:r>
            <a:r>
              <a:rPr lang="en-US" sz="2800" b="1" dirty="0" err="1">
                <a:solidFill>
                  <a:srgbClr val="FF0000"/>
                </a:solidFill>
              </a:rPr>
              <a:t>na</a:t>
            </a:r>
            <a:endParaRPr lang="en-US" sz="2800" b="1" dirty="0">
              <a:solidFill>
                <a:srgbClr val="FF0000"/>
              </a:solidFill>
            </a:endParaRPr>
          </a:p>
          <a:p>
            <a:pPr marL="0" indent="0">
              <a:buNone/>
            </a:pPr>
            <a:r>
              <a:rPr lang="en-US" sz="2800" b="1" dirty="0" err="1">
                <a:solidFill>
                  <a:srgbClr val="FF0000"/>
                </a:solidFill>
              </a:rPr>
              <a:t>olcSuffix</a:t>
            </a:r>
            <a:r>
              <a:rPr lang="en-US" sz="2800" b="1" dirty="0">
                <a:solidFill>
                  <a:srgbClr val="FF0000"/>
                </a:solidFill>
              </a:rPr>
              <a:t>: dc=</a:t>
            </a:r>
            <a:r>
              <a:rPr lang="en-US" sz="2800" b="1" dirty="0" err="1">
                <a:solidFill>
                  <a:srgbClr val="FF0000"/>
                </a:solidFill>
              </a:rPr>
              <a:t>na,dc</a:t>
            </a:r>
            <a:r>
              <a:rPr lang="en-US" sz="2800" b="1" dirty="0">
                <a:solidFill>
                  <a:srgbClr val="FF0000"/>
                </a:solidFill>
              </a:rPr>
              <a:t>=</a:t>
            </a:r>
            <a:r>
              <a:rPr lang="en-US" sz="2800" b="1" dirty="0" err="1">
                <a:solidFill>
                  <a:srgbClr val="FF0000"/>
                </a:solidFill>
              </a:rPr>
              <a:t>nctucs,dc</a:t>
            </a:r>
            <a:r>
              <a:rPr lang="en-US" sz="2800" b="1" dirty="0">
                <a:solidFill>
                  <a:srgbClr val="FF0000"/>
                </a:solidFill>
              </a:rPr>
              <a:t>=cc</a:t>
            </a:r>
          </a:p>
          <a:p>
            <a:pPr marL="0" indent="0">
              <a:buNone/>
            </a:pPr>
            <a:r>
              <a:rPr lang="en-US" sz="2800" b="1" dirty="0" err="1">
                <a:solidFill>
                  <a:srgbClr val="FF0000"/>
                </a:solidFill>
              </a:rPr>
              <a:t>olcAddContentAcl</a:t>
            </a:r>
            <a:r>
              <a:rPr lang="en-US" sz="2800" b="1" dirty="0">
                <a:solidFill>
                  <a:srgbClr val="FF0000"/>
                </a:solidFill>
              </a:rPr>
              <a:t>: FALSE</a:t>
            </a:r>
          </a:p>
          <a:p>
            <a:pPr marL="0" indent="0">
              <a:buNone/>
            </a:pPr>
            <a:r>
              <a:rPr lang="en-US" sz="2800" b="1" dirty="0" err="1">
                <a:solidFill>
                  <a:srgbClr val="FF0000"/>
                </a:solidFill>
              </a:rPr>
              <a:t>olcLastMod</a:t>
            </a:r>
            <a:r>
              <a:rPr lang="en-US" sz="2800" b="1" dirty="0">
                <a:solidFill>
                  <a:srgbClr val="FF0000"/>
                </a:solidFill>
              </a:rPr>
              <a:t>: TRUE</a:t>
            </a:r>
          </a:p>
          <a:p>
            <a:pPr marL="0" indent="0">
              <a:buNone/>
            </a:pPr>
            <a:r>
              <a:rPr lang="en-US" sz="2800" b="1" dirty="0" err="1">
                <a:solidFill>
                  <a:srgbClr val="FF0000"/>
                </a:solidFill>
              </a:rPr>
              <a:t>olcMaxDerefDepth</a:t>
            </a:r>
            <a:r>
              <a:rPr lang="en-US" sz="2800" b="1" dirty="0">
                <a:solidFill>
                  <a:srgbClr val="FF0000"/>
                </a:solidFill>
              </a:rPr>
              <a:t>: 15</a:t>
            </a:r>
          </a:p>
          <a:p>
            <a:pPr marL="0" indent="0">
              <a:buNone/>
            </a:pPr>
            <a:r>
              <a:rPr lang="en-US" sz="2800" b="1" dirty="0" err="1">
                <a:solidFill>
                  <a:srgbClr val="FF0000"/>
                </a:solidFill>
              </a:rPr>
              <a:t>olcReadOnly</a:t>
            </a:r>
            <a:r>
              <a:rPr lang="en-US" sz="2800" b="1" dirty="0">
                <a:solidFill>
                  <a:srgbClr val="FF0000"/>
                </a:solidFill>
              </a:rPr>
              <a:t>: FALSE</a:t>
            </a:r>
          </a:p>
          <a:p>
            <a:pPr marL="0" indent="0">
              <a:buNone/>
            </a:pPr>
            <a:r>
              <a:rPr lang="en-US" sz="2800" b="1" dirty="0" err="1">
                <a:solidFill>
                  <a:srgbClr val="FF0000"/>
                </a:solidFill>
              </a:rPr>
              <a:t>olcRootDN</a:t>
            </a:r>
            <a:r>
              <a:rPr lang="en-US" sz="2800" b="1" dirty="0">
                <a:solidFill>
                  <a:srgbClr val="FF0000"/>
                </a:solidFill>
              </a:rPr>
              <a:t>: </a:t>
            </a:r>
            <a:r>
              <a:rPr lang="en-US" sz="2800" b="1" dirty="0" err="1">
                <a:solidFill>
                  <a:srgbClr val="FF0000"/>
                </a:solidFill>
              </a:rPr>
              <a:t>cn</a:t>
            </a:r>
            <a:r>
              <a:rPr lang="en-US" sz="2800" b="1" dirty="0">
                <a:solidFill>
                  <a:srgbClr val="FF0000"/>
                </a:solidFill>
              </a:rPr>
              <a:t>=</a:t>
            </a:r>
            <a:r>
              <a:rPr lang="en-US" sz="2800" b="1" dirty="0" err="1">
                <a:solidFill>
                  <a:srgbClr val="FF0000"/>
                </a:solidFill>
              </a:rPr>
              <a:t>Manager,dc</a:t>
            </a:r>
            <a:r>
              <a:rPr lang="en-US" sz="2800" b="1" dirty="0">
                <a:solidFill>
                  <a:srgbClr val="FF0000"/>
                </a:solidFill>
              </a:rPr>
              <a:t>=</a:t>
            </a:r>
            <a:r>
              <a:rPr lang="en-US" sz="2800" b="1" dirty="0" err="1">
                <a:solidFill>
                  <a:srgbClr val="FF0000"/>
                </a:solidFill>
              </a:rPr>
              <a:t>na,dc</a:t>
            </a:r>
            <a:r>
              <a:rPr lang="en-US" sz="2800" b="1" dirty="0">
                <a:solidFill>
                  <a:srgbClr val="FF0000"/>
                </a:solidFill>
              </a:rPr>
              <a:t>=</a:t>
            </a:r>
            <a:r>
              <a:rPr lang="en-US" sz="2800" b="1" dirty="0" err="1">
                <a:solidFill>
                  <a:srgbClr val="FF0000"/>
                </a:solidFill>
              </a:rPr>
              <a:t>nctucs,dc</a:t>
            </a:r>
            <a:r>
              <a:rPr lang="en-US" sz="2800" b="1" dirty="0">
                <a:solidFill>
                  <a:srgbClr val="FF0000"/>
                </a:solidFill>
              </a:rPr>
              <a:t>=cc</a:t>
            </a:r>
          </a:p>
          <a:p>
            <a:pPr marL="0" indent="0">
              <a:buNone/>
            </a:pPr>
            <a:r>
              <a:rPr lang="en-US" sz="2800" b="1" dirty="0" err="1">
                <a:solidFill>
                  <a:srgbClr val="FF0000"/>
                </a:solidFill>
              </a:rPr>
              <a:t>olcRootPW</a:t>
            </a:r>
            <a:r>
              <a:rPr lang="en-US" sz="2800" b="1" dirty="0">
                <a:solidFill>
                  <a:srgbClr val="FF0000"/>
                </a:solidFill>
              </a:rPr>
              <a:t>: secret</a:t>
            </a:r>
          </a:p>
        </p:txBody>
      </p:sp>
    </p:spTree>
    <p:extLst>
      <p:ext uri="{BB962C8B-B14F-4D97-AF65-F5344CB8AC3E}">
        <p14:creationId xmlns:p14="http://schemas.microsoft.com/office/powerpoint/2010/main" val="3388342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26</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Enable </a:t>
            </a:r>
            <a:r>
              <a:rPr lang="en-US" altLang="zh-TW" sz="4800" dirty="0" err="1"/>
              <a:t>slapd</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096780"/>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rc.conf</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200" dirty="0" err="1">
                <a:ea typeface="新細明體" pitchFamily="18" charset="-120"/>
              </a:rPr>
              <a:t>slapd_enable</a:t>
            </a:r>
            <a:r>
              <a:rPr lang="en-US" altLang="zh-TW" sz="3200" dirty="0">
                <a:ea typeface="新細明體" pitchFamily="18" charset="-120"/>
              </a:rPr>
              <a:t>="YES"</a:t>
            </a:r>
          </a:p>
          <a:p>
            <a:pPr marL="1143000" lvl="1" indent="-457200">
              <a:buFont typeface="Arial" panose="020B0604020202020204" pitchFamily="34" charset="0"/>
              <a:buChar char="•"/>
              <a:defRPr/>
            </a:pPr>
            <a:r>
              <a:rPr lang="en-US" altLang="zh-TW" sz="3200" dirty="0" err="1">
                <a:ea typeface="新細明體" pitchFamily="18" charset="-120"/>
              </a:rPr>
              <a:t>slapd_flags</a:t>
            </a:r>
            <a:r>
              <a:rPr lang="en-US" altLang="zh-TW" sz="3200" dirty="0">
                <a:ea typeface="新細明體" pitchFamily="18" charset="-120"/>
              </a:rPr>
              <a:t> for specific options</a:t>
            </a: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685800" indent="-457200" eaLnBrk="1" hangingPunct="1">
              <a:buFont typeface="Wingdings" panose="05000000000000000000" pitchFamily="2" charset="2"/>
              <a:buChar char="p"/>
              <a:defRPr/>
            </a:pPr>
            <a:r>
              <a:rPr lang="en-US" altLang="zh-TW" sz="3200" dirty="0">
                <a:ea typeface="新細明體" pitchFamily="18" charset="-120"/>
              </a:rPr>
              <a:t>service </a:t>
            </a:r>
            <a:r>
              <a:rPr lang="en-US" altLang="zh-TW" sz="3200" dirty="0" err="1">
                <a:ea typeface="新細明體" pitchFamily="18" charset="-120"/>
              </a:rPr>
              <a:t>slapd</a:t>
            </a:r>
            <a:r>
              <a:rPr lang="en-US" altLang="zh-TW" sz="3200" dirty="0">
                <a:ea typeface="新細明體" pitchFamily="18" charset="-120"/>
              </a:rPr>
              <a:t> start</a:t>
            </a: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228600" indent="0" eaLnBrk="1" hangingPunct="1">
              <a:defRPr/>
            </a:pPr>
            <a:r>
              <a:rPr lang="en-US" altLang="zh-TW" sz="3200" dirty="0">
                <a:solidFill>
                  <a:schemeClr val="bg2">
                    <a:lumMod val="60000"/>
                    <a:lumOff val="40000"/>
                  </a:schemeClr>
                </a:solidFill>
                <a:ea typeface="新細明體" pitchFamily="18" charset="-120"/>
                <a:hlinkClick r:id="rId2"/>
              </a:rPr>
              <a:t>http://www.openldap.org/doc/admin24/runningslapd.html</a:t>
            </a:r>
            <a:r>
              <a:rPr lang="zh-TW" altLang="en-US" sz="3200" dirty="0">
                <a:solidFill>
                  <a:schemeClr val="bg2">
                    <a:lumMod val="60000"/>
                    <a:lumOff val="40000"/>
                  </a:schemeClr>
                </a:solidFill>
                <a:ea typeface="新細明體" pitchFamily="18" charset="-120"/>
              </a:rPr>
              <a:t> </a:t>
            </a:r>
            <a:endParaRPr lang="en-US" altLang="zh-TW" sz="3200" dirty="0">
              <a:solidFill>
                <a:schemeClr val="bg2">
                  <a:lumMod val="60000"/>
                  <a:lumOff val="40000"/>
                </a:schemeClr>
              </a:solidFill>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p:txBody>
      </p:sp>
    </p:spTree>
    <p:extLst>
      <p:ext uri="{BB962C8B-B14F-4D97-AF65-F5344CB8AC3E}">
        <p14:creationId xmlns:p14="http://schemas.microsoft.com/office/powerpoint/2010/main" val="2126857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27</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slapd</a:t>
            </a:r>
            <a:r>
              <a:rPr lang="en-US" altLang="zh-TW" sz="4800" dirty="0"/>
              <a:t> tools</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40" y="1288821"/>
            <a:ext cx="10830900" cy="5981637"/>
          </a:xfrm>
        </p:spPr>
        <p:txBody>
          <a:bodyPr/>
          <a:lstStyle/>
          <a:p>
            <a:pPr marL="685800" indent="-457200" eaLnBrk="1" hangingPunct="1">
              <a:buFont typeface="Wingdings" panose="05000000000000000000" pitchFamily="2" charset="2"/>
              <a:buChar char="p"/>
              <a:defRPr/>
            </a:pPr>
            <a:r>
              <a:rPr lang="en-US" altLang="zh-TW" sz="3200" dirty="0" err="1">
                <a:ea typeface="新細明體" pitchFamily="18" charset="-120"/>
              </a:rPr>
              <a:t>slapcat</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reads records from a </a:t>
            </a:r>
            <a:r>
              <a:rPr lang="en-US" altLang="zh-TW" sz="3000" dirty="0" err="1">
                <a:ea typeface="新細明體" pitchFamily="18" charset="-120"/>
              </a:rPr>
              <a:t>slapd</a:t>
            </a:r>
            <a:r>
              <a:rPr lang="en-US" altLang="zh-TW" sz="3000" dirty="0">
                <a:ea typeface="新細明體" pitchFamily="18" charset="-120"/>
              </a:rPr>
              <a:t> database and writes them to a file or standard output</a:t>
            </a:r>
          </a:p>
          <a:p>
            <a:pPr marL="685800" indent="-457200" eaLnBrk="1" hangingPunct="1">
              <a:buFont typeface="Wingdings" panose="05000000000000000000" pitchFamily="2" charset="2"/>
              <a:buChar char="p"/>
              <a:defRPr/>
            </a:pPr>
            <a:r>
              <a:rPr lang="en-US" altLang="zh-TW" sz="3200" dirty="0" err="1">
                <a:ea typeface="新細明體" pitchFamily="18" charset="-120"/>
              </a:rPr>
              <a:t>slapadd</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reads LDIF entries from a file or standard input and writes the new records to a </a:t>
            </a:r>
            <a:r>
              <a:rPr lang="en-US" altLang="zh-TW" sz="3000" dirty="0" err="1">
                <a:ea typeface="新細明體" pitchFamily="18" charset="-120"/>
              </a:rPr>
              <a:t>slapd</a:t>
            </a:r>
            <a:r>
              <a:rPr lang="en-US" altLang="zh-TW" sz="3000" dirty="0">
                <a:ea typeface="新細明體" pitchFamily="18" charset="-120"/>
              </a:rPr>
              <a:t> database</a:t>
            </a:r>
          </a:p>
          <a:p>
            <a:pPr marL="685800" indent="-457200" eaLnBrk="1" hangingPunct="1">
              <a:buFont typeface="Wingdings" panose="05000000000000000000" pitchFamily="2" charset="2"/>
              <a:buChar char="p"/>
              <a:defRPr/>
            </a:pPr>
            <a:r>
              <a:rPr lang="en-US" altLang="zh-TW" sz="3200" dirty="0" err="1">
                <a:ea typeface="新細明體" pitchFamily="18" charset="-120"/>
              </a:rPr>
              <a:t>slapindex</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regenerates the indexes in a </a:t>
            </a:r>
            <a:r>
              <a:rPr lang="en-US" altLang="zh-TW" sz="3000" dirty="0" err="1">
                <a:ea typeface="新細明體" pitchFamily="18" charset="-120"/>
              </a:rPr>
              <a:t>slapd</a:t>
            </a:r>
            <a:r>
              <a:rPr lang="en-US" altLang="zh-TW" sz="3000" dirty="0">
                <a:ea typeface="新細明體" pitchFamily="18" charset="-120"/>
              </a:rPr>
              <a:t> database</a:t>
            </a:r>
          </a:p>
          <a:p>
            <a:pPr marL="685800" indent="-457200" eaLnBrk="1" hangingPunct="1">
              <a:buFont typeface="Wingdings" panose="05000000000000000000" pitchFamily="2" charset="2"/>
              <a:buChar char="p"/>
              <a:defRPr/>
            </a:pPr>
            <a:r>
              <a:rPr lang="en-US" altLang="zh-TW" sz="3200" dirty="0" err="1">
                <a:ea typeface="新細明體" pitchFamily="18" charset="-120"/>
              </a:rPr>
              <a:t>slappasswd</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generates a password hash suitable for use as an </a:t>
            </a:r>
            <a:r>
              <a:rPr lang="en-US" altLang="zh-TW" sz="3000" dirty="0" err="1">
                <a:ea typeface="新細明體" pitchFamily="18" charset="-120"/>
              </a:rPr>
              <a:t>Lq</a:t>
            </a:r>
            <a:r>
              <a:rPr lang="en-US" altLang="zh-TW" sz="3000" dirty="0">
                <a:ea typeface="新細明體" pitchFamily="18" charset="-120"/>
              </a:rPr>
              <a:t> in </a:t>
            </a:r>
            <a:r>
              <a:rPr lang="en-US" altLang="zh-TW" sz="3000" dirty="0" err="1">
                <a:ea typeface="新細明體" pitchFamily="18" charset="-120"/>
              </a:rPr>
              <a:t>slapd.conf</a:t>
            </a:r>
            <a:endParaRPr lang="en-US" altLang="zh-TW" sz="3000" dirty="0">
              <a:ea typeface="新細明體" pitchFamily="18" charset="-120"/>
            </a:endParaRPr>
          </a:p>
        </p:txBody>
      </p:sp>
    </p:spTree>
    <p:extLst>
      <p:ext uri="{BB962C8B-B14F-4D97-AF65-F5344CB8AC3E}">
        <p14:creationId xmlns:p14="http://schemas.microsoft.com/office/powerpoint/2010/main" val="74695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28</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 tools</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4530471"/>
          </a:xfrm>
        </p:spPr>
        <p:txBody>
          <a:bodyPr/>
          <a:lstStyle/>
          <a:p>
            <a:pPr marL="685800" indent="-457200" eaLnBrk="1" hangingPunct="1">
              <a:buFont typeface="Wingdings" panose="05000000000000000000" pitchFamily="2" charset="2"/>
              <a:buChar char="p"/>
              <a:defRPr/>
            </a:pPr>
            <a:r>
              <a:rPr lang="en-US" altLang="zh-TW" sz="3200" dirty="0" err="1">
                <a:ea typeface="新細明體" pitchFamily="18" charset="-120"/>
              </a:rPr>
              <a:t>ldapsearch</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issues LDAP search queries to directory servers</a:t>
            </a:r>
          </a:p>
          <a:p>
            <a:pPr marL="685800" indent="-457200" eaLnBrk="1" hangingPunct="1">
              <a:buFont typeface="Wingdings" panose="05000000000000000000" pitchFamily="2" charset="2"/>
              <a:buChar char="p"/>
              <a:defRPr/>
            </a:pPr>
            <a:r>
              <a:rPr lang="en-US" altLang="zh-TW" sz="3200" dirty="0" err="1">
                <a:ea typeface="新細明體" pitchFamily="18" charset="-120"/>
              </a:rPr>
              <a:t>ldapadd</a:t>
            </a:r>
            <a:r>
              <a:rPr lang="en-US" altLang="zh-TW" sz="3200" dirty="0">
                <a:ea typeface="新細明體" pitchFamily="18" charset="-120"/>
              </a:rPr>
              <a:t>, </a:t>
            </a:r>
            <a:r>
              <a:rPr lang="en-US" altLang="zh-TW" sz="3200" dirty="0" err="1">
                <a:ea typeface="新細明體" pitchFamily="18" charset="-120"/>
              </a:rPr>
              <a:t>ldapmodify</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These tools send updates to directory servers</a:t>
            </a:r>
          </a:p>
          <a:p>
            <a:pPr marL="685800" indent="-457200" eaLnBrk="1" hangingPunct="1">
              <a:buFont typeface="Wingdings" panose="05000000000000000000" pitchFamily="2" charset="2"/>
              <a:buChar char="p"/>
              <a:defRPr/>
            </a:pPr>
            <a:r>
              <a:rPr lang="en-US" altLang="zh-TW" sz="3200" dirty="0" err="1">
                <a:ea typeface="新細明體" pitchFamily="18" charset="-120"/>
              </a:rPr>
              <a:t>ldapcompare</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server to compare two values</a:t>
            </a:r>
          </a:p>
          <a:p>
            <a:pPr marL="685800" indent="-457200" eaLnBrk="1" hangingPunct="1">
              <a:buFont typeface="Wingdings" panose="05000000000000000000" pitchFamily="2" charset="2"/>
              <a:buChar char="p"/>
              <a:defRPr/>
            </a:pPr>
            <a:r>
              <a:rPr lang="en-US" altLang="zh-TW" sz="3200" dirty="0" err="1">
                <a:ea typeface="新細明體" pitchFamily="18" charset="-120"/>
              </a:rPr>
              <a:t>ldapdelete</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This tool deletes entries from an LDAP directory</a:t>
            </a:r>
          </a:p>
        </p:txBody>
      </p:sp>
    </p:spTree>
    <p:extLst>
      <p:ext uri="{BB962C8B-B14F-4D97-AF65-F5344CB8AC3E}">
        <p14:creationId xmlns:p14="http://schemas.microsoft.com/office/powerpoint/2010/main" val="4054007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29</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ldapsearch</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40" y="1158220"/>
            <a:ext cx="10830900" cy="6370975"/>
          </a:xfrm>
        </p:spPr>
        <p:txBody>
          <a:bodyPr/>
          <a:lstStyle/>
          <a:p>
            <a:pPr marL="685800" indent="-457200" eaLnBrk="1" hangingPunct="1">
              <a:buFont typeface="Wingdings" panose="05000000000000000000" pitchFamily="2" charset="2"/>
              <a:buChar char="p"/>
              <a:defRPr/>
            </a:pPr>
            <a:r>
              <a:rPr lang="en-US" altLang="zh-TW" sz="2800" dirty="0">
                <a:ea typeface="新細明體" pitchFamily="18" charset="-120"/>
              </a:rPr>
              <a:t>Options</a:t>
            </a:r>
          </a:p>
          <a:p>
            <a:pPr marL="1143000" lvl="1" indent="-457200">
              <a:buFont typeface="Arial" panose="020B0604020202020204" pitchFamily="34" charset="0"/>
              <a:buChar char="•"/>
              <a:defRPr/>
            </a:pPr>
            <a:r>
              <a:rPr lang="en-US" altLang="zh-TW" dirty="0">
                <a:ea typeface="新細明體" pitchFamily="18" charset="-120"/>
              </a:rPr>
              <a:t>-b </a:t>
            </a:r>
            <a:r>
              <a:rPr lang="en-US" altLang="zh-TW" dirty="0" err="1">
                <a:ea typeface="新細明體" pitchFamily="18" charset="-120"/>
              </a:rPr>
              <a:t>searchbase</a:t>
            </a:r>
            <a:endParaRPr lang="en-US" altLang="zh-TW" dirty="0">
              <a:ea typeface="新細明體" pitchFamily="18" charset="-120"/>
            </a:endParaRPr>
          </a:p>
          <a:p>
            <a:pPr marL="1143000" lvl="1" indent="-457200">
              <a:buFont typeface="Arial" panose="020B0604020202020204" pitchFamily="34" charset="0"/>
              <a:buChar char="•"/>
              <a:defRPr/>
            </a:pPr>
            <a:r>
              <a:rPr lang="en-US" altLang="zh-TW" dirty="0">
                <a:ea typeface="新細明體" pitchFamily="18" charset="-120"/>
              </a:rPr>
              <a:t>-s {</a:t>
            </a:r>
            <a:r>
              <a:rPr lang="en-US" altLang="zh-TW" dirty="0" err="1">
                <a:ea typeface="新細明體" pitchFamily="18" charset="-120"/>
              </a:rPr>
              <a:t>base|one|sub|children</a:t>
            </a:r>
            <a:r>
              <a:rPr lang="en-US" altLang="zh-TW" dirty="0">
                <a:ea typeface="新細明體" pitchFamily="18" charset="-120"/>
              </a:rPr>
              <a:t>}	# default is sub</a:t>
            </a:r>
          </a:p>
          <a:p>
            <a:pPr marL="1143000" lvl="1" indent="-457200">
              <a:buFont typeface="Arial" panose="020B0604020202020204" pitchFamily="34" charset="0"/>
              <a:buChar char="•"/>
              <a:defRPr/>
            </a:pPr>
            <a:r>
              <a:rPr lang="en-US" altLang="zh-TW" dirty="0">
                <a:ea typeface="新細明體" pitchFamily="18" charset="-120"/>
              </a:rPr>
              <a:t>-D </a:t>
            </a:r>
            <a:r>
              <a:rPr lang="en-US" altLang="zh-TW" dirty="0" err="1">
                <a:ea typeface="新細明體" pitchFamily="18" charset="-120"/>
              </a:rPr>
              <a:t>binddn</a:t>
            </a:r>
            <a:endParaRPr lang="en-US" altLang="zh-TW" dirty="0">
              <a:ea typeface="新細明體" pitchFamily="18" charset="-120"/>
            </a:endParaRPr>
          </a:p>
          <a:p>
            <a:pPr marL="1143000" lvl="1" indent="-457200">
              <a:buFont typeface="Arial" panose="020B0604020202020204" pitchFamily="34" charset="0"/>
              <a:buChar char="•"/>
              <a:defRPr/>
            </a:pPr>
            <a:r>
              <a:rPr lang="en-US" altLang="zh-TW" dirty="0">
                <a:ea typeface="新細明體" pitchFamily="18" charset="-120"/>
              </a:rPr>
              <a:t>-x      # Use simple authentication instead of SASL</a:t>
            </a:r>
          </a:p>
          <a:p>
            <a:pPr marL="1143000" lvl="1" indent="-457200">
              <a:buFont typeface="Arial" panose="020B0604020202020204" pitchFamily="34" charset="0"/>
              <a:buChar char="•"/>
              <a:defRPr/>
            </a:pPr>
            <a:r>
              <a:rPr lang="en-US" altLang="zh-TW" dirty="0">
                <a:ea typeface="新細明體" pitchFamily="18" charset="-120"/>
              </a:rPr>
              <a:t>-W    # password for simple authentication</a:t>
            </a:r>
          </a:p>
          <a:p>
            <a:pPr marL="1143000" lvl="1" indent="-457200">
              <a:buFont typeface="Arial" panose="020B0604020202020204" pitchFamily="34" charset="0"/>
              <a:buChar char="•"/>
              <a:defRPr/>
            </a:pPr>
            <a:r>
              <a:rPr lang="en-US" altLang="zh-TW" dirty="0">
                <a:ea typeface="新細明體" pitchFamily="18" charset="-120"/>
              </a:rPr>
              <a:t>-H </a:t>
            </a:r>
            <a:r>
              <a:rPr lang="en-US" altLang="zh-TW" dirty="0" err="1">
                <a:ea typeface="新細明體" pitchFamily="18" charset="-120"/>
              </a:rPr>
              <a:t>ldapuri</a:t>
            </a: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sz="2800" dirty="0" err="1">
                <a:ea typeface="新細明體" pitchFamily="18" charset="-120"/>
              </a:rPr>
              <a:t>ldapsearch</a:t>
            </a:r>
            <a:r>
              <a:rPr lang="en-US" altLang="zh-TW" sz="2800" dirty="0">
                <a:ea typeface="新細明體" pitchFamily="18" charset="-120"/>
              </a:rPr>
              <a:t> [options] filter</a:t>
            </a:r>
          </a:p>
          <a:p>
            <a:pPr marL="1143000" lvl="1" indent="-457200">
              <a:buFont typeface="Arial" panose="020B0604020202020204" pitchFamily="34" charset="0"/>
              <a:buChar char="•"/>
              <a:defRPr/>
            </a:pPr>
            <a:r>
              <a:rPr lang="en-US" altLang="zh-TW" dirty="0">
                <a:ea typeface="新細明體" pitchFamily="18" charset="-120"/>
              </a:rPr>
              <a:t>default filter, (</a:t>
            </a:r>
            <a:r>
              <a:rPr lang="en-US" altLang="zh-TW" dirty="0" err="1">
                <a:ea typeface="新細明體" pitchFamily="18" charset="-120"/>
              </a:rPr>
              <a:t>objectClass</a:t>
            </a:r>
            <a:r>
              <a:rPr lang="en-US" altLang="zh-TW" dirty="0">
                <a:ea typeface="新細明體" pitchFamily="18" charset="-120"/>
              </a:rPr>
              <a:t>=*)</a:t>
            </a:r>
          </a:p>
          <a:p>
            <a:pPr marL="1143000" lvl="1" indent="-457200">
              <a:buFont typeface="Arial" panose="020B0604020202020204" pitchFamily="34" charset="0"/>
              <a:buChar char="•"/>
              <a:defRPr/>
            </a:pPr>
            <a:r>
              <a:rPr lang="en-US" altLang="zh-TW" dirty="0" err="1">
                <a:ea typeface="新細明體" pitchFamily="18" charset="-120"/>
              </a:rPr>
              <a:t>ldapsearch</a:t>
            </a:r>
            <a:r>
              <a:rPr lang="en-US" altLang="zh-TW" dirty="0">
                <a:ea typeface="新細明體" pitchFamily="18" charset="-120"/>
              </a:rPr>
              <a:t> -H ldap://ldap.na.nctucs.cc</a:t>
            </a:r>
          </a:p>
          <a:p>
            <a:pPr marL="1143000" lvl="2" indent="0">
              <a:defRPr/>
            </a:pPr>
            <a:r>
              <a:rPr lang="en-US" altLang="zh-TW" sz="2400" dirty="0">
                <a:ea typeface="新細明體" pitchFamily="18" charset="-120"/>
              </a:rPr>
              <a:t>	-D "</a:t>
            </a:r>
            <a:r>
              <a:rPr lang="en-US" altLang="zh-TW" sz="2400" dirty="0" err="1">
                <a:ea typeface="新細明體" pitchFamily="18" charset="-120"/>
              </a:rPr>
              <a:t>cn</a:t>
            </a:r>
            <a:r>
              <a:rPr lang="en-US" altLang="zh-TW" sz="2400" dirty="0">
                <a:ea typeface="新細明體" pitchFamily="18" charset="-120"/>
              </a:rPr>
              <a:t>=</a:t>
            </a:r>
            <a:r>
              <a:rPr lang="en-US" altLang="zh-TW" sz="2400" dirty="0" err="1">
                <a:ea typeface="新細明體" pitchFamily="18" charset="-120"/>
              </a:rPr>
              <a:t>tzute,dc</a:t>
            </a:r>
            <a:r>
              <a:rPr lang="en-US" altLang="zh-TW" sz="2400" dirty="0">
                <a:ea typeface="新細明體" pitchFamily="18" charset="-120"/>
              </a:rPr>
              <a:t>=</a:t>
            </a:r>
            <a:r>
              <a:rPr lang="en-US" altLang="zh-TW" sz="2400" dirty="0" err="1">
                <a:ea typeface="新細明體" pitchFamily="18" charset="-120"/>
              </a:rPr>
              <a:t>na,dc</a:t>
            </a:r>
            <a:r>
              <a:rPr lang="en-US" altLang="zh-TW" sz="2400" dirty="0">
                <a:ea typeface="新細明體" pitchFamily="18" charset="-120"/>
              </a:rPr>
              <a:t>=</a:t>
            </a:r>
            <a:r>
              <a:rPr lang="en-US" altLang="zh-TW" sz="2400" dirty="0" err="1">
                <a:ea typeface="新細明體" pitchFamily="18" charset="-120"/>
              </a:rPr>
              <a:t>nctucs,dc</a:t>
            </a:r>
            <a:r>
              <a:rPr lang="en-US" altLang="zh-TW" sz="2400" dirty="0">
                <a:ea typeface="新細明體" pitchFamily="18" charset="-120"/>
              </a:rPr>
              <a:t>=cc" </a:t>
            </a:r>
          </a:p>
          <a:p>
            <a:pPr marL="1143000" lvl="2" indent="0">
              <a:defRPr/>
            </a:pPr>
            <a:r>
              <a:rPr lang="en-US" altLang="zh-TW" sz="2400" dirty="0">
                <a:ea typeface="新細明體" pitchFamily="18" charset="-120"/>
              </a:rPr>
              <a:t>	-b "dc=</a:t>
            </a:r>
            <a:r>
              <a:rPr lang="en-US" altLang="zh-TW" sz="2400" dirty="0" err="1">
                <a:ea typeface="新細明體" pitchFamily="18" charset="-120"/>
              </a:rPr>
              <a:t>na,dc</a:t>
            </a:r>
            <a:r>
              <a:rPr lang="en-US" altLang="zh-TW" sz="2400" dirty="0">
                <a:ea typeface="新細明體" pitchFamily="18" charset="-120"/>
              </a:rPr>
              <a:t>=</a:t>
            </a:r>
            <a:r>
              <a:rPr lang="en-US" altLang="zh-TW" sz="2400" dirty="0" err="1">
                <a:ea typeface="新細明體" pitchFamily="18" charset="-120"/>
              </a:rPr>
              <a:t>nctucs,dc</a:t>
            </a:r>
            <a:r>
              <a:rPr lang="en-US" altLang="zh-TW" sz="2400" dirty="0">
                <a:ea typeface="新細明體" pitchFamily="18" charset="-120"/>
              </a:rPr>
              <a:t>=cc" -s one</a:t>
            </a:r>
          </a:p>
          <a:p>
            <a:pPr marL="685800" indent="-457200" eaLnBrk="1" hangingPunct="1">
              <a:buFont typeface="Wingdings" panose="05000000000000000000" pitchFamily="2" charset="2"/>
              <a:buChar char="p"/>
              <a:defRPr/>
            </a:pPr>
            <a:r>
              <a:rPr lang="en-US" altLang="zh-TW" sz="2800" dirty="0">
                <a:ea typeface="新細明體" pitchFamily="18" charset="-120"/>
              </a:rPr>
              <a:t>man </a:t>
            </a:r>
            <a:r>
              <a:rPr lang="en-US" altLang="zh-TW" sz="2800" dirty="0" err="1">
                <a:ea typeface="新細明體" pitchFamily="18" charset="-120"/>
              </a:rPr>
              <a:t>ldapsearch</a:t>
            </a:r>
            <a:endParaRPr lang="en-US" altLang="zh-TW" sz="2800" dirty="0">
              <a:ea typeface="新細明體" pitchFamily="18" charset="-120"/>
            </a:endParaRPr>
          </a:p>
        </p:txBody>
      </p:sp>
    </p:spTree>
    <p:extLst>
      <p:ext uri="{BB962C8B-B14F-4D97-AF65-F5344CB8AC3E}">
        <p14:creationId xmlns:p14="http://schemas.microsoft.com/office/powerpoint/2010/main" val="216122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643032CD-FC45-4A7B-9AA3-215585BCDB5F}"/>
              </a:ext>
            </a:extLst>
          </p:cNvPr>
          <p:cNvPicPr>
            <a:picLocks noChangeAspect="1"/>
          </p:cNvPicPr>
          <p:nvPr/>
        </p:nvPicPr>
        <p:blipFill>
          <a:blip r:embed="rId2"/>
          <a:stretch>
            <a:fillRect/>
          </a:stretch>
        </p:blipFill>
        <p:spPr>
          <a:xfrm>
            <a:off x="6290607" y="2021736"/>
            <a:ext cx="5657201" cy="3865984"/>
          </a:xfrm>
          <a:prstGeom prst="rect">
            <a:avLst/>
          </a:prstGeom>
        </p:spPr>
      </p:pic>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What is LDAP?</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769272"/>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Lightweight Directory Access Protocol (LDAP)</a:t>
            </a:r>
          </a:p>
          <a:p>
            <a:pPr marL="1143000" lvl="1" indent="-457200">
              <a:buFont typeface="Arial" panose="020B0604020202020204" pitchFamily="34" charset="0"/>
              <a:buChar char="•"/>
              <a:defRPr/>
            </a:pPr>
            <a:r>
              <a:rPr lang="en-US" altLang="zh-TW" dirty="0">
                <a:ea typeface="新細明體" pitchFamily="18" charset="-120"/>
              </a:rPr>
              <a:t>LDAPv3: RFC 3377</a:t>
            </a:r>
          </a:p>
          <a:p>
            <a:pPr marL="1143000" lvl="1" indent="-457200">
              <a:buFont typeface="Arial" panose="020B0604020202020204" pitchFamily="34" charset="0"/>
              <a:buChar char="•"/>
              <a:defRPr/>
            </a:pPr>
            <a:r>
              <a:rPr lang="en-US" altLang="zh-TW" dirty="0">
                <a:ea typeface="新細明體" pitchFamily="18" charset="-120"/>
              </a:rPr>
              <a:t>RFC 2251-2256, 2829, 2830, 3377</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228600" indent="0" eaLnBrk="1" hangingPunct="1">
              <a:defRPr/>
            </a:pPr>
            <a:endParaRPr lang="en-US" altLang="zh-TW" dirty="0">
              <a:ea typeface="新細明體" pitchFamily="18" charset="-120"/>
            </a:endParaRPr>
          </a:p>
          <a:p>
            <a:pPr marL="685800" indent="-457200" eaLnBrk="1" hangingPunct="1">
              <a:buFont typeface="Wingdings" panose="05000000000000000000" pitchFamily="2" charset="2"/>
              <a:buChar char="p"/>
              <a:defRPr/>
            </a:pPr>
            <a:r>
              <a:rPr lang="en-US" altLang="zh-TW" dirty="0">
                <a:ea typeface="新細明體" pitchFamily="18" charset="-120"/>
              </a:rPr>
              <a:t> Why </a:t>
            </a:r>
            <a:r>
              <a:rPr lang="en-US" altLang="zh-TW" dirty="0">
                <a:solidFill>
                  <a:srgbClr val="FF0000"/>
                </a:solidFill>
                <a:ea typeface="新細明體" pitchFamily="18" charset="-120"/>
              </a:rPr>
              <a:t>L</a:t>
            </a:r>
            <a:r>
              <a:rPr lang="en-US" altLang="zh-TW" dirty="0">
                <a:ea typeface="新細明體" pitchFamily="18" charset="-120"/>
              </a:rPr>
              <a:t>DAP is lightweight</a:t>
            </a:r>
          </a:p>
          <a:p>
            <a:pPr marL="1143000" lvl="1" indent="-457200">
              <a:buFont typeface="Arial" panose="020B0604020202020204" pitchFamily="34" charset="0"/>
              <a:buChar char="•"/>
              <a:defRPr/>
            </a:pPr>
            <a:r>
              <a:rPr lang="en-US" altLang="zh-TW" dirty="0">
                <a:ea typeface="新細明體" pitchFamily="18" charset="-120"/>
              </a:rPr>
              <a:t>A subset of the X.500 standard</a:t>
            </a:r>
          </a:p>
          <a:p>
            <a:pPr marL="1143000" lvl="1" indent="-457200">
              <a:buFont typeface="Arial" panose="020B0604020202020204" pitchFamily="34" charset="0"/>
              <a:buChar char="•"/>
              <a:defRPr/>
            </a:pPr>
            <a:r>
              <a:rPr lang="en-US" altLang="zh-TW" dirty="0">
                <a:ea typeface="新細明體" pitchFamily="18" charset="-120"/>
              </a:rPr>
              <a:t>X.500 is based on OSI model</a:t>
            </a:r>
          </a:p>
          <a:p>
            <a:pPr marL="1143000" lvl="1" indent="-457200">
              <a:buFont typeface="Arial" panose="020B0604020202020204" pitchFamily="34" charset="0"/>
              <a:buChar char="•"/>
              <a:defRPr/>
            </a:pPr>
            <a:r>
              <a:rPr lang="en-US" altLang="zh-TW" dirty="0">
                <a:ea typeface="新細明體" pitchFamily="18" charset="-120"/>
              </a:rPr>
              <a:t>LDAP is based on TCP/IP model</a:t>
            </a:r>
          </a:p>
          <a:p>
            <a:pPr marL="1143000" lvl="1" indent="-457200">
              <a:buFont typeface="Arial" panose="020B0604020202020204" pitchFamily="34" charset="0"/>
              <a:buChar char="•"/>
              <a:defRPr/>
            </a:pPr>
            <a:r>
              <a:rPr lang="en-US" altLang="zh-TW" dirty="0">
                <a:ea typeface="新細明體" pitchFamily="18" charset="-120"/>
              </a:rPr>
              <a:t>LDAP omits many X.500 operations that are rarely used</a:t>
            </a:r>
          </a:p>
          <a:p>
            <a:pPr marL="1143000" lvl="1" indent="-457200">
              <a:buFont typeface="Arial" panose="020B0604020202020204" pitchFamily="34" charset="0"/>
              <a:buChar char="•"/>
              <a:defRPr/>
            </a:pPr>
            <a:r>
              <a:rPr lang="en-US" altLang="zh-TW" dirty="0">
                <a:ea typeface="新細明體" pitchFamily="18" charset="-120"/>
              </a:rPr>
              <a:t>Provides a smaller and simpler set of operations</a:t>
            </a:r>
          </a:p>
        </p:txBody>
      </p:sp>
    </p:spTree>
    <p:extLst>
      <p:ext uri="{BB962C8B-B14F-4D97-AF65-F5344CB8AC3E}">
        <p14:creationId xmlns:p14="http://schemas.microsoft.com/office/powerpoint/2010/main" val="3348857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30</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ldapsearch</a:t>
            </a:r>
            <a:r>
              <a:rPr lang="en-US" altLang="zh-TW" sz="4800" dirty="0"/>
              <a:t> (Cont.)</a:t>
            </a:r>
            <a:endParaRPr lang="zh-TW" altLang="en-US" sz="4800" dirty="0"/>
          </a:p>
        </p:txBody>
      </p:sp>
      <p:grpSp>
        <p:nvGrpSpPr>
          <p:cNvPr id="45" name="群組 44">
            <a:extLst>
              <a:ext uri="{FF2B5EF4-FFF2-40B4-BE49-F238E27FC236}">
                <a16:creationId xmlns:a16="http://schemas.microsoft.com/office/drawing/2014/main" id="{38BA73E5-F3EB-428C-A0D5-E92145D365C8}"/>
              </a:ext>
            </a:extLst>
          </p:cNvPr>
          <p:cNvGrpSpPr/>
          <p:nvPr/>
        </p:nvGrpSpPr>
        <p:grpSpPr>
          <a:xfrm>
            <a:off x="1650768" y="1644918"/>
            <a:ext cx="8830785" cy="4639364"/>
            <a:chOff x="1261660" y="1523999"/>
            <a:chExt cx="6947358" cy="3649882"/>
          </a:xfrm>
        </p:grpSpPr>
        <p:sp>
          <p:nvSpPr>
            <p:cNvPr id="46" name="圓角矩形 4">
              <a:extLst>
                <a:ext uri="{FF2B5EF4-FFF2-40B4-BE49-F238E27FC236}">
                  <a16:creationId xmlns:a16="http://schemas.microsoft.com/office/drawing/2014/main" id="{D8514ABE-BF5D-489A-AACB-FB5BF0D13486}"/>
                </a:ext>
              </a:extLst>
            </p:cNvPr>
            <p:cNvSpPr/>
            <p:nvPr/>
          </p:nvSpPr>
          <p:spPr bwMode="auto">
            <a:xfrm>
              <a:off x="4017715" y="1523999"/>
              <a:ext cx="1380939"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dc=cc</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7" name="圓角矩形 5">
              <a:extLst>
                <a:ext uri="{FF2B5EF4-FFF2-40B4-BE49-F238E27FC236}">
                  <a16:creationId xmlns:a16="http://schemas.microsoft.com/office/drawing/2014/main" id="{98C3B729-8D24-4114-9B4A-B5A2C17AB111}"/>
                </a:ext>
              </a:extLst>
            </p:cNvPr>
            <p:cNvSpPr/>
            <p:nvPr/>
          </p:nvSpPr>
          <p:spPr bwMode="auto">
            <a:xfrm>
              <a:off x="3739935" y="2157808"/>
              <a:ext cx="1936498" cy="491623"/>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c=</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nctucs</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8" name="圓角矩形 6">
              <a:extLst>
                <a:ext uri="{FF2B5EF4-FFF2-40B4-BE49-F238E27FC236}">
                  <a16:creationId xmlns:a16="http://schemas.microsoft.com/office/drawing/2014/main" id="{F5B8F8DB-D40F-425F-A9D7-F9C3BC00AA30}"/>
                </a:ext>
              </a:extLst>
            </p:cNvPr>
            <p:cNvSpPr/>
            <p:nvPr/>
          </p:nvSpPr>
          <p:spPr bwMode="auto">
            <a:xfrm>
              <a:off x="4019550" y="2819400"/>
              <a:ext cx="1379290"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a:t>
              </a:r>
              <a:r>
                <a:rPr lang="en-US" altLang="zh-TW" sz="2200" b="1" dirty="0" err="1">
                  <a:solidFill>
                    <a:schemeClr val="bg2">
                      <a:lumMod val="75000"/>
                    </a:schemeClr>
                  </a:solidFill>
                  <a:latin typeface="+mj-lt"/>
                  <a:ea typeface="新細明體" pitchFamily="18" charset="-120"/>
                </a:rPr>
                <a:t>na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9" name="圓角矩形 7">
              <a:extLst>
                <a:ext uri="{FF2B5EF4-FFF2-40B4-BE49-F238E27FC236}">
                  <a16:creationId xmlns:a16="http://schemas.microsoft.com/office/drawing/2014/main" id="{E3589BA0-69F8-4B9E-9E04-A2AB665E3060}"/>
                </a:ext>
              </a:extLst>
            </p:cNvPr>
            <p:cNvSpPr/>
            <p:nvPr/>
          </p:nvSpPr>
          <p:spPr bwMode="auto">
            <a:xfrm>
              <a:off x="4709195" y="3505200"/>
              <a:ext cx="1836238"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People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50" name="圓角矩形 8">
              <a:extLst>
                <a:ext uri="{FF2B5EF4-FFF2-40B4-BE49-F238E27FC236}">
                  <a16:creationId xmlns:a16="http://schemas.microsoft.com/office/drawing/2014/main" id="{A8461662-09CE-421A-AE49-E6A6B0F0A296}"/>
                </a:ext>
              </a:extLst>
            </p:cNvPr>
            <p:cNvSpPr/>
            <p:nvPr/>
          </p:nvSpPr>
          <p:spPr bwMode="auto">
            <a:xfrm>
              <a:off x="2974023" y="3505200"/>
              <a:ext cx="1647612"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Group</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51" name="圓角矩形 9">
              <a:extLst>
                <a:ext uri="{FF2B5EF4-FFF2-40B4-BE49-F238E27FC236}">
                  <a16:creationId xmlns:a16="http://schemas.microsoft.com/office/drawing/2014/main" id="{DE12A84C-24DA-48D1-B790-9589C98A4F18}"/>
                </a:ext>
              </a:extLst>
            </p:cNvPr>
            <p:cNvSpPr/>
            <p:nvPr/>
          </p:nvSpPr>
          <p:spPr bwMode="auto">
            <a:xfrm>
              <a:off x="4759324" y="4676841"/>
              <a:ext cx="1538545"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tzute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52" name="直線單箭頭接點 51">
              <a:extLst>
                <a:ext uri="{FF2B5EF4-FFF2-40B4-BE49-F238E27FC236}">
                  <a16:creationId xmlns:a16="http://schemas.microsoft.com/office/drawing/2014/main" id="{C5C128B9-8F42-4BDE-B942-232E7F9F1663}"/>
                </a:ext>
              </a:extLst>
            </p:cNvPr>
            <p:cNvCxnSpPr>
              <a:cxnSpLocks/>
              <a:stCxn id="46" idx="2"/>
              <a:endCxn id="47" idx="0"/>
            </p:cNvCxnSpPr>
            <p:nvPr/>
          </p:nvCxnSpPr>
          <p:spPr bwMode="auto">
            <a:xfrm flipH="1">
              <a:off x="4708184" y="2016109"/>
              <a:ext cx="1" cy="14169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3" name="直線單箭頭接點 52">
              <a:extLst>
                <a:ext uri="{FF2B5EF4-FFF2-40B4-BE49-F238E27FC236}">
                  <a16:creationId xmlns:a16="http://schemas.microsoft.com/office/drawing/2014/main" id="{EB7E7192-9079-43E4-A10C-8EAC22CF5E6C}"/>
                </a:ext>
              </a:extLst>
            </p:cNvPr>
            <p:cNvCxnSpPr>
              <a:cxnSpLocks/>
              <a:stCxn id="47" idx="2"/>
              <a:endCxn id="48" idx="0"/>
            </p:cNvCxnSpPr>
            <p:nvPr/>
          </p:nvCxnSpPr>
          <p:spPr bwMode="auto">
            <a:xfrm>
              <a:off x="4708184" y="2649431"/>
              <a:ext cx="1011" cy="1699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4" name="直線單箭頭接點 53">
              <a:extLst>
                <a:ext uri="{FF2B5EF4-FFF2-40B4-BE49-F238E27FC236}">
                  <a16:creationId xmlns:a16="http://schemas.microsoft.com/office/drawing/2014/main" id="{257C0E63-5776-4BE1-97D6-DB4CF332A31C}"/>
                </a:ext>
              </a:extLst>
            </p:cNvPr>
            <p:cNvCxnSpPr>
              <a:cxnSpLocks/>
              <a:stCxn id="48" idx="2"/>
              <a:endCxn id="50" idx="0"/>
            </p:cNvCxnSpPr>
            <p:nvPr/>
          </p:nvCxnSpPr>
          <p:spPr bwMode="auto">
            <a:xfrm flipH="1">
              <a:off x="3797829" y="3311510"/>
              <a:ext cx="911366"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5" name="直線單箭頭接點 54">
              <a:extLst>
                <a:ext uri="{FF2B5EF4-FFF2-40B4-BE49-F238E27FC236}">
                  <a16:creationId xmlns:a16="http://schemas.microsoft.com/office/drawing/2014/main" id="{6173B835-8A8B-4D46-8554-C07F15AB025C}"/>
                </a:ext>
              </a:extLst>
            </p:cNvPr>
            <p:cNvCxnSpPr>
              <a:cxnSpLocks/>
              <a:stCxn id="49" idx="2"/>
              <a:endCxn id="51" idx="0"/>
            </p:cNvCxnSpPr>
            <p:nvPr/>
          </p:nvCxnSpPr>
          <p:spPr bwMode="auto">
            <a:xfrm flipH="1">
              <a:off x="5528597" y="3996104"/>
              <a:ext cx="98717" cy="68073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6" name="直線單箭頭接點 55">
              <a:extLst>
                <a:ext uri="{FF2B5EF4-FFF2-40B4-BE49-F238E27FC236}">
                  <a16:creationId xmlns:a16="http://schemas.microsoft.com/office/drawing/2014/main" id="{01EC8F7D-4A54-43CC-97DC-D9ED107A8F73}"/>
                </a:ext>
              </a:extLst>
            </p:cNvPr>
            <p:cNvCxnSpPr>
              <a:cxnSpLocks/>
              <a:stCxn id="48" idx="2"/>
              <a:endCxn id="49" idx="0"/>
            </p:cNvCxnSpPr>
            <p:nvPr/>
          </p:nvCxnSpPr>
          <p:spPr bwMode="auto">
            <a:xfrm>
              <a:off x="4709195" y="3311510"/>
              <a:ext cx="918119"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57" name="圓角矩形 32">
              <a:extLst>
                <a:ext uri="{FF2B5EF4-FFF2-40B4-BE49-F238E27FC236}">
                  <a16:creationId xmlns:a16="http://schemas.microsoft.com/office/drawing/2014/main" id="{E6CD3FEE-D506-42D6-AE75-B7F1935E9F3D}"/>
                </a:ext>
              </a:extLst>
            </p:cNvPr>
            <p:cNvSpPr/>
            <p:nvPr/>
          </p:nvSpPr>
          <p:spPr bwMode="auto">
            <a:xfrm>
              <a:off x="3193475" y="4679772"/>
              <a:ext cx="1490936"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=ta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58" name="直線單箭頭接點 57">
              <a:extLst>
                <a:ext uri="{FF2B5EF4-FFF2-40B4-BE49-F238E27FC236}">
                  <a16:creationId xmlns:a16="http://schemas.microsoft.com/office/drawing/2014/main" id="{8581D60C-12FE-4D73-952A-AAB256D9F22F}"/>
                </a:ext>
              </a:extLst>
            </p:cNvPr>
            <p:cNvCxnSpPr>
              <a:cxnSpLocks/>
              <a:stCxn id="50" idx="2"/>
              <a:endCxn id="57" idx="0"/>
            </p:cNvCxnSpPr>
            <p:nvPr/>
          </p:nvCxnSpPr>
          <p:spPr bwMode="auto">
            <a:xfrm>
              <a:off x="3797829" y="3996104"/>
              <a:ext cx="141114"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59" name="圓角矩形 40">
              <a:extLst>
                <a:ext uri="{FF2B5EF4-FFF2-40B4-BE49-F238E27FC236}">
                  <a16:creationId xmlns:a16="http://schemas.microsoft.com/office/drawing/2014/main" id="{9DB586E0-18D4-4BE8-8B20-3D1B706E9452}"/>
                </a:ext>
              </a:extLst>
            </p:cNvPr>
            <p:cNvSpPr/>
            <p:nvPr/>
          </p:nvSpPr>
          <p:spPr bwMode="auto">
            <a:xfrm>
              <a:off x="1261660" y="4670705"/>
              <a:ext cx="1853477" cy="503176"/>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=student</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60" name="直線單箭頭接點 59">
              <a:extLst>
                <a:ext uri="{FF2B5EF4-FFF2-40B4-BE49-F238E27FC236}">
                  <a16:creationId xmlns:a16="http://schemas.microsoft.com/office/drawing/2014/main" id="{B8D1ABF5-A8A9-426D-AA06-DF01D8BDDDE2}"/>
                </a:ext>
              </a:extLst>
            </p:cNvPr>
            <p:cNvCxnSpPr>
              <a:cxnSpLocks/>
              <a:stCxn id="50" idx="2"/>
              <a:endCxn id="59" idx="0"/>
            </p:cNvCxnSpPr>
            <p:nvPr/>
          </p:nvCxnSpPr>
          <p:spPr bwMode="auto">
            <a:xfrm flipH="1">
              <a:off x="2188399" y="3996104"/>
              <a:ext cx="1609430" cy="67460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61" name="圓角矩形 45">
              <a:extLst>
                <a:ext uri="{FF2B5EF4-FFF2-40B4-BE49-F238E27FC236}">
                  <a16:creationId xmlns:a16="http://schemas.microsoft.com/office/drawing/2014/main" id="{33B5F8DA-50A7-4EA4-A6AE-207F758DB785}"/>
                </a:ext>
              </a:extLst>
            </p:cNvPr>
            <p:cNvSpPr/>
            <p:nvPr/>
          </p:nvSpPr>
          <p:spPr bwMode="auto">
            <a:xfrm>
              <a:off x="6372782" y="4679772"/>
              <a:ext cx="1836236"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tcyuan</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62" name="直線單箭頭接點 61">
              <a:extLst>
                <a:ext uri="{FF2B5EF4-FFF2-40B4-BE49-F238E27FC236}">
                  <a16:creationId xmlns:a16="http://schemas.microsoft.com/office/drawing/2014/main" id="{43780A3E-8D0E-4482-B897-30C19EB6E6F4}"/>
                </a:ext>
              </a:extLst>
            </p:cNvPr>
            <p:cNvCxnSpPr>
              <a:cxnSpLocks/>
              <a:stCxn id="49" idx="2"/>
              <a:endCxn id="61" idx="0"/>
            </p:cNvCxnSpPr>
            <p:nvPr/>
          </p:nvCxnSpPr>
          <p:spPr bwMode="auto">
            <a:xfrm>
              <a:off x="5627314" y="3996104"/>
              <a:ext cx="1663586"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23128013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31</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ldap.conf</a:t>
            </a:r>
            <a:r>
              <a:rPr lang="en-US" altLang="zh-TW" sz="4800" dirty="0"/>
              <a:t> </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6158609"/>
          </a:xfrm>
        </p:spPr>
        <p:txBody>
          <a:bodyPr/>
          <a:lstStyle/>
          <a:p>
            <a:pPr marL="685800" indent="-457200" eaLnBrk="1" hangingPunct="1">
              <a:buFont typeface="Wingdings" panose="05000000000000000000" pitchFamily="2" charset="2"/>
              <a:buChar char="p"/>
              <a:defRPr/>
            </a:pPr>
            <a:r>
              <a:rPr lang="en-US" altLang="zh-TW" sz="3200" dirty="0" err="1">
                <a:ea typeface="新細明體" pitchFamily="18" charset="-120"/>
              </a:rPr>
              <a:t>ldapsearch</a:t>
            </a:r>
            <a:r>
              <a:rPr lang="en-US" altLang="zh-TW" sz="3200" dirty="0">
                <a:ea typeface="新細明體" pitchFamily="18" charset="-120"/>
              </a:rPr>
              <a:t> -H ldap://ldap.na.nctucs.cc</a:t>
            </a:r>
          </a:p>
          <a:p>
            <a:pPr marL="1143000" lvl="2" indent="0">
              <a:defRPr/>
            </a:pPr>
            <a:r>
              <a:rPr lang="en-US" altLang="zh-TW" sz="2800" dirty="0">
                <a:ea typeface="新細明體" pitchFamily="18" charset="-120"/>
              </a:rPr>
              <a:t>-b "dc=</a:t>
            </a:r>
            <a:r>
              <a:rPr lang="en-US" altLang="zh-TW" sz="2800" dirty="0" err="1">
                <a:ea typeface="新細明體" pitchFamily="18" charset="-120"/>
              </a:rPr>
              <a:t>na,dc</a:t>
            </a:r>
            <a:r>
              <a:rPr lang="en-US" altLang="zh-TW" sz="2800" dirty="0">
                <a:ea typeface="新細明體" pitchFamily="18" charset="-120"/>
              </a:rPr>
              <a:t>=</a:t>
            </a:r>
            <a:r>
              <a:rPr lang="en-US" altLang="zh-TW" sz="2800" dirty="0" err="1">
                <a:ea typeface="新細明體" pitchFamily="18" charset="-120"/>
              </a:rPr>
              <a:t>nctucs,dc</a:t>
            </a:r>
            <a:r>
              <a:rPr lang="en-US" altLang="zh-TW" sz="2800" dirty="0">
                <a:ea typeface="新細明體" pitchFamily="18" charset="-120"/>
              </a:rPr>
              <a:t>=cc" </a:t>
            </a:r>
            <a:r>
              <a:rPr lang="en-US" altLang="zh-TW" sz="2800" dirty="0" err="1">
                <a:ea typeface="新細明體" pitchFamily="18" charset="-120"/>
              </a:rPr>
              <a:t>cn</a:t>
            </a:r>
            <a:r>
              <a:rPr lang="en-US" altLang="zh-TW" sz="2800" dirty="0">
                <a:ea typeface="新細明體" pitchFamily="18" charset="-120"/>
              </a:rPr>
              <a:t>=</a:t>
            </a:r>
            <a:r>
              <a:rPr lang="en-US" altLang="zh-TW" sz="2800" dirty="0" err="1">
                <a:ea typeface="新細明體" pitchFamily="18" charset="-120"/>
              </a:rPr>
              <a:t>tzute</a:t>
            </a:r>
            <a:endParaRPr lang="en-US" altLang="zh-TW" sz="2800" dirty="0">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usr</a:t>
            </a:r>
            <a:r>
              <a:rPr lang="en-US" altLang="zh-TW" sz="3200" dirty="0">
                <a:ea typeface="新細明體" pitchFamily="18" charset="-120"/>
              </a:rPr>
              <a:t>/local/</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openldap</a:t>
            </a:r>
            <a:r>
              <a:rPr lang="en-US" altLang="zh-TW" sz="3200" dirty="0">
                <a:ea typeface="新細明體" pitchFamily="18" charset="-120"/>
              </a:rPr>
              <a:t>/</a:t>
            </a:r>
            <a:r>
              <a:rPr lang="en-US" altLang="zh-TW" sz="3200" dirty="0" err="1">
                <a:ea typeface="新細明體" pitchFamily="18" charset="-120"/>
              </a:rPr>
              <a:t>ldap.conf</a:t>
            </a:r>
            <a:endParaRPr lang="en-US" altLang="zh-TW" sz="3200" dirty="0">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228600" indent="0" eaLnBrk="1" hangingPunct="1">
              <a:defRPr/>
            </a:pPr>
            <a:endParaRPr lang="en-US" altLang="zh-TW" sz="3200" dirty="0">
              <a:ea typeface="新細明體" pitchFamily="18" charset="-120"/>
            </a:endParaRPr>
          </a:p>
          <a:p>
            <a:pPr marL="228600" indent="0" eaLnBrk="1" hangingPunct="1">
              <a:defRPr/>
            </a:pPr>
            <a:endParaRPr lang="en-US" altLang="zh-TW" sz="3200" dirty="0">
              <a:ea typeface="新細明體" pitchFamily="18" charset="-120"/>
            </a:endParaRPr>
          </a:p>
          <a:p>
            <a:pPr marL="228600" indent="0" eaLnBrk="1" hangingPunct="1">
              <a:defRPr/>
            </a:pPr>
            <a:r>
              <a:rPr lang="en-US" altLang="zh-TW" sz="3200" dirty="0">
                <a:ea typeface="新細明體" pitchFamily="18" charset="-120"/>
              </a:rPr>
              <a:t>=&gt; </a:t>
            </a:r>
            <a:r>
              <a:rPr lang="en-US" altLang="zh-TW" sz="3200" dirty="0" err="1">
                <a:ea typeface="新細明體" pitchFamily="18" charset="-120"/>
              </a:rPr>
              <a:t>ldapsearch</a:t>
            </a:r>
            <a:r>
              <a:rPr lang="en-US" altLang="zh-TW" sz="3200" dirty="0">
                <a:ea typeface="新細明體" pitchFamily="18" charset="-120"/>
              </a:rPr>
              <a:t> -x "</a:t>
            </a:r>
            <a:r>
              <a:rPr lang="en-US" altLang="zh-TW" sz="3200" dirty="0" err="1">
                <a:ea typeface="新細明體" pitchFamily="18" charset="-120"/>
              </a:rPr>
              <a:t>cn</a:t>
            </a:r>
            <a:r>
              <a:rPr lang="en-US" altLang="zh-TW" sz="3200" dirty="0">
                <a:ea typeface="新細明體" pitchFamily="18" charset="-120"/>
              </a:rPr>
              <a:t>=</a:t>
            </a:r>
            <a:r>
              <a:rPr lang="en-US" altLang="zh-TW" sz="3200" dirty="0" err="1">
                <a:ea typeface="新細明體" pitchFamily="18" charset="-120"/>
              </a:rPr>
              <a:t>tzute</a:t>
            </a:r>
            <a:r>
              <a:rPr lang="en-US" altLang="zh-TW" sz="3200" dirty="0">
                <a:ea typeface="新細明體" pitchFamily="18" charset="-120"/>
              </a:rPr>
              <a:t>"</a:t>
            </a:r>
          </a:p>
          <a:p>
            <a:pPr marL="685800" indent="-457200" eaLnBrk="1" hangingPunct="1">
              <a:buFont typeface="Wingdings" panose="05000000000000000000" pitchFamily="2" charset="2"/>
              <a:buChar char="p"/>
              <a:defRPr/>
            </a:pPr>
            <a:endParaRPr lang="en-US" altLang="zh-TW" sz="3200" dirty="0">
              <a:ea typeface="新細明體" pitchFamily="18" charset="-120"/>
            </a:endParaRPr>
          </a:p>
        </p:txBody>
      </p:sp>
      <p:pic>
        <p:nvPicPr>
          <p:cNvPr id="5" name="圖片 4">
            <a:extLst>
              <a:ext uri="{FF2B5EF4-FFF2-40B4-BE49-F238E27FC236}">
                <a16:creationId xmlns:a16="http://schemas.microsoft.com/office/drawing/2014/main" id="{EB73EA10-63CB-4F5F-A052-C1CC00AF9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9552" y="1308523"/>
            <a:ext cx="2318256" cy="2888794"/>
          </a:xfrm>
          <a:prstGeom prst="rect">
            <a:avLst/>
          </a:prstGeom>
        </p:spPr>
      </p:pic>
      <p:sp>
        <p:nvSpPr>
          <p:cNvPr id="6" name="Google Shape;289;p24">
            <a:extLst>
              <a:ext uri="{FF2B5EF4-FFF2-40B4-BE49-F238E27FC236}">
                <a16:creationId xmlns:a16="http://schemas.microsoft.com/office/drawing/2014/main" id="{E690F5C3-1537-4878-B139-88AE659D3B80}"/>
              </a:ext>
            </a:extLst>
          </p:cNvPr>
          <p:cNvSpPr txBox="1">
            <a:spLocks/>
          </p:cNvSpPr>
          <p:nvPr/>
        </p:nvSpPr>
        <p:spPr>
          <a:xfrm>
            <a:off x="815721" y="4303933"/>
            <a:ext cx="10314346" cy="162442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See </a:t>
            </a:r>
            <a:r>
              <a:rPr lang="en-US" sz="2200" b="1" dirty="0" err="1"/>
              <a:t>ldap.conf</a:t>
            </a:r>
            <a:r>
              <a:rPr lang="en-US" sz="2200" b="1" dirty="0"/>
              <a:t>(5) for details</a:t>
            </a:r>
          </a:p>
          <a:p>
            <a:pPr marL="0" indent="0">
              <a:buNone/>
            </a:pPr>
            <a:r>
              <a:rPr lang="en-US" sz="2200" b="1" dirty="0"/>
              <a:t># This file should be world readable but not world writable.</a:t>
            </a:r>
          </a:p>
          <a:p>
            <a:pPr marL="0" indent="0">
              <a:buNone/>
            </a:pPr>
            <a:r>
              <a:rPr lang="en-US" sz="2200" b="1" dirty="0"/>
              <a:t>BASE    dc=</a:t>
            </a:r>
            <a:r>
              <a:rPr lang="en-US" sz="2200" b="1" dirty="0" err="1"/>
              <a:t>na,dc</a:t>
            </a:r>
            <a:r>
              <a:rPr lang="en-US" sz="2200" b="1" dirty="0"/>
              <a:t>=</a:t>
            </a:r>
            <a:r>
              <a:rPr lang="en-US" sz="2200" b="1" dirty="0" err="1"/>
              <a:t>nctucs,dc</a:t>
            </a:r>
            <a:r>
              <a:rPr lang="en-US" sz="2200" b="1" dirty="0"/>
              <a:t>=cc</a:t>
            </a:r>
          </a:p>
          <a:p>
            <a:pPr marL="0" indent="0">
              <a:buNone/>
            </a:pPr>
            <a:r>
              <a:rPr lang="en-US" sz="2200" b="1" dirty="0"/>
              <a:t>URI     ldap://ldap.na.nctucs.cc</a:t>
            </a:r>
          </a:p>
        </p:txBody>
      </p:sp>
      <p:sp>
        <p:nvSpPr>
          <p:cNvPr id="7" name="Google Shape;289;p24">
            <a:extLst>
              <a:ext uri="{FF2B5EF4-FFF2-40B4-BE49-F238E27FC236}">
                <a16:creationId xmlns:a16="http://schemas.microsoft.com/office/drawing/2014/main" id="{79384DD6-39BC-4E78-9275-3AD8B63164A5}"/>
              </a:ext>
            </a:extLst>
          </p:cNvPr>
          <p:cNvSpPr txBox="1">
            <a:spLocks/>
          </p:cNvSpPr>
          <p:nvPr/>
        </p:nvSpPr>
        <p:spPr>
          <a:xfrm>
            <a:off x="841989" y="4197317"/>
            <a:ext cx="10314346" cy="162442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See </a:t>
            </a:r>
            <a:r>
              <a:rPr lang="en-US" sz="2200" b="1" dirty="0" err="1"/>
              <a:t>ldap.conf</a:t>
            </a:r>
            <a:r>
              <a:rPr lang="en-US" sz="2200" b="1" dirty="0"/>
              <a:t>(5) for details</a:t>
            </a:r>
          </a:p>
          <a:p>
            <a:pPr marL="0" indent="0">
              <a:buNone/>
            </a:pPr>
            <a:r>
              <a:rPr lang="en-US" sz="2200" b="1" dirty="0"/>
              <a:t># This file should be world readable but not world writable.</a:t>
            </a:r>
          </a:p>
          <a:p>
            <a:pPr marL="0" indent="0">
              <a:buNone/>
            </a:pPr>
            <a:r>
              <a:rPr lang="en-US" sz="2200" b="1" dirty="0"/>
              <a:t>BASE    dc=</a:t>
            </a:r>
            <a:r>
              <a:rPr lang="en-US" sz="2200" b="1" dirty="0" err="1"/>
              <a:t>na,dc</a:t>
            </a:r>
            <a:r>
              <a:rPr lang="en-US" sz="2200" b="1" dirty="0"/>
              <a:t>=</a:t>
            </a:r>
            <a:r>
              <a:rPr lang="en-US" sz="2200" b="1" dirty="0" err="1"/>
              <a:t>nctucs,dc</a:t>
            </a:r>
            <a:r>
              <a:rPr lang="en-US" sz="2200" b="1" dirty="0"/>
              <a:t>=cc</a:t>
            </a:r>
          </a:p>
          <a:p>
            <a:pPr marL="0" indent="0">
              <a:buNone/>
            </a:pPr>
            <a:r>
              <a:rPr lang="en-US" sz="2200" b="1" dirty="0"/>
              <a:t>URI     ldap://ldap.na.nctucs.cc</a:t>
            </a:r>
          </a:p>
        </p:txBody>
      </p:sp>
    </p:spTree>
    <p:extLst>
      <p:ext uri="{BB962C8B-B14F-4D97-AF65-F5344CB8AC3E}">
        <p14:creationId xmlns:p14="http://schemas.microsoft.com/office/powerpoint/2010/main" val="555297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32</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ldapsearch</a:t>
            </a:r>
            <a:r>
              <a:rPr lang="en-US" altLang="zh-TW" sz="4800" dirty="0"/>
              <a:t> – </a:t>
            </a:r>
            <a:r>
              <a:rPr lang="en-US" altLang="zh-TW" sz="4800" dirty="0" err="1"/>
              <a:t>searchbase</a:t>
            </a:r>
            <a:r>
              <a:rPr lang="en-US" altLang="zh-TW" sz="4800" dirty="0"/>
              <a:t> vs. filter</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096780"/>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Search by </a:t>
            </a:r>
            <a:r>
              <a:rPr lang="en-US" altLang="zh-TW" sz="3200" dirty="0" err="1">
                <a:ea typeface="新細明體" pitchFamily="18" charset="-120"/>
              </a:rPr>
              <a:t>dn</a:t>
            </a:r>
            <a:r>
              <a:rPr lang="en-US" altLang="zh-TW" sz="3200" dirty="0">
                <a:ea typeface="新細明體" pitchFamily="18" charset="-120"/>
              </a:rPr>
              <a:t> </a:t>
            </a: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It does not work!</a:t>
            </a:r>
          </a:p>
          <a:p>
            <a:pPr marL="685800" indent="-457200" eaLnBrk="1" hangingPunct="1">
              <a:buFont typeface="Wingdings" panose="05000000000000000000" pitchFamily="2" charset="2"/>
              <a:buChar char="p"/>
              <a:defRPr/>
            </a:pPr>
            <a:r>
              <a:rPr lang="en-US" altLang="zh-TW" sz="3200" dirty="0">
                <a:ea typeface="新細明體" pitchFamily="18" charset="-120"/>
              </a:rPr>
              <a:t>Use search base</a:t>
            </a:r>
          </a:p>
          <a:p>
            <a:pPr marL="685800" indent="-457200" eaLnBrk="1" hangingPunct="1">
              <a:buFont typeface="Wingdings" panose="05000000000000000000" pitchFamily="2" charset="2"/>
              <a:buChar char="p"/>
              <a:defRPr/>
            </a:pP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It works!</a:t>
            </a:r>
          </a:p>
          <a:p>
            <a:pPr marL="685800" indent="-457200" eaLnBrk="1" hangingPunct="1">
              <a:buFont typeface="Wingdings" panose="05000000000000000000" pitchFamily="2" charset="2"/>
              <a:buChar char="p"/>
              <a:defRPr/>
            </a:pPr>
            <a:r>
              <a:rPr lang="en-US" altLang="zh-TW" sz="3200" dirty="0">
                <a:ea typeface="新細明體" pitchFamily="18" charset="-120"/>
              </a:rPr>
              <a:t>Why?</a:t>
            </a:r>
          </a:p>
          <a:p>
            <a:pPr marL="1143000" lvl="1" indent="-457200">
              <a:buFont typeface="Arial" panose="020B0604020202020204" pitchFamily="34" charset="0"/>
              <a:buChar char="•"/>
              <a:defRPr/>
            </a:pPr>
            <a:r>
              <a:rPr lang="en-US" altLang="zh-TW" sz="3000" dirty="0">
                <a:ea typeface="新細明體" pitchFamily="18" charset="-120"/>
              </a:rPr>
              <a:t>You have got full </a:t>
            </a:r>
            <a:r>
              <a:rPr lang="en-US" altLang="zh-TW" sz="3000" dirty="0" err="1">
                <a:ea typeface="新細明體" pitchFamily="18" charset="-120"/>
              </a:rPr>
              <a:t>dn</a:t>
            </a:r>
            <a:r>
              <a:rPr lang="en-US" altLang="zh-TW" sz="3000" dirty="0">
                <a:ea typeface="新細明體" pitchFamily="18" charset="-120"/>
              </a:rPr>
              <a:t>, don’t need to search</a:t>
            </a:r>
          </a:p>
          <a:p>
            <a:pPr marL="685800" indent="-457200" eaLnBrk="1" hangingPunct="1">
              <a:buFont typeface="Wingdings" panose="05000000000000000000" pitchFamily="2" charset="2"/>
              <a:buChar char="p"/>
              <a:defRPr/>
            </a:pPr>
            <a:endParaRPr lang="en-US" altLang="zh-TW" sz="3200" dirty="0">
              <a:ea typeface="新細明體" pitchFamily="18" charset="-120"/>
            </a:endParaRPr>
          </a:p>
        </p:txBody>
      </p:sp>
      <p:sp>
        <p:nvSpPr>
          <p:cNvPr id="5" name="Google Shape;289;p24">
            <a:extLst>
              <a:ext uri="{FF2B5EF4-FFF2-40B4-BE49-F238E27FC236}">
                <a16:creationId xmlns:a16="http://schemas.microsoft.com/office/drawing/2014/main" id="{D8B23761-F85C-4EF7-966A-CA3AECB5AC53}"/>
              </a:ext>
            </a:extLst>
          </p:cNvPr>
          <p:cNvSpPr txBox="1">
            <a:spLocks/>
          </p:cNvSpPr>
          <p:nvPr/>
        </p:nvSpPr>
        <p:spPr>
          <a:xfrm>
            <a:off x="1227201" y="2017933"/>
            <a:ext cx="8389239" cy="496667"/>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a:t>
            </a:r>
            <a:r>
              <a:rPr lang="en-US" sz="2200" b="1" dirty="0" err="1"/>
              <a:t>ldapsearch</a:t>
            </a:r>
            <a:r>
              <a:rPr lang="en-US" sz="2200" b="1" dirty="0"/>
              <a:t> </a:t>
            </a:r>
            <a:r>
              <a:rPr lang="en-US" sz="2200" b="1" dirty="0" err="1"/>
              <a:t>dn</a:t>
            </a:r>
            <a:r>
              <a:rPr lang="en-US" sz="2200" b="1" dirty="0"/>
              <a:t>="</a:t>
            </a:r>
            <a:r>
              <a:rPr lang="en-US" sz="2200" b="1" dirty="0" err="1"/>
              <a:t>cn</a:t>
            </a:r>
            <a:r>
              <a:rPr lang="en-US" sz="2200" b="1" dirty="0"/>
              <a:t>=</a:t>
            </a:r>
            <a:r>
              <a:rPr lang="en-US" sz="2200" b="1" dirty="0" err="1"/>
              <a:t>tzute,dc</a:t>
            </a:r>
            <a:r>
              <a:rPr lang="en-US" sz="2200" b="1" dirty="0"/>
              <a:t>=</a:t>
            </a:r>
            <a:r>
              <a:rPr lang="en-US" sz="2200" b="1" dirty="0" err="1"/>
              <a:t>na,dc</a:t>
            </a:r>
            <a:r>
              <a:rPr lang="en-US" sz="2200" b="1" dirty="0"/>
              <a:t>=</a:t>
            </a:r>
            <a:r>
              <a:rPr lang="en-US" sz="2200" b="1" dirty="0" err="1"/>
              <a:t>nctucs,dc</a:t>
            </a:r>
            <a:r>
              <a:rPr lang="en-US" sz="2200" b="1" dirty="0"/>
              <a:t>=cc"</a:t>
            </a:r>
          </a:p>
        </p:txBody>
      </p:sp>
      <p:sp>
        <p:nvSpPr>
          <p:cNvPr id="6" name="Google Shape;289;p24">
            <a:extLst>
              <a:ext uri="{FF2B5EF4-FFF2-40B4-BE49-F238E27FC236}">
                <a16:creationId xmlns:a16="http://schemas.microsoft.com/office/drawing/2014/main" id="{19507E7E-5035-4FED-8205-84E4096F0800}"/>
              </a:ext>
            </a:extLst>
          </p:cNvPr>
          <p:cNvSpPr txBox="1">
            <a:spLocks/>
          </p:cNvSpPr>
          <p:nvPr/>
        </p:nvSpPr>
        <p:spPr>
          <a:xfrm>
            <a:off x="1227200" y="3683101"/>
            <a:ext cx="9608440" cy="496667"/>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a:t>
            </a:r>
            <a:r>
              <a:rPr lang="en-US" sz="2200" b="1" dirty="0" err="1"/>
              <a:t>ldapsearch</a:t>
            </a:r>
            <a:r>
              <a:rPr lang="en-US" sz="2200" b="1" dirty="0"/>
              <a:t> -b "</a:t>
            </a:r>
            <a:r>
              <a:rPr lang="en-US" sz="2200" b="1" dirty="0" err="1"/>
              <a:t>cn</a:t>
            </a:r>
            <a:r>
              <a:rPr lang="en-US" sz="2200" b="1" dirty="0"/>
              <a:t>=</a:t>
            </a:r>
            <a:r>
              <a:rPr lang="en-US" sz="2200" b="1" dirty="0" err="1"/>
              <a:t>tzute,dc</a:t>
            </a:r>
            <a:r>
              <a:rPr lang="en-US" sz="2200" b="1" dirty="0"/>
              <a:t>=</a:t>
            </a:r>
            <a:r>
              <a:rPr lang="en-US" sz="2200" b="1" dirty="0" err="1"/>
              <a:t>na,dc</a:t>
            </a:r>
            <a:r>
              <a:rPr lang="en-US" sz="2200" b="1" dirty="0"/>
              <a:t>=</a:t>
            </a:r>
            <a:r>
              <a:rPr lang="en-US" sz="2200" b="1" dirty="0" err="1"/>
              <a:t>nctucs,dc</a:t>
            </a:r>
            <a:r>
              <a:rPr lang="en-US" sz="2200" b="1" dirty="0"/>
              <a:t>=cc" -s base</a:t>
            </a:r>
          </a:p>
        </p:txBody>
      </p:sp>
    </p:spTree>
    <p:extLst>
      <p:ext uri="{BB962C8B-B14F-4D97-AF65-F5344CB8AC3E}">
        <p14:creationId xmlns:p14="http://schemas.microsoft.com/office/powerpoint/2010/main" val="4007916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33</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ldapsearch</a:t>
            </a:r>
            <a:r>
              <a:rPr lang="en-US" altLang="zh-TW" sz="4800" dirty="0"/>
              <a:t> – </a:t>
            </a:r>
            <a:r>
              <a:rPr lang="en-US" altLang="zh-TW" sz="4800" dirty="0" err="1"/>
              <a:t>searchbase</a:t>
            </a:r>
            <a:r>
              <a:rPr lang="en-US" altLang="zh-TW" sz="4800" dirty="0"/>
              <a:t> vs. filter</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40" y="1306496"/>
            <a:ext cx="10830900" cy="2831544"/>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Example</a:t>
            </a:r>
          </a:p>
          <a:p>
            <a:pPr marL="1143000" lvl="1" indent="-457200">
              <a:buFont typeface="Arial" panose="020B0604020202020204" pitchFamily="34" charset="0"/>
              <a:buChar char="•"/>
              <a:defRPr/>
            </a:pPr>
            <a:r>
              <a:rPr lang="en-US" altLang="zh-TW" sz="3000" dirty="0">
                <a:ea typeface="新細明體" pitchFamily="18" charset="-120"/>
              </a:rPr>
              <a:t>Assume there are two kinds of </a:t>
            </a:r>
            <a:r>
              <a:rPr lang="en-US" altLang="zh-TW" sz="3000" dirty="0" err="1">
                <a:ea typeface="新細明體" pitchFamily="18" charset="-120"/>
              </a:rPr>
              <a:t>searchbase</a:t>
            </a:r>
            <a:endParaRPr lang="en-US" altLang="zh-TW" sz="3000" dirty="0">
              <a:ea typeface="新細明體" pitchFamily="18" charset="-120"/>
            </a:endParaRPr>
          </a:p>
          <a:p>
            <a:pPr marL="1143000" lvl="1" indent="-457200">
              <a:buFont typeface="Arial" panose="020B0604020202020204" pitchFamily="34" charset="0"/>
              <a:buChar char="•"/>
              <a:defRPr/>
            </a:pPr>
            <a:r>
              <a:rPr lang="en-US" altLang="zh-TW" sz="3000" dirty="0">
                <a:solidFill>
                  <a:srgbClr val="FF0000"/>
                </a:solidFill>
                <a:ea typeface="新細明體" pitchFamily="18" charset="-120"/>
              </a:rPr>
              <a:t>dc=</a:t>
            </a:r>
            <a:r>
              <a:rPr lang="en-US" altLang="zh-TW" sz="3000" dirty="0" err="1">
                <a:solidFill>
                  <a:srgbClr val="FF0000"/>
                </a:solidFill>
                <a:ea typeface="新細明體" pitchFamily="18" charset="-120"/>
              </a:rPr>
              <a:t>na,dc</a:t>
            </a:r>
            <a:r>
              <a:rPr lang="en-US" altLang="zh-TW" sz="3000" dirty="0">
                <a:solidFill>
                  <a:srgbClr val="FF0000"/>
                </a:solidFill>
                <a:ea typeface="新細明體" pitchFamily="18" charset="-120"/>
              </a:rPr>
              <a:t>=</a:t>
            </a:r>
            <a:r>
              <a:rPr lang="en-US" altLang="zh-TW" sz="3000" dirty="0" err="1">
                <a:solidFill>
                  <a:srgbClr val="FF0000"/>
                </a:solidFill>
                <a:ea typeface="新細明體" pitchFamily="18" charset="-120"/>
              </a:rPr>
              <a:t>nctucs,dc</a:t>
            </a:r>
            <a:r>
              <a:rPr lang="en-US" altLang="zh-TW" sz="3000" dirty="0">
                <a:solidFill>
                  <a:srgbClr val="FF0000"/>
                </a:solidFill>
                <a:ea typeface="新細明體" pitchFamily="18" charset="-120"/>
              </a:rPr>
              <a:t>=cc</a:t>
            </a:r>
          </a:p>
          <a:p>
            <a:pPr marL="1143000" lvl="1" indent="-457200">
              <a:buFont typeface="Arial" panose="020B0604020202020204" pitchFamily="34" charset="0"/>
              <a:buChar char="•"/>
              <a:defRPr/>
            </a:pPr>
            <a:r>
              <a:rPr lang="en-US" altLang="zh-TW" sz="3000" dirty="0" err="1">
                <a:solidFill>
                  <a:schemeClr val="accent3">
                    <a:lumMod val="75000"/>
                  </a:schemeClr>
                </a:solidFill>
                <a:ea typeface="新細明體" pitchFamily="18" charset="-120"/>
              </a:rPr>
              <a:t>ou</a:t>
            </a:r>
            <a:r>
              <a:rPr lang="en-US" altLang="zh-TW" sz="3000" dirty="0">
                <a:solidFill>
                  <a:schemeClr val="accent3">
                    <a:lumMod val="75000"/>
                  </a:schemeClr>
                </a:solidFill>
                <a:ea typeface="新細明體" pitchFamily="18" charset="-120"/>
              </a:rPr>
              <a:t>=People, dc=</a:t>
            </a:r>
            <a:r>
              <a:rPr lang="en-US" altLang="zh-TW" sz="3000" dirty="0" err="1">
                <a:solidFill>
                  <a:schemeClr val="accent3">
                    <a:lumMod val="75000"/>
                  </a:schemeClr>
                </a:solidFill>
                <a:ea typeface="新細明體" pitchFamily="18" charset="-120"/>
              </a:rPr>
              <a:t>na,dc</a:t>
            </a:r>
            <a:r>
              <a:rPr lang="en-US" altLang="zh-TW" sz="3000" dirty="0">
                <a:solidFill>
                  <a:schemeClr val="accent3">
                    <a:lumMod val="75000"/>
                  </a:schemeClr>
                </a:solidFill>
                <a:ea typeface="新細明體" pitchFamily="18" charset="-120"/>
              </a:rPr>
              <a:t>=</a:t>
            </a:r>
            <a:r>
              <a:rPr lang="en-US" altLang="zh-TW" sz="3000" dirty="0" err="1">
                <a:solidFill>
                  <a:schemeClr val="accent3">
                    <a:lumMod val="75000"/>
                  </a:schemeClr>
                </a:solidFill>
                <a:ea typeface="新細明體" pitchFamily="18" charset="-120"/>
              </a:rPr>
              <a:t>nctucs,dc</a:t>
            </a:r>
            <a:r>
              <a:rPr lang="en-US" altLang="zh-TW" sz="3000" dirty="0">
                <a:solidFill>
                  <a:schemeClr val="accent3">
                    <a:lumMod val="75000"/>
                  </a:schemeClr>
                </a:solidFill>
                <a:ea typeface="新細明體" pitchFamily="18" charset="-120"/>
              </a:rPr>
              <a:t>=cc</a:t>
            </a:r>
          </a:p>
          <a:p>
            <a:pPr marL="685800" indent="-457200" eaLnBrk="1" hangingPunct="1">
              <a:buFont typeface="Wingdings" panose="05000000000000000000" pitchFamily="2" charset="2"/>
              <a:buChar char="p"/>
              <a:defRPr/>
            </a:pPr>
            <a:endParaRPr lang="en-US" altLang="zh-TW" sz="3200" dirty="0">
              <a:ea typeface="新細明體" pitchFamily="18" charset="-120"/>
            </a:endParaRPr>
          </a:p>
        </p:txBody>
      </p:sp>
      <p:grpSp>
        <p:nvGrpSpPr>
          <p:cNvPr id="5" name="群組 4">
            <a:extLst>
              <a:ext uri="{FF2B5EF4-FFF2-40B4-BE49-F238E27FC236}">
                <a16:creationId xmlns:a16="http://schemas.microsoft.com/office/drawing/2014/main" id="{A7A39E70-8413-4BE3-A54A-622ECABEC1DC}"/>
              </a:ext>
            </a:extLst>
          </p:cNvPr>
          <p:cNvGrpSpPr/>
          <p:nvPr/>
        </p:nvGrpSpPr>
        <p:grpSpPr>
          <a:xfrm>
            <a:off x="3060815" y="3779837"/>
            <a:ext cx="6130489" cy="3399708"/>
            <a:chOff x="1261660" y="1523999"/>
            <a:chExt cx="6779114" cy="3649882"/>
          </a:xfrm>
        </p:grpSpPr>
        <p:sp>
          <p:nvSpPr>
            <p:cNvPr id="6" name="圓角矩形 4">
              <a:extLst>
                <a:ext uri="{FF2B5EF4-FFF2-40B4-BE49-F238E27FC236}">
                  <a16:creationId xmlns:a16="http://schemas.microsoft.com/office/drawing/2014/main" id="{9639376A-6035-4443-91A4-183A623EB417}"/>
                </a:ext>
              </a:extLst>
            </p:cNvPr>
            <p:cNvSpPr/>
            <p:nvPr/>
          </p:nvSpPr>
          <p:spPr bwMode="auto">
            <a:xfrm>
              <a:off x="4017715" y="1523999"/>
              <a:ext cx="1380939"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dc=cc</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7" name="圓角矩形 5">
              <a:extLst>
                <a:ext uri="{FF2B5EF4-FFF2-40B4-BE49-F238E27FC236}">
                  <a16:creationId xmlns:a16="http://schemas.microsoft.com/office/drawing/2014/main" id="{57932FBB-79FF-48D1-9B73-8908D5E94F48}"/>
                </a:ext>
              </a:extLst>
            </p:cNvPr>
            <p:cNvSpPr/>
            <p:nvPr/>
          </p:nvSpPr>
          <p:spPr bwMode="auto">
            <a:xfrm>
              <a:off x="3739935" y="2157808"/>
              <a:ext cx="1936498" cy="491623"/>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c=</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nctucs</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8" name="圓角矩形 6">
              <a:extLst>
                <a:ext uri="{FF2B5EF4-FFF2-40B4-BE49-F238E27FC236}">
                  <a16:creationId xmlns:a16="http://schemas.microsoft.com/office/drawing/2014/main" id="{50FC4B84-D6F5-4263-946F-CCF655977F4C}"/>
                </a:ext>
              </a:extLst>
            </p:cNvPr>
            <p:cNvSpPr/>
            <p:nvPr/>
          </p:nvSpPr>
          <p:spPr bwMode="auto">
            <a:xfrm>
              <a:off x="4019550" y="2819400"/>
              <a:ext cx="1379290"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a:t>
              </a:r>
              <a:r>
                <a:rPr lang="en-US" altLang="zh-TW" sz="2200" b="1" dirty="0" err="1">
                  <a:solidFill>
                    <a:schemeClr val="bg2">
                      <a:lumMod val="75000"/>
                    </a:schemeClr>
                  </a:solidFill>
                  <a:latin typeface="+mj-lt"/>
                  <a:ea typeface="新細明體" pitchFamily="18" charset="-120"/>
                </a:rPr>
                <a:t>na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9" name="圓角矩形 7">
              <a:extLst>
                <a:ext uri="{FF2B5EF4-FFF2-40B4-BE49-F238E27FC236}">
                  <a16:creationId xmlns:a16="http://schemas.microsoft.com/office/drawing/2014/main" id="{FF262E85-F4DB-4184-84F6-D2A539493637}"/>
                </a:ext>
              </a:extLst>
            </p:cNvPr>
            <p:cNvSpPr/>
            <p:nvPr/>
          </p:nvSpPr>
          <p:spPr bwMode="auto">
            <a:xfrm>
              <a:off x="4709195" y="3505200"/>
              <a:ext cx="1836238"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People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0" name="圓角矩形 8">
              <a:extLst>
                <a:ext uri="{FF2B5EF4-FFF2-40B4-BE49-F238E27FC236}">
                  <a16:creationId xmlns:a16="http://schemas.microsoft.com/office/drawing/2014/main" id="{C3EDED3A-80D4-405F-8354-9F556327743F}"/>
                </a:ext>
              </a:extLst>
            </p:cNvPr>
            <p:cNvSpPr/>
            <p:nvPr/>
          </p:nvSpPr>
          <p:spPr bwMode="auto">
            <a:xfrm>
              <a:off x="2974023" y="3505200"/>
              <a:ext cx="1647612"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Group</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1" name="圓角矩形 9">
              <a:extLst>
                <a:ext uri="{FF2B5EF4-FFF2-40B4-BE49-F238E27FC236}">
                  <a16:creationId xmlns:a16="http://schemas.microsoft.com/office/drawing/2014/main" id="{A9C3E881-EB06-4540-865E-3527E940D34F}"/>
                </a:ext>
              </a:extLst>
            </p:cNvPr>
            <p:cNvSpPr/>
            <p:nvPr/>
          </p:nvSpPr>
          <p:spPr bwMode="auto">
            <a:xfrm>
              <a:off x="4759324" y="4676841"/>
              <a:ext cx="1538545"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tzute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12" name="直線單箭頭接點 11">
              <a:extLst>
                <a:ext uri="{FF2B5EF4-FFF2-40B4-BE49-F238E27FC236}">
                  <a16:creationId xmlns:a16="http://schemas.microsoft.com/office/drawing/2014/main" id="{47C9655F-864B-4F69-8698-D545E438DBF3}"/>
                </a:ext>
              </a:extLst>
            </p:cNvPr>
            <p:cNvCxnSpPr>
              <a:cxnSpLocks/>
              <a:stCxn id="6" idx="2"/>
              <a:endCxn id="7" idx="0"/>
            </p:cNvCxnSpPr>
            <p:nvPr/>
          </p:nvCxnSpPr>
          <p:spPr bwMode="auto">
            <a:xfrm flipH="1">
              <a:off x="4708184" y="2016109"/>
              <a:ext cx="1" cy="14169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3" name="直線單箭頭接點 12">
              <a:extLst>
                <a:ext uri="{FF2B5EF4-FFF2-40B4-BE49-F238E27FC236}">
                  <a16:creationId xmlns:a16="http://schemas.microsoft.com/office/drawing/2014/main" id="{9FF7DDF7-7FB8-499E-88EA-28DBBF7BF419}"/>
                </a:ext>
              </a:extLst>
            </p:cNvPr>
            <p:cNvCxnSpPr>
              <a:cxnSpLocks/>
              <a:stCxn id="7" idx="2"/>
              <a:endCxn id="8" idx="0"/>
            </p:cNvCxnSpPr>
            <p:nvPr/>
          </p:nvCxnSpPr>
          <p:spPr bwMode="auto">
            <a:xfrm>
              <a:off x="4708184" y="2649431"/>
              <a:ext cx="1011" cy="1699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4" name="直線單箭頭接點 13">
              <a:extLst>
                <a:ext uri="{FF2B5EF4-FFF2-40B4-BE49-F238E27FC236}">
                  <a16:creationId xmlns:a16="http://schemas.microsoft.com/office/drawing/2014/main" id="{11C89ACC-BC13-4764-9739-FF2C0526853E}"/>
                </a:ext>
              </a:extLst>
            </p:cNvPr>
            <p:cNvCxnSpPr>
              <a:cxnSpLocks/>
              <a:stCxn id="8" idx="2"/>
              <a:endCxn id="10" idx="0"/>
            </p:cNvCxnSpPr>
            <p:nvPr/>
          </p:nvCxnSpPr>
          <p:spPr bwMode="auto">
            <a:xfrm flipH="1">
              <a:off x="3797829" y="3311510"/>
              <a:ext cx="911366"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5" name="直線單箭頭接點 14">
              <a:extLst>
                <a:ext uri="{FF2B5EF4-FFF2-40B4-BE49-F238E27FC236}">
                  <a16:creationId xmlns:a16="http://schemas.microsoft.com/office/drawing/2014/main" id="{7DDD53A7-AAF9-42E4-8E50-F3F4F9FF5BE8}"/>
                </a:ext>
              </a:extLst>
            </p:cNvPr>
            <p:cNvCxnSpPr>
              <a:cxnSpLocks/>
              <a:stCxn id="9" idx="2"/>
              <a:endCxn id="11" idx="0"/>
            </p:cNvCxnSpPr>
            <p:nvPr/>
          </p:nvCxnSpPr>
          <p:spPr bwMode="auto">
            <a:xfrm flipH="1">
              <a:off x="5528597" y="3996104"/>
              <a:ext cx="98717" cy="68073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直線單箭頭接點 15">
              <a:extLst>
                <a:ext uri="{FF2B5EF4-FFF2-40B4-BE49-F238E27FC236}">
                  <a16:creationId xmlns:a16="http://schemas.microsoft.com/office/drawing/2014/main" id="{395E35DF-F9A4-4302-BAB7-99595873D12B}"/>
                </a:ext>
              </a:extLst>
            </p:cNvPr>
            <p:cNvCxnSpPr>
              <a:cxnSpLocks/>
              <a:stCxn id="8" idx="2"/>
              <a:endCxn id="9" idx="0"/>
            </p:cNvCxnSpPr>
            <p:nvPr/>
          </p:nvCxnSpPr>
          <p:spPr bwMode="auto">
            <a:xfrm>
              <a:off x="4709195" y="3311510"/>
              <a:ext cx="918119"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7" name="圓角矩形 32">
              <a:extLst>
                <a:ext uri="{FF2B5EF4-FFF2-40B4-BE49-F238E27FC236}">
                  <a16:creationId xmlns:a16="http://schemas.microsoft.com/office/drawing/2014/main" id="{3C669728-9AF8-4EA6-8319-7A5B35BC72C0}"/>
                </a:ext>
              </a:extLst>
            </p:cNvPr>
            <p:cNvSpPr/>
            <p:nvPr/>
          </p:nvSpPr>
          <p:spPr bwMode="auto">
            <a:xfrm>
              <a:off x="3193475" y="4679772"/>
              <a:ext cx="1490936"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=ta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18" name="直線單箭頭接點 17">
              <a:extLst>
                <a:ext uri="{FF2B5EF4-FFF2-40B4-BE49-F238E27FC236}">
                  <a16:creationId xmlns:a16="http://schemas.microsoft.com/office/drawing/2014/main" id="{5ADD164A-63EE-47FB-98FE-79A642E1039E}"/>
                </a:ext>
              </a:extLst>
            </p:cNvPr>
            <p:cNvCxnSpPr>
              <a:cxnSpLocks/>
              <a:stCxn id="10" idx="2"/>
              <a:endCxn id="17" idx="0"/>
            </p:cNvCxnSpPr>
            <p:nvPr/>
          </p:nvCxnSpPr>
          <p:spPr bwMode="auto">
            <a:xfrm>
              <a:off x="3797829" y="3996104"/>
              <a:ext cx="141114"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9" name="圓角矩形 40">
              <a:extLst>
                <a:ext uri="{FF2B5EF4-FFF2-40B4-BE49-F238E27FC236}">
                  <a16:creationId xmlns:a16="http://schemas.microsoft.com/office/drawing/2014/main" id="{5A08BB23-45CB-4F09-9C01-7F06398306C1}"/>
                </a:ext>
              </a:extLst>
            </p:cNvPr>
            <p:cNvSpPr/>
            <p:nvPr/>
          </p:nvSpPr>
          <p:spPr bwMode="auto">
            <a:xfrm>
              <a:off x="1261660" y="4670705"/>
              <a:ext cx="1853477" cy="503176"/>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=student</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20" name="直線單箭頭接點 19">
              <a:extLst>
                <a:ext uri="{FF2B5EF4-FFF2-40B4-BE49-F238E27FC236}">
                  <a16:creationId xmlns:a16="http://schemas.microsoft.com/office/drawing/2014/main" id="{20A1901D-06FA-4C4D-874B-ED39EFE393B6}"/>
                </a:ext>
              </a:extLst>
            </p:cNvPr>
            <p:cNvCxnSpPr>
              <a:cxnSpLocks/>
              <a:stCxn id="10" idx="2"/>
              <a:endCxn id="19" idx="0"/>
            </p:cNvCxnSpPr>
            <p:nvPr/>
          </p:nvCxnSpPr>
          <p:spPr bwMode="auto">
            <a:xfrm flipH="1">
              <a:off x="2188399" y="3996104"/>
              <a:ext cx="1609430" cy="67460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1" name="圓角矩形 45">
              <a:extLst>
                <a:ext uri="{FF2B5EF4-FFF2-40B4-BE49-F238E27FC236}">
                  <a16:creationId xmlns:a16="http://schemas.microsoft.com/office/drawing/2014/main" id="{81B7E929-3F83-46B0-A9C7-94C04EDFAD0A}"/>
                </a:ext>
              </a:extLst>
            </p:cNvPr>
            <p:cNvSpPr/>
            <p:nvPr/>
          </p:nvSpPr>
          <p:spPr bwMode="auto">
            <a:xfrm>
              <a:off x="6372783" y="4679772"/>
              <a:ext cx="1667991" cy="487973"/>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tcyuan</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22" name="直線單箭頭接點 21">
              <a:extLst>
                <a:ext uri="{FF2B5EF4-FFF2-40B4-BE49-F238E27FC236}">
                  <a16:creationId xmlns:a16="http://schemas.microsoft.com/office/drawing/2014/main" id="{507B516D-4B67-4B6B-A196-01D1347E41AD}"/>
                </a:ext>
              </a:extLst>
            </p:cNvPr>
            <p:cNvCxnSpPr>
              <a:cxnSpLocks/>
              <a:stCxn id="9" idx="2"/>
              <a:endCxn id="21" idx="0"/>
            </p:cNvCxnSpPr>
            <p:nvPr/>
          </p:nvCxnSpPr>
          <p:spPr bwMode="auto">
            <a:xfrm>
              <a:off x="5627314" y="3996104"/>
              <a:ext cx="1579464" cy="6836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
        <p:nvSpPr>
          <p:cNvPr id="23" name="矩形 22">
            <a:extLst>
              <a:ext uri="{FF2B5EF4-FFF2-40B4-BE49-F238E27FC236}">
                <a16:creationId xmlns:a16="http://schemas.microsoft.com/office/drawing/2014/main" id="{EE9D8801-84CB-44C6-84AA-B848C1D4C1D7}"/>
              </a:ext>
            </a:extLst>
          </p:cNvPr>
          <p:cNvSpPr/>
          <p:nvPr/>
        </p:nvSpPr>
        <p:spPr>
          <a:xfrm>
            <a:off x="5135880" y="3647850"/>
            <a:ext cx="2072640" cy="18579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12921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34</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err="1"/>
              <a:t>ldapsearch</a:t>
            </a:r>
            <a:r>
              <a:rPr lang="en-US" altLang="zh-TW" sz="4800" dirty="0"/>
              <a:t> – </a:t>
            </a:r>
            <a:r>
              <a:rPr lang="en-US" altLang="zh-TW" sz="4800" dirty="0" err="1"/>
              <a:t>searchbase</a:t>
            </a:r>
            <a:r>
              <a:rPr lang="en-US" altLang="zh-TW" sz="4800" dirty="0"/>
              <a:t> vs. filter</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40" y="1306496"/>
            <a:ext cx="10830900" cy="2689967"/>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Example (Cont.)</a:t>
            </a:r>
          </a:p>
          <a:p>
            <a:pPr marL="1143000" lvl="1" indent="-457200">
              <a:buFont typeface="Arial" panose="020B0604020202020204" pitchFamily="34" charset="0"/>
              <a:buChar char="•"/>
              <a:defRPr/>
            </a:pPr>
            <a:r>
              <a:rPr lang="en-US" altLang="zh-TW" sz="3000" dirty="0">
                <a:ea typeface="新細明體" pitchFamily="18" charset="-120"/>
              </a:rPr>
              <a:t>filter –  search for all entries that have </a:t>
            </a:r>
            <a:r>
              <a:rPr lang="en-US" altLang="zh-TW" sz="3000" dirty="0" err="1">
                <a:ea typeface="新細明體" pitchFamily="18" charset="-120"/>
              </a:rPr>
              <a:t>cn</a:t>
            </a:r>
            <a:r>
              <a:rPr lang="en-US" altLang="zh-TW" sz="3000" dirty="0">
                <a:ea typeface="新細明體" pitchFamily="18" charset="-120"/>
              </a:rPr>
              <a:t>=</a:t>
            </a:r>
            <a:r>
              <a:rPr lang="en-US" altLang="zh-TW" sz="3000" dirty="0" err="1">
                <a:ea typeface="新細明體" pitchFamily="18" charset="-120"/>
              </a:rPr>
              <a:t>nata</a:t>
            </a:r>
            <a:endParaRPr lang="en-US" altLang="zh-TW" sz="3000" dirty="0">
              <a:ea typeface="新細明體" pitchFamily="18" charset="-120"/>
            </a:endParaRPr>
          </a:p>
          <a:p>
            <a:pPr marL="1143000" lvl="1" indent="-457200">
              <a:buFont typeface="Arial" panose="020B0604020202020204" pitchFamily="34" charset="0"/>
              <a:buChar char="•"/>
              <a:defRPr/>
            </a:pPr>
            <a:r>
              <a:rPr lang="en-US" altLang="zh-TW" sz="3000" dirty="0" err="1">
                <a:solidFill>
                  <a:srgbClr val="FF0000"/>
                </a:solidFill>
                <a:ea typeface="新細明體" pitchFamily="18" charset="-120"/>
              </a:rPr>
              <a:t>cn</a:t>
            </a:r>
            <a:r>
              <a:rPr lang="en-US" altLang="zh-TW" sz="3000" dirty="0">
                <a:solidFill>
                  <a:srgbClr val="FF0000"/>
                </a:solidFill>
                <a:ea typeface="新細明體" pitchFamily="18" charset="-120"/>
              </a:rPr>
              <a:t>=</a:t>
            </a:r>
            <a:r>
              <a:rPr lang="en-US" altLang="zh-TW" sz="3000" dirty="0" err="1">
                <a:solidFill>
                  <a:srgbClr val="FF0000"/>
                </a:solidFill>
                <a:ea typeface="新細明體" pitchFamily="18" charset="-120"/>
              </a:rPr>
              <a:t>nata</a:t>
            </a:r>
            <a:endParaRPr lang="en-US" altLang="zh-TW" sz="3000" dirty="0">
              <a:solidFill>
                <a:srgbClr val="FF0000"/>
              </a:solidFill>
              <a:ea typeface="新細明體" pitchFamily="18" charset="-120"/>
            </a:endParaRPr>
          </a:p>
          <a:p>
            <a:pPr marL="1143000" lvl="1" indent="-457200">
              <a:buFont typeface="Arial" panose="020B0604020202020204" pitchFamily="34" charset="0"/>
              <a:buChar char="•"/>
              <a:defRPr/>
            </a:pPr>
            <a:r>
              <a:rPr lang="en-US" altLang="zh-TW" sz="3000" dirty="0" err="1">
                <a:solidFill>
                  <a:srgbClr val="0000FF"/>
                </a:solidFill>
                <a:ea typeface="新細明體" pitchFamily="18" charset="-120"/>
              </a:rPr>
              <a:t>cn</a:t>
            </a:r>
            <a:r>
              <a:rPr lang="en-US" altLang="zh-TW" sz="3000" dirty="0">
                <a:solidFill>
                  <a:srgbClr val="0000FF"/>
                </a:solidFill>
                <a:ea typeface="新細明體" pitchFamily="18" charset="-120"/>
              </a:rPr>
              <a:t>=</a:t>
            </a:r>
            <a:r>
              <a:rPr lang="en-US" altLang="zh-TW" sz="3000" dirty="0" err="1">
                <a:solidFill>
                  <a:srgbClr val="0000FF"/>
                </a:solidFill>
                <a:ea typeface="新細明體" pitchFamily="18" charset="-120"/>
              </a:rPr>
              <a:t>nata</a:t>
            </a:r>
            <a:r>
              <a:rPr lang="en-US" altLang="zh-TW" sz="3000" dirty="0">
                <a:solidFill>
                  <a:schemeClr val="accent3">
                    <a:lumMod val="75000"/>
                  </a:schemeClr>
                </a:solidFill>
                <a:ea typeface="新細明體" pitchFamily="18" charset="-120"/>
              </a:rPr>
              <a:t> </a:t>
            </a:r>
            <a:r>
              <a:rPr lang="en-US" altLang="zh-TW" sz="3000" dirty="0">
                <a:solidFill>
                  <a:schemeClr val="tx1"/>
                </a:solidFill>
                <a:ea typeface="新細明體" pitchFamily="18" charset="-120"/>
                <a:sym typeface="Wingdings" panose="05000000000000000000" pitchFamily="2" charset="2"/>
              </a:rPr>
              <a:t></a:t>
            </a:r>
            <a:r>
              <a:rPr lang="en-US" altLang="zh-TW" sz="3000" dirty="0">
                <a:ea typeface="新細明體" pitchFamily="18" charset="-120"/>
              </a:rPr>
              <a:t> Can’t be found, because the </a:t>
            </a:r>
            <a:r>
              <a:rPr lang="en-US" altLang="zh-TW" sz="3000" dirty="0" err="1">
                <a:ea typeface="新細明體" pitchFamily="18" charset="-120"/>
              </a:rPr>
              <a:t>cn</a:t>
            </a:r>
            <a:r>
              <a:rPr lang="en-US" altLang="zh-TW" sz="3000" dirty="0">
                <a:ea typeface="新細明體" pitchFamily="18" charset="-120"/>
              </a:rPr>
              <a:t>=</a:t>
            </a:r>
            <a:r>
              <a:rPr lang="en-US" altLang="zh-TW" sz="3000" dirty="0" err="1">
                <a:ea typeface="新細明體" pitchFamily="18" charset="-120"/>
              </a:rPr>
              <a:t>nata</a:t>
            </a:r>
            <a:r>
              <a:rPr lang="en-US" altLang="zh-TW" sz="3000" dirty="0">
                <a:ea typeface="新細明體" pitchFamily="18" charset="-120"/>
              </a:rPr>
              <a:t> is not in this </a:t>
            </a:r>
            <a:r>
              <a:rPr lang="en-US" altLang="zh-TW" sz="3000" dirty="0">
                <a:solidFill>
                  <a:srgbClr val="0000FF"/>
                </a:solidFill>
                <a:ea typeface="新細明體" pitchFamily="18" charset="-120"/>
              </a:rPr>
              <a:t>subtree</a:t>
            </a:r>
          </a:p>
        </p:txBody>
      </p:sp>
      <p:sp>
        <p:nvSpPr>
          <p:cNvPr id="23" name="矩形 22">
            <a:extLst>
              <a:ext uri="{FF2B5EF4-FFF2-40B4-BE49-F238E27FC236}">
                <a16:creationId xmlns:a16="http://schemas.microsoft.com/office/drawing/2014/main" id="{EE9D8801-84CB-44C6-84AA-B848C1D4C1D7}"/>
              </a:ext>
            </a:extLst>
          </p:cNvPr>
          <p:cNvSpPr/>
          <p:nvPr/>
        </p:nvSpPr>
        <p:spPr>
          <a:xfrm>
            <a:off x="5135880" y="3647850"/>
            <a:ext cx="2072640" cy="18579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FF0000"/>
              </a:solidFill>
            </a:endParaRPr>
          </a:p>
        </p:txBody>
      </p:sp>
      <p:grpSp>
        <p:nvGrpSpPr>
          <p:cNvPr id="43" name="群組 42">
            <a:extLst>
              <a:ext uri="{FF2B5EF4-FFF2-40B4-BE49-F238E27FC236}">
                <a16:creationId xmlns:a16="http://schemas.microsoft.com/office/drawing/2014/main" id="{AC7D49AD-87B8-45C3-81B5-736CB04D9A00}"/>
              </a:ext>
            </a:extLst>
          </p:cNvPr>
          <p:cNvGrpSpPr/>
          <p:nvPr/>
        </p:nvGrpSpPr>
        <p:grpSpPr>
          <a:xfrm>
            <a:off x="3060815" y="3779837"/>
            <a:ext cx="6130489" cy="3399708"/>
            <a:chOff x="1261660" y="1523999"/>
            <a:chExt cx="6779114" cy="3649882"/>
          </a:xfrm>
        </p:grpSpPr>
        <p:sp>
          <p:nvSpPr>
            <p:cNvPr id="44" name="圓角矩形 4">
              <a:extLst>
                <a:ext uri="{FF2B5EF4-FFF2-40B4-BE49-F238E27FC236}">
                  <a16:creationId xmlns:a16="http://schemas.microsoft.com/office/drawing/2014/main" id="{F7CB2EF9-A388-47E6-8863-574BFD9081FA}"/>
                </a:ext>
              </a:extLst>
            </p:cNvPr>
            <p:cNvSpPr/>
            <p:nvPr/>
          </p:nvSpPr>
          <p:spPr bwMode="auto">
            <a:xfrm>
              <a:off x="4017715" y="1523999"/>
              <a:ext cx="1380939"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dc=cc</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5" name="圓角矩形 5">
              <a:extLst>
                <a:ext uri="{FF2B5EF4-FFF2-40B4-BE49-F238E27FC236}">
                  <a16:creationId xmlns:a16="http://schemas.microsoft.com/office/drawing/2014/main" id="{938B8D9C-F38D-4441-A4D2-5FFB06F1C56B}"/>
                </a:ext>
              </a:extLst>
            </p:cNvPr>
            <p:cNvSpPr/>
            <p:nvPr/>
          </p:nvSpPr>
          <p:spPr bwMode="auto">
            <a:xfrm>
              <a:off x="3739935" y="2157808"/>
              <a:ext cx="1936498" cy="491623"/>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c=</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nctucs</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6" name="圓角矩形 6">
              <a:extLst>
                <a:ext uri="{FF2B5EF4-FFF2-40B4-BE49-F238E27FC236}">
                  <a16:creationId xmlns:a16="http://schemas.microsoft.com/office/drawing/2014/main" id="{66BCD623-B77E-4910-89C3-248C941A6179}"/>
                </a:ext>
              </a:extLst>
            </p:cNvPr>
            <p:cNvSpPr/>
            <p:nvPr/>
          </p:nvSpPr>
          <p:spPr bwMode="auto">
            <a:xfrm>
              <a:off x="4019550" y="2819400"/>
              <a:ext cx="1379290"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a:t>
              </a:r>
              <a:r>
                <a:rPr lang="en-US" altLang="zh-TW" sz="2200" b="1" dirty="0" err="1">
                  <a:solidFill>
                    <a:schemeClr val="bg2">
                      <a:lumMod val="75000"/>
                    </a:schemeClr>
                  </a:solidFill>
                  <a:latin typeface="+mj-lt"/>
                  <a:ea typeface="新細明體" pitchFamily="18" charset="-120"/>
                </a:rPr>
                <a:t>na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7" name="圓角矩形 7">
              <a:extLst>
                <a:ext uri="{FF2B5EF4-FFF2-40B4-BE49-F238E27FC236}">
                  <a16:creationId xmlns:a16="http://schemas.microsoft.com/office/drawing/2014/main" id="{67F5885D-40CD-4184-870F-DC473E595F13}"/>
                </a:ext>
              </a:extLst>
            </p:cNvPr>
            <p:cNvSpPr/>
            <p:nvPr/>
          </p:nvSpPr>
          <p:spPr bwMode="auto">
            <a:xfrm>
              <a:off x="4709195" y="3505200"/>
              <a:ext cx="1836238"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People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8" name="圓角矩形 8">
              <a:extLst>
                <a:ext uri="{FF2B5EF4-FFF2-40B4-BE49-F238E27FC236}">
                  <a16:creationId xmlns:a16="http://schemas.microsoft.com/office/drawing/2014/main" id="{53365167-B75E-4B9F-B01D-C3023A4C37EA}"/>
                </a:ext>
              </a:extLst>
            </p:cNvPr>
            <p:cNvSpPr/>
            <p:nvPr/>
          </p:nvSpPr>
          <p:spPr bwMode="auto">
            <a:xfrm>
              <a:off x="2974023" y="3505200"/>
              <a:ext cx="1647612"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Group</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49" name="圓角矩形 9">
              <a:extLst>
                <a:ext uri="{FF2B5EF4-FFF2-40B4-BE49-F238E27FC236}">
                  <a16:creationId xmlns:a16="http://schemas.microsoft.com/office/drawing/2014/main" id="{5A866E5A-B429-44AF-AA96-55D9E4E46346}"/>
                </a:ext>
              </a:extLst>
            </p:cNvPr>
            <p:cNvSpPr/>
            <p:nvPr/>
          </p:nvSpPr>
          <p:spPr bwMode="auto">
            <a:xfrm>
              <a:off x="4759324" y="4676841"/>
              <a:ext cx="1538545"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tzute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50" name="直線單箭頭接點 49">
              <a:extLst>
                <a:ext uri="{FF2B5EF4-FFF2-40B4-BE49-F238E27FC236}">
                  <a16:creationId xmlns:a16="http://schemas.microsoft.com/office/drawing/2014/main" id="{5BF5CFA5-69FF-444C-B9A0-02EBD1D96EA7}"/>
                </a:ext>
              </a:extLst>
            </p:cNvPr>
            <p:cNvCxnSpPr>
              <a:cxnSpLocks/>
              <a:stCxn id="44" idx="2"/>
              <a:endCxn id="45" idx="0"/>
            </p:cNvCxnSpPr>
            <p:nvPr/>
          </p:nvCxnSpPr>
          <p:spPr bwMode="auto">
            <a:xfrm flipH="1">
              <a:off x="4708184" y="2016109"/>
              <a:ext cx="1" cy="14169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1" name="直線單箭頭接點 50">
              <a:extLst>
                <a:ext uri="{FF2B5EF4-FFF2-40B4-BE49-F238E27FC236}">
                  <a16:creationId xmlns:a16="http://schemas.microsoft.com/office/drawing/2014/main" id="{A9E4F54A-9A77-43A4-BC2B-F5A0BC59853C}"/>
                </a:ext>
              </a:extLst>
            </p:cNvPr>
            <p:cNvCxnSpPr>
              <a:cxnSpLocks/>
              <a:stCxn id="45" idx="2"/>
              <a:endCxn id="46" idx="0"/>
            </p:cNvCxnSpPr>
            <p:nvPr/>
          </p:nvCxnSpPr>
          <p:spPr bwMode="auto">
            <a:xfrm>
              <a:off x="4708184" y="2649431"/>
              <a:ext cx="1011" cy="1699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2" name="直線單箭頭接點 51">
              <a:extLst>
                <a:ext uri="{FF2B5EF4-FFF2-40B4-BE49-F238E27FC236}">
                  <a16:creationId xmlns:a16="http://schemas.microsoft.com/office/drawing/2014/main" id="{D6105080-B1DE-430D-9930-594D9C298F85}"/>
                </a:ext>
              </a:extLst>
            </p:cNvPr>
            <p:cNvCxnSpPr>
              <a:cxnSpLocks/>
              <a:stCxn id="46" idx="2"/>
              <a:endCxn id="48" idx="0"/>
            </p:cNvCxnSpPr>
            <p:nvPr/>
          </p:nvCxnSpPr>
          <p:spPr bwMode="auto">
            <a:xfrm flipH="1">
              <a:off x="3797829" y="3311510"/>
              <a:ext cx="911366"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3" name="直線單箭頭接點 52">
              <a:extLst>
                <a:ext uri="{FF2B5EF4-FFF2-40B4-BE49-F238E27FC236}">
                  <a16:creationId xmlns:a16="http://schemas.microsoft.com/office/drawing/2014/main" id="{9C88EF22-7659-46A2-9DE8-EEFD746BC7B2}"/>
                </a:ext>
              </a:extLst>
            </p:cNvPr>
            <p:cNvCxnSpPr>
              <a:cxnSpLocks/>
              <a:stCxn id="47" idx="2"/>
              <a:endCxn id="49" idx="0"/>
            </p:cNvCxnSpPr>
            <p:nvPr/>
          </p:nvCxnSpPr>
          <p:spPr bwMode="auto">
            <a:xfrm flipH="1">
              <a:off x="5528597" y="3996104"/>
              <a:ext cx="98717" cy="68073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54" name="直線單箭頭接點 53">
              <a:extLst>
                <a:ext uri="{FF2B5EF4-FFF2-40B4-BE49-F238E27FC236}">
                  <a16:creationId xmlns:a16="http://schemas.microsoft.com/office/drawing/2014/main" id="{BC930362-A5C6-4849-9C5A-1EAAB1B3F853}"/>
                </a:ext>
              </a:extLst>
            </p:cNvPr>
            <p:cNvCxnSpPr>
              <a:cxnSpLocks/>
              <a:stCxn id="46" idx="2"/>
              <a:endCxn id="47" idx="0"/>
            </p:cNvCxnSpPr>
            <p:nvPr/>
          </p:nvCxnSpPr>
          <p:spPr bwMode="auto">
            <a:xfrm>
              <a:off x="4709195" y="3311510"/>
              <a:ext cx="918119"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55" name="圓角矩形 32">
              <a:extLst>
                <a:ext uri="{FF2B5EF4-FFF2-40B4-BE49-F238E27FC236}">
                  <a16:creationId xmlns:a16="http://schemas.microsoft.com/office/drawing/2014/main" id="{F1226E0C-8BAB-4E55-AD02-C7BC6188501D}"/>
                </a:ext>
              </a:extLst>
            </p:cNvPr>
            <p:cNvSpPr/>
            <p:nvPr/>
          </p:nvSpPr>
          <p:spPr bwMode="auto">
            <a:xfrm>
              <a:off x="3193475" y="4679772"/>
              <a:ext cx="1490936" cy="490904"/>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accent6">
                      <a:lumMod val="75000"/>
                    </a:schemeClr>
                  </a:solidFill>
                  <a:latin typeface="+mj-lt"/>
                  <a:ea typeface="新細明體" pitchFamily="18" charset="-120"/>
                </a:rPr>
                <a:t>cn</a:t>
              </a:r>
              <a:r>
                <a:rPr kumimoji="0" lang="en-US" altLang="zh-TW" sz="2200" b="1" i="0" u="none" strike="noStrike" cap="none" normalizeH="0" baseline="0" dirty="0">
                  <a:ln>
                    <a:noFill/>
                  </a:ln>
                  <a:solidFill>
                    <a:schemeClr val="accent6">
                      <a:lumMod val="75000"/>
                    </a:schemeClr>
                  </a:solidFill>
                  <a:effectLst/>
                  <a:latin typeface="+mj-lt"/>
                  <a:ea typeface="新細明體" pitchFamily="18" charset="-120"/>
                </a:rPr>
                <a:t>=ta</a:t>
              </a:r>
              <a:endParaRPr kumimoji="0" lang="zh-TW" altLang="en-US" sz="2200" b="1" i="0" u="none" strike="noStrike" cap="none" normalizeH="0" baseline="0" dirty="0">
                <a:ln>
                  <a:noFill/>
                </a:ln>
                <a:solidFill>
                  <a:schemeClr val="accent6">
                    <a:lumMod val="75000"/>
                  </a:schemeClr>
                </a:solidFill>
                <a:effectLst/>
                <a:latin typeface="+mj-lt"/>
                <a:ea typeface="新細明體" pitchFamily="18" charset="-120"/>
              </a:endParaRPr>
            </a:p>
          </p:txBody>
        </p:sp>
        <p:cxnSp>
          <p:nvCxnSpPr>
            <p:cNvPr id="56" name="直線單箭頭接點 55">
              <a:extLst>
                <a:ext uri="{FF2B5EF4-FFF2-40B4-BE49-F238E27FC236}">
                  <a16:creationId xmlns:a16="http://schemas.microsoft.com/office/drawing/2014/main" id="{3154D890-0E40-4461-89B3-1FB8D1B3B593}"/>
                </a:ext>
              </a:extLst>
            </p:cNvPr>
            <p:cNvCxnSpPr>
              <a:cxnSpLocks/>
              <a:stCxn id="48" idx="2"/>
              <a:endCxn id="55" idx="0"/>
            </p:cNvCxnSpPr>
            <p:nvPr/>
          </p:nvCxnSpPr>
          <p:spPr bwMode="auto">
            <a:xfrm>
              <a:off x="3797829" y="3996104"/>
              <a:ext cx="141114"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57" name="圓角矩形 40">
              <a:extLst>
                <a:ext uri="{FF2B5EF4-FFF2-40B4-BE49-F238E27FC236}">
                  <a16:creationId xmlns:a16="http://schemas.microsoft.com/office/drawing/2014/main" id="{41C42B9D-3A0F-4F19-B77B-069C6099D1B9}"/>
                </a:ext>
              </a:extLst>
            </p:cNvPr>
            <p:cNvSpPr/>
            <p:nvPr/>
          </p:nvSpPr>
          <p:spPr bwMode="auto">
            <a:xfrm>
              <a:off x="1261660" y="4670705"/>
              <a:ext cx="1853477" cy="503176"/>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=student</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58" name="直線單箭頭接點 57">
              <a:extLst>
                <a:ext uri="{FF2B5EF4-FFF2-40B4-BE49-F238E27FC236}">
                  <a16:creationId xmlns:a16="http://schemas.microsoft.com/office/drawing/2014/main" id="{C8C7E83D-FBA8-447F-AEF8-9ADFC76F1DA4}"/>
                </a:ext>
              </a:extLst>
            </p:cNvPr>
            <p:cNvCxnSpPr>
              <a:cxnSpLocks/>
              <a:stCxn id="48" idx="2"/>
              <a:endCxn id="57" idx="0"/>
            </p:cNvCxnSpPr>
            <p:nvPr/>
          </p:nvCxnSpPr>
          <p:spPr bwMode="auto">
            <a:xfrm flipH="1">
              <a:off x="2188399" y="3996104"/>
              <a:ext cx="1609430" cy="67460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59" name="圓角矩形 45">
              <a:extLst>
                <a:ext uri="{FF2B5EF4-FFF2-40B4-BE49-F238E27FC236}">
                  <a16:creationId xmlns:a16="http://schemas.microsoft.com/office/drawing/2014/main" id="{E98A9170-8685-4C3F-85B7-1C0F106114D8}"/>
                </a:ext>
              </a:extLst>
            </p:cNvPr>
            <p:cNvSpPr/>
            <p:nvPr/>
          </p:nvSpPr>
          <p:spPr bwMode="auto">
            <a:xfrm>
              <a:off x="6372783" y="4679772"/>
              <a:ext cx="1667991" cy="487973"/>
            </a:xfrm>
            <a:prstGeom prst="roundRect">
              <a:avLst/>
            </a:prstGeom>
            <a:solidFill>
              <a:schemeClr val="bg1">
                <a:lumMod val="85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tcyuan</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60" name="直線單箭頭接點 59">
              <a:extLst>
                <a:ext uri="{FF2B5EF4-FFF2-40B4-BE49-F238E27FC236}">
                  <a16:creationId xmlns:a16="http://schemas.microsoft.com/office/drawing/2014/main" id="{DD503BCE-CE68-41F1-B836-CA3D94ED6F93}"/>
                </a:ext>
              </a:extLst>
            </p:cNvPr>
            <p:cNvCxnSpPr>
              <a:cxnSpLocks/>
              <a:stCxn id="47" idx="2"/>
              <a:endCxn id="59" idx="0"/>
            </p:cNvCxnSpPr>
            <p:nvPr/>
          </p:nvCxnSpPr>
          <p:spPr bwMode="auto">
            <a:xfrm>
              <a:off x="5627314" y="3996104"/>
              <a:ext cx="1579464" cy="6836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844560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1"/>
          <p:cNvSpPr txBox="1">
            <a:spLocks noGrp="1"/>
          </p:cNvSpPr>
          <p:nvPr>
            <p:ph type="title"/>
          </p:nvPr>
        </p:nvSpPr>
        <p:spPr>
          <a:xfrm>
            <a:off x="599877" y="3409970"/>
            <a:ext cx="10798500" cy="1262100"/>
          </a:xfrm>
          <a:prstGeom prst="rect">
            <a:avLst/>
          </a:prstGeom>
          <a:noFill/>
          <a:ln>
            <a:noFill/>
          </a:ln>
        </p:spPr>
        <p:txBody>
          <a:bodyPr spcFirstLastPara="1" wrap="square" lIns="0" tIns="0" rIns="0" bIns="0" anchor="b" anchorCtr="0">
            <a:noAutofit/>
          </a:bodyPr>
          <a:lstStyle/>
          <a:p>
            <a:pPr lvl="0"/>
            <a:r>
              <a:rPr lang="en-US" altLang="zh-TW" dirty="0"/>
              <a:t>LDAP Authentication</a:t>
            </a:r>
            <a:endParaRPr dirty="0"/>
          </a:p>
        </p:txBody>
      </p:sp>
      <p:sp>
        <p:nvSpPr>
          <p:cNvPr id="36" name="Google Shape;36;p1"/>
          <p:cNvSpPr txBox="1">
            <a:spLocks noGrp="1"/>
          </p:cNvSpPr>
          <p:nvPr>
            <p:ph type="sldNum" idx="12"/>
          </p:nvPr>
        </p:nvSpPr>
        <p:spPr>
          <a:xfrm>
            <a:off x="11227808" y="6981108"/>
            <a:ext cx="720000" cy="578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600"/>
              <a:buNone/>
            </a:pPr>
            <a:fld id="{00000000-1234-1234-1234-123412341234}" type="slidenum">
              <a:rPr lang="en-US"/>
              <a:t>35</a:t>
            </a:fld>
            <a:endParaRPr/>
          </a:p>
        </p:txBody>
      </p:sp>
    </p:spTree>
    <p:extLst>
      <p:ext uri="{BB962C8B-B14F-4D97-AF65-F5344CB8AC3E}">
        <p14:creationId xmlns:p14="http://schemas.microsoft.com/office/powerpoint/2010/main" val="414829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36</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 Authentication (1/3)</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2265236"/>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pkg install </a:t>
            </a:r>
            <a:r>
              <a:rPr lang="en-US" altLang="zh-TW" sz="3200" dirty="0" err="1">
                <a:ea typeface="新細明體" pitchFamily="18" charset="-120"/>
              </a:rPr>
              <a:t>nss</a:t>
            </a:r>
            <a:r>
              <a:rPr lang="en-US" altLang="zh-TW" sz="3200" dirty="0">
                <a:ea typeface="新細明體" pitchFamily="18" charset="-120"/>
              </a:rPr>
              <a:t>-pam-</a:t>
            </a:r>
            <a:r>
              <a:rPr lang="en-US" altLang="zh-TW" sz="3200" dirty="0" err="1">
                <a:ea typeface="新細明體" pitchFamily="18" charset="-120"/>
              </a:rPr>
              <a:t>ldapd</a:t>
            </a:r>
            <a:endParaRPr lang="en-US" altLang="zh-TW" sz="3200" dirty="0">
              <a:ea typeface="新細明體" pitchFamily="18" charset="-120"/>
            </a:endParaRPr>
          </a:p>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usr</a:t>
            </a:r>
            <a:r>
              <a:rPr lang="en-US" altLang="zh-TW" sz="3200" dirty="0">
                <a:ea typeface="新細明體" pitchFamily="18" charset="-120"/>
              </a:rPr>
              <a:t>/local/</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nslcd.conf</a:t>
            </a:r>
            <a:endParaRPr lang="en-US" altLang="zh-TW" sz="3200" dirty="0">
              <a:ea typeface="新細明體" pitchFamily="18" charset="-120"/>
            </a:endParaRPr>
          </a:p>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nsswitch.conf</a:t>
            </a:r>
            <a:endParaRPr lang="en-US" altLang="zh-TW" sz="3200" dirty="0">
              <a:ea typeface="新細明體" pitchFamily="18" charset="-120"/>
            </a:endParaRPr>
          </a:p>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pam.d</a:t>
            </a:r>
            <a:r>
              <a:rPr lang="en-US" altLang="zh-TW" sz="3200" dirty="0">
                <a:ea typeface="新細明體" pitchFamily="18" charset="-120"/>
              </a:rPr>
              <a:t>/system</a:t>
            </a:r>
          </a:p>
        </p:txBody>
      </p:sp>
    </p:spTree>
    <p:extLst>
      <p:ext uri="{BB962C8B-B14F-4D97-AF65-F5344CB8AC3E}">
        <p14:creationId xmlns:p14="http://schemas.microsoft.com/office/powerpoint/2010/main" val="1598950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37</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 Authentication (2/3)</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1132618"/>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usr</a:t>
            </a:r>
            <a:r>
              <a:rPr lang="en-US" altLang="zh-TW" sz="3200" dirty="0">
                <a:ea typeface="新細明體" pitchFamily="18" charset="-120"/>
              </a:rPr>
              <a:t>/local/</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nslcd.conf</a:t>
            </a:r>
            <a:endParaRPr lang="en-US" altLang="zh-TW" sz="3200" dirty="0">
              <a:ea typeface="新細明體" pitchFamily="18" charset="-120"/>
            </a:endParaRPr>
          </a:p>
          <a:p>
            <a:pPr marL="1143000" lvl="1" indent="-457200">
              <a:buFont typeface="Arial" panose="020B0604020202020204" pitchFamily="34" charset="0"/>
              <a:buChar char="•"/>
              <a:defRPr/>
            </a:pPr>
            <a:r>
              <a:rPr lang="en-US" altLang="zh-TW" sz="3000" dirty="0">
                <a:ea typeface="新細明體" pitchFamily="18" charset="-120"/>
              </a:rPr>
              <a:t>Just like </a:t>
            </a:r>
            <a:r>
              <a:rPr lang="en-US" altLang="zh-TW" sz="3000" dirty="0" err="1">
                <a:ea typeface="新細明體" pitchFamily="18" charset="-120"/>
              </a:rPr>
              <a:t>ldap.conf</a:t>
            </a:r>
            <a:endParaRPr lang="en-US" altLang="zh-TW" sz="3000" dirty="0">
              <a:ea typeface="新細明體" pitchFamily="18" charset="-120"/>
            </a:endParaRPr>
          </a:p>
        </p:txBody>
      </p:sp>
      <p:sp>
        <p:nvSpPr>
          <p:cNvPr id="5" name="Google Shape;289;p24">
            <a:extLst>
              <a:ext uri="{FF2B5EF4-FFF2-40B4-BE49-F238E27FC236}">
                <a16:creationId xmlns:a16="http://schemas.microsoft.com/office/drawing/2014/main" id="{2E4C7766-6554-4F2A-8525-EBBBD08F28AE}"/>
              </a:ext>
            </a:extLst>
          </p:cNvPr>
          <p:cNvSpPr txBox="1">
            <a:spLocks/>
          </p:cNvSpPr>
          <p:nvPr/>
        </p:nvSpPr>
        <p:spPr>
          <a:xfrm>
            <a:off x="841117" y="2703796"/>
            <a:ext cx="10314346" cy="1883443"/>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The user and group </a:t>
            </a:r>
            <a:r>
              <a:rPr lang="en-US" sz="2200" b="1" dirty="0" err="1"/>
              <a:t>nslcd</a:t>
            </a:r>
            <a:r>
              <a:rPr lang="en-US" sz="2200" b="1" dirty="0"/>
              <a:t> should run as.</a:t>
            </a:r>
          </a:p>
          <a:p>
            <a:pPr marL="0" indent="0">
              <a:buNone/>
            </a:pPr>
            <a:r>
              <a:rPr lang="en-US" sz="2200" b="1" dirty="0" err="1"/>
              <a:t>uid</a:t>
            </a:r>
            <a:r>
              <a:rPr lang="en-US" sz="2200" b="1" dirty="0"/>
              <a:t> </a:t>
            </a:r>
            <a:r>
              <a:rPr lang="en-US" sz="2200" b="1" dirty="0" err="1"/>
              <a:t>nslcd</a:t>
            </a:r>
            <a:endParaRPr lang="en-US" sz="2200" b="1" dirty="0"/>
          </a:p>
          <a:p>
            <a:pPr marL="0" indent="0">
              <a:buNone/>
            </a:pPr>
            <a:r>
              <a:rPr lang="en-US" sz="2200" b="1" dirty="0" err="1"/>
              <a:t>gid</a:t>
            </a:r>
            <a:r>
              <a:rPr lang="en-US" sz="2200" b="1" dirty="0"/>
              <a:t> </a:t>
            </a:r>
            <a:r>
              <a:rPr lang="en-US" sz="2200" b="1" dirty="0" err="1"/>
              <a:t>nslcd</a:t>
            </a:r>
            <a:endParaRPr lang="en-US" sz="2200" b="1" dirty="0"/>
          </a:p>
          <a:p>
            <a:pPr marL="0" indent="0">
              <a:buNone/>
            </a:pPr>
            <a:r>
              <a:rPr lang="en-US" sz="2200" b="1" dirty="0" err="1"/>
              <a:t>uri</a:t>
            </a:r>
            <a:r>
              <a:rPr lang="en-US" sz="2200" b="1" dirty="0"/>
              <a:t> ldap://ldap.na.nctucs.cc</a:t>
            </a:r>
          </a:p>
          <a:p>
            <a:pPr marL="0" indent="0">
              <a:buNone/>
            </a:pPr>
            <a:r>
              <a:rPr lang="en-US" sz="2200" b="1" dirty="0"/>
              <a:t>base dc=</a:t>
            </a:r>
            <a:r>
              <a:rPr lang="en-US" sz="2200" b="1" dirty="0" err="1"/>
              <a:t>na,dc</a:t>
            </a:r>
            <a:r>
              <a:rPr lang="en-US" sz="2200" b="1" dirty="0"/>
              <a:t>=</a:t>
            </a:r>
            <a:r>
              <a:rPr lang="en-US" sz="2200" b="1" dirty="0" err="1"/>
              <a:t>nctucs,dc</a:t>
            </a:r>
            <a:r>
              <a:rPr lang="en-US" sz="2200" b="1" dirty="0"/>
              <a:t>=cc</a:t>
            </a:r>
          </a:p>
        </p:txBody>
      </p:sp>
    </p:spTree>
    <p:extLst>
      <p:ext uri="{BB962C8B-B14F-4D97-AF65-F5344CB8AC3E}">
        <p14:creationId xmlns:p14="http://schemas.microsoft.com/office/powerpoint/2010/main" val="22911844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38</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 Authentication (3/3)</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1698927"/>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Edit /</a:t>
            </a:r>
            <a:r>
              <a:rPr lang="en-US" altLang="zh-TW" sz="3200" dirty="0" err="1">
                <a:ea typeface="新細明體" pitchFamily="18" charset="-120"/>
              </a:rPr>
              <a:t>etc</a:t>
            </a:r>
            <a:r>
              <a:rPr lang="en-US" altLang="zh-TW" sz="3200" dirty="0">
                <a:ea typeface="新細明體" pitchFamily="18" charset="-120"/>
              </a:rPr>
              <a:t>/</a:t>
            </a:r>
            <a:r>
              <a:rPr lang="en-US" altLang="zh-TW" sz="3200" dirty="0" err="1">
                <a:ea typeface="新細明體" pitchFamily="18" charset="-120"/>
              </a:rPr>
              <a:t>nsswitch.conf</a:t>
            </a:r>
            <a:endParaRPr lang="en-US" altLang="zh-TW" sz="3200" dirty="0">
              <a:ea typeface="新細明體" pitchFamily="18" charset="-120"/>
            </a:endParaRPr>
          </a:p>
          <a:p>
            <a:pPr marL="228600" indent="0" eaLnBrk="1" hangingPunct="1">
              <a:defRPr/>
            </a:pPr>
            <a:r>
              <a:rPr lang="en-US" altLang="zh-TW" sz="3200" dirty="0">
                <a:solidFill>
                  <a:schemeClr val="bg2">
                    <a:lumMod val="60000"/>
                    <a:lumOff val="40000"/>
                  </a:schemeClr>
                </a:solidFill>
                <a:ea typeface="新細明體" pitchFamily="18" charset="-120"/>
                <a:hlinkClick r:id="rId2"/>
              </a:rPr>
              <a:t>https://www.freebsd.org/doc/en/articles/ldap-auth/client.html</a:t>
            </a:r>
            <a:r>
              <a:rPr lang="zh-TW" altLang="en-US" sz="3200" dirty="0">
                <a:solidFill>
                  <a:schemeClr val="bg2">
                    <a:lumMod val="60000"/>
                    <a:lumOff val="40000"/>
                  </a:schemeClr>
                </a:solidFill>
                <a:ea typeface="新細明體" pitchFamily="18" charset="-120"/>
              </a:rPr>
              <a:t> </a:t>
            </a:r>
            <a:endParaRPr lang="en-US" altLang="zh-TW" sz="3200" dirty="0">
              <a:solidFill>
                <a:schemeClr val="bg2">
                  <a:lumMod val="60000"/>
                  <a:lumOff val="40000"/>
                </a:schemeClr>
              </a:solidFill>
              <a:ea typeface="新細明體" pitchFamily="18" charset="-120"/>
            </a:endParaRPr>
          </a:p>
          <a:p>
            <a:pPr marL="685800" indent="-457200" eaLnBrk="1" hangingPunct="1">
              <a:buFont typeface="Wingdings" panose="05000000000000000000" pitchFamily="2" charset="2"/>
              <a:buChar char="p"/>
              <a:defRPr/>
            </a:pPr>
            <a:endParaRPr lang="en-US" altLang="zh-TW" sz="3200" dirty="0">
              <a:ea typeface="新細明體" pitchFamily="18" charset="-120"/>
            </a:endParaRPr>
          </a:p>
        </p:txBody>
      </p:sp>
      <p:sp>
        <p:nvSpPr>
          <p:cNvPr id="5" name="Google Shape;289;p24">
            <a:extLst>
              <a:ext uri="{FF2B5EF4-FFF2-40B4-BE49-F238E27FC236}">
                <a16:creationId xmlns:a16="http://schemas.microsoft.com/office/drawing/2014/main" id="{2E4C7766-6554-4F2A-8525-EBBBD08F28AE}"/>
              </a:ext>
            </a:extLst>
          </p:cNvPr>
          <p:cNvSpPr txBox="1">
            <a:spLocks/>
          </p:cNvSpPr>
          <p:nvPr/>
        </p:nvSpPr>
        <p:spPr>
          <a:xfrm>
            <a:off x="841117" y="2703797"/>
            <a:ext cx="10314346" cy="1578644"/>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t># </a:t>
            </a:r>
            <a:r>
              <a:rPr lang="en-US" sz="2200" b="1" dirty="0" err="1"/>
              <a:t>nsswitch.conf</a:t>
            </a:r>
            <a:r>
              <a:rPr lang="en-US" sz="2200" b="1" dirty="0"/>
              <a:t>(5) - name service switch configuration file</a:t>
            </a:r>
          </a:p>
          <a:p>
            <a:pPr marL="0" indent="0">
              <a:buNone/>
            </a:pPr>
            <a:r>
              <a:rPr lang="en-US" sz="2200" b="1" dirty="0"/>
              <a:t># $FreeBSD: </a:t>
            </a:r>
            <a:r>
              <a:rPr lang="en-US" sz="2200" b="1" dirty="0" err="1"/>
              <a:t>releng</a:t>
            </a:r>
            <a:r>
              <a:rPr lang="en-US" sz="2200" b="1" dirty="0"/>
              <a:t>/11.1/</a:t>
            </a:r>
            <a:r>
              <a:rPr lang="en-US" sz="2200" b="1" dirty="0" err="1"/>
              <a:t>etc</a:t>
            </a:r>
            <a:r>
              <a:rPr lang="en-US" sz="2200" b="1" dirty="0"/>
              <a:t>/</a:t>
            </a:r>
            <a:r>
              <a:rPr lang="en-US" sz="2200" b="1" dirty="0" err="1"/>
              <a:t>nsswitch.conf</a:t>
            </a:r>
            <a:r>
              <a:rPr lang="en-US" sz="2200" b="1" dirty="0"/>
              <a:t> </a:t>
            </a:r>
          </a:p>
          <a:p>
            <a:pPr marL="0" indent="0">
              <a:buNone/>
            </a:pPr>
            <a:r>
              <a:rPr lang="en-US" sz="2200" b="1" dirty="0"/>
              <a:t>group: files </a:t>
            </a:r>
            <a:r>
              <a:rPr lang="en-US" sz="2200" b="1" dirty="0" err="1"/>
              <a:t>ldap</a:t>
            </a:r>
            <a:endParaRPr lang="en-US" sz="2200" b="1" dirty="0"/>
          </a:p>
          <a:p>
            <a:pPr marL="0" indent="0">
              <a:buNone/>
            </a:pPr>
            <a:r>
              <a:rPr lang="en-US" sz="2200" b="1" dirty="0"/>
              <a:t>passwd: files </a:t>
            </a:r>
            <a:r>
              <a:rPr lang="en-US" sz="2200" b="1" dirty="0" err="1"/>
              <a:t>ldap</a:t>
            </a:r>
            <a:endParaRPr lang="en-US" sz="2200" b="1" dirty="0"/>
          </a:p>
        </p:txBody>
      </p:sp>
    </p:spTree>
    <p:extLst>
      <p:ext uri="{BB962C8B-B14F-4D97-AF65-F5344CB8AC3E}">
        <p14:creationId xmlns:p14="http://schemas.microsoft.com/office/powerpoint/2010/main" val="10963737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39</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References</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096780"/>
          </a:xfrm>
        </p:spPr>
        <p:txBody>
          <a:bodyPr/>
          <a:lstStyle/>
          <a:p>
            <a:pPr marL="685800" indent="-457200" eaLnBrk="1" hangingPunct="1">
              <a:buFont typeface="Wingdings" panose="05000000000000000000" pitchFamily="2" charset="2"/>
              <a:buChar char="p"/>
              <a:defRPr/>
            </a:pPr>
            <a:r>
              <a:rPr lang="en-US" altLang="zh-TW" sz="3200" dirty="0">
                <a:ea typeface="新細明體" pitchFamily="18" charset="-120"/>
              </a:rPr>
              <a:t>Understanding Directory Services</a:t>
            </a:r>
          </a:p>
          <a:p>
            <a:pPr marL="1143000" lvl="1" indent="-457200">
              <a:buFont typeface="Arial" panose="020B0604020202020204" pitchFamily="34" charset="0"/>
              <a:buChar char="•"/>
              <a:defRPr/>
            </a:pPr>
            <a:r>
              <a:rPr lang="en-US" altLang="zh-TW" sz="3000" dirty="0">
                <a:ea typeface="新細明體" pitchFamily="18" charset="-120"/>
              </a:rPr>
              <a:t>Beth </a:t>
            </a:r>
            <a:r>
              <a:rPr lang="en-US" altLang="zh-TW" sz="3000" dirty="0" err="1">
                <a:ea typeface="新細明體" pitchFamily="18" charset="-120"/>
              </a:rPr>
              <a:t>Sheresh</a:t>
            </a:r>
            <a:r>
              <a:rPr lang="en-US" altLang="zh-TW" sz="3000" dirty="0">
                <a:ea typeface="新細明體" pitchFamily="18" charset="-120"/>
              </a:rPr>
              <a:t>, Doug </a:t>
            </a:r>
            <a:r>
              <a:rPr lang="en-US" altLang="zh-TW" sz="3000" dirty="0" err="1">
                <a:ea typeface="新細明體" pitchFamily="18" charset="-120"/>
              </a:rPr>
              <a:t>Sheresh</a:t>
            </a:r>
            <a:r>
              <a:rPr lang="en-US" altLang="zh-TW" sz="3000" dirty="0">
                <a:ea typeface="新細明體" pitchFamily="18" charset="-120"/>
              </a:rPr>
              <a:t> - </a:t>
            </a:r>
            <a:r>
              <a:rPr lang="en-US" altLang="zh-TW" sz="3000" dirty="0" err="1">
                <a:ea typeface="新細明體" pitchFamily="18" charset="-120"/>
              </a:rPr>
              <a:t>Sams</a:t>
            </a:r>
            <a:r>
              <a:rPr lang="en-US" altLang="zh-TW" sz="3000" dirty="0">
                <a:ea typeface="新細明體" pitchFamily="18" charset="-120"/>
              </a:rPr>
              <a:t> Publishing</a:t>
            </a:r>
          </a:p>
          <a:p>
            <a:pPr marL="685800" indent="-457200" eaLnBrk="1" hangingPunct="1">
              <a:buFont typeface="Wingdings" panose="05000000000000000000" pitchFamily="2" charset="2"/>
              <a:buChar char="p"/>
              <a:defRPr/>
            </a:pPr>
            <a:r>
              <a:rPr lang="en-US" altLang="zh-TW" sz="3200" dirty="0">
                <a:ea typeface="新細明體" pitchFamily="18" charset="-120"/>
              </a:rPr>
              <a:t>LDAP System Administration: Putting Directories to Work</a:t>
            </a:r>
          </a:p>
          <a:p>
            <a:pPr marL="1143000" lvl="1" indent="-457200">
              <a:buFont typeface="Arial" panose="020B0604020202020204" pitchFamily="34" charset="0"/>
              <a:buChar char="•"/>
              <a:defRPr/>
            </a:pPr>
            <a:r>
              <a:rPr lang="en-US" altLang="zh-TW" sz="3000" dirty="0">
                <a:ea typeface="新細明體" pitchFamily="18" charset="-120"/>
              </a:rPr>
              <a:t>Gerald Carter - O'Reilly Media, Inc.</a:t>
            </a:r>
          </a:p>
          <a:p>
            <a:pPr marL="685800" indent="-457200" eaLnBrk="1" hangingPunct="1">
              <a:buFont typeface="Wingdings" panose="05000000000000000000" pitchFamily="2" charset="2"/>
              <a:buChar char="p"/>
              <a:defRPr/>
            </a:pPr>
            <a:r>
              <a:rPr lang="en-US" altLang="zh-TW" sz="3200" dirty="0">
                <a:ea typeface="新細明體" pitchFamily="18" charset="-120"/>
              </a:rPr>
              <a:t>The Lightweight Directory Access Protocol: X.500 Lite</a:t>
            </a:r>
          </a:p>
          <a:p>
            <a:pPr marL="1143000" lvl="1" indent="-457200">
              <a:buFont typeface="Arial" panose="020B0604020202020204" pitchFamily="34" charset="0"/>
              <a:buChar char="•"/>
              <a:defRPr/>
            </a:pPr>
            <a:r>
              <a:rPr lang="en-US" altLang="zh-TW" sz="3000" dirty="0">
                <a:ea typeface="新細明體" pitchFamily="18" charset="-120"/>
              </a:rPr>
              <a:t>Timothy A. Howes</a:t>
            </a:r>
          </a:p>
          <a:p>
            <a:pPr marL="685800" indent="-457200" eaLnBrk="1" hangingPunct="1">
              <a:buFont typeface="Wingdings" panose="05000000000000000000" pitchFamily="2" charset="2"/>
              <a:buChar char="p"/>
              <a:defRPr/>
            </a:pPr>
            <a:r>
              <a:rPr lang="en-US" altLang="zh-TW" sz="3200" dirty="0">
                <a:ea typeface="新細明體" pitchFamily="18" charset="-120"/>
              </a:rPr>
              <a:t>Internet protocol suite – Wikipedia</a:t>
            </a:r>
          </a:p>
          <a:p>
            <a:pPr marL="1143000" lvl="1" indent="-457200">
              <a:buFont typeface="Arial" panose="020B0604020202020204" pitchFamily="34" charset="0"/>
              <a:buChar char="•"/>
              <a:defRPr/>
            </a:pPr>
            <a:r>
              <a:rPr lang="en-US" altLang="zh-TW" sz="3000" dirty="0">
                <a:ea typeface="新細明體" pitchFamily="18" charset="-120"/>
              </a:rPr>
              <a:t>https://en.wikipedia.org/wiki/Internet_protocol_suite#Comparison_of_TCP/IP_and_OSI_layering</a:t>
            </a:r>
          </a:p>
        </p:txBody>
      </p:sp>
    </p:spTree>
    <p:extLst>
      <p:ext uri="{BB962C8B-B14F-4D97-AF65-F5344CB8AC3E}">
        <p14:creationId xmlns:p14="http://schemas.microsoft.com/office/powerpoint/2010/main" val="3086553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4</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50" y="152837"/>
            <a:ext cx="10798500" cy="1262100"/>
          </a:xfrm>
        </p:spPr>
        <p:txBody>
          <a:bodyPr/>
          <a:lstStyle/>
          <a:p>
            <a:r>
              <a:rPr lang="en-US" altLang="zh-TW" sz="4800" dirty="0"/>
              <a:t>LDAP Directory Information Tree (DIT)</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533445"/>
            <a:ext cx="4800759" cy="4955203"/>
          </a:xfrm>
        </p:spPr>
        <p:txBody>
          <a:bodyPr/>
          <a:lstStyle/>
          <a:p>
            <a:r>
              <a:rPr lang="en-US" altLang="zh-TW" sz="2800" dirty="0"/>
              <a:t>dc: domain component</a:t>
            </a:r>
          </a:p>
          <a:p>
            <a:r>
              <a:rPr lang="en-US" altLang="zh-TW" sz="2800" dirty="0" err="1"/>
              <a:t>ou</a:t>
            </a:r>
            <a:r>
              <a:rPr lang="en-US" altLang="zh-TW" sz="2800" dirty="0"/>
              <a:t>: organization unit</a:t>
            </a:r>
          </a:p>
          <a:p>
            <a:r>
              <a:rPr lang="en-US" altLang="zh-TW" sz="2800" dirty="0" err="1"/>
              <a:t>cn</a:t>
            </a:r>
            <a:r>
              <a:rPr lang="en-US" altLang="zh-TW" sz="2800" dirty="0"/>
              <a:t>: common name</a:t>
            </a:r>
          </a:p>
          <a:p>
            <a:endParaRPr lang="en-US" altLang="zh-TW" sz="2800" dirty="0"/>
          </a:p>
          <a:p>
            <a:r>
              <a:rPr lang="en-US" altLang="zh-TW" sz="2800" dirty="0"/>
              <a:t>o: </a:t>
            </a:r>
            <a:r>
              <a:rPr lang="en-US" altLang="zh-TW" sz="2800" dirty="0" err="1"/>
              <a:t>organizationName</a:t>
            </a:r>
            <a:endParaRPr lang="en-US" altLang="zh-TW" sz="2800" dirty="0"/>
          </a:p>
          <a:p>
            <a:r>
              <a:rPr lang="en-US" altLang="zh-TW" sz="2800" dirty="0"/>
              <a:t>c: </a:t>
            </a:r>
            <a:r>
              <a:rPr lang="en-US" altLang="zh-TW" sz="2800" dirty="0" err="1"/>
              <a:t>countryName</a:t>
            </a:r>
            <a:endParaRPr lang="zh-TW" altLang="en-US" sz="2800" dirty="0"/>
          </a:p>
          <a:p>
            <a:pPr marL="685800" indent="-457200" eaLnBrk="1" hangingPunct="1">
              <a:buFont typeface="Wingdings" panose="05000000000000000000" pitchFamily="2" charset="2"/>
              <a:buChar char="p"/>
              <a:defRPr/>
            </a:pPr>
            <a:endParaRPr lang="en-US" altLang="zh-TW" sz="2800" dirty="0">
              <a:ea typeface="新細明體" pitchFamily="18" charset="-120"/>
            </a:endParaRPr>
          </a:p>
        </p:txBody>
      </p:sp>
      <p:grpSp>
        <p:nvGrpSpPr>
          <p:cNvPr id="5" name="群組 4">
            <a:extLst>
              <a:ext uri="{FF2B5EF4-FFF2-40B4-BE49-F238E27FC236}">
                <a16:creationId xmlns:a16="http://schemas.microsoft.com/office/drawing/2014/main" id="{55F47B62-E7F1-4739-B6F9-2532855A3016}"/>
              </a:ext>
            </a:extLst>
          </p:cNvPr>
          <p:cNvGrpSpPr/>
          <p:nvPr/>
        </p:nvGrpSpPr>
        <p:grpSpPr>
          <a:xfrm>
            <a:off x="3534195" y="1644919"/>
            <a:ext cx="6947358" cy="4000524"/>
            <a:chOff x="1261660" y="1523999"/>
            <a:chExt cx="6947358" cy="4000524"/>
          </a:xfrm>
        </p:grpSpPr>
        <p:sp>
          <p:nvSpPr>
            <p:cNvPr id="6" name="圓角矩形 4">
              <a:extLst>
                <a:ext uri="{FF2B5EF4-FFF2-40B4-BE49-F238E27FC236}">
                  <a16:creationId xmlns:a16="http://schemas.microsoft.com/office/drawing/2014/main" id="{3885A181-022D-42B3-8109-9261F5A9231F}"/>
                </a:ext>
              </a:extLst>
            </p:cNvPr>
            <p:cNvSpPr/>
            <p:nvPr/>
          </p:nvSpPr>
          <p:spPr bwMode="auto">
            <a:xfrm>
              <a:off x="4017715" y="1523999"/>
              <a:ext cx="1380939"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dc=cc</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7" name="圓角矩形 5">
              <a:extLst>
                <a:ext uri="{FF2B5EF4-FFF2-40B4-BE49-F238E27FC236}">
                  <a16:creationId xmlns:a16="http://schemas.microsoft.com/office/drawing/2014/main" id="{73963371-D7B9-4D1E-ACE2-7B0AE49DDC77}"/>
                </a:ext>
              </a:extLst>
            </p:cNvPr>
            <p:cNvSpPr/>
            <p:nvPr/>
          </p:nvSpPr>
          <p:spPr bwMode="auto">
            <a:xfrm>
              <a:off x="3739935" y="2157808"/>
              <a:ext cx="1936498" cy="491623"/>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c=</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nctucs</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8" name="圓角矩形 6">
              <a:extLst>
                <a:ext uri="{FF2B5EF4-FFF2-40B4-BE49-F238E27FC236}">
                  <a16:creationId xmlns:a16="http://schemas.microsoft.com/office/drawing/2014/main" id="{D3AB079E-199D-4EF2-8931-AFC09818F9CD}"/>
                </a:ext>
              </a:extLst>
            </p:cNvPr>
            <p:cNvSpPr/>
            <p:nvPr/>
          </p:nvSpPr>
          <p:spPr bwMode="auto">
            <a:xfrm>
              <a:off x="4019550" y="2819400"/>
              <a:ext cx="1379290" cy="49211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a:solidFill>
                    <a:schemeClr val="bg2">
                      <a:lumMod val="75000"/>
                    </a:schemeClr>
                  </a:solidFill>
                  <a:latin typeface="+mj-lt"/>
                  <a:ea typeface="新細明體" pitchFamily="18" charset="-120"/>
                </a:rPr>
                <a:t>dc=</a:t>
              </a:r>
              <a:r>
                <a:rPr lang="en-US" altLang="zh-TW" sz="2200" b="1" dirty="0" err="1">
                  <a:solidFill>
                    <a:schemeClr val="bg2">
                      <a:lumMod val="75000"/>
                    </a:schemeClr>
                  </a:solidFill>
                  <a:latin typeface="+mj-lt"/>
                  <a:ea typeface="新細明體" pitchFamily="18" charset="-120"/>
                </a:rPr>
                <a:t>na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9" name="圓角矩形 7">
              <a:extLst>
                <a:ext uri="{FF2B5EF4-FFF2-40B4-BE49-F238E27FC236}">
                  <a16:creationId xmlns:a16="http://schemas.microsoft.com/office/drawing/2014/main" id="{2A6EA3A3-6C41-408F-9C67-684C6F9DC7D3}"/>
                </a:ext>
              </a:extLst>
            </p:cNvPr>
            <p:cNvSpPr/>
            <p:nvPr/>
          </p:nvSpPr>
          <p:spPr bwMode="auto">
            <a:xfrm>
              <a:off x="4709195" y="3505200"/>
              <a:ext cx="1836238"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People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0" name="圓角矩形 8">
              <a:extLst>
                <a:ext uri="{FF2B5EF4-FFF2-40B4-BE49-F238E27FC236}">
                  <a16:creationId xmlns:a16="http://schemas.microsoft.com/office/drawing/2014/main" id="{47052754-5507-4981-B851-CE8290D557C5}"/>
                </a:ext>
              </a:extLst>
            </p:cNvPr>
            <p:cNvSpPr/>
            <p:nvPr/>
          </p:nvSpPr>
          <p:spPr bwMode="auto">
            <a:xfrm>
              <a:off x="2974023" y="3505200"/>
              <a:ext cx="1647612"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o</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u</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lang="en-US" altLang="zh-TW" sz="2200" b="1" dirty="0">
                  <a:solidFill>
                    <a:schemeClr val="bg2">
                      <a:lumMod val="75000"/>
                    </a:schemeClr>
                  </a:solidFill>
                  <a:latin typeface="+mj-lt"/>
                  <a:ea typeface="新細明體" pitchFamily="18" charset="-120"/>
                </a:rPr>
                <a:t>Group</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sp>
          <p:nvSpPr>
            <p:cNvPr id="11" name="圓角矩形 9">
              <a:extLst>
                <a:ext uri="{FF2B5EF4-FFF2-40B4-BE49-F238E27FC236}">
                  <a16:creationId xmlns:a16="http://schemas.microsoft.com/office/drawing/2014/main" id="{B4F1E563-9623-4CB7-9D26-6E6C47BF2B29}"/>
                </a:ext>
              </a:extLst>
            </p:cNvPr>
            <p:cNvSpPr/>
            <p:nvPr/>
          </p:nvSpPr>
          <p:spPr bwMode="auto">
            <a:xfrm>
              <a:off x="4759324" y="4676841"/>
              <a:ext cx="1538545"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tzute</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12" name="直線單箭頭接點 11">
              <a:extLst>
                <a:ext uri="{FF2B5EF4-FFF2-40B4-BE49-F238E27FC236}">
                  <a16:creationId xmlns:a16="http://schemas.microsoft.com/office/drawing/2014/main" id="{34679E0F-2E70-4946-80C7-0B293BDC8E09}"/>
                </a:ext>
              </a:extLst>
            </p:cNvPr>
            <p:cNvCxnSpPr>
              <a:cxnSpLocks/>
              <a:stCxn id="6" idx="2"/>
              <a:endCxn id="7" idx="0"/>
            </p:cNvCxnSpPr>
            <p:nvPr/>
          </p:nvCxnSpPr>
          <p:spPr bwMode="auto">
            <a:xfrm flipH="1">
              <a:off x="4708184" y="2016109"/>
              <a:ext cx="1" cy="14169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3" name="直線單箭頭接點 12">
              <a:extLst>
                <a:ext uri="{FF2B5EF4-FFF2-40B4-BE49-F238E27FC236}">
                  <a16:creationId xmlns:a16="http://schemas.microsoft.com/office/drawing/2014/main" id="{1DAC9B09-A18A-4DBD-8304-5E1F6D1EF864}"/>
                </a:ext>
              </a:extLst>
            </p:cNvPr>
            <p:cNvCxnSpPr>
              <a:cxnSpLocks/>
              <a:stCxn id="7" idx="2"/>
              <a:endCxn id="8" idx="0"/>
            </p:cNvCxnSpPr>
            <p:nvPr/>
          </p:nvCxnSpPr>
          <p:spPr bwMode="auto">
            <a:xfrm>
              <a:off x="4708184" y="2649431"/>
              <a:ext cx="1011" cy="16996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4" name="直線單箭頭接點 13">
              <a:extLst>
                <a:ext uri="{FF2B5EF4-FFF2-40B4-BE49-F238E27FC236}">
                  <a16:creationId xmlns:a16="http://schemas.microsoft.com/office/drawing/2014/main" id="{67D39BEC-D2CC-43C2-A127-D3588B83C8F8}"/>
                </a:ext>
              </a:extLst>
            </p:cNvPr>
            <p:cNvCxnSpPr>
              <a:cxnSpLocks/>
              <a:stCxn id="8" idx="2"/>
              <a:endCxn id="10" idx="0"/>
            </p:cNvCxnSpPr>
            <p:nvPr/>
          </p:nvCxnSpPr>
          <p:spPr bwMode="auto">
            <a:xfrm flipH="1">
              <a:off x="3797829" y="3311510"/>
              <a:ext cx="911366"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5" name="直線單箭頭接點 14">
              <a:extLst>
                <a:ext uri="{FF2B5EF4-FFF2-40B4-BE49-F238E27FC236}">
                  <a16:creationId xmlns:a16="http://schemas.microsoft.com/office/drawing/2014/main" id="{F3F61A1B-4317-4185-93B1-83FB7689CC29}"/>
                </a:ext>
              </a:extLst>
            </p:cNvPr>
            <p:cNvCxnSpPr>
              <a:cxnSpLocks/>
              <a:stCxn id="9" idx="2"/>
              <a:endCxn id="11" idx="0"/>
            </p:cNvCxnSpPr>
            <p:nvPr/>
          </p:nvCxnSpPr>
          <p:spPr bwMode="auto">
            <a:xfrm flipH="1">
              <a:off x="5528597" y="3996104"/>
              <a:ext cx="98717" cy="68073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直線單箭頭接點 15">
              <a:extLst>
                <a:ext uri="{FF2B5EF4-FFF2-40B4-BE49-F238E27FC236}">
                  <a16:creationId xmlns:a16="http://schemas.microsoft.com/office/drawing/2014/main" id="{9590405F-48FF-4990-B89A-39C4FFB2EBAD}"/>
                </a:ext>
              </a:extLst>
            </p:cNvPr>
            <p:cNvCxnSpPr>
              <a:cxnSpLocks/>
              <a:stCxn id="8" idx="2"/>
              <a:endCxn id="9" idx="0"/>
            </p:cNvCxnSpPr>
            <p:nvPr/>
          </p:nvCxnSpPr>
          <p:spPr bwMode="auto">
            <a:xfrm>
              <a:off x="4709195" y="3311510"/>
              <a:ext cx="918119" cy="19369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7" name="圓角矩形 32">
              <a:extLst>
                <a:ext uri="{FF2B5EF4-FFF2-40B4-BE49-F238E27FC236}">
                  <a16:creationId xmlns:a16="http://schemas.microsoft.com/office/drawing/2014/main" id="{8EBF91E2-4E15-42DD-A0A0-CC6D01786D5E}"/>
                </a:ext>
              </a:extLst>
            </p:cNvPr>
            <p:cNvSpPr/>
            <p:nvPr/>
          </p:nvSpPr>
          <p:spPr bwMode="auto">
            <a:xfrm>
              <a:off x="3193475" y="4679772"/>
              <a:ext cx="1490936"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=ta</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18" name="直線單箭頭接點 17">
              <a:extLst>
                <a:ext uri="{FF2B5EF4-FFF2-40B4-BE49-F238E27FC236}">
                  <a16:creationId xmlns:a16="http://schemas.microsoft.com/office/drawing/2014/main" id="{0C5A1AAA-E66C-43F0-9816-71641EEB8FC2}"/>
                </a:ext>
              </a:extLst>
            </p:cNvPr>
            <p:cNvCxnSpPr>
              <a:cxnSpLocks/>
              <a:stCxn id="10" idx="2"/>
              <a:endCxn id="17" idx="0"/>
            </p:cNvCxnSpPr>
            <p:nvPr/>
          </p:nvCxnSpPr>
          <p:spPr bwMode="auto">
            <a:xfrm>
              <a:off x="3797829" y="3996104"/>
              <a:ext cx="141114"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9" name="圓角矩形 40">
              <a:extLst>
                <a:ext uri="{FF2B5EF4-FFF2-40B4-BE49-F238E27FC236}">
                  <a16:creationId xmlns:a16="http://schemas.microsoft.com/office/drawing/2014/main" id="{82ABD79E-8395-429B-A922-D1A9F493B1F5}"/>
                </a:ext>
              </a:extLst>
            </p:cNvPr>
            <p:cNvSpPr/>
            <p:nvPr/>
          </p:nvSpPr>
          <p:spPr bwMode="auto">
            <a:xfrm>
              <a:off x="1261660" y="4670705"/>
              <a:ext cx="1853477" cy="503176"/>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=student</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20" name="直線單箭頭接點 19">
              <a:extLst>
                <a:ext uri="{FF2B5EF4-FFF2-40B4-BE49-F238E27FC236}">
                  <a16:creationId xmlns:a16="http://schemas.microsoft.com/office/drawing/2014/main" id="{E690A7E3-EF1A-4346-90C1-A09282DD37C1}"/>
                </a:ext>
              </a:extLst>
            </p:cNvPr>
            <p:cNvCxnSpPr>
              <a:cxnSpLocks/>
              <a:stCxn id="10" idx="2"/>
              <a:endCxn id="19" idx="0"/>
            </p:cNvCxnSpPr>
            <p:nvPr/>
          </p:nvCxnSpPr>
          <p:spPr bwMode="auto">
            <a:xfrm flipH="1">
              <a:off x="2188399" y="3996104"/>
              <a:ext cx="1609430" cy="67460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1" name="圓角矩形 45">
              <a:extLst>
                <a:ext uri="{FF2B5EF4-FFF2-40B4-BE49-F238E27FC236}">
                  <a16:creationId xmlns:a16="http://schemas.microsoft.com/office/drawing/2014/main" id="{0F048061-68E9-41D1-A415-F9D6B27CD0D9}"/>
                </a:ext>
              </a:extLst>
            </p:cNvPr>
            <p:cNvSpPr/>
            <p:nvPr/>
          </p:nvSpPr>
          <p:spPr bwMode="auto">
            <a:xfrm>
              <a:off x="6372782" y="4679772"/>
              <a:ext cx="1836236" cy="490904"/>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defPPr>
                <a:defRPr lang="zh-TW"/>
              </a:defPPr>
              <a:lvl1pPr algn="l" rtl="0" eaLnBrk="0" fontAlgn="base" hangingPunct="0">
                <a:spcBef>
                  <a:spcPct val="0"/>
                </a:spcBef>
                <a:spcAft>
                  <a:spcPct val="0"/>
                </a:spcAft>
                <a:defRPr sz="2400" kern="1200">
                  <a:solidFill>
                    <a:schemeClr val="dk1"/>
                  </a:solidFill>
                  <a:latin typeface="+mn-lt"/>
                  <a:ea typeface="+mn-ea"/>
                  <a:cs typeface="+mn-cs"/>
                </a:defRPr>
              </a:lvl1pPr>
              <a:lvl2pPr marL="457200" algn="l" rtl="0" eaLnBrk="0" fontAlgn="base" hangingPunct="0">
                <a:spcBef>
                  <a:spcPct val="0"/>
                </a:spcBef>
                <a:spcAft>
                  <a:spcPct val="0"/>
                </a:spcAft>
                <a:defRPr sz="2400" kern="1200">
                  <a:solidFill>
                    <a:schemeClr val="dk1"/>
                  </a:solidFill>
                  <a:latin typeface="+mn-lt"/>
                  <a:ea typeface="+mn-ea"/>
                  <a:cs typeface="+mn-cs"/>
                </a:defRPr>
              </a:lvl2pPr>
              <a:lvl3pPr marL="914400" algn="l" rtl="0" eaLnBrk="0" fontAlgn="base" hangingPunct="0">
                <a:spcBef>
                  <a:spcPct val="0"/>
                </a:spcBef>
                <a:spcAft>
                  <a:spcPct val="0"/>
                </a:spcAft>
                <a:defRPr sz="2400" kern="1200">
                  <a:solidFill>
                    <a:schemeClr val="dk1"/>
                  </a:solidFill>
                  <a:latin typeface="+mn-lt"/>
                  <a:ea typeface="+mn-ea"/>
                  <a:cs typeface="+mn-cs"/>
                </a:defRPr>
              </a:lvl3pPr>
              <a:lvl4pPr marL="1371600" algn="l" rtl="0" eaLnBrk="0" fontAlgn="base" hangingPunct="0">
                <a:spcBef>
                  <a:spcPct val="0"/>
                </a:spcBef>
                <a:spcAft>
                  <a:spcPct val="0"/>
                </a:spcAft>
                <a:defRPr sz="2400" kern="1200">
                  <a:solidFill>
                    <a:schemeClr val="dk1"/>
                  </a:solidFill>
                  <a:latin typeface="+mn-lt"/>
                  <a:ea typeface="+mn-ea"/>
                  <a:cs typeface="+mn-cs"/>
                </a:defRPr>
              </a:lvl4pPr>
              <a:lvl5pPr marL="1828800" algn="l" rtl="0" eaLnBrk="0" fontAlgn="base" hangingPunct="0">
                <a:spcBef>
                  <a:spcPct val="0"/>
                </a:spcBef>
                <a:spcAft>
                  <a:spcPct val="0"/>
                </a:spcAft>
                <a:defRPr sz="2400" kern="1200">
                  <a:solidFill>
                    <a:schemeClr val="dk1"/>
                  </a:solidFill>
                  <a:latin typeface="+mn-lt"/>
                  <a:ea typeface="+mn-ea"/>
                  <a:cs typeface="+mn-cs"/>
                </a:defRPr>
              </a:lvl5pPr>
              <a:lvl6pPr marL="2286000" algn="l" defTabSz="914400" rtl="0" eaLnBrk="1" latinLnBrk="0" hangingPunct="1">
                <a:defRPr sz="2400" kern="1200">
                  <a:solidFill>
                    <a:schemeClr val="dk1"/>
                  </a:solidFill>
                  <a:latin typeface="+mn-lt"/>
                  <a:ea typeface="+mn-ea"/>
                  <a:cs typeface="+mn-cs"/>
                </a:defRPr>
              </a:lvl6pPr>
              <a:lvl7pPr marL="2743200" algn="l" defTabSz="914400" rtl="0" eaLnBrk="1" latinLnBrk="0" hangingPunct="1">
                <a:defRPr sz="2400" kern="1200">
                  <a:solidFill>
                    <a:schemeClr val="dk1"/>
                  </a:solidFill>
                  <a:latin typeface="+mn-lt"/>
                  <a:ea typeface="+mn-ea"/>
                  <a:cs typeface="+mn-cs"/>
                </a:defRPr>
              </a:lvl7pPr>
              <a:lvl8pPr marL="3200400" algn="l" defTabSz="914400" rtl="0" eaLnBrk="1" latinLnBrk="0" hangingPunct="1">
                <a:defRPr sz="2400" kern="1200">
                  <a:solidFill>
                    <a:schemeClr val="dk1"/>
                  </a:solidFill>
                  <a:latin typeface="+mn-lt"/>
                  <a:ea typeface="+mn-ea"/>
                  <a:cs typeface="+mn-cs"/>
                </a:defRPr>
              </a:lvl8pPr>
              <a:lvl9pPr marL="3657600" algn="l" defTabSz="914400" rtl="0" eaLnBrk="1" latinLnBrk="0" hangingPunct="1">
                <a:defRPr sz="2400" kern="1200">
                  <a:solidFill>
                    <a:schemeClr val="dk1"/>
                  </a:solidFill>
                  <a:latin typeface="+mn-lt"/>
                  <a:ea typeface="+mn-ea"/>
                  <a:cs typeface="+mn-cs"/>
                </a:defRPr>
              </a:lvl9p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200" b="1" dirty="0" err="1">
                  <a:solidFill>
                    <a:schemeClr val="bg2">
                      <a:lumMod val="75000"/>
                    </a:schemeClr>
                  </a:solidFill>
                  <a:latin typeface="+mj-lt"/>
                  <a:ea typeface="新細明體" pitchFamily="18" charset="-120"/>
                </a:rPr>
                <a:t>cn</a:t>
              </a:r>
              <a:r>
                <a:rPr kumimoji="0" lang="en-US" altLang="zh-TW" sz="2200" b="1" i="0" u="none" strike="noStrike" cap="none" normalizeH="0" baseline="0" dirty="0">
                  <a:ln>
                    <a:noFill/>
                  </a:ln>
                  <a:solidFill>
                    <a:schemeClr val="bg2">
                      <a:lumMod val="75000"/>
                    </a:schemeClr>
                  </a:solidFill>
                  <a:effectLst/>
                  <a:latin typeface="+mj-lt"/>
                  <a:ea typeface="新細明體" pitchFamily="18" charset="-120"/>
                </a:rPr>
                <a:t>=</a:t>
              </a:r>
              <a:r>
                <a:rPr kumimoji="0" lang="en-US" altLang="zh-TW" sz="2200" b="1" i="0" u="none" strike="noStrike" cap="none" normalizeH="0" baseline="0" dirty="0" err="1">
                  <a:ln>
                    <a:noFill/>
                  </a:ln>
                  <a:solidFill>
                    <a:schemeClr val="bg2">
                      <a:lumMod val="75000"/>
                    </a:schemeClr>
                  </a:solidFill>
                  <a:effectLst/>
                  <a:latin typeface="+mj-lt"/>
                  <a:ea typeface="新細明體" pitchFamily="18" charset="-120"/>
                </a:rPr>
                <a:t>tcyuan</a:t>
              </a:r>
              <a:endParaRPr kumimoji="0" lang="zh-TW" altLang="en-US" sz="2200" b="1" i="0" u="none" strike="noStrike" cap="none" normalizeH="0" baseline="0" dirty="0">
                <a:ln>
                  <a:noFill/>
                </a:ln>
                <a:solidFill>
                  <a:schemeClr val="bg2">
                    <a:lumMod val="75000"/>
                  </a:schemeClr>
                </a:solidFill>
                <a:effectLst/>
                <a:latin typeface="+mj-lt"/>
                <a:ea typeface="新細明體" pitchFamily="18" charset="-120"/>
              </a:endParaRPr>
            </a:p>
          </p:txBody>
        </p:sp>
        <p:cxnSp>
          <p:nvCxnSpPr>
            <p:cNvPr id="22" name="直線單箭頭接點 21">
              <a:extLst>
                <a:ext uri="{FF2B5EF4-FFF2-40B4-BE49-F238E27FC236}">
                  <a16:creationId xmlns:a16="http://schemas.microsoft.com/office/drawing/2014/main" id="{1D13BFBC-88F8-4436-B545-57A313205242}"/>
                </a:ext>
              </a:extLst>
            </p:cNvPr>
            <p:cNvCxnSpPr>
              <a:cxnSpLocks/>
              <a:stCxn id="9" idx="2"/>
              <a:endCxn id="21" idx="0"/>
            </p:cNvCxnSpPr>
            <p:nvPr/>
          </p:nvCxnSpPr>
          <p:spPr bwMode="auto">
            <a:xfrm>
              <a:off x="5627314" y="3996104"/>
              <a:ext cx="1663586" cy="68366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4" name="直線單箭頭接點 23">
              <a:extLst>
                <a:ext uri="{FF2B5EF4-FFF2-40B4-BE49-F238E27FC236}">
                  <a16:creationId xmlns:a16="http://schemas.microsoft.com/office/drawing/2014/main" id="{BE70BF15-8E7A-437C-A597-B10AA3A3CE98}"/>
                </a:ext>
              </a:extLst>
            </p:cNvPr>
            <p:cNvCxnSpPr>
              <a:cxnSpLocks/>
              <a:stCxn id="11" idx="2"/>
            </p:cNvCxnSpPr>
            <p:nvPr/>
          </p:nvCxnSpPr>
          <p:spPr bwMode="auto">
            <a:xfrm flipH="1">
              <a:off x="5528596" y="5167745"/>
              <a:ext cx="1" cy="35677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
        <p:nvSpPr>
          <p:cNvPr id="70" name="矩形: 圓角 69">
            <a:extLst>
              <a:ext uri="{FF2B5EF4-FFF2-40B4-BE49-F238E27FC236}">
                <a16:creationId xmlns:a16="http://schemas.microsoft.com/office/drawing/2014/main" id="{EF18F185-D85B-412F-B69D-4B6B4756D576}"/>
              </a:ext>
            </a:extLst>
          </p:cNvPr>
          <p:cNvSpPr/>
          <p:nvPr/>
        </p:nvSpPr>
        <p:spPr>
          <a:xfrm>
            <a:off x="4820934" y="5645443"/>
            <a:ext cx="6766874" cy="1305685"/>
          </a:xfrm>
          <a:prstGeom prst="round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2400" b="1" dirty="0" err="1">
                <a:solidFill>
                  <a:schemeClr val="tx2">
                    <a:lumMod val="25000"/>
                  </a:schemeClr>
                </a:solidFill>
              </a:rPr>
              <a:t>cn</a:t>
            </a:r>
            <a:r>
              <a:rPr lang="en-US" altLang="zh-TW" sz="2400" b="1" dirty="0">
                <a:solidFill>
                  <a:schemeClr val="tx2">
                    <a:lumMod val="25000"/>
                  </a:schemeClr>
                </a:solidFill>
              </a:rPr>
              <a:t>=</a:t>
            </a:r>
            <a:r>
              <a:rPr lang="en-US" altLang="zh-TW" sz="2400" b="1" dirty="0" err="1">
                <a:solidFill>
                  <a:schemeClr val="tx2">
                    <a:lumMod val="25000"/>
                  </a:schemeClr>
                </a:solidFill>
              </a:rPr>
              <a:t>tzute,ou</a:t>
            </a:r>
            <a:r>
              <a:rPr lang="en-US" altLang="zh-TW" sz="2400" b="1" dirty="0">
                <a:solidFill>
                  <a:schemeClr val="tx2">
                    <a:lumMod val="25000"/>
                  </a:schemeClr>
                </a:solidFill>
              </a:rPr>
              <a:t>=</a:t>
            </a:r>
            <a:r>
              <a:rPr lang="en-US" altLang="zh-TW" sz="2400" b="1" dirty="0" err="1">
                <a:solidFill>
                  <a:schemeClr val="tx2">
                    <a:lumMod val="25000"/>
                  </a:schemeClr>
                </a:solidFill>
              </a:rPr>
              <a:t>People,dc</a:t>
            </a:r>
            <a:r>
              <a:rPr lang="en-US" altLang="zh-TW" sz="2400" b="1" dirty="0">
                <a:solidFill>
                  <a:schemeClr val="tx2">
                    <a:lumMod val="25000"/>
                  </a:schemeClr>
                </a:solidFill>
              </a:rPr>
              <a:t>=</a:t>
            </a:r>
            <a:r>
              <a:rPr lang="en-US" altLang="zh-TW" sz="2400" b="1" dirty="0" err="1">
                <a:solidFill>
                  <a:schemeClr val="tx2">
                    <a:lumMod val="25000"/>
                  </a:schemeClr>
                </a:solidFill>
              </a:rPr>
              <a:t>na,dc</a:t>
            </a:r>
            <a:r>
              <a:rPr lang="en-US" altLang="zh-TW" sz="2400" b="1" dirty="0">
                <a:solidFill>
                  <a:schemeClr val="tx2">
                    <a:lumMod val="25000"/>
                  </a:schemeClr>
                </a:solidFill>
              </a:rPr>
              <a:t>=</a:t>
            </a:r>
            <a:r>
              <a:rPr lang="en-US" altLang="zh-TW" sz="2400" b="1" dirty="0" err="1">
                <a:solidFill>
                  <a:schemeClr val="tx2">
                    <a:lumMod val="25000"/>
                  </a:schemeClr>
                </a:solidFill>
              </a:rPr>
              <a:t>nctucs,dc</a:t>
            </a:r>
            <a:r>
              <a:rPr lang="en-US" altLang="zh-TW" sz="2400" b="1" dirty="0">
                <a:solidFill>
                  <a:schemeClr val="tx2">
                    <a:lumMod val="25000"/>
                  </a:schemeClr>
                </a:solidFill>
              </a:rPr>
              <a:t>=cc</a:t>
            </a:r>
          </a:p>
          <a:p>
            <a:r>
              <a:rPr lang="en-US" altLang="zh-TW" sz="2400" b="1" dirty="0">
                <a:solidFill>
                  <a:schemeClr val="tx2">
                    <a:lumMod val="25000"/>
                  </a:schemeClr>
                </a:solidFill>
              </a:rPr>
              <a:t>o="</a:t>
            </a:r>
            <a:r>
              <a:rPr lang="en-US" altLang="zh-TW" sz="2400" b="1" dirty="0" err="1">
                <a:solidFill>
                  <a:schemeClr val="tx2">
                    <a:lumMod val="25000"/>
                  </a:schemeClr>
                </a:solidFill>
              </a:rPr>
              <a:t>na</a:t>
            </a:r>
            <a:r>
              <a:rPr lang="en-US" altLang="zh-TW" sz="2400" b="1" dirty="0">
                <a:solidFill>
                  <a:schemeClr val="tx2">
                    <a:lumMod val="25000"/>
                  </a:schemeClr>
                </a:solidFill>
              </a:rPr>
              <a:t>, </a:t>
            </a:r>
            <a:r>
              <a:rPr lang="en-US" altLang="zh-TW" sz="2400" b="1" dirty="0" err="1">
                <a:solidFill>
                  <a:schemeClr val="tx2">
                    <a:lumMod val="25000"/>
                  </a:schemeClr>
                </a:solidFill>
              </a:rPr>
              <a:t>nctucs</a:t>
            </a:r>
            <a:r>
              <a:rPr lang="en-US" altLang="zh-TW" sz="2400" b="1" dirty="0">
                <a:solidFill>
                  <a:schemeClr val="tx2">
                    <a:lumMod val="25000"/>
                  </a:schemeClr>
                </a:solidFill>
              </a:rPr>
              <a:t>, cc", c=TW</a:t>
            </a:r>
          </a:p>
          <a:p>
            <a:r>
              <a:rPr lang="en-US" altLang="zh-TW" sz="2400" b="1" dirty="0">
                <a:solidFill>
                  <a:schemeClr val="tx2">
                    <a:lumMod val="25000"/>
                  </a:schemeClr>
                </a:solidFill>
              </a:rPr>
              <a:t>o=na.nctucs.cc</a:t>
            </a:r>
            <a:endParaRPr lang="zh-TW" altLang="en-US" sz="2400" b="1" dirty="0">
              <a:solidFill>
                <a:schemeClr val="tx2">
                  <a:lumMod val="25000"/>
                </a:schemeClr>
              </a:solidFill>
            </a:endParaRPr>
          </a:p>
        </p:txBody>
      </p:sp>
    </p:spTree>
    <p:extLst>
      <p:ext uri="{BB962C8B-B14F-4D97-AF65-F5344CB8AC3E}">
        <p14:creationId xmlns:p14="http://schemas.microsoft.com/office/powerpoint/2010/main" val="641919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 Directory Information Tree (DIT)</a:t>
            </a:r>
            <a:endParaRPr lang="zh-TW" altLang="en-US" sz="4800" dirty="0"/>
          </a:p>
        </p:txBody>
      </p:sp>
      <p:grpSp>
        <p:nvGrpSpPr>
          <p:cNvPr id="7" name="群組 6">
            <a:extLst>
              <a:ext uri="{FF2B5EF4-FFF2-40B4-BE49-F238E27FC236}">
                <a16:creationId xmlns:a16="http://schemas.microsoft.com/office/drawing/2014/main" id="{53323D21-6DA0-4759-8281-ED411AEFE11F}"/>
              </a:ext>
            </a:extLst>
          </p:cNvPr>
          <p:cNvGrpSpPr/>
          <p:nvPr/>
        </p:nvGrpSpPr>
        <p:grpSpPr>
          <a:xfrm>
            <a:off x="840152" y="1356222"/>
            <a:ext cx="10316275" cy="5945013"/>
            <a:chOff x="870673" y="1303181"/>
            <a:chExt cx="9244903" cy="5393201"/>
          </a:xfrm>
        </p:grpSpPr>
        <p:sp>
          <p:nvSpPr>
            <p:cNvPr id="8" name="圓角矩形 4">
              <a:extLst>
                <a:ext uri="{FF2B5EF4-FFF2-40B4-BE49-F238E27FC236}">
                  <a16:creationId xmlns:a16="http://schemas.microsoft.com/office/drawing/2014/main" id="{B502028B-3596-4DA6-8214-A90549DD6534}"/>
                </a:ext>
              </a:extLst>
            </p:cNvPr>
            <p:cNvSpPr/>
            <p:nvPr/>
          </p:nvSpPr>
          <p:spPr bwMode="auto">
            <a:xfrm>
              <a:off x="1594520" y="1626554"/>
              <a:ext cx="1458330" cy="477202"/>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0" i="0" u="none" strike="noStrike" cap="none" normalizeH="0" baseline="0" dirty="0">
                  <a:ln>
                    <a:noFill/>
                  </a:ln>
                  <a:solidFill>
                    <a:schemeClr val="tx1"/>
                  </a:solidFill>
                  <a:effectLst/>
                  <a:latin typeface="+mj-lt"/>
                  <a:ea typeface="新細明體" pitchFamily="18" charset="-120"/>
                </a:rPr>
                <a:t>dc=cc</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9" name="圓角矩形 5">
              <a:extLst>
                <a:ext uri="{FF2B5EF4-FFF2-40B4-BE49-F238E27FC236}">
                  <a16:creationId xmlns:a16="http://schemas.microsoft.com/office/drawing/2014/main" id="{27B63C80-E50C-4119-9D5F-F2E7E7332EA2}"/>
                </a:ext>
              </a:extLst>
            </p:cNvPr>
            <p:cNvSpPr/>
            <p:nvPr/>
          </p:nvSpPr>
          <p:spPr bwMode="auto">
            <a:xfrm>
              <a:off x="1594520" y="2260364"/>
              <a:ext cx="1458331" cy="47673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a:solidFill>
                    <a:schemeClr val="tx1"/>
                  </a:solidFill>
                  <a:latin typeface="+mj-lt"/>
                  <a:ea typeface="新細明體" pitchFamily="18" charset="-120"/>
                </a:rPr>
                <a:t>d</a:t>
              </a:r>
              <a:r>
                <a:rPr kumimoji="0" lang="en-US" altLang="zh-TW" sz="2400" b="0" i="0" u="none" strike="noStrike" cap="none" normalizeH="0" baseline="0" dirty="0">
                  <a:ln>
                    <a:noFill/>
                  </a:ln>
                  <a:solidFill>
                    <a:schemeClr val="tx1"/>
                  </a:solidFill>
                  <a:effectLst/>
                  <a:latin typeface="+mj-lt"/>
                  <a:ea typeface="新細明體" pitchFamily="18" charset="-120"/>
                </a:rPr>
                <a:t>c=</a:t>
              </a:r>
              <a:r>
                <a:rPr kumimoji="0" lang="en-US" altLang="zh-TW" sz="2400" b="0" i="0" u="none" strike="noStrike" cap="none" normalizeH="0" baseline="0" dirty="0" err="1">
                  <a:ln>
                    <a:noFill/>
                  </a:ln>
                  <a:solidFill>
                    <a:schemeClr val="tx1"/>
                  </a:solidFill>
                  <a:effectLst/>
                  <a:latin typeface="+mj-lt"/>
                  <a:ea typeface="新細明體" pitchFamily="18" charset="-120"/>
                </a:rPr>
                <a:t>nctucs</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0" name="圓角矩形 6">
              <a:extLst>
                <a:ext uri="{FF2B5EF4-FFF2-40B4-BE49-F238E27FC236}">
                  <a16:creationId xmlns:a16="http://schemas.microsoft.com/office/drawing/2014/main" id="{47915931-E89F-4840-84CB-AE40C8A2EFC7}"/>
                </a:ext>
              </a:extLst>
            </p:cNvPr>
            <p:cNvSpPr/>
            <p:nvPr/>
          </p:nvSpPr>
          <p:spPr bwMode="auto">
            <a:xfrm>
              <a:off x="1596355" y="2921955"/>
              <a:ext cx="1456393" cy="477202"/>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a:solidFill>
                    <a:schemeClr val="tx1"/>
                  </a:solidFill>
                  <a:latin typeface="+mj-lt"/>
                  <a:ea typeface="新細明體" pitchFamily="18" charset="-120"/>
                </a:rPr>
                <a:t>dc=</a:t>
              </a:r>
              <a:r>
                <a:rPr lang="en-US" altLang="zh-TW" sz="2400" dirty="0" err="1">
                  <a:solidFill>
                    <a:schemeClr val="tx1"/>
                  </a:solidFill>
                  <a:latin typeface="+mj-lt"/>
                  <a:ea typeface="新細明體" pitchFamily="18" charset="-120"/>
                </a:rPr>
                <a:t>na</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1" name="圓角矩形 7">
              <a:extLst>
                <a:ext uri="{FF2B5EF4-FFF2-40B4-BE49-F238E27FC236}">
                  <a16:creationId xmlns:a16="http://schemas.microsoft.com/office/drawing/2014/main" id="{823A1D47-AF0C-4106-9AC4-36FBF0B482ED}"/>
                </a:ext>
              </a:extLst>
            </p:cNvPr>
            <p:cNvSpPr/>
            <p:nvPr/>
          </p:nvSpPr>
          <p:spPr bwMode="auto">
            <a:xfrm>
              <a:off x="2334308" y="3607755"/>
              <a:ext cx="1456393" cy="47673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o</a:t>
              </a:r>
              <a:r>
                <a:rPr kumimoji="0" lang="en-US" altLang="zh-TW" sz="2400" b="0" i="0" u="none" strike="noStrike" cap="none" normalizeH="0" baseline="0" dirty="0" err="1">
                  <a:ln>
                    <a:noFill/>
                  </a:ln>
                  <a:solidFill>
                    <a:schemeClr val="tx1"/>
                  </a:solidFill>
                  <a:effectLst/>
                  <a:latin typeface="+mj-lt"/>
                  <a:ea typeface="新細明體" pitchFamily="18" charset="-120"/>
                </a:rPr>
                <a:t>u</a:t>
              </a:r>
              <a:r>
                <a:rPr kumimoji="0" lang="en-US" altLang="zh-TW" sz="2400" b="0" i="0" u="none" strike="noStrike" cap="none" normalizeH="0" baseline="0" dirty="0">
                  <a:ln>
                    <a:noFill/>
                  </a:ln>
                  <a:solidFill>
                    <a:schemeClr val="tx1"/>
                  </a:solidFill>
                  <a:effectLst/>
                  <a:latin typeface="+mj-lt"/>
                  <a:ea typeface="新細明體" pitchFamily="18" charset="-120"/>
                </a:rPr>
                <a:t>=</a:t>
              </a:r>
              <a:r>
                <a:rPr lang="en-US" altLang="zh-TW" sz="2400" dirty="0">
                  <a:solidFill>
                    <a:schemeClr val="tx1"/>
                  </a:solidFill>
                  <a:latin typeface="+mj-lt"/>
                  <a:ea typeface="新細明體" pitchFamily="18" charset="-120"/>
                </a:rPr>
                <a:t>People</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2" name="圓角矩形 8">
              <a:extLst>
                <a:ext uri="{FF2B5EF4-FFF2-40B4-BE49-F238E27FC236}">
                  <a16:creationId xmlns:a16="http://schemas.microsoft.com/office/drawing/2014/main" id="{36D5912F-50D0-4177-9A8C-4FF4B920FB9C}"/>
                </a:ext>
              </a:extLst>
            </p:cNvPr>
            <p:cNvSpPr/>
            <p:nvPr/>
          </p:nvSpPr>
          <p:spPr bwMode="auto">
            <a:xfrm>
              <a:off x="870673" y="3607755"/>
              <a:ext cx="1366060" cy="476730"/>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o</a:t>
              </a:r>
              <a:r>
                <a:rPr kumimoji="0" lang="en-US" altLang="zh-TW" sz="2400" b="0" i="0" u="none" strike="noStrike" cap="none" normalizeH="0" baseline="0" dirty="0" err="1">
                  <a:ln>
                    <a:noFill/>
                  </a:ln>
                  <a:solidFill>
                    <a:schemeClr val="tx1"/>
                  </a:solidFill>
                  <a:effectLst/>
                  <a:latin typeface="+mj-lt"/>
                  <a:ea typeface="新細明體" pitchFamily="18" charset="-120"/>
                </a:rPr>
                <a:t>u</a:t>
              </a:r>
              <a:r>
                <a:rPr kumimoji="0" lang="en-US" altLang="zh-TW" sz="2400" b="0" i="0" u="none" strike="noStrike" cap="none" normalizeH="0" baseline="0" dirty="0">
                  <a:ln>
                    <a:noFill/>
                  </a:ln>
                  <a:solidFill>
                    <a:schemeClr val="tx1"/>
                  </a:solidFill>
                  <a:effectLst/>
                  <a:latin typeface="+mj-lt"/>
                  <a:ea typeface="新細明體" pitchFamily="18" charset="-120"/>
                </a:rPr>
                <a:t>=</a:t>
              </a:r>
              <a:r>
                <a:rPr lang="en-US" altLang="zh-TW" sz="2400" dirty="0">
                  <a:solidFill>
                    <a:schemeClr val="tx1"/>
                  </a:solidFill>
                  <a:latin typeface="+mj-lt"/>
                  <a:ea typeface="新細明體" pitchFamily="18" charset="-120"/>
                </a:rPr>
                <a:t>Group</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3" name="圓角矩形 9">
              <a:extLst>
                <a:ext uri="{FF2B5EF4-FFF2-40B4-BE49-F238E27FC236}">
                  <a16:creationId xmlns:a16="http://schemas.microsoft.com/office/drawing/2014/main" id="{EFE99431-5664-4620-B2E5-A12BCFF476CE}"/>
                </a:ext>
              </a:extLst>
            </p:cNvPr>
            <p:cNvSpPr/>
            <p:nvPr/>
          </p:nvSpPr>
          <p:spPr bwMode="auto">
            <a:xfrm>
              <a:off x="2323685" y="4568203"/>
              <a:ext cx="1359693" cy="477202"/>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cn</a:t>
              </a:r>
              <a:r>
                <a:rPr lang="en-US" altLang="zh-TW" sz="2400" dirty="0">
                  <a:solidFill>
                    <a:schemeClr val="tx1"/>
                  </a:solidFill>
                  <a:latin typeface="+mj-lt"/>
                  <a:ea typeface="新細明體" pitchFamily="18" charset="-120"/>
                </a:rPr>
                <a:t>=</a:t>
              </a:r>
              <a:r>
                <a:rPr lang="en-US" altLang="zh-TW" sz="2400" dirty="0" err="1">
                  <a:solidFill>
                    <a:schemeClr val="tx1"/>
                  </a:solidFill>
                  <a:latin typeface="+mj-lt"/>
                  <a:ea typeface="新細明體" pitchFamily="18" charset="-120"/>
                </a:rPr>
                <a:t>tzute</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cxnSp>
          <p:nvCxnSpPr>
            <p:cNvPr id="14" name="直線單箭頭接點 13">
              <a:extLst>
                <a:ext uri="{FF2B5EF4-FFF2-40B4-BE49-F238E27FC236}">
                  <a16:creationId xmlns:a16="http://schemas.microsoft.com/office/drawing/2014/main" id="{D0836E9D-F48E-4F09-919E-F6D3F83ADB14}"/>
                </a:ext>
              </a:extLst>
            </p:cNvPr>
            <p:cNvCxnSpPr>
              <a:cxnSpLocks/>
              <a:stCxn id="8" idx="2"/>
              <a:endCxn id="9" idx="0"/>
            </p:cNvCxnSpPr>
            <p:nvPr/>
          </p:nvCxnSpPr>
          <p:spPr bwMode="auto">
            <a:xfrm>
              <a:off x="2323685" y="2103755"/>
              <a:ext cx="0" cy="15660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5" name="直線單箭頭接點 14">
              <a:extLst>
                <a:ext uri="{FF2B5EF4-FFF2-40B4-BE49-F238E27FC236}">
                  <a16:creationId xmlns:a16="http://schemas.microsoft.com/office/drawing/2014/main" id="{69B95A75-D9DB-4C7D-AE75-521A3ECAB7B8}"/>
                </a:ext>
              </a:extLst>
            </p:cNvPr>
            <p:cNvCxnSpPr>
              <a:cxnSpLocks/>
              <a:stCxn id="9" idx="2"/>
              <a:endCxn id="10" idx="0"/>
            </p:cNvCxnSpPr>
            <p:nvPr/>
          </p:nvCxnSpPr>
          <p:spPr bwMode="auto">
            <a:xfrm>
              <a:off x="2323685" y="2737094"/>
              <a:ext cx="867" cy="18486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直線單箭頭接點 15">
              <a:extLst>
                <a:ext uri="{FF2B5EF4-FFF2-40B4-BE49-F238E27FC236}">
                  <a16:creationId xmlns:a16="http://schemas.microsoft.com/office/drawing/2014/main" id="{5F4D2A36-4535-46A4-BD60-578E6B249B9E}"/>
                </a:ext>
              </a:extLst>
            </p:cNvPr>
            <p:cNvCxnSpPr>
              <a:cxnSpLocks/>
              <a:stCxn id="10" idx="2"/>
              <a:endCxn id="12" idx="0"/>
            </p:cNvCxnSpPr>
            <p:nvPr/>
          </p:nvCxnSpPr>
          <p:spPr bwMode="auto">
            <a:xfrm flipH="1">
              <a:off x="1553703" y="3399157"/>
              <a:ext cx="770849" cy="20859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7" name="直線單箭頭接點 16">
              <a:extLst>
                <a:ext uri="{FF2B5EF4-FFF2-40B4-BE49-F238E27FC236}">
                  <a16:creationId xmlns:a16="http://schemas.microsoft.com/office/drawing/2014/main" id="{EA0ECD98-0B55-4598-99CB-A07472FA597D}"/>
                </a:ext>
              </a:extLst>
            </p:cNvPr>
            <p:cNvCxnSpPr>
              <a:cxnSpLocks/>
              <a:stCxn id="11" idx="2"/>
            </p:cNvCxnSpPr>
            <p:nvPr/>
          </p:nvCxnSpPr>
          <p:spPr bwMode="auto">
            <a:xfrm>
              <a:off x="3062505" y="4084485"/>
              <a:ext cx="0" cy="483719"/>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8" name="直線單箭頭接點 17">
              <a:extLst>
                <a:ext uri="{FF2B5EF4-FFF2-40B4-BE49-F238E27FC236}">
                  <a16:creationId xmlns:a16="http://schemas.microsoft.com/office/drawing/2014/main" id="{AABBFF59-B800-4664-A9ED-C5EF1ECFA291}"/>
                </a:ext>
              </a:extLst>
            </p:cNvPr>
            <p:cNvCxnSpPr>
              <a:cxnSpLocks/>
              <a:stCxn id="10" idx="2"/>
              <a:endCxn id="11" idx="0"/>
            </p:cNvCxnSpPr>
            <p:nvPr/>
          </p:nvCxnSpPr>
          <p:spPr bwMode="auto">
            <a:xfrm>
              <a:off x="2324552" y="3399157"/>
              <a:ext cx="737953" cy="20859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9" name="矩形圖說文字 53">
              <a:extLst>
                <a:ext uri="{FF2B5EF4-FFF2-40B4-BE49-F238E27FC236}">
                  <a16:creationId xmlns:a16="http://schemas.microsoft.com/office/drawing/2014/main" id="{94FF1E9D-B435-444B-BE22-97217A7FAFD0}"/>
                </a:ext>
              </a:extLst>
            </p:cNvPr>
            <p:cNvSpPr/>
            <p:nvPr/>
          </p:nvSpPr>
          <p:spPr bwMode="auto">
            <a:xfrm>
              <a:off x="870674" y="5474202"/>
              <a:ext cx="4844327" cy="734468"/>
            </a:xfrm>
            <a:prstGeom prst="wedgeRectCallout">
              <a:avLst>
                <a:gd name="adj1" fmla="val -16960"/>
                <a:gd name="adj2" fmla="val -108566"/>
              </a:avLst>
            </a:prstGeom>
            <a:solidFill>
              <a:schemeClr val="tx2">
                <a:lumMod val="90000"/>
              </a:schemeClr>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TW" sz="2000" dirty="0">
                  <a:solidFill>
                    <a:schemeClr val="tx1"/>
                  </a:solidFill>
                  <a:latin typeface="+mj-lt"/>
                  <a:ea typeface="新細明體" pitchFamily="18" charset="-120"/>
                </a:rPr>
                <a:t> DN</a:t>
              </a:r>
              <a:r>
                <a:rPr lang="zh-TW" altLang="en-US" sz="2000" dirty="0">
                  <a:solidFill>
                    <a:schemeClr val="tx1"/>
                  </a:solidFill>
                  <a:latin typeface="+mj-lt"/>
                  <a:ea typeface="新細明體" pitchFamily="18" charset="-120"/>
                </a:rPr>
                <a:t> </a:t>
              </a:r>
              <a:r>
                <a:rPr lang="en-US" altLang="zh-TW" sz="2000" dirty="0">
                  <a:solidFill>
                    <a:schemeClr val="tx1"/>
                  </a:solidFill>
                  <a:latin typeface="+mj-lt"/>
                  <a:ea typeface="新細明體" pitchFamily="18" charset="-120"/>
                </a:rPr>
                <a:t>(distinguished name):</a:t>
              </a:r>
            </a:p>
            <a:p>
              <a:pPr marL="0" marR="0" indent="0" algn="l" defTabSz="914400" rtl="0" eaLnBrk="0" fontAlgn="base" latinLnBrk="0" hangingPunct="0">
                <a:lnSpc>
                  <a:spcPct val="100000"/>
                </a:lnSpc>
                <a:spcBef>
                  <a:spcPct val="0"/>
                </a:spcBef>
                <a:spcAft>
                  <a:spcPct val="0"/>
                </a:spcAft>
                <a:buClrTx/>
                <a:buSzTx/>
                <a:buFontTx/>
                <a:buNone/>
                <a:tabLst/>
              </a:pPr>
              <a:r>
                <a:rPr kumimoji="0" lang="en-US" altLang="zh-TW" sz="2000" b="0" i="0" u="none" strike="noStrike" cap="none" normalizeH="0" baseline="0" dirty="0">
                  <a:ln>
                    <a:noFill/>
                  </a:ln>
                  <a:solidFill>
                    <a:schemeClr val="tx1"/>
                  </a:solidFill>
                  <a:effectLst/>
                  <a:latin typeface="+mj-lt"/>
                  <a:ea typeface="新細明體" pitchFamily="18" charset="-120"/>
                </a:rPr>
                <a:t> </a:t>
              </a:r>
              <a:r>
                <a:rPr kumimoji="0" lang="en-US" altLang="zh-TW" sz="2000" b="0" i="0" u="none" strike="noStrike" cap="none" normalizeH="0" baseline="0" dirty="0" err="1">
                  <a:ln>
                    <a:noFill/>
                  </a:ln>
                  <a:solidFill>
                    <a:schemeClr val="tx1"/>
                  </a:solidFill>
                  <a:effectLst/>
                  <a:latin typeface="+mj-lt"/>
                  <a:ea typeface="新細明體" pitchFamily="18" charset="-120"/>
                </a:rPr>
                <a:t>cn</a:t>
              </a:r>
              <a:r>
                <a:rPr kumimoji="0" lang="en-US" altLang="zh-TW" sz="2000" b="0" i="0" u="none" strike="noStrike" cap="none" normalizeH="0" baseline="0" dirty="0">
                  <a:ln>
                    <a:noFill/>
                  </a:ln>
                  <a:solidFill>
                    <a:schemeClr val="tx1"/>
                  </a:solidFill>
                  <a:effectLst/>
                  <a:latin typeface="+mj-lt"/>
                  <a:ea typeface="新細明體" pitchFamily="18" charset="-120"/>
                </a:rPr>
                <a:t>=</a:t>
              </a:r>
              <a:r>
                <a:rPr lang="en-US" altLang="zh-TW" sz="2000" dirty="0" err="1">
                  <a:solidFill>
                    <a:schemeClr val="tx1"/>
                  </a:solidFill>
                  <a:latin typeface="+mj-lt"/>
                  <a:ea typeface="新細明體" pitchFamily="18" charset="-120"/>
                </a:rPr>
                <a:t>tzute</a:t>
              </a:r>
              <a:r>
                <a:rPr kumimoji="0" lang="en-US" altLang="zh-TW" sz="2000" b="0" i="0" u="none" strike="noStrike" cap="none" normalizeH="0" baseline="0" dirty="0" err="1">
                  <a:ln>
                    <a:noFill/>
                  </a:ln>
                  <a:solidFill>
                    <a:schemeClr val="tx1"/>
                  </a:solidFill>
                  <a:effectLst/>
                  <a:latin typeface="+mj-lt"/>
                  <a:ea typeface="新細明體" pitchFamily="18" charset="-120"/>
                </a:rPr>
                <a:t>,ou</a:t>
              </a:r>
              <a:r>
                <a:rPr kumimoji="0" lang="en-US" altLang="zh-TW" sz="2000" b="0" i="0" u="none" strike="noStrike" cap="none" normalizeH="0" baseline="0" dirty="0">
                  <a:ln>
                    <a:noFill/>
                  </a:ln>
                  <a:solidFill>
                    <a:schemeClr val="tx1"/>
                  </a:solidFill>
                  <a:effectLst/>
                  <a:latin typeface="+mj-lt"/>
                  <a:ea typeface="新細明體" pitchFamily="18" charset="-120"/>
                </a:rPr>
                <a:t>=</a:t>
              </a:r>
              <a:r>
                <a:rPr lang="en-US" altLang="zh-TW" sz="2000" dirty="0" err="1">
                  <a:solidFill>
                    <a:schemeClr val="tx1"/>
                  </a:solidFill>
                  <a:latin typeface="+mj-lt"/>
                  <a:ea typeface="新細明體" pitchFamily="18" charset="-120"/>
                </a:rPr>
                <a:t>P</a:t>
              </a:r>
              <a:r>
                <a:rPr kumimoji="0" lang="en-US" altLang="zh-TW" sz="2000" b="0" i="0" u="none" strike="noStrike" cap="none" normalizeH="0" baseline="0" dirty="0" err="1">
                  <a:ln>
                    <a:noFill/>
                  </a:ln>
                  <a:solidFill>
                    <a:schemeClr val="tx1"/>
                  </a:solidFill>
                  <a:effectLst/>
                  <a:latin typeface="+mj-lt"/>
                  <a:ea typeface="新細明體" pitchFamily="18" charset="-120"/>
                </a:rPr>
                <a:t>eople,dc</a:t>
              </a:r>
              <a:r>
                <a:rPr kumimoji="0" lang="en-US" altLang="zh-TW" sz="2000" b="0" i="0" u="none" strike="noStrike" cap="none" normalizeH="0" baseline="0" dirty="0">
                  <a:ln>
                    <a:noFill/>
                  </a:ln>
                  <a:solidFill>
                    <a:schemeClr val="tx1"/>
                  </a:solidFill>
                  <a:effectLst/>
                  <a:latin typeface="+mj-lt"/>
                  <a:ea typeface="新細明體" pitchFamily="18" charset="-120"/>
                </a:rPr>
                <a:t>=</a:t>
              </a:r>
              <a:r>
                <a:rPr kumimoji="0" lang="en-US" altLang="zh-TW" sz="2000" b="0" i="0" u="none" strike="noStrike" cap="none" normalizeH="0" baseline="0" dirty="0" err="1">
                  <a:ln>
                    <a:noFill/>
                  </a:ln>
                  <a:solidFill>
                    <a:schemeClr val="tx1"/>
                  </a:solidFill>
                  <a:effectLst/>
                  <a:latin typeface="+mj-lt"/>
                  <a:ea typeface="新細明體" pitchFamily="18" charset="-120"/>
                </a:rPr>
                <a:t>na</a:t>
              </a:r>
              <a:r>
                <a:rPr lang="en-US" altLang="zh-TW" sz="2000" dirty="0" err="1">
                  <a:solidFill>
                    <a:schemeClr val="tx1"/>
                  </a:solidFill>
                  <a:latin typeface="+mj-lt"/>
                  <a:ea typeface="新細明體" pitchFamily="18" charset="-120"/>
                </a:rPr>
                <a:t>,dc</a:t>
              </a:r>
              <a:r>
                <a:rPr lang="en-US" altLang="zh-TW" sz="2000" dirty="0">
                  <a:solidFill>
                    <a:schemeClr val="tx1"/>
                  </a:solidFill>
                  <a:latin typeface="+mj-lt"/>
                  <a:ea typeface="新細明體" pitchFamily="18" charset="-120"/>
                </a:rPr>
                <a:t>=</a:t>
              </a:r>
              <a:r>
                <a:rPr lang="en-US" altLang="zh-TW" sz="2000" dirty="0" err="1">
                  <a:solidFill>
                    <a:schemeClr val="tx1"/>
                  </a:solidFill>
                  <a:latin typeface="+mj-lt"/>
                  <a:ea typeface="新細明體" pitchFamily="18" charset="-120"/>
                </a:rPr>
                <a:t>nctucs,dc</a:t>
              </a:r>
              <a:r>
                <a:rPr lang="en-US" altLang="zh-TW" sz="2000" dirty="0">
                  <a:solidFill>
                    <a:schemeClr val="tx1"/>
                  </a:solidFill>
                  <a:latin typeface="+mj-lt"/>
                  <a:ea typeface="新細明體" pitchFamily="18" charset="-120"/>
                </a:rPr>
                <a:t>=cc</a:t>
              </a:r>
              <a:endParaRPr kumimoji="0" lang="zh-TW" altLang="en-US" sz="2000" b="0" i="0" u="none" strike="noStrike" cap="none" normalizeH="0" baseline="0" dirty="0">
                <a:ln>
                  <a:noFill/>
                </a:ln>
                <a:solidFill>
                  <a:schemeClr val="tx1"/>
                </a:solidFill>
                <a:effectLst/>
                <a:latin typeface="+mj-lt"/>
                <a:ea typeface="新細明體" pitchFamily="18" charset="-120"/>
              </a:endParaRPr>
            </a:p>
          </p:txBody>
        </p:sp>
        <p:sp>
          <p:nvSpPr>
            <p:cNvPr id="20" name="矩形 19">
              <a:extLst>
                <a:ext uri="{FF2B5EF4-FFF2-40B4-BE49-F238E27FC236}">
                  <a16:creationId xmlns:a16="http://schemas.microsoft.com/office/drawing/2014/main" id="{C83B479D-3BD6-49CE-9BB5-82C7280D5ADD}"/>
                </a:ext>
              </a:extLst>
            </p:cNvPr>
            <p:cNvSpPr/>
            <p:nvPr/>
          </p:nvSpPr>
          <p:spPr bwMode="auto">
            <a:xfrm>
              <a:off x="935574" y="5796702"/>
              <a:ext cx="964475" cy="308460"/>
            </a:xfrm>
            <a:prstGeom prst="rect">
              <a:avLst/>
            </a:prstGeom>
            <a:noFill/>
            <a:ln>
              <a:solidFill>
                <a:schemeClr val="accent6">
                  <a:lumMod val="75000"/>
                </a:schemeClr>
              </a:solidFill>
              <a:prstDash val="sysDash"/>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dirty="0">
                <a:ln>
                  <a:noFill/>
                </a:ln>
                <a:solidFill>
                  <a:schemeClr val="tx1"/>
                </a:solidFill>
                <a:effectLst/>
                <a:latin typeface="+mj-lt"/>
                <a:ea typeface="新細明體" pitchFamily="18" charset="-120"/>
              </a:endParaRPr>
            </a:p>
          </p:txBody>
        </p:sp>
        <p:cxnSp>
          <p:nvCxnSpPr>
            <p:cNvPr id="21" name="直線單箭頭接點 20">
              <a:extLst>
                <a:ext uri="{FF2B5EF4-FFF2-40B4-BE49-F238E27FC236}">
                  <a16:creationId xmlns:a16="http://schemas.microsoft.com/office/drawing/2014/main" id="{BEF35500-522F-4A89-948D-C0ACB70C52F0}"/>
                </a:ext>
              </a:extLst>
            </p:cNvPr>
            <p:cNvCxnSpPr>
              <a:cxnSpLocks/>
              <a:stCxn id="22" idx="1"/>
              <a:endCxn id="20" idx="2"/>
            </p:cNvCxnSpPr>
            <p:nvPr/>
          </p:nvCxnSpPr>
          <p:spPr bwMode="auto">
            <a:xfrm flipH="1" flipV="1">
              <a:off x="1417811" y="6105161"/>
              <a:ext cx="780628" cy="395775"/>
            </a:xfrm>
            <a:prstGeom prst="straightConnector1">
              <a:avLst/>
            </a:prstGeom>
            <a:solidFill>
              <a:schemeClr val="accent1"/>
            </a:solidFill>
            <a:ln w="28575" cap="flat" cmpd="sng" algn="ctr">
              <a:solidFill>
                <a:schemeClr val="accent6">
                  <a:lumMod val="75000"/>
                </a:schemeClr>
              </a:solidFill>
              <a:prstDash val="solid"/>
              <a:round/>
              <a:headEnd type="none" w="med" len="med"/>
              <a:tailEnd type="triangle"/>
            </a:ln>
            <a:effectLst/>
          </p:spPr>
        </p:cxnSp>
        <p:sp>
          <p:nvSpPr>
            <p:cNvPr id="22" name="文字方塊 21">
              <a:extLst>
                <a:ext uri="{FF2B5EF4-FFF2-40B4-BE49-F238E27FC236}">
                  <a16:creationId xmlns:a16="http://schemas.microsoft.com/office/drawing/2014/main" id="{E59DFED3-CDE5-43D2-8F93-2741373141CF}"/>
                </a:ext>
              </a:extLst>
            </p:cNvPr>
            <p:cNvSpPr txBox="1"/>
            <p:nvPr/>
          </p:nvSpPr>
          <p:spPr>
            <a:xfrm>
              <a:off x="2198439" y="6305490"/>
              <a:ext cx="4827165" cy="390892"/>
            </a:xfrm>
            <a:prstGeom prst="rect">
              <a:avLst/>
            </a:prstGeom>
            <a:noFill/>
          </p:spPr>
          <p:txBody>
            <a:bodyPr wrap="square" rtlCol="0">
              <a:spAutoFit/>
            </a:bodyPr>
            <a:lstStyle/>
            <a:p>
              <a:r>
                <a:rPr lang="en-US" altLang="zh-TW" sz="2200" b="1" dirty="0">
                  <a:solidFill>
                    <a:schemeClr val="accent6">
                      <a:lumMod val="75000"/>
                    </a:schemeClr>
                  </a:solidFill>
                  <a:latin typeface="+mj-lt"/>
                </a:rPr>
                <a:t>RDN: Relative Distinguished Name</a:t>
              </a:r>
              <a:endParaRPr lang="zh-TW" altLang="en-US" sz="2200" b="1" dirty="0">
                <a:solidFill>
                  <a:schemeClr val="accent6">
                    <a:lumMod val="75000"/>
                  </a:schemeClr>
                </a:solidFill>
                <a:latin typeface="+mj-lt"/>
              </a:endParaRPr>
            </a:p>
          </p:txBody>
        </p:sp>
        <p:sp>
          <p:nvSpPr>
            <p:cNvPr id="23" name="直線圖說文字 2 100">
              <a:extLst>
                <a:ext uri="{FF2B5EF4-FFF2-40B4-BE49-F238E27FC236}">
                  <a16:creationId xmlns:a16="http://schemas.microsoft.com/office/drawing/2014/main" id="{4078D7AE-CB47-46C0-A4CF-8DFEF31DC705}"/>
                </a:ext>
              </a:extLst>
            </p:cNvPr>
            <p:cNvSpPr/>
            <p:nvPr/>
          </p:nvSpPr>
          <p:spPr bwMode="auto">
            <a:xfrm>
              <a:off x="5030842" y="3740214"/>
              <a:ext cx="3113975" cy="1565284"/>
            </a:xfrm>
            <a:prstGeom prst="borderCallout2">
              <a:avLst>
                <a:gd name="adj1" fmla="val 18414"/>
                <a:gd name="adj2" fmla="val -83"/>
                <a:gd name="adj3" fmla="val 18750"/>
                <a:gd name="adj4" fmla="val -17027"/>
                <a:gd name="adj5" fmla="val 72067"/>
                <a:gd name="adj6" fmla="val -46075"/>
              </a:avLst>
            </a:prstGeom>
            <a:noFill/>
            <a:ln w="28575" cap="flat" cmpd="sng" algn="ctr">
              <a:solidFill>
                <a:schemeClr val="tx1">
                  <a:lumMod val="75000"/>
                  <a:lumOff val="25000"/>
                </a:schemeClr>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mj-lt"/>
                <a:ea typeface="新細明體" pitchFamily="18" charset="-120"/>
              </a:endParaRPr>
            </a:p>
          </p:txBody>
        </p:sp>
        <p:sp>
          <p:nvSpPr>
            <p:cNvPr id="24" name="文字方塊 23">
              <a:extLst>
                <a:ext uri="{FF2B5EF4-FFF2-40B4-BE49-F238E27FC236}">
                  <a16:creationId xmlns:a16="http://schemas.microsoft.com/office/drawing/2014/main" id="{5441C37B-9EC3-4774-A59B-09FA3FAE049F}"/>
                </a:ext>
              </a:extLst>
            </p:cNvPr>
            <p:cNvSpPr txBox="1"/>
            <p:nvPr/>
          </p:nvSpPr>
          <p:spPr>
            <a:xfrm>
              <a:off x="5030842" y="3848182"/>
              <a:ext cx="3209051" cy="1323439"/>
            </a:xfrm>
            <a:prstGeom prst="rect">
              <a:avLst/>
            </a:prstGeom>
            <a:noFill/>
          </p:spPr>
          <p:txBody>
            <a:bodyPr wrap="square" rtlCol="0">
              <a:spAutoFit/>
            </a:bodyPr>
            <a:lstStyle/>
            <a:p>
              <a:r>
                <a:rPr lang="en-US" altLang="zh-TW" sz="2000" dirty="0" err="1">
                  <a:latin typeface="+mj-lt"/>
                </a:rPr>
                <a:t>objectClass</a:t>
              </a:r>
              <a:r>
                <a:rPr lang="en-US" altLang="zh-TW" sz="2000" dirty="0">
                  <a:latin typeface="+mj-lt"/>
                </a:rPr>
                <a:t>: person</a:t>
              </a:r>
            </a:p>
            <a:p>
              <a:r>
                <a:rPr lang="en-US" altLang="zh-TW" sz="2000" dirty="0" err="1">
                  <a:latin typeface="+mj-lt"/>
                </a:rPr>
                <a:t>cn</a:t>
              </a:r>
              <a:r>
                <a:rPr lang="en-US" altLang="zh-TW" sz="2000" dirty="0">
                  <a:latin typeface="+mj-lt"/>
                </a:rPr>
                <a:t>: </a:t>
              </a:r>
              <a:r>
                <a:rPr lang="en-US" altLang="zh-TW" sz="2000" dirty="0" err="1">
                  <a:latin typeface="+mj-lt"/>
                </a:rPr>
                <a:t>tzute</a:t>
              </a:r>
              <a:endParaRPr lang="en-US" altLang="zh-TW" sz="2000" dirty="0">
                <a:latin typeface="+mj-lt"/>
              </a:endParaRPr>
            </a:p>
            <a:p>
              <a:r>
                <a:rPr lang="en-US" altLang="zh-TW" sz="2000" dirty="0" err="1">
                  <a:latin typeface="+mj-lt"/>
                </a:rPr>
                <a:t>sn</a:t>
              </a:r>
              <a:r>
                <a:rPr lang="en-US" altLang="zh-TW" sz="2000" dirty="0">
                  <a:latin typeface="+mj-lt"/>
                </a:rPr>
                <a:t>: </a:t>
              </a:r>
              <a:r>
                <a:rPr lang="en-US" altLang="zh-TW" sz="2000" dirty="0" err="1">
                  <a:latin typeface="+mj-lt"/>
                </a:rPr>
                <a:t>Kuo</a:t>
              </a:r>
              <a:endParaRPr lang="en-US" altLang="zh-TW" sz="2000" dirty="0">
                <a:latin typeface="+mj-lt"/>
              </a:endParaRPr>
            </a:p>
            <a:p>
              <a:r>
                <a:rPr lang="en-US" altLang="zh-TW" sz="2000" dirty="0" err="1">
                  <a:latin typeface="+mj-lt"/>
                </a:rPr>
                <a:t>telephoneNumber</a:t>
              </a:r>
              <a:r>
                <a:rPr lang="en-US" altLang="zh-TW" sz="2000" dirty="0">
                  <a:latin typeface="+mj-lt"/>
                </a:rPr>
                <a:t>: 123-4567 </a:t>
              </a:r>
              <a:endParaRPr lang="zh-TW" altLang="en-US" sz="2000" dirty="0">
                <a:latin typeface="+mj-lt"/>
              </a:endParaRPr>
            </a:p>
          </p:txBody>
        </p:sp>
        <p:sp>
          <p:nvSpPr>
            <p:cNvPr id="25" name="直線圖說文字 2 25">
              <a:extLst>
                <a:ext uri="{FF2B5EF4-FFF2-40B4-BE49-F238E27FC236}">
                  <a16:creationId xmlns:a16="http://schemas.microsoft.com/office/drawing/2014/main" id="{14F4ECE4-4E26-4D01-B51E-CB02ACFC1629}"/>
                </a:ext>
              </a:extLst>
            </p:cNvPr>
            <p:cNvSpPr/>
            <p:nvPr/>
          </p:nvSpPr>
          <p:spPr bwMode="auto">
            <a:xfrm>
              <a:off x="5030842" y="1816434"/>
              <a:ext cx="3728490" cy="1565284"/>
            </a:xfrm>
            <a:prstGeom prst="borderCallout2">
              <a:avLst>
                <a:gd name="adj1" fmla="val 18414"/>
                <a:gd name="adj2" fmla="val -83"/>
                <a:gd name="adj3" fmla="val 18750"/>
                <a:gd name="adj4" fmla="val -17027"/>
                <a:gd name="adj5" fmla="val 114346"/>
                <a:gd name="adj6" fmla="val -36217"/>
              </a:avLst>
            </a:prstGeom>
            <a:noFill/>
            <a:ln w="28575" cap="flat" cmpd="sng" algn="ctr">
              <a:solidFill>
                <a:schemeClr val="tx1"/>
              </a:solidFill>
              <a:prstDash val="sysDash"/>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1800" b="0" i="0" u="none" strike="noStrike" cap="none" normalizeH="0" baseline="0">
                <a:ln>
                  <a:noFill/>
                </a:ln>
                <a:solidFill>
                  <a:schemeClr val="tx1"/>
                </a:solidFill>
                <a:effectLst/>
                <a:latin typeface="+mj-lt"/>
                <a:ea typeface="新細明體" pitchFamily="18" charset="-120"/>
              </a:endParaRPr>
            </a:p>
          </p:txBody>
        </p:sp>
        <p:sp>
          <p:nvSpPr>
            <p:cNvPr id="26" name="文字方塊 25">
              <a:extLst>
                <a:ext uri="{FF2B5EF4-FFF2-40B4-BE49-F238E27FC236}">
                  <a16:creationId xmlns:a16="http://schemas.microsoft.com/office/drawing/2014/main" id="{C3876B25-93EF-4FFA-9AA0-D9E54E1623CC}"/>
                </a:ext>
              </a:extLst>
            </p:cNvPr>
            <p:cNvSpPr txBox="1"/>
            <p:nvPr/>
          </p:nvSpPr>
          <p:spPr>
            <a:xfrm>
              <a:off x="5069392" y="1811259"/>
              <a:ext cx="3706154" cy="1631216"/>
            </a:xfrm>
            <a:prstGeom prst="rect">
              <a:avLst/>
            </a:prstGeom>
            <a:noFill/>
            <a:ln>
              <a:noFill/>
              <a:prstDash val="sysDash"/>
            </a:ln>
          </p:spPr>
          <p:txBody>
            <a:bodyPr wrap="square" rtlCol="0">
              <a:spAutoFit/>
            </a:bodyPr>
            <a:lstStyle/>
            <a:p>
              <a:r>
                <a:rPr lang="en-US" altLang="zh-TW" sz="2000" dirty="0" err="1">
                  <a:latin typeface="+mj-lt"/>
                </a:rPr>
                <a:t>ou</a:t>
              </a:r>
              <a:r>
                <a:rPr lang="en-US" altLang="zh-TW" sz="2000" dirty="0">
                  <a:latin typeface="+mj-lt"/>
                </a:rPr>
                <a:t>: People</a:t>
              </a:r>
            </a:p>
            <a:p>
              <a:r>
                <a:rPr lang="en-US" altLang="zh-TW" sz="2000" dirty="0" err="1">
                  <a:latin typeface="+mj-lt"/>
                </a:rPr>
                <a:t>objectClass</a:t>
              </a:r>
              <a:r>
                <a:rPr lang="en-US" altLang="zh-TW" sz="2000" dirty="0">
                  <a:latin typeface="+mj-lt"/>
                </a:rPr>
                <a:t>: top</a:t>
              </a:r>
            </a:p>
            <a:p>
              <a:r>
                <a:rPr lang="en-US" altLang="zh-TW" sz="2000" dirty="0" err="1">
                  <a:latin typeface="+mj-lt"/>
                </a:rPr>
                <a:t>objectClass</a:t>
              </a:r>
              <a:r>
                <a:rPr lang="en-US" altLang="zh-TW" sz="2000" dirty="0">
                  <a:latin typeface="+mj-lt"/>
                </a:rPr>
                <a:t>: </a:t>
              </a:r>
              <a:r>
                <a:rPr lang="en-US" altLang="zh-TW" sz="2000" dirty="0" err="1">
                  <a:latin typeface="+mj-lt"/>
                </a:rPr>
                <a:t>organizationalUnit</a:t>
              </a:r>
              <a:endParaRPr lang="en-US" altLang="zh-TW" sz="2000" dirty="0">
                <a:latin typeface="+mj-lt"/>
              </a:endParaRPr>
            </a:p>
            <a:p>
              <a:r>
                <a:rPr lang="en-US" altLang="zh-TW" sz="2000" dirty="0" err="1">
                  <a:latin typeface="+mj-lt"/>
                </a:rPr>
                <a:t>objectClass</a:t>
              </a:r>
              <a:r>
                <a:rPr lang="en-US" altLang="zh-TW" sz="2000" dirty="0">
                  <a:latin typeface="+mj-lt"/>
                </a:rPr>
                <a:t>: </a:t>
              </a:r>
              <a:r>
                <a:rPr lang="en-US" altLang="zh-TW" sz="2000" dirty="0" err="1">
                  <a:latin typeface="+mj-lt"/>
                </a:rPr>
                <a:t>domainRelatedObject</a:t>
              </a:r>
              <a:endParaRPr lang="en-US" altLang="zh-TW" sz="2000" dirty="0">
                <a:latin typeface="+mj-lt"/>
              </a:endParaRPr>
            </a:p>
            <a:p>
              <a:r>
                <a:rPr lang="en-US" altLang="zh-TW" sz="2000" dirty="0" err="1">
                  <a:latin typeface="+mj-lt"/>
                </a:rPr>
                <a:t>associatedDomain</a:t>
              </a:r>
              <a:r>
                <a:rPr lang="en-US" altLang="zh-TW" sz="2000" dirty="0">
                  <a:latin typeface="+mj-lt"/>
                </a:rPr>
                <a:t>: na.nctucs.cc </a:t>
              </a:r>
              <a:endParaRPr lang="zh-TW" altLang="en-US" sz="2000" dirty="0">
                <a:latin typeface="+mj-lt"/>
              </a:endParaRPr>
            </a:p>
          </p:txBody>
        </p:sp>
        <p:sp>
          <p:nvSpPr>
            <p:cNvPr id="27" name="文字方塊 26">
              <a:extLst>
                <a:ext uri="{FF2B5EF4-FFF2-40B4-BE49-F238E27FC236}">
                  <a16:creationId xmlns:a16="http://schemas.microsoft.com/office/drawing/2014/main" id="{A1BCBE39-97ED-4D0E-982D-3652B829A6B2}"/>
                </a:ext>
              </a:extLst>
            </p:cNvPr>
            <p:cNvSpPr txBox="1"/>
            <p:nvPr/>
          </p:nvSpPr>
          <p:spPr>
            <a:xfrm>
              <a:off x="4968205" y="1303181"/>
              <a:ext cx="5147371" cy="418814"/>
            </a:xfrm>
            <a:prstGeom prst="rect">
              <a:avLst/>
            </a:prstGeom>
            <a:noFill/>
          </p:spPr>
          <p:txBody>
            <a:bodyPr vert="horz" wrap="square" rtlCol="0">
              <a:spAutoFit/>
            </a:bodyPr>
            <a:lstStyle/>
            <a:p>
              <a:r>
                <a:rPr lang="en-US" altLang="zh-TW" sz="2400" dirty="0" err="1">
                  <a:latin typeface="+mj-lt"/>
                </a:rPr>
                <a:t>dn</a:t>
              </a:r>
              <a:r>
                <a:rPr lang="en-US" altLang="zh-TW" sz="2400" dirty="0">
                  <a:latin typeface="+mj-lt"/>
                </a:rPr>
                <a:t>: </a:t>
              </a:r>
              <a:r>
                <a:rPr lang="en-US" altLang="zh-TW" sz="2400" dirty="0" err="1">
                  <a:latin typeface="+mj-lt"/>
                </a:rPr>
                <a:t>ou</a:t>
              </a:r>
              <a:r>
                <a:rPr lang="en-US" altLang="zh-TW" sz="2400" dirty="0">
                  <a:latin typeface="+mj-lt"/>
                </a:rPr>
                <a:t>=</a:t>
              </a:r>
              <a:r>
                <a:rPr lang="en-US" altLang="zh-TW" sz="2400" dirty="0" err="1">
                  <a:latin typeface="+mj-lt"/>
                </a:rPr>
                <a:t>People,dc</a:t>
              </a:r>
              <a:r>
                <a:rPr lang="en-US" altLang="zh-TW" sz="2400" dirty="0">
                  <a:latin typeface="+mj-lt"/>
                </a:rPr>
                <a:t>=</a:t>
              </a:r>
              <a:r>
                <a:rPr lang="en-US" altLang="zh-TW" sz="2400" dirty="0" err="1">
                  <a:latin typeface="+mj-lt"/>
                </a:rPr>
                <a:t>na,dc</a:t>
              </a:r>
              <a:r>
                <a:rPr lang="en-US" altLang="zh-TW" sz="2400" dirty="0">
                  <a:latin typeface="+mj-lt"/>
                </a:rPr>
                <a:t>=</a:t>
              </a:r>
              <a:r>
                <a:rPr lang="en-US" altLang="zh-TW" sz="2400" dirty="0" err="1">
                  <a:latin typeface="+mj-lt"/>
                </a:rPr>
                <a:t>nctucs,dc</a:t>
              </a:r>
              <a:r>
                <a:rPr lang="en-US" altLang="zh-TW" sz="2400" dirty="0">
                  <a:latin typeface="+mj-lt"/>
                </a:rPr>
                <a:t>=cc</a:t>
              </a:r>
            </a:p>
          </p:txBody>
        </p:sp>
      </p:grpSp>
    </p:spTree>
    <p:extLst>
      <p:ext uri="{BB962C8B-B14F-4D97-AF65-F5344CB8AC3E}">
        <p14:creationId xmlns:p14="http://schemas.microsoft.com/office/powerpoint/2010/main" val="3250843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LDAPv3 Overview – LDIF (1/4)</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413525"/>
            <a:ext cx="10830900" cy="5556906"/>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LDAP Interchange Format (LDIF)</a:t>
            </a:r>
          </a:p>
          <a:p>
            <a:pPr marL="1143000" lvl="1" indent="-457200">
              <a:buFont typeface="Arial" panose="020B0604020202020204" pitchFamily="34" charset="0"/>
              <a:buChar char="•"/>
              <a:defRPr/>
            </a:pPr>
            <a:r>
              <a:rPr lang="en-US" altLang="zh-TW" dirty="0">
                <a:ea typeface="新細明體" pitchFamily="18" charset="-120"/>
              </a:rPr>
              <a:t>Defined in RFC 2849</a:t>
            </a:r>
          </a:p>
          <a:p>
            <a:pPr marL="1143000" lvl="1" indent="-457200">
              <a:buFont typeface="Arial" panose="020B0604020202020204" pitchFamily="34" charset="0"/>
              <a:buChar char="•"/>
              <a:defRPr/>
            </a:pPr>
            <a:r>
              <a:rPr lang="en-US" altLang="zh-TW" dirty="0">
                <a:ea typeface="新細明體" pitchFamily="18" charset="-120"/>
              </a:rPr>
              <a:t>Standard text file format for storing LDAP configuration information and directory contents</a:t>
            </a:r>
          </a:p>
          <a:p>
            <a:pPr marL="1143000" lvl="1" indent="-457200">
              <a:buFont typeface="Arial" panose="020B0604020202020204" pitchFamily="34" charset="0"/>
              <a:buChar char="•"/>
              <a:defRPr/>
            </a:pPr>
            <a:r>
              <a:rPr lang="en-US" altLang="zh-TW" dirty="0">
                <a:ea typeface="新細明體" pitchFamily="18" charset="-120"/>
              </a:rPr>
              <a:t>An LDIF file is</a:t>
            </a:r>
          </a:p>
          <a:p>
            <a:pPr marL="1657350" lvl="2" indent="-514350">
              <a:buFont typeface="+mj-lt"/>
              <a:buAutoNum type="arabicPeriod"/>
              <a:defRPr/>
            </a:pPr>
            <a:r>
              <a:rPr lang="en-US" altLang="zh-TW" dirty="0">
                <a:ea typeface="新細明體" pitchFamily="18" charset="-120"/>
              </a:rPr>
              <a:t>A collection of entries separated from each other by blank lines</a:t>
            </a:r>
          </a:p>
          <a:p>
            <a:pPr marL="1657350" lvl="2" indent="-514350">
              <a:buFont typeface="+mj-lt"/>
              <a:buAutoNum type="arabicPeriod"/>
              <a:defRPr/>
            </a:pPr>
            <a:r>
              <a:rPr lang="en-US" altLang="zh-TW" dirty="0">
                <a:ea typeface="新細明體" pitchFamily="18" charset="-120"/>
              </a:rPr>
              <a:t>A mapping of attribute names to values</a:t>
            </a:r>
          </a:p>
          <a:p>
            <a:pPr marL="1657350" lvl="2" indent="-514350">
              <a:buFont typeface="+mj-lt"/>
              <a:buAutoNum type="arabicPeriod"/>
              <a:defRPr/>
            </a:pPr>
            <a:r>
              <a:rPr lang="en-US" altLang="zh-TW" dirty="0">
                <a:ea typeface="新細明體" pitchFamily="18" charset="-120"/>
              </a:rPr>
              <a:t>A collection of directives that instruct the parser how to process the information</a:t>
            </a:r>
          </a:p>
          <a:p>
            <a:pPr marL="1143000" lvl="1" indent="-457200">
              <a:buFont typeface="Arial" panose="020B0604020202020204" pitchFamily="34" charset="0"/>
              <a:buChar char="•"/>
              <a:defRPr/>
            </a:pPr>
            <a:r>
              <a:rPr lang="en-US" altLang="zh-TW" dirty="0">
                <a:ea typeface="新細明體" pitchFamily="18" charset="-120"/>
              </a:rPr>
              <a:t>The data in the LDIF file must obey the schema rules of your LDAP  directory</a:t>
            </a:r>
          </a:p>
        </p:txBody>
      </p:sp>
    </p:spTree>
    <p:extLst>
      <p:ext uri="{BB962C8B-B14F-4D97-AF65-F5344CB8AC3E}">
        <p14:creationId xmlns:p14="http://schemas.microsoft.com/office/powerpoint/2010/main" val="425197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
        <p:nvSpPr>
          <p:cNvPr id="7" name="Google Shape;289;p24">
            <a:extLst>
              <a:ext uri="{FF2B5EF4-FFF2-40B4-BE49-F238E27FC236}">
                <a16:creationId xmlns:a16="http://schemas.microsoft.com/office/drawing/2014/main" id="{DBFF16EF-67B6-40CC-9EFE-8843F1FB690A}"/>
              </a:ext>
            </a:extLst>
          </p:cNvPr>
          <p:cNvSpPr txBox="1">
            <a:spLocks/>
          </p:cNvSpPr>
          <p:nvPr/>
        </p:nvSpPr>
        <p:spPr>
          <a:xfrm>
            <a:off x="379729" y="2007669"/>
            <a:ext cx="7729949" cy="2249538"/>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solidFill>
                  <a:schemeClr val="tx1">
                    <a:lumMod val="75000"/>
                    <a:lumOff val="25000"/>
                  </a:schemeClr>
                </a:solidFill>
              </a:rPr>
              <a:t># A sample entry </a:t>
            </a:r>
          </a:p>
          <a:p>
            <a:pPr marL="0" indent="0">
              <a:buNone/>
            </a:pPr>
            <a:r>
              <a:rPr lang="en-US" sz="2200" b="1" dirty="0">
                <a:solidFill>
                  <a:schemeClr val="tx1">
                    <a:lumMod val="75000"/>
                    <a:lumOff val="25000"/>
                  </a:schemeClr>
                </a:solidFill>
              </a:rPr>
              <a:t># Format: &lt;Attribute&gt;: &lt;Value&gt;</a:t>
            </a:r>
          </a:p>
          <a:p>
            <a:pPr marL="0" indent="0">
              <a:buNone/>
            </a:pPr>
            <a:r>
              <a:rPr lang="en-US" sz="2200" b="1" dirty="0" err="1">
                <a:solidFill>
                  <a:schemeClr val="tx1">
                    <a:lumMod val="75000"/>
                    <a:lumOff val="25000"/>
                  </a:schemeClr>
                </a:solidFill>
              </a:rPr>
              <a:t>dn</a:t>
            </a:r>
            <a:r>
              <a:rPr lang="en-US" sz="2200" b="1" dirty="0">
                <a:solidFill>
                  <a:schemeClr val="tx1">
                    <a:lumMod val="75000"/>
                    <a:lumOff val="25000"/>
                  </a:schemeClr>
                </a:solidFill>
              </a:rPr>
              <a:t>: </a:t>
            </a:r>
            <a:r>
              <a:rPr lang="en-US" sz="2200" b="1" dirty="0" err="1">
                <a:solidFill>
                  <a:schemeClr val="tx1">
                    <a:lumMod val="75000"/>
                    <a:lumOff val="25000"/>
                  </a:schemeClr>
                </a:solidFill>
              </a:rPr>
              <a:t>cn</a:t>
            </a:r>
            <a:r>
              <a:rPr lang="en-US" sz="2200" b="1" dirty="0">
                <a:solidFill>
                  <a:schemeClr val="tx1">
                    <a:lumMod val="75000"/>
                    <a:lumOff val="25000"/>
                  </a:schemeClr>
                </a:solidFill>
              </a:rPr>
              <a:t>=</a:t>
            </a:r>
            <a:r>
              <a:rPr lang="en-US" sz="2200" b="1" dirty="0" err="1">
                <a:solidFill>
                  <a:schemeClr val="tx1">
                    <a:lumMod val="75000"/>
                    <a:lumOff val="25000"/>
                  </a:schemeClr>
                </a:solidFill>
              </a:rPr>
              <a:t>tzute,ou</a:t>
            </a:r>
            <a:r>
              <a:rPr lang="en-US" sz="2200" b="1" dirty="0">
                <a:solidFill>
                  <a:schemeClr val="tx1">
                    <a:lumMod val="75000"/>
                    <a:lumOff val="25000"/>
                  </a:schemeClr>
                </a:solidFill>
              </a:rPr>
              <a:t>=</a:t>
            </a:r>
            <a:r>
              <a:rPr lang="en-US" sz="2200" b="1" dirty="0" err="1">
                <a:solidFill>
                  <a:schemeClr val="tx1">
                    <a:lumMod val="75000"/>
                    <a:lumOff val="25000"/>
                  </a:schemeClr>
                </a:solidFill>
              </a:rPr>
              <a:t>people,dc</a:t>
            </a:r>
            <a:r>
              <a:rPr lang="en-US" sz="2200" b="1" dirty="0">
                <a:solidFill>
                  <a:schemeClr val="tx1">
                    <a:lumMod val="75000"/>
                    <a:lumOff val="25000"/>
                  </a:schemeClr>
                </a:solidFill>
              </a:rPr>
              <a:t>=</a:t>
            </a:r>
            <a:r>
              <a:rPr lang="en-US" sz="2200" b="1" dirty="0" err="1">
                <a:solidFill>
                  <a:schemeClr val="tx1">
                    <a:lumMod val="75000"/>
                    <a:lumOff val="25000"/>
                  </a:schemeClr>
                </a:solidFill>
              </a:rPr>
              <a:t>na,dc</a:t>
            </a:r>
            <a:r>
              <a:rPr lang="en-US" sz="2200" b="1" dirty="0">
                <a:solidFill>
                  <a:schemeClr val="tx1">
                    <a:lumMod val="75000"/>
                    <a:lumOff val="25000"/>
                  </a:schemeClr>
                </a:solidFill>
              </a:rPr>
              <a:t>=</a:t>
            </a:r>
            <a:r>
              <a:rPr lang="en-US" sz="2200" b="1" dirty="0" err="1">
                <a:solidFill>
                  <a:schemeClr val="tx1">
                    <a:lumMod val="75000"/>
                    <a:lumOff val="25000"/>
                  </a:schemeClr>
                </a:solidFill>
              </a:rPr>
              <a:t>nctucs,dc</a:t>
            </a:r>
            <a:r>
              <a:rPr lang="en-US" sz="2200" b="1" dirty="0">
                <a:solidFill>
                  <a:schemeClr val="tx1">
                    <a:lumMod val="75000"/>
                    <a:lumOff val="25000"/>
                  </a:schemeClr>
                </a:solidFill>
              </a:rPr>
              <a:t>=cc</a:t>
            </a:r>
          </a:p>
          <a:p>
            <a:pPr marL="0" indent="0">
              <a:buNone/>
            </a:pPr>
            <a:r>
              <a:rPr lang="en-US" sz="2200" b="1" dirty="0" err="1">
                <a:solidFill>
                  <a:schemeClr val="tx1">
                    <a:lumMod val="75000"/>
                    <a:lumOff val="25000"/>
                  </a:schemeClr>
                </a:solidFill>
              </a:rPr>
              <a:t>objectClass</a:t>
            </a:r>
            <a:r>
              <a:rPr lang="en-US" sz="2200" b="1" dirty="0">
                <a:solidFill>
                  <a:schemeClr val="tx1">
                    <a:lumMod val="75000"/>
                    <a:lumOff val="25000"/>
                  </a:schemeClr>
                </a:solidFill>
              </a:rPr>
              <a:t>: person</a:t>
            </a:r>
          </a:p>
          <a:p>
            <a:pPr marL="0" indent="0">
              <a:buNone/>
            </a:pPr>
            <a:r>
              <a:rPr lang="en-US" sz="2200" b="1" dirty="0" err="1">
                <a:solidFill>
                  <a:schemeClr val="tx1">
                    <a:lumMod val="75000"/>
                    <a:lumOff val="25000"/>
                  </a:schemeClr>
                </a:solidFill>
              </a:rPr>
              <a:t>cn</a:t>
            </a:r>
            <a:r>
              <a:rPr lang="en-US" sz="2200" b="1" dirty="0">
                <a:solidFill>
                  <a:schemeClr val="tx1">
                    <a:lumMod val="75000"/>
                    <a:lumOff val="25000"/>
                  </a:schemeClr>
                </a:solidFill>
              </a:rPr>
              <a:t>: </a:t>
            </a:r>
            <a:r>
              <a:rPr lang="en-US" sz="2200" b="1" dirty="0" err="1">
                <a:solidFill>
                  <a:schemeClr val="tx1">
                    <a:lumMod val="75000"/>
                    <a:lumOff val="25000"/>
                  </a:schemeClr>
                </a:solidFill>
              </a:rPr>
              <a:t>tzute</a:t>
            </a:r>
            <a:endParaRPr lang="en-US" sz="2200" b="1" dirty="0">
              <a:solidFill>
                <a:schemeClr val="tx1">
                  <a:lumMod val="75000"/>
                  <a:lumOff val="25000"/>
                </a:schemeClr>
              </a:solidFill>
            </a:endParaRPr>
          </a:p>
          <a:p>
            <a:pPr marL="0" indent="0">
              <a:buNone/>
            </a:pPr>
            <a:r>
              <a:rPr lang="en-US" sz="2200" b="1" dirty="0" err="1">
                <a:solidFill>
                  <a:schemeClr val="tx1">
                    <a:lumMod val="75000"/>
                    <a:lumOff val="25000"/>
                  </a:schemeClr>
                </a:solidFill>
              </a:rPr>
              <a:t>telephoneNumber</a:t>
            </a:r>
            <a:r>
              <a:rPr lang="en-US" sz="2200" b="1" dirty="0">
                <a:solidFill>
                  <a:schemeClr val="tx1">
                    <a:lumMod val="75000"/>
                    <a:lumOff val="25000"/>
                  </a:schemeClr>
                </a:solidFill>
              </a:rPr>
              <a:t>: 123-4567</a:t>
            </a:r>
          </a:p>
        </p:txBody>
      </p:sp>
      <p:sp>
        <p:nvSpPr>
          <p:cNvPr id="8" name="內容版面配置區 3">
            <a:extLst>
              <a:ext uri="{FF2B5EF4-FFF2-40B4-BE49-F238E27FC236}">
                <a16:creationId xmlns:a16="http://schemas.microsoft.com/office/drawing/2014/main" id="{FF768212-0866-4FCE-B8C2-07CFBCBCBF56}"/>
              </a:ext>
            </a:extLst>
          </p:cNvPr>
          <p:cNvSpPr>
            <a:spLocks noGrp="1"/>
          </p:cNvSpPr>
          <p:nvPr>
            <p:ph type="body" idx="1"/>
          </p:nvPr>
        </p:nvSpPr>
        <p:spPr>
          <a:xfrm>
            <a:off x="598488" y="1361558"/>
            <a:ext cx="10831512" cy="530915"/>
          </a:xfrm>
        </p:spPr>
        <p:txBody>
          <a:bodyPr/>
          <a:lstStyle/>
          <a:p>
            <a:pPr marL="685800" indent="-457200">
              <a:buFont typeface="Wingdings" panose="05000000000000000000" pitchFamily="2" charset="2"/>
              <a:buChar char="p"/>
            </a:pPr>
            <a:r>
              <a:rPr lang="en-US" altLang="zh-TW" dirty="0"/>
              <a:t>Sample LDIF</a:t>
            </a:r>
            <a:endParaRPr lang="zh-TW" altLang="en-US" dirty="0"/>
          </a:p>
        </p:txBody>
      </p:sp>
      <p:grpSp>
        <p:nvGrpSpPr>
          <p:cNvPr id="6" name="群組 5">
            <a:extLst>
              <a:ext uri="{FF2B5EF4-FFF2-40B4-BE49-F238E27FC236}">
                <a16:creationId xmlns:a16="http://schemas.microsoft.com/office/drawing/2014/main" id="{F906B36C-E282-48DC-9BCC-FEDF9F726E11}"/>
              </a:ext>
            </a:extLst>
          </p:cNvPr>
          <p:cNvGrpSpPr/>
          <p:nvPr/>
        </p:nvGrpSpPr>
        <p:grpSpPr>
          <a:xfrm>
            <a:off x="7689091" y="2402173"/>
            <a:ext cx="3708449" cy="3710068"/>
            <a:chOff x="6092579" y="1260354"/>
            <a:chExt cx="3708449" cy="3710068"/>
          </a:xfrm>
        </p:grpSpPr>
        <p:sp>
          <p:nvSpPr>
            <p:cNvPr id="9" name="圓角矩形 5">
              <a:extLst>
                <a:ext uri="{FF2B5EF4-FFF2-40B4-BE49-F238E27FC236}">
                  <a16:creationId xmlns:a16="http://schemas.microsoft.com/office/drawing/2014/main" id="{3F70A6B9-7EA1-48EC-8073-63D7905F80A2}"/>
                </a:ext>
              </a:extLst>
            </p:cNvPr>
            <p:cNvSpPr/>
            <p:nvPr/>
          </p:nvSpPr>
          <p:spPr bwMode="auto">
            <a:xfrm>
              <a:off x="7241273" y="1260354"/>
              <a:ext cx="1652751" cy="530915"/>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a:solidFill>
                    <a:schemeClr val="tx1"/>
                  </a:solidFill>
                  <a:latin typeface="+mj-lt"/>
                  <a:ea typeface="新細明體" pitchFamily="18" charset="-120"/>
                </a:rPr>
                <a:t>dc=cc</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0" name="圓角矩形 6">
              <a:extLst>
                <a:ext uri="{FF2B5EF4-FFF2-40B4-BE49-F238E27FC236}">
                  <a16:creationId xmlns:a16="http://schemas.microsoft.com/office/drawing/2014/main" id="{53AFFFDE-D59E-4AB7-9341-95A40970B6ED}"/>
                </a:ext>
              </a:extLst>
            </p:cNvPr>
            <p:cNvSpPr/>
            <p:nvPr/>
          </p:nvSpPr>
          <p:spPr bwMode="auto">
            <a:xfrm>
              <a:off x="7241272" y="2029735"/>
              <a:ext cx="1652751" cy="530915"/>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a:solidFill>
                    <a:schemeClr val="tx1"/>
                  </a:solidFill>
                  <a:latin typeface="+mj-lt"/>
                  <a:ea typeface="新細明體" pitchFamily="18" charset="-120"/>
                </a:rPr>
                <a:t>d</a:t>
              </a:r>
              <a:r>
                <a:rPr kumimoji="0" lang="en-US" altLang="zh-TW" sz="2400" b="0" i="0" u="none" strike="noStrike" cap="none" normalizeH="0" baseline="0" dirty="0">
                  <a:ln>
                    <a:noFill/>
                  </a:ln>
                  <a:solidFill>
                    <a:schemeClr val="tx1"/>
                  </a:solidFill>
                  <a:effectLst/>
                  <a:latin typeface="+mj-lt"/>
                  <a:ea typeface="新細明體" pitchFamily="18" charset="-120"/>
                </a:rPr>
                <a:t>c=</a:t>
              </a:r>
              <a:r>
                <a:rPr kumimoji="0" lang="en-US" altLang="zh-TW" sz="2400" b="0" i="0" u="none" strike="noStrike" cap="none" normalizeH="0" baseline="0" dirty="0" err="1">
                  <a:ln>
                    <a:noFill/>
                  </a:ln>
                  <a:solidFill>
                    <a:schemeClr val="tx1"/>
                  </a:solidFill>
                  <a:effectLst/>
                  <a:latin typeface="+mj-lt"/>
                  <a:ea typeface="新細明體" pitchFamily="18" charset="-120"/>
                </a:rPr>
                <a:t>nctucs</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1" name="圓角矩形 7">
              <a:extLst>
                <a:ext uri="{FF2B5EF4-FFF2-40B4-BE49-F238E27FC236}">
                  <a16:creationId xmlns:a16="http://schemas.microsoft.com/office/drawing/2014/main" id="{CE88990A-653B-4350-9B7E-111DE5DE63D3}"/>
                </a:ext>
              </a:extLst>
            </p:cNvPr>
            <p:cNvSpPr/>
            <p:nvPr/>
          </p:nvSpPr>
          <p:spPr bwMode="auto">
            <a:xfrm>
              <a:off x="7241272" y="2794027"/>
              <a:ext cx="1652751" cy="530553"/>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a:solidFill>
                    <a:schemeClr val="tx1"/>
                  </a:solidFill>
                  <a:latin typeface="+mj-lt"/>
                  <a:ea typeface="新細明體" pitchFamily="18" charset="-120"/>
                </a:rPr>
                <a:t>dc=</a:t>
              </a:r>
              <a:r>
                <a:rPr lang="en-US" altLang="zh-TW" sz="2400" dirty="0" err="1">
                  <a:solidFill>
                    <a:schemeClr val="tx1"/>
                  </a:solidFill>
                  <a:latin typeface="+mj-lt"/>
                  <a:ea typeface="新細明體" pitchFamily="18" charset="-120"/>
                </a:rPr>
                <a:t>na</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2" name="圓角矩形 8">
              <a:extLst>
                <a:ext uri="{FF2B5EF4-FFF2-40B4-BE49-F238E27FC236}">
                  <a16:creationId xmlns:a16="http://schemas.microsoft.com/office/drawing/2014/main" id="{2CAE88DC-89A5-4EDA-B37F-C21F158C079F}"/>
                </a:ext>
              </a:extLst>
            </p:cNvPr>
            <p:cNvSpPr/>
            <p:nvPr/>
          </p:nvSpPr>
          <p:spPr bwMode="auto">
            <a:xfrm>
              <a:off x="6446991" y="3612786"/>
              <a:ext cx="1588562" cy="530915"/>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o</a:t>
              </a:r>
              <a:r>
                <a:rPr kumimoji="0" lang="en-US" altLang="zh-TW" sz="2400" b="0" i="0" u="none" strike="noStrike" cap="none" normalizeH="0" baseline="0" dirty="0" err="1">
                  <a:ln>
                    <a:noFill/>
                  </a:ln>
                  <a:solidFill>
                    <a:schemeClr val="tx1"/>
                  </a:solidFill>
                  <a:effectLst/>
                  <a:latin typeface="+mj-lt"/>
                  <a:ea typeface="新細明體" pitchFamily="18" charset="-120"/>
                </a:rPr>
                <a:t>u</a:t>
              </a:r>
              <a:r>
                <a:rPr kumimoji="0" lang="en-US" altLang="zh-TW" sz="2400" b="0" i="0" u="none" strike="noStrike" cap="none" normalizeH="0" baseline="0" dirty="0">
                  <a:ln>
                    <a:noFill/>
                  </a:ln>
                  <a:solidFill>
                    <a:schemeClr val="tx1"/>
                  </a:solidFill>
                  <a:effectLst/>
                  <a:latin typeface="+mj-lt"/>
                  <a:ea typeface="新細明體" pitchFamily="18" charset="-120"/>
                </a:rPr>
                <a:t>=</a:t>
              </a:r>
              <a:r>
                <a:rPr lang="en-US" altLang="zh-TW" sz="2400" dirty="0">
                  <a:solidFill>
                    <a:schemeClr val="tx1"/>
                  </a:solidFill>
                  <a:latin typeface="+mj-lt"/>
                  <a:ea typeface="新細明體" pitchFamily="18" charset="-120"/>
                </a:rPr>
                <a:t>people</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3" name="圓角矩形 9">
              <a:extLst>
                <a:ext uri="{FF2B5EF4-FFF2-40B4-BE49-F238E27FC236}">
                  <a16:creationId xmlns:a16="http://schemas.microsoft.com/office/drawing/2014/main" id="{89FB8249-6E4A-46B5-8616-11C6A27ADCE1}"/>
                </a:ext>
              </a:extLst>
            </p:cNvPr>
            <p:cNvSpPr/>
            <p:nvPr/>
          </p:nvSpPr>
          <p:spPr bwMode="auto">
            <a:xfrm>
              <a:off x="8214919" y="3616052"/>
              <a:ext cx="1586109" cy="530915"/>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o</a:t>
              </a:r>
              <a:r>
                <a:rPr kumimoji="0" lang="en-US" altLang="zh-TW" sz="2400" b="0" i="0" u="none" strike="noStrike" cap="none" normalizeH="0" baseline="0" dirty="0" err="1">
                  <a:ln>
                    <a:noFill/>
                  </a:ln>
                  <a:solidFill>
                    <a:schemeClr val="tx1"/>
                  </a:solidFill>
                  <a:effectLst/>
                  <a:latin typeface="+mj-lt"/>
                  <a:ea typeface="新細明體" pitchFamily="18" charset="-120"/>
                </a:rPr>
                <a:t>u</a:t>
              </a:r>
              <a:r>
                <a:rPr kumimoji="0" lang="en-US" altLang="zh-TW" sz="2400" b="0" i="0" u="none" strike="noStrike" cap="none" normalizeH="0" baseline="0" dirty="0">
                  <a:ln>
                    <a:noFill/>
                  </a:ln>
                  <a:solidFill>
                    <a:schemeClr val="tx1"/>
                  </a:solidFill>
                  <a:effectLst/>
                  <a:latin typeface="+mj-lt"/>
                  <a:ea typeface="新細明體" pitchFamily="18" charset="-120"/>
                </a:rPr>
                <a:t>=</a:t>
              </a:r>
              <a:r>
                <a:rPr lang="en-US" altLang="zh-TW" sz="2400" dirty="0">
                  <a:solidFill>
                    <a:schemeClr val="tx1"/>
                  </a:solidFill>
                  <a:latin typeface="+mj-lt"/>
                  <a:ea typeface="新細明體" pitchFamily="18" charset="-120"/>
                </a:rPr>
                <a:t>group</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sp>
          <p:nvSpPr>
            <p:cNvPr id="14" name="圓角矩形 10">
              <a:extLst>
                <a:ext uri="{FF2B5EF4-FFF2-40B4-BE49-F238E27FC236}">
                  <a16:creationId xmlns:a16="http://schemas.microsoft.com/office/drawing/2014/main" id="{02FA18EC-0D76-4A05-B88A-A4BC06B4203B}"/>
                </a:ext>
              </a:extLst>
            </p:cNvPr>
            <p:cNvSpPr/>
            <p:nvPr/>
          </p:nvSpPr>
          <p:spPr bwMode="auto">
            <a:xfrm>
              <a:off x="6092579" y="4439507"/>
              <a:ext cx="1494065" cy="530915"/>
            </a:xfrm>
            <a:prstGeom prst="roundRect">
              <a:avLst/>
            </a:prstGeom>
            <a:solidFill>
              <a:schemeClr val="bg2">
                <a:lumMod val="20000"/>
                <a:lumOff val="80000"/>
              </a:schemeClr>
            </a:solidFill>
            <a:ln>
              <a:no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dirty="0" err="1">
                  <a:solidFill>
                    <a:schemeClr val="tx1"/>
                  </a:solidFill>
                  <a:latin typeface="+mj-lt"/>
                  <a:ea typeface="新細明體" pitchFamily="18" charset="-120"/>
                </a:rPr>
                <a:t>cn</a:t>
              </a:r>
              <a:r>
                <a:rPr lang="en-US" altLang="zh-TW" sz="2400" dirty="0">
                  <a:solidFill>
                    <a:schemeClr val="tx1"/>
                  </a:solidFill>
                  <a:latin typeface="+mj-lt"/>
                  <a:ea typeface="新細明體" pitchFamily="18" charset="-120"/>
                </a:rPr>
                <a:t>=</a:t>
              </a:r>
              <a:r>
                <a:rPr lang="en-US" altLang="zh-TW" sz="2400" dirty="0" err="1">
                  <a:solidFill>
                    <a:schemeClr val="tx1"/>
                  </a:solidFill>
                  <a:latin typeface="+mj-lt"/>
                  <a:ea typeface="新細明體" pitchFamily="18" charset="-120"/>
                </a:rPr>
                <a:t>tzute</a:t>
              </a:r>
              <a:endParaRPr kumimoji="0" lang="zh-TW" altLang="en-US" sz="2400" b="0" i="0" u="none" strike="noStrike" cap="none" normalizeH="0" baseline="0" dirty="0">
                <a:ln>
                  <a:noFill/>
                </a:ln>
                <a:solidFill>
                  <a:schemeClr val="tx1"/>
                </a:solidFill>
                <a:effectLst/>
                <a:latin typeface="+mj-lt"/>
                <a:ea typeface="新細明體" pitchFamily="18" charset="-120"/>
              </a:endParaRPr>
            </a:p>
          </p:txBody>
        </p:sp>
        <p:cxnSp>
          <p:nvCxnSpPr>
            <p:cNvPr id="15" name="直線單箭頭接點 14">
              <a:extLst>
                <a:ext uri="{FF2B5EF4-FFF2-40B4-BE49-F238E27FC236}">
                  <a16:creationId xmlns:a16="http://schemas.microsoft.com/office/drawing/2014/main" id="{7C4D2AD8-57BE-43E6-AB74-42AACC760340}"/>
                </a:ext>
              </a:extLst>
            </p:cNvPr>
            <p:cNvCxnSpPr>
              <a:cxnSpLocks/>
              <a:stCxn id="9" idx="2"/>
              <a:endCxn id="10" idx="0"/>
            </p:cNvCxnSpPr>
            <p:nvPr/>
          </p:nvCxnSpPr>
          <p:spPr bwMode="auto">
            <a:xfrm flipH="1">
              <a:off x="8067648" y="1791269"/>
              <a:ext cx="1" cy="23846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6" name="直線單箭頭接點 15">
              <a:extLst>
                <a:ext uri="{FF2B5EF4-FFF2-40B4-BE49-F238E27FC236}">
                  <a16:creationId xmlns:a16="http://schemas.microsoft.com/office/drawing/2014/main" id="{C1004973-1EE9-4762-A036-B6DFD12C2BA4}"/>
                </a:ext>
              </a:extLst>
            </p:cNvPr>
            <p:cNvCxnSpPr>
              <a:cxnSpLocks/>
              <a:stCxn id="10" idx="2"/>
              <a:endCxn id="11" idx="0"/>
            </p:cNvCxnSpPr>
            <p:nvPr/>
          </p:nvCxnSpPr>
          <p:spPr bwMode="auto">
            <a:xfrm>
              <a:off x="8067648" y="2560650"/>
              <a:ext cx="0" cy="23337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7" name="直線單箭頭接點 16">
              <a:extLst>
                <a:ext uri="{FF2B5EF4-FFF2-40B4-BE49-F238E27FC236}">
                  <a16:creationId xmlns:a16="http://schemas.microsoft.com/office/drawing/2014/main" id="{F1A6922F-FF5B-40DE-A8EA-B0C079D4DB49}"/>
                </a:ext>
              </a:extLst>
            </p:cNvPr>
            <p:cNvCxnSpPr>
              <a:cxnSpLocks/>
              <a:stCxn id="11" idx="2"/>
              <a:endCxn id="13" idx="0"/>
            </p:cNvCxnSpPr>
            <p:nvPr/>
          </p:nvCxnSpPr>
          <p:spPr bwMode="auto">
            <a:xfrm>
              <a:off x="8067648" y="3324580"/>
              <a:ext cx="940326" cy="29147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8" name="直線單箭頭接點 17">
              <a:extLst>
                <a:ext uri="{FF2B5EF4-FFF2-40B4-BE49-F238E27FC236}">
                  <a16:creationId xmlns:a16="http://schemas.microsoft.com/office/drawing/2014/main" id="{F6C3D35E-A8A1-4538-9E12-570A5C99B88A}"/>
                </a:ext>
              </a:extLst>
            </p:cNvPr>
            <p:cNvCxnSpPr>
              <a:cxnSpLocks/>
              <a:stCxn id="12" idx="2"/>
              <a:endCxn id="14" idx="0"/>
            </p:cNvCxnSpPr>
            <p:nvPr/>
          </p:nvCxnSpPr>
          <p:spPr bwMode="auto">
            <a:xfrm flipH="1">
              <a:off x="6839612" y="4143701"/>
              <a:ext cx="401660" cy="29580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9" name="直線單箭頭接點 18">
              <a:extLst>
                <a:ext uri="{FF2B5EF4-FFF2-40B4-BE49-F238E27FC236}">
                  <a16:creationId xmlns:a16="http://schemas.microsoft.com/office/drawing/2014/main" id="{6AD25242-8684-45FE-B418-525810509FBE}"/>
                </a:ext>
              </a:extLst>
            </p:cNvPr>
            <p:cNvCxnSpPr>
              <a:cxnSpLocks/>
              <a:stCxn id="11" idx="2"/>
              <a:endCxn id="12" idx="0"/>
            </p:cNvCxnSpPr>
            <p:nvPr/>
          </p:nvCxnSpPr>
          <p:spPr bwMode="auto">
            <a:xfrm flipH="1">
              <a:off x="7241272" y="3324580"/>
              <a:ext cx="826376" cy="28820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cxnSp>
        <p:nvCxnSpPr>
          <p:cNvPr id="53" name="接點: 弧形 52">
            <a:extLst>
              <a:ext uri="{FF2B5EF4-FFF2-40B4-BE49-F238E27FC236}">
                <a16:creationId xmlns:a16="http://schemas.microsoft.com/office/drawing/2014/main" id="{12FA60CA-5EC2-44BE-A893-87D2E009329F}"/>
              </a:ext>
            </a:extLst>
          </p:cNvPr>
          <p:cNvCxnSpPr>
            <a:cxnSpLocks/>
            <a:stCxn id="14" idx="1"/>
            <a:endCxn id="7" idx="2"/>
          </p:cNvCxnSpPr>
          <p:nvPr/>
        </p:nvCxnSpPr>
        <p:spPr>
          <a:xfrm rot="10800000">
            <a:off x="4244705" y="4257208"/>
            <a:ext cx="3444387" cy="1589577"/>
          </a:xfrm>
          <a:prstGeom prst="curvedConnector2">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標題 2">
            <a:extLst>
              <a:ext uri="{FF2B5EF4-FFF2-40B4-BE49-F238E27FC236}">
                <a16:creationId xmlns:a16="http://schemas.microsoft.com/office/drawing/2014/main" id="{1B73164D-0111-469B-A15E-DD038C0300BC}"/>
              </a:ext>
            </a:extLst>
          </p:cNvPr>
          <p:cNvSpPr>
            <a:spLocks noGrp="1"/>
          </p:cNvSpPr>
          <p:nvPr>
            <p:ph type="title"/>
          </p:nvPr>
        </p:nvSpPr>
        <p:spPr>
          <a:xfrm>
            <a:off x="599040" y="151420"/>
            <a:ext cx="10798500" cy="1262100"/>
          </a:xfrm>
        </p:spPr>
        <p:txBody>
          <a:bodyPr/>
          <a:lstStyle/>
          <a:p>
            <a:r>
              <a:rPr lang="en-US" altLang="zh-TW" sz="4800" dirty="0"/>
              <a:t>LDAPv3 Overview – LDIF (2/4)</a:t>
            </a:r>
            <a:endParaRPr lang="zh-TW" altLang="en-US" sz="4800" dirty="0"/>
          </a:p>
        </p:txBody>
      </p:sp>
    </p:spTree>
    <p:extLst>
      <p:ext uri="{BB962C8B-B14F-4D97-AF65-F5344CB8AC3E}">
        <p14:creationId xmlns:p14="http://schemas.microsoft.com/office/powerpoint/2010/main" val="2009451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8</a:t>
            </a:fld>
            <a:endParaRPr lang="en-US"/>
          </a:p>
        </p:txBody>
      </p:sp>
      <p:sp>
        <p:nvSpPr>
          <p:cNvPr id="7" name="Google Shape;289;p24">
            <a:extLst>
              <a:ext uri="{FF2B5EF4-FFF2-40B4-BE49-F238E27FC236}">
                <a16:creationId xmlns:a16="http://schemas.microsoft.com/office/drawing/2014/main" id="{DBFF16EF-67B6-40CC-9EFE-8843F1FB690A}"/>
              </a:ext>
            </a:extLst>
          </p:cNvPr>
          <p:cNvSpPr txBox="1">
            <a:spLocks/>
          </p:cNvSpPr>
          <p:nvPr/>
        </p:nvSpPr>
        <p:spPr>
          <a:xfrm>
            <a:off x="2149269" y="2052639"/>
            <a:ext cx="7729949" cy="2879124"/>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solidFill>
                  <a:schemeClr val="tx1">
                    <a:lumMod val="75000"/>
                    <a:lumOff val="25000"/>
                  </a:schemeClr>
                </a:solidFill>
              </a:rPr>
              <a:t># Modify user info</a:t>
            </a:r>
          </a:p>
          <a:p>
            <a:pPr marL="0" indent="0">
              <a:buNone/>
            </a:pPr>
            <a:r>
              <a:rPr lang="en-US" sz="2200" b="1" dirty="0" err="1">
                <a:solidFill>
                  <a:schemeClr val="tx1">
                    <a:lumMod val="75000"/>
                    <a:lumOff val="25000"/>
                  </a:schemeClr>
                </a:solidFill>
              </a:rPr>
              <a:t>dn</a:t>
            </a:r>
            <a:r>
              <a:rPr lang="en-US" sz="2200" b="1" dirty="0">
                <a:solidFill>
                  <a:schemeClr val="tx1">
                    <a:lumMod val="75000"/>
                    <a:lumOff val="25000"/>
                  </a:schemeClr>
                </a:solidFill>
              </a:rPr>
              <a:t>: </a:t>
            </a:r>
            <a:r>
              <a:rPr lang="en-US" sz="2200" b="1" dirty="0" err="1">
                <a:solidFill>
                  <a:schemeClr val="tx1">
                    <a:lumMod val="75000"/>
                    <a:lumOff val="25000"/>
                  </a:schemeClr>
                </a:solidFill>
              </a:rPr>
              <a:t>cn</a:t>
            </a:r>
            <a:r>
              <a:rPr lang="en-US" sz="2200" b="1" dirty="0">
                <a:solidFill>
                  <a:schemeClr val="tx1">
                    <a:lumMod val="75000"/>
                    <a:lumOff val="25000"/>
                  </a:schemeClr>
                </a:solidFill>
              </a:rPr>
              <a:t>=</a:t>
            </a:r>
            <a:r>
              <a:rPr lang="en-US" sz="2200" b="1" dirty="0" err="1">
                <a:solidFill>
                  <a:schemeClr val="tx1">
                    <a:lumMod val="75000"/>
                    <a:lumOff val="25000"/>
                  </a:schemeClr>
                </a:solidFill>
              </a:rPr>
              <a:t>tzute,ou</a:t>
            </a:r>
            <a:r>
              <a:rPr lang="en-US" sz="2200" b="1" dirty="0">
                <a:solidFill>
                  <a:schemeClr val="tx1">
                    <a:lumMod val="75000"/>
                    <a:lumOff val="25000"/>
                  </a:schemeClr>
                </a:solidFill>
              </a:rPr>
              <a:t>=</a:t>
            </a:r>
            <a:r>
              <a:rPr lang="en-US" sz="2200" b="1" dirty="0" err="1">
                <a:solidFill>
                  <a:schemeClr val="tx1">
                    <a:lumMod val="75000"/>
                    <a:lumOff val="25000"/>
                  </a:schemeClr>
                </a:solidFill>
              </a:rPr>
              <a:t>people,dc</a:t>
            </a:r>
            <a:r>
              <a:rPr lang="en-US" sz="2200" b="1" dirty="0">
                <a:solidFill>
                  <a:schemeClr val="tx1">
                    <a:lumMod val="75000"/>
                    <a:lumOff val="25000"/>
                  </a:schemeClr>
                </a:solidFill>
              </a:rPr>
              <a:t>=</a:t>
            </a:r>
            <a:r>
              <a:rPr lang="en-US" sz="2200" b="1" dirty="0" err="1">
                <a:solidFill>
                  <a:schemeClr val="tx1">
                    <a:lumMod val="75000"/>
                    <a:lumOff val="25000"/>
                  </a:schemeClr>
                </a:solidFill>
              </a:rPr>
              <a:t>na,dc</a:t>
            </a:r>
            <a:r>
              <a:rPr lang="en-US" sz="2200" b="1" dirty="0">
                <a:solidFill>
                  <a:schemeClr val="tx1">
                    <a:lumMod val="75000"/>
                    <a:lumOff val="25000"/>
                  </a:schemeClr>
                </a:solidFill>
              </a:rPr>
              <a:t>=</a:t>
            </a:r>
            <a:r>
              <a:rPr lang="en-US" sz="2200" b="1" dirty="0" err="1">
                <a:solidFill>
                  <a:schemeClr val="tx1">
                    <a:lumMod val="75000"/>
                    <a:lumOff val="25000"/>
                  </a:schemeClr>
                </a:solidFill>
              </a:rPr>
              <a:t>nctucs,dc</a:t>
            </a:r>
            <a:r>
              <a:rPr lang="en-US" sz="2200" b="1" dirty="0">
                <a:solidFill>
                  <a:schemeClr val="tx1">
                    <a:lumMod val="75000"/>
                    <a:lumOff val="25000"/>
                  </a:schemeClr>
                </a:solidFill>
              </a:rPr>
              <a:t>=cc</a:t>
            </a:r>
          </a:p>
          <a:p>
            <a:pPr marL="0" indent="0">
              <a:buNone/>
            </a:pPr>
            <a:r>
              <a:rPr lang="en-US" sz="2200" b="1" dirty="0" err="1">
                <a:solidFill>
                  <a:schemeClr val="tx1">
                    <a:lumMod val="75000"/>
                    <a:lumOff val="25000"/>
                  </a:schemeClr>
                </a:solidFill>
              </a:rPr>
              <a:t>changetype</a:t>
            </a:r>
            <a:r>
              <a:rPr lang="en-US" sz="2200" b="1" dirty="0">
                <a:solidFill>
                  <a:schemeClr val="tx1">
                    <a:lumMod val="75000"/>
                    <a:lumOff val="25000"/>
                  </a:schemeClr>
                </a:solidFill>
              </a:rPr>
              <a:t>: modify </a:t>
            </a:r>
          </a:p>
          <a:p>
            <a:pPr marL="0" indent="0">
              <a:buNone/>
            </a:pPr>
            <a:r>
              <a:rPr lang="en-US" sz="2200" b="1" dirty="0">
                <a:solidFill>
                  <a:srgbClr val="FF0000"/>
                </a:solidFill>
              </a:rPr>
              <a:t>add: description</a:t>
            </a:r>
          </a:p>
          <a:p>
            <a:pPr marL="0" indent="0">
              <a:buNone/>
            </a:pPr>
            <a:r>
              <a:rPr lang="en-US" sz="2200" b="1" dirty="0">
                <a:solidFill>
                  <a:srgbClr val="FF0000"/>
                </a:solidFill>
              </a:rPr>
              <a:t>description: NA TA</a:t>
            </a:r>
          </a:p>
          <a:p>
            <a:pPr marL="0" indent="0">
              <a:buNone/>
            </a:pPr>
            <a:r>
              <a:rPr lang="en-US" sz="2200" b="1" dirty="0">
                <a:solidFill>
                  <a:srgbClr val="FF0000"/>
                </a:solidFill>
              </a:rPr>
              <a:t>- </a:t>
            </a:r>
          </a:p>
          <a:p>
            <a:pPr marL="0" indent="0">
              <a:buNone/>
            </a:pPr>
            <a:r>
              <a:rPr lang="en-US" sz="2200" b="1" dirty="0">
                <a:solidFill>
                  <a:srgbClr val="FF0000"/>
                </a:solidFill>
              </a:rPr>
              <a:t>replace: </a:t>
            </a:r>
            <a:r>
              <a:rPr lang="en-US" sz="2200" b="1" dirty="0" err="1">
                <a:solidFill>
                  <a:srgbClr val="FF0000"/>
                </a:solidFill>
              </a:rPr>
              <a:t>telephoneNumber</a:t>
            </a:r>
            <a:endParaRPr lang="en-US" sz="2200" b="1" dirty="0">
              <a:solidFill>
                <a:srgbClr val="FF0000"/>
              </a:solidFill>
            </a:endParaRPr>
          </a:p>
          <a:p>
            <a:pPr marL="0" indent="0">
              <a:buNone/>
            </a:pPr>
            <a:r>
              <a:rPr lang="en-US" sz="2200" b="1" dirty="0" err="1">
                <a:solidFill>
                  <a:srgbClr val="FF0000"/>
                </a:solidFill>
              </a:rPr>
              <a:t>telephoneNumber</a:t>
            </a:r>
            <a:r>
              <a:rPr lang="en-US" sz="2200" b="1" dirty="0">
                <a:solidFill>
                  <a:srgbClr val="FF0000"/>
                </a:solidFill>
              </a:rPr>
              <a:t>: 0987654321 </a:t>
            </a:r>
          </a:p>
        </p:txBody>
      </p:sp>
      <p:sp>
        <p:nvSpPr>
          <p:cNvPr id="8" name="內容版面配置區 3">
            <a:extLst>
              <a:ext uri="{FF2B5EF4-FFF2-40B4-BE49-F238E27FC236}">
                <a16:creationId xmlns:a16="http://schemas.microsoft.com/office/drawing/2014/main" id="{FF768212-0866-4FCE-B8C2-07CFBCBCBF56}"/>
              </a:ext>
            </a:extLst>
          </p:cNvPr>
          <p:cNvSpPr>
            <a:spLocks noGrp="1"/>
          </p:cNvSpPr>
          <p:nvPr>
            <p:ph type="body" idx="1"/>
          </p:nvPr>
        </p:nvSpPr>
        <p:spPr>
          <a:xfrm>
            <a:off x="598488" y="1361558"/>
            <a:ext cx="10831512" cy="530915"/>
          </a:xfrm>
        </p:spPr>
        <p:txBody>
          <a:bodyPr/>
          <a:lstStyle/>
          <a:p>
            <a:pPr marL="685800" indent="-457200">
              <a:buFont typeface="Wingdings" panose="05000000000000000000" pitchFamily="2" charset="2"/>
              <a:buChar char="p"/>
            </a:pPr>
            <a:r>
              <a:rPr lang="en-US" altLang="zh-TW" dirty="0"/>
              <a:t>Sample LDIF – Modify one DN</a:t>
            </a:r>
            <a:endParaRPr lang="zh-TW" altLang="en-US" dirty="0"/>
          </a:p>
        </p:txBody>
      </p:sp>
      <p:sp>
        <p:nvSpPr>
          <p:cNvPr id="20" name="文字方塊 19">
            <a:extLst>
              <a:ext uri="{FF2B5EF4-FFF2-40B4-BE49-F238E27FC236}">
                <a16:creationId xmlns:a16="http://schemas.microsoft.com/office/drawing/2014/main" id="{9EE1434B-B324-4818-B61C-445230E80BB0}"/>
              </a:ext>
            </a:extLst>
          </p:cNvPr>
          <p:cNvSpPr txBox="1"/>
          <p:nvPr/>
        </p:nvSpPr>
        <p:spPr>
          <a:xfrm>
            <a:off x="1808163" y="5369545"/>
            <a:ext cx="3543300" cy="1785104"/>
          </a:xfrm>
          <a:prstGeom prst="rect">
            <a:avLst/>
          </a:prstGeom>
          <a:noFill/>
          <a:ln w="28575">
            <a:solidFill>
              <a:schemeClr val="tx1">
                <a:lumMod val="75000"/>
                <a:lumOff val="25000"/>
              </a:schemeClr>
            </a:solidFill>
            <a:prstDash val="sysDash"/>
          </a:ln>
        </p:spPr>
        <p:txBody>
          <a:bodyPr wrap="square" rtlCol="0">
            <a:spAutoFit/>
          </a:bodyPr>
          <a:lstStyle/>
          <a:p>
            <a:r>
              <a:rPr lang="en-US" altLang="zh-TW" sz="2200" dirty="0" err="1"/>
              <a:t>objectClass</a:t>
            </a:r>
            <a:r>
              <a:rPr lang="en-US" altLang="zh-TW" sz="2200" dirty="0"/>
              <a:t>: person</a:t>
            </a:r>
          </a:p>
          <a:p>
            <a:r>
              <a:rPr lang="en-US" altLang="zh-TW" sz="2200" dirty="0" err="1"/>
              <a:t>cn</a:t>
            </a:r>
            <a:r>
              <a:rPr lang="en-US" altLang="zh-TW" sz="2200" dirty="0"/>
              <a:t>: </a:t>
            </a:r>
            <a:r>
              <a:rPr lang="en-US" altLang="zh-TW" sz="2200" dirty="0" err="1"/>
              <a:t>tzute</a:t>
            </a:r>
            <a:endParaRPr lang="en-US" altLang="zh-TW" sz="2200" dirty="0"/>
          </a:p>
          <a:p>
            <a:r>
              <a:rPr lang="en-US" altLang="zh-TW" sz="2200" dirty="0" err="1"/>
              <a:t>sn</a:t>
            </a:r>
            <a:r>
              <a:rPr lang="en-US" altLang="zh-TW" sz="2200" dirty="0"/>
              <a:t>: </a:t>
            </a:r>
            <a:r>
              <a:rPr lang="en-US" altLang="zh-TW" sz="2200" dirty="0" err="1"/>
              <a:t>abc</a:t>
            </a:r>
            <a:endParaRPr lang="en-US" altLang="zh-TW" sz="2200" dirty="0"/>
          </a:p>
          <a:p>
            <a:r>
              <a:rPr lang="en-US" altLang="zh-TW" sz="2200" dirty="0" err="1"/>
              <a:t>telephoneNumber</a:t>
            </a:r>
            <a:r>
              <a:rPr lang="en-US" altLang="zh-TW" sz="2200" dirty="0"/>
              <a:t> </a:t>
            </a:r>
            <a:r>
              <a:rPr lang="zh-TW" altLang="zh-TW" sz="2200" dirty="0"/>
              <a:t>: </a:t>
            </a:r>
            <a:r>
              <a:rPr lang="en-US" altLang="zh-TW" sz="2200" dirty="0"/>
              <a:t>123-4567</a:t>
            </a:r>
            <a:endParaRPr lang="zh-TW" altLang="zh-TW" sz="2200" dirty="0"/>
          </a:p>
        </p:txBody>
      </p:sp>
      <p:sp>
        <p:nvSpPr>
          <p:cNvPr id="21" name="文字方塊 20">
            <a:extLst>
              <a:ext uri="{FF2B5EF4-FFF2-40B4-BE49-F238E27FC236}">
                <a16:creationId xmlns:a16="http://schemas.microsoft.com/office/drawing/2014/main" id="{E675267C-846C-4090-8DA7-174A57BB61D4}"/>
              </a:ext>
            </a:extLst>
          </p:cNvPr>
          <p:cNvSpPr txBox="1"/>
          <p:nvPr/>
        </p:nvSpPr>
        <p:spPr>
          <a:xfrm>
            <a:off x="5967836" y="5369545"/>
            <a:ext cx="4374029" cy="1785104"/>
          </a:xfrm>
          <a:prstGeom prst="rect">
            <a:avLst/>
          </a:prstGeom>
          <a:noFill/>
          <a:ln w="28575">
            <a:solidFill>
              <a:schemeClr val="tx1">
                <a:lumMod val="75000"/>
                <a:lumOff val="25000"/>
              </a:schemeClr>
            </a:solidFill>
            <a:prstDash val="sysDash"/>
          </a:ln>
        </p:spPr>
        <p:txBody>
          <a:bodyPr wrap="square" rtlCol="0">
            <a:spAutoFit/>
          </a:bodyPr>
          <a:lstStyle/>
          <a:p>
            <a:r>
              <a:rPr lang="en-US" altLang="zh-TW" sz="2200" dirty="0" err="1"/>
              <a:t>objectClass</a:t>
            </a:r>
            <a:r>
              <a:rPr lang="en-US" altLang="zh-TW" sz="2200" dirty="0"/>
              <a:t>: person</a:t>
            </a:r>
          </a:p>
          <a:p>
            <a:r>
              <a:rPr lang="en-US" altLang="zh-TW" sz="2200" dirty="0" err="1"/>
              <a:t>cn</a:t>
            </a:r>
            <a:r>
              <a:rPr lang="en-US" altLang="zh-TW" sz="2200" dirty="0"/>
              <a:t>: </a:t>
            </a:r>
            <a:r>
              <a:rPr lang="en-US" altLang="zh-TW" sz="2200" dirty="0" err="1"/>
              <a:t>tzute</a:t>
            </a:r>
            <a:endParaRPr lang="en-US" altLang="zh-TW" sz="2200" dirty="0"/>
          </a:p>
          <a:p>
            <a:r>
              <a:rPr lang="en-US" altLang="zh-TW" sz="2200" dirty="0" err="1"/>
              <a:t>sn</a:t>
            </a:r>
            <a:r>
              <a:rPr lang="en-US" altLang="zh-TW" sz="2200" dirty="0"/>
              <a:t>: </a:t>
            </a:r>
            <a:r>
              <a:rPr lang="en-US" altLang="zh-TW" sz="2200" dirty="0" err="1"/>
              <a:t>abc</a:t>
            </a:r>
            <a:endParaRPr lang="en-US" altLang="zh-TW" sz="2200" dirty="0"/>
          </a:p>
          <a:p>
            <a:r>
              <a:rPr lang="en-US" altLang="zh-TW" sz="2200" dirty="0">
                <a:solidFill>
                  <a:srgbClr val="FF0000"/>
                </a:solidFill>
              </a:rPr>
              <a:t>description </a:t>
            </a:r>
            <a:r>
              <a:rPr lang="zh-TW" altLang="zh-TW" sz="2200" dirty="0">
                <a:solidFill>
                  <a:srgbClr val="FF0000"/>
                </a:solidFill>
              </a:rPr>
              <a:t>:</a:t>
            </a:r>
            <a:r>
              <a:rPr lang="en-US" altLang="zh-TW" sz="2200" dirty="0">
                <a:solidFill>
                  <a:srgbClr val="FF0000"/>
                </a:solidFill>
              </a:rPr>
              <a:t> NA TA</a:t>
            </a:r>
          </a:p>
          <a:p>
            <a:r>
              <a:rPr lang="en-US" altLang="zh-TW" sz="2200" dirty="0" err="1">
                <a:solidFill>
                  <a:srgbClr val="FF0000"/>
                </a:solidFill>
              </a:rPr>
              <a:t>telephoneNumber</a:t>
            </a:r>
            <a:r>
              <a:rPr lang="en-US" altLang="zh-TW" sz="2200" dirty="0">
                <a:solidFill>
                  <a:srgbClr val="FF0000"/>
                </a:solidFill>
              </a:rPr>
              <a:t> </a:t>
            </a:r>
            <a:r>
              <a:rPr lang="zh-TW" altLang="zh-TW" sz="2200" dirty="0">
                <a:solidFill>
                  <a:srgbClr val="FF0000"/>
                </a:solidFill>
              </a:rPr>
              <a:t>: </a:t>
            </a:r>
            <a:r>
              <a:rPr lang="en-US" altLang="zh-TW" sz="2200" dirty="0">
                <a:solidFill>
                  <a:srgbClr val="FF0000"/>
                </a:solidFill>
              </a:rPr>
              <a:t>0987654321</a:t>
            </a:r>
            <a:endParaRPr lang="zh-TW" altLang="en-US" sz="2200" dirty="0">
              <a:solidFill>
                <a:srgbClr val="FF0000"/>
              </a:solidFill>
            </a:endParaRPr>
          </a:p>
        </p:txBody>
      </p:sp>
      <p:cxnSp>
        <p:nvCxnSpPr>
          <p:cNvPr id="22" name="直線單箭頭接點 21">
            <a:extLst>
              <a:ext uri="{FF2B5EF4-FFF2-40B4-BE49-F238E27FC236}">
                <a16:creationId xmlns:a16="http://schemas.microsoft.com/office/drawing/2014/main" id="{C6A142D0-E29B-49F8-9FA9-068219325E50}"/>
              </a:ext>
            </a:extLst>
          </p:cNvPr>
          <p:cNvCxnSpPr/>
          <p:nvPr/>
        </p:nvCxnSpPr>
        <p:spPr bwMode="auto">
          <a:xfrm>
            <a:off x="5351462" y="5877376"/>
            <a:ext cx="647700" cy="0"/>
          </a:xfrm>
          <a:prstGeom prst="straightConnector1">
            <a:avLst/>
          </a:prstGeom>
          <a:ln w="38100">
            <a:solidFill>
              <a:schemeClr val="tx1">
                <a:lumMod val="75000"/>
                <a:lumOff val="25000"/>
              </a:schemeClr>
            </a:solidFill>
            <a:prstDash val="solid"/>
            <a:headEnd type="none" w="med" len="med"/>
            <a:tailEnd type="triangle"/>
          </a:ln>
        </p:spPr>
        <p:style>
          <a:lnRef idx="1">
            <a:schemeClr val="dk1"/>
          </a:lnRef>
          <a:fillRef idx="0">
            <a:schemeClr val="dk1"/>
          </a:fillRef>
          <a:effectRef idx="0">
            <a:schemeClr val="dk1"/>
          </a:effectRef>
          <a:fontRef idx="minor">
            <a:schemeClr val="tx1"/>
          </a:fontRef>
        </p:style>
      </p:cxnSp>
      <p:sp>
        <p:nvSpPr>
          <p:cNvPr id="25" name="標題 2">
            <a:extLst>
              <a:ext uri="{FF2B5EF4-FFF2-40B4-BE49-F238E27FC236}">
                <a16:creationId xmlns:a16="http://schemas.microsoft.com/office/drawing/2014/main" id="{FC550A0C-FBCE-4783-AA90-300703353EB6}"/>
              </a:ext>
            </a:extLst>
          </p:cNvPr>
          <p:cNvSpPr>
            <a:spLocks noGrp="1"/>
          </p:cNvSpPr>
          <p:nvPr>
            <p:ph type="title"/>
          </p:nvPr>
        </p:nvSpPr>
        <p:spPr>
          <a:xfrm>
            <a:off x="599040" y="151420"/>
            <a:ext cx="10798500" cy="1262100"/>
          </a:xfrm>
        </p:spPr>
        <p:txBody>
          <a:bodyPr/>
          <a:lstStyle/>
          <a:p>
            <a:r>
              <a:rPr lang="en-US" altLang="zh-TW" sz="4800" dirty="0"/>
              <a:t>LDAPv3 Overview – LDIF (3/4)</a:t>
            </a:r>
            <a:endParaRPr lang="zh-TW" altLang="en-US" sz="4800" dirty="0"/>
          </a:p>
        </p:txBody>
      </p:sp>
    </p:spTree>
    <p:extLst>
      <p:ext uri="{BB962C8B-B14F-4D97-AF65-F5344CB8AC3E}">
        <p14:creationId xmlns:p14="http://schemas.microsoft.com/office/powerpoint/2010/main" val="369918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B511BAA-EC28-4A10-9263-7F65C948166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a:p>
        </p:txBody>
      </p:sp>
      <p:sp>
        <p:nvSpPr>
          <p:cNvPr id="3" name="標題 2">
            <a:extLst>
              <a:ext uri="{FF2B5EF4-FFF2-40B4-BE49-F238E27FC236}">
                <a16:creationId xmlns:a16="http://schemas.microsoft.com/office/drawing/2014/main" id="{FE98B907-9FCC-4FA0-A31B-3DD396ED62A7}"/>
              </a:ext>
            </a:extLst>
          </p:cNvPr>
          <p:cNvSpPr>
            <a:spLocks noGrp="1"/>
          </p:cNvSpPr>
          <p:nvPr>
            <p:ph type="title"/>
          </p:nvPr>
        </p:nvSpPr>
        <p:spPr>
          <a:xfrm>
            <a:off x="599040" y="151420"/>
            <a:ext cx="10798500" cy="1262100"/>
          </a:xfrm>
        </p:spPr>
        <p:txBody>
          <a:bodyPr/>
          <a:lstStyle/>
          <a:p>
            <a:r>
              <a:rPr lang="en-US" altLang="zh-TW" sz="4800" dirty="0"/>
              <a:t>LDAPv3 Overview – LDIF (4/4)</a:t>
            </a:r>
            <a:endParaRPr lang="zh-TW" altLang="en-US" sz="4800" dirty="0"/>
          </a:p>
        </p:txBody>
      </p:sp>
      <p:sp>
        <p:nvSpPr>
          <p:cNvPr id="4" name="文字版面配置區 3">
            <a:extLst>
              <a:ext uri="{FF2B5EF4-FFF2-40B4-BE49-F238E27FC236}">
                <a16:creationId xmlns:a16="http://schemas.microsoft.com/office/drawing/2014/main" id="{9860F56B-3741-4A57-937A-D408DBB46A8E}"/>
              </a:ext>
            </a:extLst>
          </p:cNvPr>
          <p:cNvSpPr>
            <a:spLocks noGrp="1"/>
          </p:cNvSpPr>
          <p:nvPr>
            <p:ph type="body" idx="1"/>
          </p:nvPr>
        </p:nvSpPr>
        <p:spPr>
          <a:xfrm>
            <a:off x="599050" y="1368555"/>
            <a:ext cx="10830900" cy="3716402"/>
          </a:xfrm>
        </p:spPr>
        <p:txBody>
          <a:bodyPr/>
          <a:lstStyle/>
          <a:p>
            <a:pPr marL="685800" indent="-457200" eaLnBrk="1" hangingPunct="1">
              <a:buFont typeface="Wingdings" panose="05000000000000000000" pitchFamily="2" charset="2"/>
              <a:buChar char="p"/>
              <a:defRPr/>
            </a:pPr>
            <a:r>
              <a:rPr lang="en-US" altLang="zh-TW" dirty="0">
                <a:ea typeface="新細明體" pitchFamily="18" charset="-120"/>
              </a:rPr>
              <a:t>Sample LDIF – Modify more than one DN</a:t>
            </a: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a:p>
            <a:pPr marL="685800" indent="-457200" eaLnBrk="1" hangingPunct="1">
              <a:buFont typeface="Wingdings" panose="05000000000000000000" pitchFamily="2" charset="2"/>
              <a:buChar char="p"/>
              <a:defRPr/>
            </a:pPr>
            <a:endParaRPr lang="en-US" altLang="zh-TW" dirty="0">
              <a:ea typeface="新細明體" pitchFamily="18" charset="-120"/>
            </a:endParaRPr>
          </a:p>
        </p:txBody>
      </p:sp>
      <p:sp>
        <p:nvSpPr>
          <p:cNvPr id="5" name="Google Shape;289;p24">
            <a:extLst>
              <a:ext uri="{FF2B5EF4-FFF2-40B4-BE49-F238E27FC236}">
                <a16:creationId xmlns:a16="http://schemas.microsoft.com/office/drawing/2014/main" id="{0C143F5E-F7AE-4B50-9995-E65FB53E168D}"/>
              </a:ext>
            </a:extLst>
          </p:cNvPr>
          <p:cNvSpPr txBox="1">
            <a:spLocks/>
          </p:cNvSpPr>
          <p:nvPr/>
        </p:nvSpPr>
        <p:spPr>
          <a:xfrm>
            <a:off x="2089869" y="2122248"/>
            <a:ext cx="7849262" cy="3553682"/>
          </a:xfrm>
          <a:prstGeom prst="rect">
            <a:avLst/>
          </a:prstGeom>
          <a:solidFill>
            <a:srgbClr val="EFEFEF"/>
          </a:solid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1pPr>
            <a:lvl2pPr marL="914400" marR="0" lvl="1"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2pPr>
            <a:lvl3pPr marL="1371600" marR="0" lvl="2"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3pPr>
            <a:lvl4pPr marL="1828800" marR="0" lvl="3"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4pPr>
            <a:lvl5pPr marL="2286000" marR="0" lvl="4"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5pPr>
            <a:lvl6pPr marL="2743200" marR="0" lvl="5"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6pPr>
            <a:lvl7pPr marL="3200400" marR="0" lvl="6"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7pPr>
            <a:lvl8pPr marL="3657600" marR="0" lvl="7"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8pPr>
            <a:lvl9pPr marL="4114800" marR="0" lvl="8" indent="-355600" algn="l" rtl="0">
              <a:lnSpc>
                <a:spcPct val="100000"/>
              </a:lnSpc>
              <a:spcBef>
                <a:spcPts val="0"/>
              </a:spcBef>
              <a:spcAft>
                <a:spcPts val="0"/>
              </a:spcAft>
              <a:buClr>
                <a:srgbClr val="000000"/>
              </a:buClr>
              <a:buSzPts val="2000"/>
              <a:buFont typeface="Courier New"/>
              <a:buChar char="■"/>
              <a:defRPr sz="2000" b="0" i="0" u="none" strike="noStrike" cap="none">
                <a:solidFill>
                  <a:srgbClr val="000000"/>
                </a:solidFill>
                <a:latin typeface="Courier New"/>
                <a:ea typeface="Courier New"/>
                <a:cs typeface="Courier New"/>
                <a:sym typeface="Courier New"/>
              </a:defRPr>
            </a:lvl9pPr>
          </a:lstStyle>
          <a:p>
            <a:pPr marL="0" indent="0">
              <a:buNone/>
            </a:pPr>
            <a:r>
              <a:rPr lang="en-US" sz="2200" b="1" dirty="0">
                <a:solidFill>
                  <a:schemeClr val="tx1">
                    <a:lumMod val="75000"/>
                    <a:lumOff val="25000"/>
                  </a:schemeClr>
                </a:solidFill>
              </a:rPr>
              <a:t># Modify user info</a:t>
            </a:r>
          </a:p>
          <a:p>
            <a:pPr marL="0" indent="0">
              <a:buNone/>
            </a:pPr>
            <a:r>
              <a:rPr lang="en-US" sz="2200" b="1" dirty="0" err="1">
                <a:solidFill>
                  <a:schemeClr val="tx1">
                    <a:lumMod val="75000"/>
                    <a:lumOff val="25000"/>
                  </a:schemeClr>
                </a:solidFill>
              </a:rPr>
              <a:t>dn</a:t>
            </a:r>
            <a:r>
              <a:rPr lang="en-US" sz="2200" b="1" dirty="0">
                <a:solidFill>
                  <a:schemeClr val="tx1">
                    <a:lumMod val="75000"/>
                    <a:lumOff val="25000"/>
                  </a:schemeClr>
                </a:solidFill>
              </a:rPr>
              <a:t>: </a:t>
            </a:r>
            <a:r>
              <a:rPr lang="en-US" sz="2200" b="1" dirty="0" err="1">
                <a:solidFill>
                  <a:srgbClr val="FF0000"/>
                </a:solidFill>
              </a:rPr>
              <a:t>cn</a:t>
            </a:r>
            <a:r>
              <a:rPr lang="en-US" sz="2200" b="1" dirty="0">
                <a:solidFill>
                  <a:srgbClr val="FF0000"/>
                </a:solidFill>
              </a:rPr>
              <a:t>=</a:t>
            </a:r>
            <a:r>
              <a:rPr lang="en-US" sz="2200" b="1" dirty="0" err="1">
                <a:solidFill>
                  <a:srgbClr val="FF0000"/>
                </a:solidFill>
              </a:rPr>
              <a:t>tzute</a:t>
            </a:r>
            <a:r>
              <a:rPr lang="en-US" sz="2200" b="1" dirty="0" err="1">
                <a:solidFill>
                  <a:schemeClr val="tx1">
                    <a:lumMod val="75000"/>
                    <a:lumOff val="25000"/>
                  </a:schemeClr>
                </a:solidFill>
              </a:rPr>
              <a:t>,ou</a:t>
            </a:r>
            <a:r>
              <a:rPr lang="en-US" sz="2200" b="1" dirty="0">
                <a:solidFill>
                  <a:schemeClr val="tx1">
                    <a:lumMod val="75000"/>
                    <a:lumOff val="25000"/>
                  </a:schemeClr>
                </a:solidFill>
              </a:rPr>
              <a:t>=</a:t>
            </a:r>
            <a:r>
              <a:rPr lang="en-US" sz="2200" b="1" dirty="0" err="1">
                <a:solidFill>
                  <a:schemeClr val="tx1">
                    <a:lumMod val="75000"/>
                    <a:lumOff val="25000"/>
                  </a:schemeClr>
                </a:solidFill>
              </a:rPr>
              <a:t>people,dc</a:t>
            </a:r>
            <a:r>
              <a:rPr lang="en-US" sz="2200" b="1" dirty="0">
                <a:solidFill>
                  <a:schemeClr val="tx1">
                    <a:lumMod val="75000"/>
                    <a:lumOff val="25000"/>
                  </a:schemeClr>
                </a:solidFill>
              </a:rPr>
              <a:t>=</a:t>
            </a:r>
            <a:r>
              <a:rPr lang="en-US" sz="2200" b="1" dirty="0" err="1">
                <a:solidFill>
                  <a:schemeClr val="tx1">
                    <a:lumMod val="75000"/>
                    <a:lumOff val="25000"/>
                  </a:schemeClr>
                </a:solidFill>
              </a:rPr>
              <a:t>na,dc</a:t>
            </a:r>
            <a:r>
              <a:rPr lang="en-US" sz="2200" b="1" dirty="0">
                <a:solidFill>
                  <a:schemeClr val="tx1">
                    <a:lumMod val="75000"/>
                    <a:lumOff val="25000"/>
                  </a:schemeClr>
                </a:solidFill>
              </a:rPr>
              <a:t>=</a:t>
            </a:r>
            <a:r>
              <a:rPr lang="en-US" sz="2200" b="1" dirty="0" err="1">
                <a:solidFill>
                  <a:schemeClr val="tx1">
                    <a:lumMod val="75000"/>
                    <a:lumOff val="25000"/>
                  </a:schemeClr>
                </a:solidFill>
              </a:rPr>
              <a:t>nctucs,dc</a:t>
            </a:r>
            <a:r>
              <a:rPr lang="en-US" sz="2200" b="1" dirty="0">
                <a:solidFill>
                  <a:schemeClr val="tx1">
                    <a:lumMod val="75000"/>
                    <a:lumOff val="25000"/>
                  </a:schemeClr>
                </a:solidFill>
              </a:rPr>
              <a:t>=cc</a:t>
            </a:r>
          </a:p>
          <a:p>
            <a:pPr marL="0" indent="0">
              <a:buNone/>
            </a:pPr>
            <a:r>
              <a:rPr lang="en-US" sz="2200" b="1" dirty="0" err="1">
                <a:solidFill>
                  <a:schemeClr val="tx1">
                    <a:lumMod val="75000"/>
                    <a:lumOff val="25000"/>
                  </a:schemeClr>
                </a:solidFill>
              </a:rPr>
              <a:t>changetype</a:t>
            </a:r>
            <a:r>
              <a:rPr lang="en-US" sz="2200" b="1" dirty="0">
                <a:solidFill>
                  <a:schemeClr val="tx1">
                    <a:lumMod val="75000"/>
                    <a:lumOff val="25000"/>
                  </a:schemeClr>
                </a:solidFill>
              </a:rPr>
              <a:t>: modify </a:t>
            </a:r>
          </a:p>
          <a:p>
            <a:pPr marL="0" indent="0">
              <a:buNone/>
            </a:pPr>
            <a:r>
              <a:rPr lang="en-US" sz="2200" b="1" dirty="0">
                <a:solidFill>
                  <a:schemeClr val="tx1">
                    <a:lumMod val="75000"/>
                    <a:lumOff val="25000"/>
                  </a:schemeClr>
                </a:solidFill>
              </a:rPr>
              <a:t>add: description</a:t>
            </a:r>
          </a:p>
          <a:p>
            <a:pPr marL="0" indent="0">
              <a:buNone/>
            </a:pPr>
            <a:r>
              <a:rPr lang="en-US" sz="2200" b="1" dirty="0">
                <a:solidFill>
                  <a:schemeClr val="tx1">
                    <a:lumMod val="75000"/>
                    <a:lumOff val="25000"/>
                  </a:schemeClr>
                </a:solidFill>
              </a:rPr>
              <a:t>description: NA TA</a:t>
            </a:r>
          </a:p>
          <a:p>
            <a:pPr marL="0" indent="0">
              <a:buNone/>
            </a:pPr>
            <a:endParaRPr lang="en-US" sz="2200" b="1" dirty="0">
              <a:solidFill>
                <a:schemeClr val="tx1">
                  <a:lumMod val="75000"/>
                  <a:lumOff val="25000"/>
                </a:schemeClr>
              </a:solidFill>
            </a:endParaRPr>
          </a:p>
          <a:p>
            <a:pPr marL="0" indent="0">
              <a:buNone/>
            </a:pPr>
            <a:r>
              <a:rPr lang="en-US" sz="2200" b="1" dirty="0" err="1">
                <a:solidFill>
                  <a:schemeClr val="tx1">
                    <a:lumMod val="75000"/>
                    <a:lumOff val="25000"/>
                  </a:schemeClr>
                </a:solidFill>
              </a:rPr>
              <a:t>dn</a:t>
            </a:r>
            <a:r>
              <a:rPr lang="en-US" sz="2200" b="1" dirty="0">
                <a:solidFill>
                  <a:schemeClr val="tx1">
                    <a:lumMod val="75000"/>
                    <a:lumOff val="25000"/>
                  </a:schemeClr>
                </a:solidFill>
              </a:rPr>
              <a:t>: </a:t>
            </a:r>
            <a:r>
              <a:rPr lang="en-US" sz="2200" b="1" dirty="0" err="1">
                <a:solidFill>
                  <a:srgbClr val="FF0000"/>
                </a:solidFill>
              </a:rPr>
              <a:t>cn</a:t>
            </a:r>
            <a:r>
              <a:rPr lang="en-US" sz="2200" b="1" dirty="0">
                <a:solidFill>
                  <a:srgbClr val="FF0000"/>
                </a:solidFill>
              </a:rPr>
              <a:t>=</a:t>
            </a:r>
            <a:r>
              <a:rPr lang="en-US" sz="2200" b="1" dirty="0" err="1">
                <a:solidFill>
                  <a:srgbClr val="FF0000"/>
                </a:solidFill>
              </a:rPr>
              <a:t>tcyuan</a:t>
            </a:r>
            <a:r>
              <a:rPr lang="en-US" sz="2200" b="1" dirty="0" err="1">
                <a:solidFill>
                  <a:schemeClr val="tx1">
                    <a:lumMod val="75000"/>
                    <a:lumOff val="25000"/>
                  </a:schemeClr>
                </a:solidFill>
              </a:rPr>
              <a:t>,ou</a:t>
            </a:r>
            <a:r>
              <a:rPr lang="en-US" sz="2200" b="1" dirty="0">
                <a:solidFill>
                  <a:schemeClr val="tx1">
                    <a:lumMod val="75000"/>
                    <a:lumOff val="25000"/>
                  </a:schemeClr>
                </a:solidFill>
              </a:rPr>
              <a:t>=</a:t>
            </a:r>
            <a:r>
              <a:rPr lang="en-US" sz="2200" b="1" dirty="0" err="1">
                <a:solidFill>
                  <a:schemeClr val="tx1">
                    <a:lumMod val="75000"/>
                    <a:lumOff val="25000"/>
                  </a:schemeClr>
                </a:solidFill>
              </a:rPr>
              <a:t>people,dc</a:t>
            </a:r>
            <a:r>
              <a:rPr lang="en-US" sz="2200" b="1" dirty="0">
                <a:solidFill>
                  <a:schemeClr val="tx1">
                    <a:lumMod val="75000"/>
                    <a:lumOff val="25000"/>
                  </a:schemeClr>
                </a:solidFill>
              </a:rPr>
              <a:t>=</a:t>
            </a:r>
            <a:r>
              <a:rPr lang="en-US" sz="2200" b="1" dirty="0" err="1">
                <a:solidFill>
                  <a:schemeClr val="tx1">
                    <a:lumMod val="75000"/>
                    <a:lumOff val="25000"/>
                  </a:schemeClr>
                </a:solidFill>
              </a:rPr>
              <a:t>na,dc</a:t>
            </a:r>
            <a:r>
              <a:rPr lang="en-US" sz="2200" b="1" dirty="0">
                <a:solidFill>
                  <a:schemeClr val="tx1">
                    <a:lumMod val="75000"/>
                    <a:lumOff val="25000"/>
                  </a:schemeClr>
                </a:solidFill>
              </a:rPr>
              <a:t>=</a:t>
            </a:r>
            <a:r>
              <a:rPr lang="en-US" sz="2200" b="1" dirty="0" err="1">
                <a:solidFill>
                  <a:schemeClr val="tx1">
                    <a:lumMod val="75000"/>
                    <a:lumOff val="25000"/>
                  </a:schemeClr>
                </a:solidFill>
              </a:rPr>
              <a:t>nctucs,dc</a:t>
            </a:r>
            <a:r>
              <a:rPr lang="en-US" sz="2200" b="1" dirty="0">
                <a:solidFill>
                  <a:schemeClr val="tx1">
                    <a:lumMod val="75000"/>
                    <a:lumOff val="25000"/>
                  </a:schemeClr>
                </a:solidFill>
              </a:rPr>
              <a:t>=cc</a:t>
            </a:r>
          </a:p>
          <a:p>
            <a:pPr marL="0" indent="0">
              <a:buNone/>
            </a:pPr>
            <a:r>
              <a:rPr lang="en-US" sz="2200" b="1" dirty="0" err="1">
                <a:solidFill>
                  <a:schemeClr val="tx1">
                    <a:lumMod val="75000"/>
                    <a:lumOff val="25000"/>
                  </a:schemeClr>
                </a:solidFill>
              </a:rPr>
              <a:t>changetype</a:t>
            </a:r>
            <a:r>
              <a:rPr lang="en-US" sz="2200" b="1" dirty="0">
                <a:solidFill>
                  <a:schemeClr val="tx1">
                    <a:lumMod val="75000"/>
                    <a:lumOff val="25000"/>
                  </a:schemeClr>
                </a:solidFill>
              </a:rPr>
              <a:t>: modify </a:t>
            </a:r>
          </a:p>
          <a:p>
            <a:pPr marL="0" indent="0">
              <a:buNone/>
            </a:pPr>
            <a:r>
              <a:rPr lang="en-US" sz="2200" b="1" dirty="0">
                <a:solidFill>
                  <a:schemeClr val="tx1">
                    <a:lumMod val="75000"/>
                    <a:lumOff val="25000"/>
                  </a:schemeClr>
                </a:solidFill>
              </a:rPr>
              <a:t>add: description</a:t>
            </a:r>
          </a:p>
          <a:p>
            <a:pPr marL="0" indent="0">
              <a:buNone/>
            </a:pPr>
            <a:r>
              <a:rPr lang="en-US" sz="2200" b="1" dirty="0">
                <a:solidFill>
                  <a:schemeClr val="tx1">
                    <a:lumMod val="75000"/>
                    <a:lumOff val="25000"/>
                  </a:schemeClr>
                </a:solidFill>
              </a:rPr>
              <a:t>description: NA TA</a:t>
            </a:r>
          </a:p>
        </p:txBody>
      </p:sp>
      <p:sp>
        <p:nvSpPr>
          <p:cNvPr id="6" name="矩形 5">
            <a:extLst>
              <a:ext uri="{FF2B5EF4-FFF2-40B4-BE49-F238E27FC236}">
                <a16:creationId xmlns:a16="http://schemas.microsoft.com/office/drawing/2014/main" id="{F37533AF-3765-42AA-8E96-D2C51B590A12}"/>
              </a:ext>
            </a:extLst>
          </p:cNvPr>
          <p:cNvSpPr/>
          <p:nvPr/>
        </p:nvSpPr>
        <p:spPr>
          <a:xfrm>
            <a:off x="2194147" y="3899089"/>
            <a:ext cx="7609327" cy="3147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430740329"/>
      </p:ext>
    </p:extLst>
  </p:cSld>
  <p:clrMapOvr>
    <a:masterClrMapping/>
  </p:clrMapOvr>
</p:sld>
</file>

<file path=ppt/theme/theme1.xml><?xml version="1.0" encoding="utf-8"?>
<a:theme xmlns:a="http://schemas.openxmlformats.org/drawingml/2006/main" name="CSCC NASA">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2759</Words>
  <Application>Microsoft Office PowerPoint</Application>
  <PresentationFormat>自訂</PresentationFormat>
  <Paragraphs>487</Paragraphs>
  <Slides>39</Slides>
  <Notes>3</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39</vt:i4>
      </vt:variant>
    </vt:vector>
  </HeadingPairs>
  <TitlesOfParts>
    <vt:vector size="48" baseType="lpstr">
      <vt:lpstr>Wingdings</vt:lpstr>
      <vt:lpstr>新細明體</vt:lpstr>
      <vt:lpstr>標楷體</vt:lpstr>
      <vt:lpstr>Courier New</vt:lpstr>
      <vt:lpstr>Arial</vt:lpstr>
      <vt:lpstr>Yu Gothic UI</vt:lpstr>
      <vt:lpstr>Source Sans Pro</vt:lpstr>
      <vt:lpstr>Times New Roman</vt:lpstr>
      <vt:lpstr>CSCC NASA</vt:lpstr>
      <vt:lpstr>LDAP</vt:lpstr>
      <vt:lpstr>What is Directory Service?</vt:lpstr>
      <vt:lpstr>What is LDAP?</vt:lpstr>
      <vt:lpstr>LDAP Directory Information Tree (DIT)</vt:lpstr>
      <vt:lpstr>LDAP Directory Information Tree (DIT)</vt:lpstr>
      <vt:lpstr>LDAPv3 Overview – LDIF (1/4)</vt:lpstr>
      <vt:lpstr>LDAPv3 Overview – LDIF (2/4)</vt:lpstr>
      <vt:lpstr>LDAPv3 Overview – LDIF (3/4)</vt:lpstr>
      <vt:lpstr>LDAPv3 Overview – LDIF (4/4)</vt:lpstr>
      <vt:lpstr>LDAPv3 Overview – objectClass</vt:lpstr>
      <vt:lpstr>LDAPv3 Overview – objectClass (Cont.)</vt:lpstr>
      <vt:lpstr>LDAPv3 Overview – Attribute</vt:lpstr>
      <vt:lpstr>Comparison with relational databases</vt:lpstr>
      <vt:lpstr>OpenLDAP</vt:lpstr>
      <vt:lpstr>OpenLDAP on FreeBSD</vt:lpstr>
      <vt:lpstr>slapd.conf</vt:lpstr>
      <vt:lpstr>Directory ACL</vt:lpstr>
      <vt:lpstr>Directory ACL</vt:lpstr>
      <vt:lpstr>Overlays</vt:lpstr>
      <vt:lpstr>Overlays – memberOf</vt:lpstr>
      <vt:lpstr>Overlays – memberOf</vt:lpstr>
      <vt:lpstr>Overlays – memberOf</vt:lpstr>
      <vt:lpstr>OLC – Online Configuration (1/3)</vt:lpstr>
      <vt:lpstr>OLC – Online Configuration (2/3)</vt:lpstr>
      <vt:lpstr>OLC – Online Configuration (3/3)</vt:lpstr>
      <vt:lpstr>Enable slapd</vt:lpstr>
      <vt:lpstr>slapd tools</vt:lpstr>
      <vt:lpstr>LDAP tools</vt:lpstr>
      <vt:lpstr>ldapsearch</vt:lpstr>
      <vt:lpstr>ldapsearch (Cont.)</vt:lpstr>
      <vt:lpstr>ldap.conf </vt:lpstr>
      <vt:lpstr>ldapsearch – searchbase vs. filter</vt:lpstr>
      <vt:lpstr>ldapsearch – searchbase vs. filter</vt:lpstr>
      <vt:lpstr>ldapsearch – searchbase vs. filter</vt:lpstr>
      <vt:lpstr>LDAP Authentication</vt:lpstr>
      <vt:lpstr>LDAP Authentication (1/3)</vt:lpstr>
      <vt:lpstr>LDAP Authentication (2/3)</vt:lpstr>
      <vt:lpstr>LDAP Authentication (3/3)</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LDAP</dc:title>
  <dc:creator/>
  <cp:lastModifiedBy/>
  <cp:revision>1</cp:revision>
  <dcterms:modified xsi:type="dcterms:W3CDTF">2022-05-05T03:58:02Z</dcterms:modified>
</cp:coreProperties>
</file>