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7"/>
  </p:notesMasterIdLst>
  <p:sldIdLst>
    <p:sldId id="256" r:id="rId2"/>
    <p:sldId id="363" r:id="rId3"/>
    <p:sldId id="396" r:id="rId4"/>
    <p:sldId id="388" r:id="rId5"/>
    <p:sldId id="389" r:id="rId6"/>
    <p:sldId id="390" r:id="rId7"/>
    <p:sldId id="391" r:id="rId8"/>
    <p:sldId id="392" r:id="rId9"/>
    <p:sldId id="393" r:id="rId10"/>
    <p:sldId id="397" r:id="rId11"/>
    <p:sldId id="394" r:id="rId12"/>
    <p:sldId id="398" r:id="rId13"/>
    <p:sldId id="399" r:id="rId14"/>
    <p:sldId id="401" r:id="rId15"/>
    <p:sldId id="402" r:id="rId16"/>
    <p:sldId id="395" r:id="rId17"/>
    <p:sldId id="403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9" r:id="rId26"/>
    <p:sldId id="404" r:id="rId27"/>
    <p:sldId id="420" r:id="rId28"/>
    <p:sldId id="405" r:id="rId29"/>
    <p:sldId id="406" r:id="rId30"/>
    <p:sldId id="407" r:id="rId31"/>
    <p:sldId id="408" r:id="rId32"/>
    <p:sldId id="409" r:id="rId33"/>
    <p:sldId id="410" r:id="rId34"/>
    <p:sldId id="421" r:id="rId35"/>
    <p:sldId id="430" r:id="rId36"/>
    <p:sldId id="422" r:id="rId37"/>
    <p:sldId id="423" r:id="rId38"/>
    <p:sldId id="424" r:id="rId39"/>
    <p:sldId id="425" r:id="rId40"/>
    <p:sldId id="431" r:id="rId41"/>
    <p:sldId id="426" r:id="rId42"/>
    <p:sldId id="427" r:id="rId43"/>
    <p:sldId id="432" r:id="rId44"/>
    <p:sldId id="428" r:id="rId45"/>
    <p:sldId id="433" r:id="rId46"/>
    <p:sldId id="429" r:id="rId47"/>
    <p:sldId id="434" r:id="rId48"/>
    <p:sldId id="441" r:id="rId49"/>
    <p:sldId id="435" r:id="rId50"/>
    <p:sldId id="436" r:id="rId51"/>
    <p:sldId id="442" r:id="rId52"/>
    <p:sldId id="443" r:id="rId53"/>
    <p:sldId id="444" r:id="rId54"/>
    <p:sldId id="445" r:id="rId55"/>
    <p:sldId id="446" r:id="rId56"/>
  </p:sldIdLst>
  <p:sldSz cx="11998325" cy="7559675"/>
  <p:notesSz cx="7559675" cy="10691813"/>
  <p:embeddedFontLst>
    <p:embeddedFont>
      <p:font typeface="Comic Sans MS" panose="030F0702030302020204" pitchFamily="66" charset="0"/>
      <p:regular r:id="rId58"/>
      <p:bold r:id="rId59"/>
      <p:italic r:id="rId60"/>
      <p:boldItalic r:id="rId61"/>
    </p:embeddedFont>
    <p:embeddedFont>
      <p:font typeface="Source Sans Pro" panose="020B050303040302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-Chi Tseng" initials="" lastIdx="2" clrIdx="0"/>
  <p:cmAuthor id="1" name="Jui-Nan Eric Lin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F4141"/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9" autoAdjust="0"/>
    <p:restoredTop sz="95244" autoAdjust="0"/>
  </p:normalViewPr>
  <p:slideViewPr>
    <p:cSldViewPr snapToGrid="0">
      <p:cViewPr varScale="1">
        <p:scale>
          <a:sx n="99" d="100"/>
          <a:sy n="99" d="100"/>
        </p:scale>
        <p:origin x="918" y="84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6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38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9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6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51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SNMP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Simple Network Management Protocol</a:t>
            </a:r>
          </a:p>
          <a:p>
            <a:endParaRPr lang="en-US" altLang="zh-TW" dirty="0"/>
          </a:p>
          <a:p>
            <a:r>
              <a:rPr lang="en-US" altLang="zh-TW" dirty="0" err="1"/>
              <a:t>wangth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SNMP Concepts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43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640" y="6981108"/>
            <a:ext cx="720000" cy="578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SNMP Architecture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908" y="1220508"/>
            <a:ext cx="10830900" cy="18758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SNMP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UDP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Port 161(</a:t>
            </a:r>
            <a:r>
              <a:rPr lang="en-US" altLang="zh-TW" sz="2600" dirty="0" err="1">
                <a:ea typeface="新細明體" pitchFamily="18" charset="-120"/>
              </a:rPr>
              <a:t>snmp</a:t>
            </a:r>
            <a:r>
              <a:rPr lang="en-US" altLang="zh-TW" sz="2600" dirty="0">
                <a:ea typeface="新細明體" pitchFamily="18" charset="-12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Port 162(</a:t>
            </a:r>
            <a:r>
              <a:rPr lang="en-US" altLang="zh-TW" sz="2600" dirty="0" err="1">
                <a:ea typeface="新細明體" pitchFamily="18" charset="-120"/>
              </a:rPr>
              <a:t>snmp</a:t>
            </a:r>
            <a:r>
              <a:rPr lang="en-US" altLang="zh-TW" sz="2600" dirty="0">
                <a:ea typeface="新細明體" pitchFamily="18" charset="-120"/>
              </a:rPr>
              <a:t>-trap)</a:t>
            </a: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6E88E15-941C-4553-BAF8-4336D3F34F8B}"/>
              </a:ext>
            </a:extLst>
          </p:cNvPr>
          <p:cNvGrpSpPr/>
          <p:nvPr/>
        </p:nvGrpSpPr>
        <p:grpSpPr>
          <a:xfrm>
            <a:off x="2054075" y="539510"/>
            <a:ext cx="9737294" cy="6714906"/>
            <a:chOff x="2054075" y="539510"/>
            <a:chExt cx="9737294" cy="6714906"/>
          </a:xfrm>
        </p:grpSpPr>
        <p:sp>
          <p:nvSpPr>
            <p:cNvPr id="5" name="雲朵形 4">
              <a:extLst>
                <a:ext uri="{FF2B5EF4-FFF2-40B4-BE49-F238E27FC236}">
                  <a16:creationId xmlns:a16="http://schemas.microsoft.com/office/drawing/2014/main" id="{E0ABD42A-6C1F-4A48-8F72-CB42A4F8CEA0}"/>
                </a:ext>
              </a:extLst>
            </p:cNvPr>
            <p:cNvSpPr/>
            <p:nvPr/>
          </p:nvSpPr>
          <p:spPr>
            <a:xfrm>
              <a:off x="6151030" y="4469610"/>
              <a:ext cx="2454442" cy="1411706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A6B8961-D758-4033-8B6A-D66BF8E2FF04}"/>
                </a:ext>
              </a:extLst>
            </p:cNvPr>
            <p:cNvGrpSpPr/>
            <p:nvPr/>
          </p:nvGrpSpPr>
          <p:grpSpPr>
            <a:xfrm>
              <a:off x="4672559" y="1552413"/>
              <a:ext cx="2074097" cy="2777730"/>
              <a:chOff x="5008880" y="1413520"/>
              <a:chExt cx="1648594" cy="277773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4736CAF-244C-4F06-9F46-B7B417EA2865}"/>
                  </a:ext>
                </a:extLst>
              </p:cNvPr>
              <p:cNvSpPr/>
              <p:nvPr/>
            </p:nvSpPr>
            <p:spPr>
              <a:xfrm>
                <a:off x="5008880" y="1413520"/>
                <a:ext cx="1648594" cy="277773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50DDE46D-5172-495F-8DB3-332347F0C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948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53189B5B-A4C3-4B57-9AE9-B14B425E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344614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DC65E39B-C56F-4512-8650-743B5EE34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1932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EE928A-09C6-4C76-86C4-FE8A16E2B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440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FEA59A19-B808-4C1F-958F-93EB9E6F3E21}"/>
                </a:ext>
              </a:extLst>
            </p:cNvPr>
            <p:cNvGrpSpPr/>
            <p:nvPr/>
          </p:nvGrpSpPr>
          <p:grpSpPr>
            <a:xfrm>
              <a:off x="6891227" y="1264791"/>
              <a:ext cx="981439" cy="954580"/>
              <a:chOff x="7213437" y="1278176"/>
              <a:chExt cx="1402404" cy="1326670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2C73BF68-3C7D-489D-89FC-DFC59EFE3A69}"/>
                  </a:ext>
                </a:extLst>
              </p:cNvPr>
              <p:cNvGrpSpPr/>
              <p:nvPr/>
            </p:nvGrpSpPr>
            <p:grpSpPr>
              <a:xfrm>
                <a:off x="7463322" y="1595120"/>
                <a:ext cx="959318" cy="845181"/>
                <a:chOff x="7463322" y="1595120"/>
                <a:chExt cx="959318" cy="845181"/>
              </a:xfrm>
            </p:grpSpPr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4CDABF35-FC0D-47F3-92E2-F3E37464C18A}"/>
                    </a:ext>
                  </a:extLst>
                </p:cNvPr>
                <p:cNvSpPr/>
                <p:nvPr/>
              </p:nvSpPr>
              <p:spPr>
                <a:xfrm>
                  <a:off x="7463322" y="1595120"/>
                  <a:ext cx="959318" cy="3556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3FBF572A-2B76-45B2-A8DD-47DD742F3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3322" y="1779703"/>
                  <a:ext cx="0" cy="660598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59C579A-B337-409A-BA75-3FD590030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2640" y="1779703"/>
                  <a:ext cx="0" cy="660598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弧形 18">
                <a:extLst>
                  <a:ext uri="{FF2B5EF4-FFF2-40B4-BE49-F238E27FC236}">
                    <a16:creationId xmlns:a16="http://schemas.microsoft.com/office/drawing/2014/main" id="{0FF74CEE-579A-43D9-91E2-05E2014A8726}"/>
                  </a:ext>
                </a:extLst>
              </p:cNvPr>
              <p:cNvSpPr/>
              <p:nvPr/>
            </p:nvSpPr>
            <p:spPr>
              <a:xfrm rot="7971825">
                <a:off x="7251304" y="1240309"/>
                <a:ext cx="1326670" cy="1402404"/>
              </a:xfrm>
              <a:prstGeom prst="arc">
                <a:avLst>
                  <a:gd name="adj1" fmla="val 16226311"/>
                  <a:gd name="adj2" fmla="val 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DA4057F-610A-4971-B8D8-1B7B216BFA99}"/>
                </a:ext>
              </a:extLst>
            </p:cNvPr>
            <p:cNvGrpSpPr/>
            <p:nvPr/>
          </p:nvGrpSpPr>
          <p:grpSpPr>
            <a:xfrm>
              <a:off x="2128727" y="4648088"/>
              <a:ext cx="3295793" cy="2606328"/>
              <a:chOff x="3434080" y="4311344"/>
              <a:chExt cx="2454442" cy="260632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2F3634-AD49-497D-9E96-9A990D91B249}"/>
                  </a:ext>
                </a:extLst>
              </p:cNvPr>
              <p:cNvSpPr/>
              <p:nvPr/>
            </p:nvSpPr>
            <p:spPr>
              <a:xfrm>
                <a:off x="3434080" y="4311344"/>
                <a:ext cx="2454442" cy="2606328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B62E0320-8180-45BB-ABD1-9E614380D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643508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8128361-B901-406B-8C10-A7FE9D832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94740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196F8075-9E47-4DA0-9933-4BCFCFDF8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4868541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6CCD5DF8-C08D-4E7F-B443-EF2C8C074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421425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6CBDFFCC-0E19-4008-97DE-FD6BF3FB8989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V="1">
                <a:off x="4661301" y="4311344"/>
                <a:ext cx="0" cy="1636058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5EA966AA-29B0-4362-960E-41452A74A3D8}"/>
                </a:ext>
              </a:extLst>
            </p:cNvPr>
            <p:cNvGrpSpPr/>
            <p:nvPr/>
          </p:nvGrpSpPr>
          <p:grpSpPr>
            <a:xfrm>
              <a:off x="9317286" y="4170946"/>
              <a:ext cx="2103105" cy="2794117"/>
              <a:chOff x="5008880" y="1413519"/>
              <a:chExt cx="1648594" cy="279411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1E81F0A-07BD-4664-8C87-FBF6335D3385}"/>
                  </a:ext>
                </a:extLst>
              </p:cNvPr>
              <p:cNvSpPr/>
              <p:nvPr/>
            </p:nvSpPr>
            <p:spPr>
              <a:xfrm>
                <a:off x="5008880" y="1413519"/>
                <a:ext cx="1648594" cy="279411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AB17B843-3A32-4B72-A30F-ECA090A65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948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EF7681D8-8B63-4424-9FB0-37CFAE397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344614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143DC202-106B-4A12-B3F4-8048F4EC0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1932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B6927490-8013-4D07-8BC9-97BE1C350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440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08B13D53-4EC8-44ED-9EDA-59144798AACB}"/>
                </a:ext>
              </a:extLst>
            </p:cNvPr>
            <p:cNvSpPr txBox="1"/>
            <p:nvPr/>
          </p:nvSpPr>
          <p:spPr>
            <a:xfrm>
              <a:off x="4681480" y="1621583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Manager process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B293A83B-EF02-478C-A256-7C557A456856}"/>
                </a:ext>
              </a:extLst>
            </p:cNvPr>
            <p:cNvSpPr txBox="1"/>
            <p:nvPr/>
          </p:nvSpPr>
          <p:spPr>
            <a:xfrm>
              <a:off x="4621589" y="2165560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07981BB-5EC5-4CC0-ACF2-27E371FEA069}"/>
                </a:ext>
              </a:extLst>
            </p:cNvPr>
            <p:cNvSpPr txBox="1"/>
            <p:nvPr/>
          </p:nvSpPr>
          <p:spPr>
            <a:xfrm>
              <a:off x="4621589" y="2642959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6AE3B12-7F3D-4197-9F45-1170FD2ADDE6}"/>
                </a:ext>
              </a:extLst>
            </p:cNvPr>
            <p:cNvSpPr txBox="1"/>
            <p:nvPr/>
          </p:nvSpPr>
          <p:spPr>
            <a:xfrm>
              <a:off x="4672559" y="3155089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FFDD1C0-AFE9-44EA-A75E-D2BFC7263630}"/>
                </a:ext>
              </a:extLst>
            </p:cNvPr>
            <p:cNvSpPr txBox="1"/>
            <p:nvPr/>
          </p:nvSpPr>
          <p:spPr>
            <a:xfrm>
              <a:off x="4569355" y="3662357"/>
              <a:ext cx="2370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Network-dependent</a:t>
              </a:r>
            </a:p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protocol</a:t>
              </a:r>
              <a:endParaRPr lang="zh-TW" altLang="en-US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086728FB-35AA-486A-9FA7-B1DC9D7C303F}"/>
                </a:ext>
              </a:extLst>
            </p:cNvPr>
            <p:cNvSpPr txBox="1"/>
            <p:nvPr/>
          </p:nvSpPr>
          <p:spPr>
            <a:xfrm>
              <a:off x="2128727" y="4733363"/>
              <a:ext cx="165384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Agent process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38721EA-69E2-4ED1-8185-E131D5D08AB1}"/>
                </a:ext>
              </a:extLst>
            </p:cNvPr>
            <p:cNvSpPr txBox="1"/>
            <p:nvPr/>
          </p:nvSpPr>
          <p:spPr>
            <a:xfrm>
              <a:off x="3708049" y="4733363"/>
              <a:ext cx="17956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User processes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5A8B6D0-B264-42B6-9A6E-F909AD687A68}"/>
                </a:ext>
              </a:extLst>
            </p:cNvPr>
            <p:cNvSpPr txBox="1"/>
            <p:nvPr/>
          </p:nvSpPr>
          <p:spPr>
            <a:xfrm>
              <a:off x="2128727" y="5291871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F778DF5-17C4-4F3A-854E-3FF2D256AF08}"/>
                </a:ext>
              </a:extLst>
            </p:cNvPr>
            <p:cNvSpPr txBox="1"/>
            <p:nvPr/>
          </p:nvSpPr>
          <p:spPr>
            <a:xfrm>
              <a:off x="3785546" y="5291869"/>
              <a:ext cx="1647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FTP, etc.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94FD4CA-E84F-41AC-8E07-C7CB44CFF05A}"/>
                </a:ext>
              </a:extLst>
            </p:cNvPr>
            <p:cNvSpPr txBox="1"/>
            <p:nvPr/>
          </p:nvSpPr>
          <p:spPr>
            <a:xfrm>
              <a:off x="2113859" y="5828839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93FF0D7-1651-432C-8FFA-74096F55AA1F}"/>
                </a:ext>
              </a:extLst>
            </p:cNvPr>
            <p:cNvSpPr txBox="1"/>
            <p:nvPr/>
          </p:nvSpPr>
          <p:spPr>
            <a:xfrm>
              <a:off x="3748120" y="5836492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TCP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B0CC001-8981-47E2-952E-AEC7AFCCB1CF}"/>
                </a:ext>
              </a:extLst>
            </p:cNvPr>
            <p:cNvSpPr txBox="1"/>
            <p:nvPr/>
          </p:nvSpPr>
          <p:spPr>
            <a:xfrm>
              <a:off x="2921198" y="6339163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0BF0AC8-7C19-4FD1-8469-D524EF32FC08}"/>
                </a:ext>
              </a:extLst>
            </p:cNvPr>
            <p:cNvSpPr txBox="1"/>
            <p:nvPr/>
          </p:nvSpPr>
          <p:spPr>
            <a:xfrm>
              <a:off x="2054075" y="6821724"/>
              <a:ext cx="346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Network-dependent protocol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76D36E1-25BF-4B34-97CC-92FC49E3E2F7}"/>
                </a:ext>
              </a:extLst>
            </p:cNvPr>
            <p:cNvSpPr txBox="1"/>
            <p:nvPr/>
          </p:nvSpPr>
          <p:spPr>
            <a:xfrm>
              <a:off x="9456489" y="4250572"/>
              <a:ext cx="165384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Agent process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90A2F1E-7D30-459C-B53C-D3C482F63CDD}"/>
                </a:ext>
              </a:extLst>
            </p:cNvPr>
            <p:cNvSpPr txBox="1"/>
            <p:nvPr/>
          </p:nvSpPr>
          <p:spPr>
            <a:xfrm>
              <a:off x="9235929" y="4785027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B8DD271-88FE-4051-9E9C-81604ED46B6A}"/>
                </a:ext>
              </a:extLst>
            </p:cNvPr>
            <p:cNvSpPr txBox="1"/>
            <p:nvPr/>
          </p:nvSpPr>
          <p:spPr>
            <a:xfrm>
              <a:off x="9235929" y="5262426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EF7A9A9D-FAC9-42C2-A304-38ADE58844DD}"/>
                </a:ext>
              </a:extLst>
            </p:cNvPr>
            <p:cNvSpPr txBox="1"/>
            <p:nvPr/>
          </p:nvSpPr>
          <p:spPr>
            <a:xfrm>
              <a:off x="9214531" y="5774556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8D9632D-2B50-436D-890B-FE9C7855C6FB}"/>
                </a:ext>
              </a:extLst>
            </p:cNvPr>
            <p:cNvSpPr txBox="1"/>
            <p:nvPr/>
          </p:nvSpPr>
          <p:spPr>
            <a:xfrm>
              <a:off x="9214531" y="6291928"/>
              <a:ext cx="2370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Network-dependent</a:t>
              </a:r>
            </a:p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protocol</a:t>
              </a:r>
              <a:endParaRPr lang="zh-TW" altLang="en-US" sz="16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A7D160C8-5A2D-4DE1-89D4-40E3ACB9AB56}"/>
                </a:ext>
              </a:extLst>
            </p:cNvPr>
            <p:cNvGrpSpPr/>
            <p:nvPr/>
          </p:nvGrpSpPr>
          <p:grpSpPr>
            <a:xfrm>
              <a:off x="8400711" y="962000"/>
              <a:ext cx="3295793" cy="2606328"/>
              <a:chOff x="3434080" y="4311344"/>
              <a:chExt cx="2454442" cy="2606328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9ED7F80-7EEC-4C1D-987E-3410AFFB557F}"/>
                  </a:ext>
                </a:extLst>
              </p:cNvPr>
              <p:cNvSpPr/>
              <p:nvPr/>
            </p:nvSpPr>
            <p:spPr>
              <a:xfrm>
                <a:off x="3434080" y="4311344"/>
                <a:ext cx="2454442" cy="2606328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8E300DB-B1AA-4A78-A688-B580EF0CB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643508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FD8B3F4F-1AA4-4A8F-9479-9D61DB71D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94740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540A5908-010B-4FB4-A8AF-5DA2C5988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4868541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56A8B822-BE63-478A-A6AC-69499E5C1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421425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A556C03A-81B2-408E-95A6-F845CD7FBA35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4661301" y="4311344"/>
                <a:ext cx="0" cy="1636058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30B5DB47-0E97-4D3C-B8F2-B3BAC87861FB}"/>
                </a:ext>
              </a:extLst>
            </p:cNvPr>
            <p:cNvSpPr txBox="1"/>
            <p:nvPr/>
          </p:nvSpPr>
          <p:spPr>
            <a:xfrm>
              <a:off x="8400711" y="1047275"/>
              <a:ext cx="165384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Agent process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4B98EE8-331B-46AD-8480-D4EA53C52E45}"/>
                </a:ext>
              </a:extLst>
            </p:cNvPr>
            <p:cNvSpPr txBox="1"/>
            <p:nvPr/>
          </p:nvSpPr>
          <p:spPr>
            <a:xfrm>
              <a:off x="9980033" y="1047275"/>
              <a:ext cx="17956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User processes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5227CFF2-3524-4DFC-9467-CAD2965B0CA5}"/>
                </a:ext>
              </a:extLst>
            </p:cNvPr>
            <p:cNvSpPr txBox="1"/>
            <p:nvPr/>
          </p:nvSpPr>
          <p:spPr>
            <a:xfrm>
              <a:off x="8400711" y="1605783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65CA5111-2F7F-4A25-B09E-1C0C278B8631}"/>
                </a:ext>
              </a:extLst>
            </p:cNvPr>
            <p:cNvSpPr txBox="1"/>
            <p:nvPr/>
          </p:nvSpPr>
          <p:spPr>
            <a:xfrm>
              <a:off x="9949197" y="1605782"/>
              <a:ext cx="1795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FTP, etc.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33890672-B2BF-4725-B5C4-E63CB0AC53A7}"/>
                </a:ext>
              </a:extLst>
            </p:cNvPr>
            <p:cNvSpPr txBox="1"/>
            <p:nvPr/>
          </p:nvSpPr>
          <p:spPr>
            <a:xfrm>
              <a:off x="8385843" y="2142751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62F5592D-485C-44F0-9888-932D3002B160}"/>
                </a:ext>
              </a:extLst>
            </p:cNvPr>
            <p:cNvSpPr txBox="1"/>
            <p:nvPr/>
          </p:nvSpPr>
          <p:spPr>
            <a:xfrm>
              <a:off x="10020104" y="2150404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TCP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EE0BC02D-9254-488B-86EA-DAB398D73E91}"/>
                </a:ext>
              </a:extLst>
            </p:cNvPr>
            <p:cNvSpPr txBox="1"/>
            <p:nvPr/>
          </p:nvSpPr>
          <p:spPr>
            <a:xfrm>
              <a:off x="9193182" y="2653075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9A85C8E0-7767-4CD0-A339-5304875436AB}"/>
                </a:ext>
              </a:extLst>
            </p:cNvPr>
            <p:cNvSpPr txBox="1"/>
            <p:nvPr/>
          </p:nvSpPr>
          <p:spPr>
            <a:xfrm>
              <a:off x="8326059" y="3135636"/>
              <a:ext cx="346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Network-dependent protocol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08737C9-1A1D-49C3-A211-E41099DF8809}"/>
                </a:ext>
              </a:extLst>
            </p:cNvPr>
            <p:cNvSpPr txBox="1"/>
            <p:nvPr/>
          </p:nvSpPr>
          <p:spPr>
            <a:xfrm>
              <a:off x="9235929" y="539510"/>
              <a:ext cx="1653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Host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7B43E5DB-77D6-412F-9F5F-C0652584C780}"/>
                </a:ext>
              </a:extLst>
            </p:cNvPr>
            <p:cNvSpPr txBox="1"/>
            <p:nvPr/>
          </p:nvSpPr>
          <p:spPr>
            <a:xfrm>
              <a:off x="2929436" y="4245684"/>
              <a:ext cx="1653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Host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FE43683C-7862-404E-8F15-D27B09355952}"/>
                </a:ext>
              </a:extLst>
            </p:cNvPr>
            <p:cNvSpPr txBox="1"/>
            <p:nvPr/>
          </p:nvSpPr>
          <p:spPr>
            <a:xfrm>
              <a:off x="9445628" y="3760758"/>
              <a:ext cx="1653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Router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160EFE24-4292-421C-AB67-25D9FED787B3}"/>
                </a:ext>
              </a:extLst>
            </p:cNvPr>
            <p:cNvSpPr txBox="1"/>
            <p:nvPr/>
          </p:nvSpPr>
          <p:spPr>
            <a:xfrm>
              <a:off x="4456684" y="1173418"/>
              <a:ext cx="2461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Management station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92611FC-263F-492B-BCC2-58111089A1AC}"/>
                </a:ext>
              </a:extLst>
            </p:cNvPr>
            <p:cNvSpPr txBox="1"/>
            <p:nvPr/>
          </p:nvSpPr>
          <p:spPr>
            <a:xfrm>
              <a:off x="6579668" y="2228938"/>
              <a:ext cx="1653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Central</a:t>
              </a:r>
            </a:p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MIB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2183B731-AB2E-44FF-9A45-1DE680CD7CCD}"/>
                </a:ext>
              </a:extLst>
            </p:cNvPr>
            <p:cNvSpPr txBox="1"/>
            <p:nvPr/>
          </p:nvSpPr>
          <p:spPr>
            <a:xfrm>
              <a:off x="6481299" y="4910334"/>
              <a:ext cx="1844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Internetwork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106" name="接點: 肘形 105">
              <a:extLst>
                <a:ext uri="{FF2B5EF4-FFF2-40B4-BE49-F238E27FC236}">
                  <a16:creationId xmlns:a16="http://schemas.microsoft.com/office/drawing/2014/main" id="{2D6231DD-7CE5-4E04-BD77-F12A6DC3900E}"/>
                </a:ext>
              </a:extLst>
            </p:cNvPr>
            <p:cNvCxnSpPr>
              <a:cxnSpLocks/>
              <a:stCxn id="5" idx="1"/>
              <a:endCxn id="34" idx="1"/>
            </p:cNvCxnSpPr>
            <p:nvPr/>
          </p:nvCxnSpPr>
          <p:spPr>
            <a:xfrm rot="5400000" flipH="1" flipV="1">
              <a:off x="8191864" y="4754391"/>
              <a:ext cx="311808" cy="1939035"/>
            </a:xfrm>
            <a:prstGeom prst="bentConnector4">
              <a:avLst>
                <a:gd name="adj1" fmla="val -73314"/>
                <a:gd name="adj2" fmla="val 81645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E47E2267-356C-4FB2-A96C-2F1B4372479D}"/>
                </a:ext>
              </a:extLst>
            </p:cNvPr>
            <p:cNvCxnSpPr>
              <a:cxnSpLocks/>
              <a:stCxn id="5" idx="2"/>
              <a:endCxn id="21" idx="3"/>
            </p:cNvCxnSpPr>
            <p:nvPr/>
          </p:nvCxnSpPr>
          <p:spPr>
            <a:xfrm rot="10800000" flipV="1">
              <a:off x="5424521" y="5175462"/>
              <a:ext cx="734123" cy="7757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肘形 112">
              <a:extLst>
                <a:ext uri="{FF2B5EF4-FFF2-40B4-BE49-F238E27FC236}">
                  <a16:creationId xmlns:a16="http://schemas.microsoft.com/office/drawing/2014/main" id="{EB3268FB-E25F-45A7-A36E-65356438246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603427" y="3577314"/>
              <a:ext cx="324700" cy="1598149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肘形 115">
              <a:extLst>
                <a:ext uri="{FF2B5EF4-FFF2-40B4-BE49-F238E27FC236}">
                  <a16:creationId xmlns:a16="http://schemas.microsoft.com/office/drawing/2014/main" id="{7FF6E936-1DB2-4A89-9112-BE491D9D1896}"/>
                </a:ext>
              </a:extLst>
            </p:cNvPr>
            <p:cNvCxnSpPr>
              <a:cxnSpLocks/>
              <a:stCxn id="51" idx="3"/>
              <a:endCxn id="5" idx="3"/>
            </p:cNvCxnSpPr>
            <p:nvPr/>
          </p:nvCxnSpPr>
          <p:spPr>
            <a:xfrm>
              <a:off x="6746656" y="3339755"/>
              <a:ext cx="631595" cy="1210571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A702169-D740-4F96-91F2-723237F4796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6755577" y="1806249"/>
              <a:ext cx="31721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71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Architecture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04978"/>
            <a:ext cx="10830900" cy="22298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SNMP proxy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Devices that do not support UDP/IP  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e.g., Bridge, Modem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Devices that do not want to add burden of SNMP agent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e.g., PC, programmable controller </a:t>
            </a: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56827482-A8E7-424C-954C-0A5D5237468A}"/>
              </a:ext>
            </a:extLst>
          </p:cNvPr>
          <p:cNvGrpSpPr/>
          <p:nvPr/>
        </p:nvGrpSpPr>
        <p:grpSpPr>
          <a:xfrm>
            <a:off x="430297" y="3467830"/>
            <a:ext cx="11400428" cy="3802628"/>
            <a:chOff x="415057" y="3560110"/>
            <a:chExt cx="11400428" cy="3802628"/>
          </a:xfrm>
        </p:grpSpPr>
        <p:sp>
          <p:nvSpPr>
            <p:cNvPr id="5" name="雲朵形 4">
              <a:extLst>
                <a:ext uri="{FF2B5EF4-FFF2-40B4-BE49-F238E27FC236}">
                  <a16:creationId xmlns:a16="http://schemas.microsoft.com/office/drawing/2014/main" id="{36B83929-95F7-4819-90DE-7C72055F3313}"/>
                </a:ext>
              </a:extLst>
            </p:cNvPr>
            <p:cNvSpPr/>
            <p:nvPr/>
          </p:nvSpPr>
          <p:spPr>
            <a:xfrm>
              <a:off x="2990333" y="6542666"/>
              <a:ext cx="1239265" cy="820071"/>
            </a:xfrm>
            <a:prstGeom prst="cloud">
              <a:avLst/>
            </a:prstGeom>
            <a:solidFill>
              <a:srgbClr val="E6E6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雲朵形 5">
              <a:extLst>
                <a:ext uri="{FF2B5EF4-FFF2-40B4-BE49-F238E27FC236}">
                  <a16:creationId xmlns:a16="http://schemas.microsoft.com/office/drawing/2014/main" id="{864ECB99-6A22-4B42-AB05-CAAB6F5B2945}"/>
                </a:ext>
              </a:extLst>
            </p:cNvPr>
            <p:cNvSpPr/>
            <p:nvPr/>
          </p:nvSpPr>
          <p:spPr>
            <a:xfrm>
              <a:off x="8012945" y="6542667"/>
              <a:ext cx="1239265" cy="820071"/>
            </a:xfrm>
            <a:prstGeom prst="cloud">
              <a:avLst/>
            </a:prstGeom>
            <a:solidFill>
              <a:srgbClr val="E6E6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5F765C7-60F9-42B5-A91F-155B30CD2803}"/>
                </a:ext>
              </a:extLst>
            </p:cNvPr>
            <p:cNvGrpSpPr/>
            <p:nvPr/>
          </p:nvGrpSpPr>
          <p:grpSpPr>
            <a:xfrm>
              <a:off x="509908" y="3959180"/>
              <a:ext cx="2370288" cy="2777730"/>
              <a:chOff x="599040" y="3959180"/>
              <a:chExt cx="2370288" cy="2777730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601B137F-1297-485B-9E16-6BF37158EE28}"/>
                  </a:ext>
                </a:extLst>
              </p:cNvPr>
              <p:cNvGrpSpPr/>
              <p:nvPr/>
            </p:nvGrpSpPr>
            <p:grpSpPr>
              <a:xfrm>
                <a:off x="702244" y="3959180"/>
                <a:ext cx="2074097" cy="2777730"/>
                <a:chOff x="5008880" y="1413520"/>
                <a:chExt cx="1648594" cy="277773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2600BE-B6CB-45C5-A5C9-7086B1E3E818}"/>
                    </a:ext>
                  </a:extLst>
                </p:cNvPr>
                <p:cNvSpPr/>
                <p:nvPr/>
              </p:nvSpPr>
              <p:spPr>
                <a:xfrm>
                  <a:off x="5008880" y="1413520"/>
                  <a:ext cx="1648594" cy="277773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Comic Sans MS" panose="030F0702030302020204" pitchFamily="66" charset="0"/>
                  </a:endParaRPr>
                </a:p>
              </p:txBody>
            </p:sp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339E8733-0AD9-4F73-B886-46FAAF23D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2948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048A076E-733B-457F-8D8A-E4BF881D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344614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9CB253A1-CC2C-4AD2-B544-6D901DEA3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1932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9A548908-3017-46BB-9BBE-4B6439DDE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2440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79AF3EB-588A-4D1D-901F-784FB2D7E799}"/>
                  </a:ext>
                </a:extLst>
              </p:cNvPr>
              <p:cNvSpPr txBox="1"/>
              <p:nvPr/>
            </p:nvSpPr>
            <p:spPr>
              <a:xfrm>
                <a:off x="711165" y="4028350"/>
                <a:ext cx="207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Manager process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E5ED1E5-D3C7-41B7-8087-A217166759A8}"/>
                  </a:ext>
                </a:extLst>
              </p:cNvPr>
              <p:cNvSpPr txBox="1"/>
              <p:nvPr/>
            </p:nvSpPr>
            <p:spPr>
              <a:xfrm>
                <a:off x="651274" y="4572327"/>
                <a:ext cx="2176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SNMP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EB53D8F-3E7F-468C-BF74-0A3B381519D5}"/>
                  </a:ext>
                </a:extLst>
              </p:cNvPr>
              <p:cNvSpPr txBox="1"/>
              <p:nvPr/>
            </p:nvSpPr>
            <p:spPr>
              <a:xfrm>
                <a:off x="651274" y="5049726"/>
                <a:ext cx="2176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UDP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049207-2519-4817-9E7A-C647B4E61E6F}"/>
                  </a:ext>
                </a:extLst>
              </p:cNvPr>
              <p:cNvSpPr txBox="1"/>
              <p:nvPr/>
            </p:nvSpPr>
            <p:spPr>
              <a:xfrm>
                <a:off x="702244" y="5561856"/>
                <a:ext cx="207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IP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257A807-3359-46B8-8485-E880FEB16AB5}"/>
                  </a:ext>
                </a:extLst>
              </p:cNvPr>
              <p:cNvSpPr txBox="1"/>
              <p:nvPr/>
            </p:nvSpPr>
            <p:spPr>
              <a:xfrm>
                <a:off x="599040" y="6069124"/>
                <a:ext cx="23702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6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86A3F0DF-94D0-4687-B94F-BACCC342DD78}"/>
                </a:ext>
              </a:extLst>
            </p:cNvPr>
            <p:cNvGrpSpPr/>
            <p:nvPr/>
          </p:nvGrpSpPr>
          <p:grpSpPr>
            <a:xfrm>
              <a:off x="9445197" y="3959180"/>
              <a:ext cx="2370288" cy="2777730"/>
              <a:chOff x="9189481" y="3959180"/>
              <a:chExt cx="2370288" cy="2777730"/>
            </a:xfrm>
          </p:grpSpPr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25286372-EF10-46FF-9F0A-9DCFF2BB1C24}"/>
                  </a:ext>
                </a:extLst>
              </p:cNvPr>
              <p:cNvGrpSpPr/>
              <p:nvPr/>
            </p:nvGrpSpPr>
            <p:grpSpPr>
              <a:xfrm>
                <a:off x="9292685" y="3959180"/>
                <a:ext cx="2074097" cy="2777730"/>
                <a:chOff x="5008880" y="1413520"/>
                <a:chExt cx="1648594" cy="2777730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7029071-BFE2-4AFE-9808-8DD49543DD56}"/>
                    </a:ext>
                  </a:extLst>
                </p:cNvPr>
                <p:cNvSpPr/>
                <p:nvPr/>
              </p:nvSpPr>
              <p:spPr>
                <a:xfrm>
                  <a:off x="5008880" y="1413520"/>
                  <a:ext cx="1648594" cy="277773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Comic Sans MS" panose="030F0702030302020204" pitchFamily="66" charset="0"/>
                  </a:endParaRPr>
                </a:p>
              </p:txBody>
            </p: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8F237F18-9E9B-4A96-94E2-C1CF598BB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344614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4DD21D86-A297-41F1-B3DD-832414DCD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1932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189F158-86E0-405E-A98B-C6268A21EB79}"/>
                  </a:ext>
                </a:extLst>
              </p:cNvPr>
              <p:cNvSpPr txBox="1"/>
              <p:nvPr/>
            </p:nvSpPr>
            <p:spPr>
              <a:xfrm>
                <a:off x="9301606" y="4028350"/>
                <a:ext cx="207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Manager process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3884940-FC7C-44EE-AD46-A171645D4A21}"/>
                  </a:ext>
                </a:extLst>
              </p:cNvPr>
              <p:cNvSpPr txBox="1"/>
              <p:nvPr/>
            </p:nvSpPr>
            <p:spPr>
              <a:xfrm>
                <a:off x="9241713" y="4818893"/>
                <a:ext cx="21760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Protocol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architecture</a:t>
                </a:r>
                <a:r>
                  <a:rPr lang="zh-TW" altLang="en-US" sz="16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sz="1600" dirty="0">
                    <a:latin typeface="Comic Sans MS" panose="030F0702030302020204" pitchFamily="66" charset="0"/>
                  </a:rPr>
                  <a:t>used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by proxied device</a:t>
                </a: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69FC9A6-AF98-4A8E-8D24-265D8CFED2B4}"/>
                  </a:ext>
                </a:extLst>
              </p:cNvPr>
              <p:cNvSpPr txBox="1"/>
              <p:nvPr/>
            </p:nvSpPr>
            <p:spPr>
              <a:xfrm>
                <a:off x="9189481" y="6069124"/>
                <a:ext cx="23702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6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9BF7907E-536D-4766-8A03-3EAB42C01250}"/>
                </a:ext>
              </a:extLst>
            </p:cNvPr>
            <p:cNvGrpSpPr/>
            <p:nvPr/>
          </p:nvGrpSpPr>
          <p:grpSpPr>
            <a:xfrm>
              <a:off x="4220941" y="3961180"/>
              <a:ext cx="3780308" cy="2727394"/>
              <a:chOff x="4208622" y="3779839"/>
              <a:chExt cx="3780308" cy="2727394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0FCFA72F-A2E2-4168-AFDD-CE5D895606E7}"/>
                  </a:ext>
                </a:extLst>
              </p:cNvPr>
              <p:cNvGrpSpPr/>
              <p:nvPr/>
            </p:nvGrpSpPr>
            <p:grpSpPr>
              <a:xfrm>
                <a:off x="4509146" y="3779839"/>
                <a:ext cx="3167264" cy="2727393"/>
                <a:chOff x="4600228" y="3912491"/>
                <a:chExt cx="2945781" cy="2468857"/>
              </a:xfrm>
            </p:grpSpPr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BEE0FE2C-EF62-4191-A3BF-65797ED18D1C}"/>
                    </a:ext>
                  </a:extLst>
                </p:cNvPr>
                <p:cNvGrpSpPr/>
                <p:nvPr/>
              </p:nvGrpSpPr>
              <p:grpSpPr>
                <a:xfrm>
                  <a:off x="4600228" y="3912491"/>
                  <a:ext cx="2945781" cy="2468857"/>
                  <a:chOff x="5008875" y="1413521"/>
                  <a:chExt cx="1648599" cy="2468857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8636C41E-FA71-42BD-9EA6-4555DC430120}"/>
                      </a:ext>
                    </a:extLst>
                  </p:cNvPr>
                  <p:cNvSpPr/>
                  <p:nvPr/>
                </p:nvSpPr>
                <p:spPr>
                  <a:xfrm>
                    <a:off x="5008880" y="1413521"/>
                    <a:ext cx="1648594" cy="24688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Comic Sans MS" panose="030F0702030302020204" pitchFamily="66" charset="0"/>
                    </a:endParaRPr>
                  </a:p>
                </p:txBody>
              </p: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B81358DB-09C3-4EFB-B91B-96E32CE01A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8880" y="3446141"/>
                    <a:ext cx="1648594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接點 33">
                    <a:extLst>
                      <a:ext uri="{FF2B5EF4-FFF2-40B4-BE49-F238E27FC236}">
                        <a16:creationId xmlns:a16="http://schemas.microsoft.com/office/drawing/2014/main" id="{BA4EE745-2E12-46AF-A829-C55C4E22FC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8875" y="1858326"/>
                    <a:ext cx="1648594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FE26E6CF-9F0C-43C9-B930-9DF8013FBA5E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>
                  <a:off x="6073123" y="4351690"/>
                  <a:ext cx="0" cy="2029658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106BB7A9-5726-4E15-820F-46F127F40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0228" y="5172016"/>
                  <a:ext cx="147288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5BB12CC5-E0ED-4D35-9780-55D0E3743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0228" y="5561295"/>
                  <a:ext cx="147288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31436291-0952-4063-B478-A60FEA6B7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0228" y="4732974"/>
                  <a:ext cx="147288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7DEA210-0548-4D36-96A0-1792E0731E01}"/>
                  </a:ext>
                </a:extLst>
              </p:cNvPr>
              <p:cNvSpPr txBox="1"/>
              <p:nvPr/>
            </p:nvSpPr>
            <p:spPr>
              <a:xfrm>
                <a:off x="4466841" y="6045568"/>
                <a:ext cx="1685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E7D69DF-DD34-46B7-AD8E-BA620E2B56A1}"/>
                  </a:ext>
                </a:extLst>
              </p:cNvPr>
              <p:cNvSpPr txBox="1"/>
              <p:nvPr/>
            </p:nvSpPr>
            <p:spPr>
              <a:xfrm>
                <a:off x="6041701" y="6045568"/>
                <a:ext cx="1685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A92C7FA-40D5-404A-AE32-18C5735E8013}"/>
                  </a:ext>
                </a:extLst>
              </p:cNvPr>
              <p:cNvSpPr txBox="1"/>
              <p:nvPr/>
            </p:nvSpPr>
            <p:spPr>
              <a:xfrm>
                <a:off x="5812891" y="4813696"/>
                <a:ext cx="2176039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300" dirty="0">
                    <a:latin typeface="Comic Sans MS" panose="030F0702030302020204" pitchFamily="66" charset="0"/>
                  </a:rPr>
                  <a:t>Protocol</a:t>
                </a:r>
              </a:p>
              <a:p>
                <a:pPr algn="ctr"/>
                <a:r>
                  <a:rPr lang="en-US" altLang="zh-TW" sz="1300" dirty="0">
                    <a:latin typeface="Comic Sans MS" panose="030F0702030302020204" pitchFamily="66" charset="0"/>
                  </a:rPr>
                  <a:t>architecture</a:t>
                </a:r>
                <a:r>
                  <a:rPr lang="zh-TW" altLang="en-US" sz="13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sz="1300" dirty="0">
                    <a:latin typeface="Comic Sans MS" panose="030F0702030302020204" pitchFamily="66" charset="0"/>
                  </a:rPr>
                  <a:t>used</a:t>
                </a:r>
              </a:p>
              <a:p>
                <a:pPr algn="ctr"/>
                <a:r>
                  <a:rPr lang="en-US" altLang="zh-TW" sz="1300" dirty="0">
                    <a:latin typeface="Comic Sans MS" panose="030F0702030302020204" pitchFamily="66" charset="0"/>
                  </a:rPr>
                  <a:t>by proxied device</a:t>
                </a: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A0FB388-D5DD-4103-B44C-24B86B2D78D8}"/>
                  </a:ext>
                </a:extLst>
              </p:cNvPr>
              <p:cNvSpPr txBox="1"/>
              <p:nvPr/>
            </p:nvSpPr>
            <p:spPr>
              <a:xfrm>
                <a:off x="4259594" y="4319211"/>
                <a:ext cx="2074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Manager process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033F598-8EC6-4A67-948D-1D33E8FD14D4}"/>
                  </a:ext>
                </a:extLst>
              </p:cNvPr>
              <p:cNvSpPr txBox="1"/>
              <p:nvPr/>
            </p:nvSpPr>
            <p:spPr>
              <a:xfrm>
                <a:off x="4208622" y="4757701"/>
                <a:ext cx="2176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SNMP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45A29D40-6D2D-4E57-A5D6-244C2715078A}"/>
                  </a:ext>
                </a:extLst>
              </p:cNvPr>
              <p:cNvSpPr txBox="1"/>
              <p:nvPr/>
            </p:nvSpPr>
            <p:spPr>
              <a:xfrm>
                <a:off x="4208622" y="5248680"/>
                <a:ext cx="2176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UDP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16E998E2-4038-4D60-ACBA-766FAD02E50C}"/>
                  </a:ext>
                </a:extLst>
              </p:cNvPr>
              <p:cNvSpPr txBox="1"/>
              <p:nvPr/>
            </p:nvSpPr>
            <p:spPr>
              <a:xfrm>
                <a:off x="4259592" y="5656401"/>
                <a:ext cx="2074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IP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40DFEF1A-983F-4606-A077-8B8291E80E4B}"/>
                  </a:ext>
                </a:extLst>
              </p:cNvPr>
              <p:cNvSpPr txBox="1"/>
              <p:nvPr/>
            </p:nvSpPr>
            <p:spPr>
              <a:xfrm>
                <a:off x="5055724" y="3857060"/>
                <a:ext cx="20740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Mapping function</a:t>
                </a:r>
                <a:endParaRPr lang="zh-TW" altLang="en-US" sz="16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AE79CE7-629F-4B96-96AC-F1A59DC975F0}"/>
                </a:ext>
              </a:extLst>
            </p:cNvPr>
            <p:cNvSpPr txBox="1"/>
            <p:nvPr/>
          </p:nvSpPr>
          <p:spPr>
            <a:xfrm>
              <a:off x="9557322" y="3589848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Proxied device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812C213-DE41-41F9-B82C-97AB4D7E2137}"/>
                </a:ext>
              </a:extLst>
            </p:cNvPr>
            <p:cNvSpPr txBox="1"/>
            <p:nvPr/>
          </p:nvSpPr>
          <p:spPr>
            <a:xfrm>
              <a:off x="5068042" y="3560110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Proxy agent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FE208D11-C547-4EB4-AA65-7259311186C1}"/>
                </a:ext>
              </a:extLst>
            </p:cNvPr>
            <p:cNvSpPr txBox="1"/>
            <p:nvPr/>
          </p:nvSpPr>
          <p:spPr>
            <a:xfrm>
              <a:off x="415057" y="3574359"/>
              <a:ext cx="2480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Management station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812CD015-1342-4775-A21B-F204C53023A6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0800000">
              <a:off x="1650161" y="6736910"/>
              <a:ext cx="1344016" cy="215792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A5FB4D25-8E7E-4519-ABD6-E08F587F17B2}"/>
                </a:ext>
              </a:extLst>
            </p:cNvPr>
            <p:cNvCxnSpPr>
              <a:cxnSpLocks/>
              <a:stCxn id="5" idx="0"/>
              <a:endCxn id="45" idx="2"/>
            </p:cNvCxnSpPr>
            <p:nvPr/>
          </p:nvCxnSpPr>
          <p:spPr>
            <a:xfrm flipV="1">
              <a:off x="4228565" y="6688574"/>
              <a:ext cx="1093299" cy="264128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73968B8F-702B-445E-B610-1FF6288DAA79}"/>
                </a:ext>
              </a:extLst>
            </p:cNvPr>
            <p:cNvCxnSpPr>
              <a:cxnSpLocks/>
              <a:stCxn id="46" idx="2"/>
              <a:endCxn id="6" idx="2"/>
            </p:cNvCxnSpPr>
            <p:nvPr/>
          </p:nvCxnSpPr>
          <p:spPr>
            <a:xfrm rot="16200000" flipH="1">
              <a:off x="7324692" y="6260605"/>
              <a:ext cx="264129" cy="1120065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906F5C62-1172-4B87-A0DB-62236EEB75A0}"/>
                </a:ext>
              </a:extLst>
            </p:cNvPr>
            <p:cNvCxnSpPr>
              <a:cxnSpLocks/>
              <a:stCxn id="20" idx="2"/>
              <a:endCxn id="6" idx="0"/>
            </p:cNvCxnSpPr>
            <p:nvPr/>
          </p:nvCxnSpPr>
          <p:spPr>
            <a:xfrm rot="5400000">
              <a:off x="9810418" y="6177670"/>
              <a:ext cx="215793" cy="1334273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35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09678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Management Information Base (MIB)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Collection of objects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Each object represents certain resource of managed device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Interoperability of MIB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Object that represents a particular resource should be the same cross various system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What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(MIB-I) and MIB-II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Common representation format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SMI (Structure of Management Information)</a:t>
            </a:r>
          </a:p>
        </p:txBody>
      </p:sp>
    </p:spTree>
    <p:extLst>
      <p:ext uri="{BB962C8B-B14F-4D97-AF65-F5344CB8AC3E}">
        <p14:creationId xmlns:p14="http://schemas.microsoft.com/office/powerpoint/2010/main" val="185923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 – SMI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07034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SMI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Structure of Management Information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Identify the data type that can be used in MIB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How resources are represented and named, including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MIB structure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Syntax and value of each object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Encoding of object value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831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601703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MIB structure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Rooted tree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The leaves are the actual managed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Each object has an identifier (OBJECT IDENTIFIER)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Number with dot as delimiter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The internet node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iso(1) -&gt; org(3) -&gt; </a:t>
            </a:r>
            <a:r>
              <a:rPr lang="en-US" altLang="zh-TW" dirty="0" err="1">
                <a:ea typeface="新細明體" pitchFamily="18" charset="-120"/>
              </a:rPr>
              <a:t>dod</a:t>
            </a:r>
            <a:r>
              <a:rPr lang="en-US" altLang="zh-TW" dirty="0">
                <a:ea typeface="新細明體" pitchFamily="18" charset="-120"/>
              </a:rPr>
              <a:t>(6) -&gt; internet(1)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object identifier of internet node: 1.3.6.1 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internet node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directory(1) :OSI X.500 directory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mgmt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(2): used for objects defined in IAB (Internet Activities Board)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experimental(3): used for internet experiments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private(4): unilaterally usage</a:t>
            </a: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F1F6E0D7-FA26-4F54-9F1E-8AD5A4BA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 – SMI (2)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182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4613030" cy="4070345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MIB Tree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Define additional objects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mib-2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1.3.6.1.2.1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experimental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1.3.6.1.3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enterprises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1.3.6.1.4.1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7B2A91C1-49AF-487B-83AE-92C83489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 – SMI (3)</a:t>
            </a:r>
            <a:endParaRPr lang="zh-TW" altLang="en-US" sz="4800" dirty="0"/>
          </a:p>
        </p:txBody>
      </p:sp>
      <p:pic>
        <p:nvPicPr>
          <p:cNvPr id="96" name="Picture 4" descr="img404">
            <a:extLst>
              <a:ext uri="{FF2B5EF4-FFF2-40B4-BE49-F238E27FC236}">
                <a16:creationId xmlns:a16="http://schemas.microsoft.com/office/drawing/2014/main" id="{1EA798BB-97ED-4B10-A613-ADD4664AF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t="1648" r="15553" b="5492"/>
          <a:stretch>
            <a:fillRect/>
          </a:stretch>
        </p:blipFill>
        <p:spPr bwMode="auto">
          <a:xfrm>
            <a:off x="6568440" y="1127760"/>
            <a:ext cx="3611880" cy="62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32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(1)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91084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Definition of object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type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Application-independent type (UNIVERSAL type)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Integer, Octet String, Object Identifier, Null, Sequence, Sequence Of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Application-wide types (RFC 1155)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NetworkAddress</a:t>
            </a:r>
            <a:r>
              <a:rPr lang="en-US" altLang="zh-TW" dirty="0">
                <a:ea typeface="新細明體" pitchFamily="18" charset="-120"/>
              </a:rPr>
              <a:t>  Not used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IpAddress</a:t>
            </a:r>
            <a:endParaRPr lang="en-US" altLang="zh-TW" dirty="0">
              <a:ea typeface="新細明體" pitchFamily="18" charset="-120"/>
            </a:endParaRP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Counter (0 ~ 232 -1), increasing only, wrap to 0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Gauge (0 ~ 232 -1)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TimeTicks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Opaque (encoded as OCTET STRING for transmission)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Value ranges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Relationship with other objects in MIB</a:t>
            </a:r>
          </a:p>
        </p:txBody>
      </p:sp>
    </p:spTree>
    <p:extLst>
      <p:ext uri="{BB962C8B-B14F-4D97-AF65-F5344CB8AC3E}">
        <p14:creationId xmlns:p14="http://schemas.microsoft.com/office/powerpoint/2010/main" val="198009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(2)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89337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ASN.1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Abstract Syntax Notation One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formal language developed by CCITT and ISO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 SNMP, we use macro to define other types used to define managed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Macro definition (template)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Macro instance (particular type)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Macro instance value </a:t>
            </a:r>
          </a:p>
        </p:txBody>
      </p:sp>
    </p:spTree>
    <p:extLst>
      <p:ext uri="{BB962C8B-B14F-4D97-AF65-F5344CB8AC3E}">
        <p14:creationId xmlns:p14="http://schemas.microsoft.com/office/powerpoint/2010/main" val="1569079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(3)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148067"/>
            <a:ext cx="10830900" cy="53091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Example: 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/share/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mibs</a:t>
            </a:r>
            <a:r>
              <a:rPr lang="en-US" altLang="zh-TW" dirty="0">
                <a:ea typeface="新細明體" pitchFamily="18" charset="-120"/>
              </a:rPr>
              <a:t>/BEGEMOT-HOSTRES-MIB.txt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093D0B90-A830-44C7-93E6-105DB1C59418}"/>
              </a:ext>
            </a:extLst>
          </p:cNvPr>
          <p:cNvSpPr txBox="1">
            <a:spLocks/>
          </p:cNvSpPr>
          <p:nvPr/>
        </p:nvSpPr>
        <p:spPr>
          <a:xfrm>
            <a:off x="582840" y="1678981"/>
            <a:ext cx="10830900" cy="556758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-- Additional stuff for the HOST-RESOURCES MIB. </a:t>
            </a:r>
          </a:p>
          <a:p>
            <a:pPr marL="0" indent="0">
              <a:buNone/>
            </a:pPr>
            <a:r>
              <a:rPr lang="en-US" sz="1600" b="1" dirty="0"/>
              <a:t>BEGEMOT-HOSTRES-MIB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DEFINITIONS ::= BEGIN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IMPORTS</a:t>
            </a:r>
          </a:p>
          <a:p>
            <a:pPr marL="0" indent="0">
              <a:buNone/>
            </a:pPr>
            <a:r>
              <a:rPr lang="en-US" sz="1600" b="1" dirty="0"/>
              <a:t>    MODULE-IDENTITY, OBJECT-TYPE, </a:t>
            </a:r>
            <a:r>
              <a:rPr lang="en-US" sz="1600" b="1" dirty="0" err="1"/>
              <a:t>TimeTicks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1600" b="1" dirty="0"/>
              <a:t>SNMPv2-SMI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begemot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FROM BEGEMOT-MIB;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begemotHostres</a:t>
            </a:r>
            <a:r>
              <a:rPr lang="en-US" sz="1600" b="1" dirty="0"/>
              <a:t> MODULE-IDENTITY</a:t>
            </a:r>
          </a:p>
          <a:p>
            <a:pPr marL="0" indent="0">
              <a:buNone/>
            </a:pPr>
            <a:r>
              <a:rPr lang="en-US" sz="1600" b="1" dirty="0"/>
              <a:t>    ….</a:t>
            </a:r>
          </a:p>
          <a:p>
            <a:pPr marL="0" indent="0">
              <a:buNone/>
            </a:pPr>
            <a:r>
              <a:rPr lang="en-US" sz="1600" b="1" dirty="0"/>
              <a:t>    ::= { </a:t>
            </a:r>
            <a:r>
              <a:rPr lang="en-US" sz="1600" b="1" dirty="0" err="1"/>
              <a:t>begemot</a:t>
            </a:r>
            <a:r>
              <a:rPr lang="en-US" sz="1600" b="1" dirty="0"/>
              <a:t> 202 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begemotHostresObjects</a:t>
            </a:r>
            <a:r>
              <a:rPr lang="en-US" sz="1600" b="1" dirty="0"/>
              <a:t>   OBJECT IDENTIFIER ::= { </a:t>
            </a:r>
            <a:r>
              <a:rPr lang="en-US" sz="1600" b="1" dirty="0" err="1"/>
              <a:t>begemotHostres</a:t>
            </a:r>
            <a:r>
              <a:rPr lang="en-US" sz="1600" b="1" dirty="0"/>
              <a:t> 1 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begemotHrStorageUpdate</a:t>
            </a:r>
            <a:r>
              <a:rPr lang="en-US" sz="1600" b="1" dirty="0"/>
              <a:t> OBJECT-TYPE</a:t>
            </a:r>
          </a:p>
          <a:p>
            <a:pPr marL="0" indent="0">
              <a:buNone/>
            </a:pPr>
            <a:r>
              <a:rPr lang="en-US" sz="1600" b="1" dirty="0"/>
              <a:t>    SYNTAX      </a:t>
            </a:r>
            <a:r>
              <a:rPr lang="en-US" sz="1600" b="1" dirty="0" err="1"/>
              <a:t>TimeTicks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MAX-ACCESS  read-write</a:t>
            </a:r>
          </a:p>
          <a:p>
            <a:pPr marL="0" indent="0">
              <a:buNone/>
            </a:pPr>
            <a:r>
              <a:rPr lang="en-US" sz="1600" b="1" dirty="0"/>
              <a:t>    STATUS      current</a:t>
            </a:r>
          </a:p>
          <a:p>
            <a:pPr marL="0" indent="0">
              <a:buNone/>
            </a:pPr>
            <a:r>
              <a:rPr lang="en-US" sz="1600" b="1" dirty="0"/>
              <a:t>    DESCRIPTION</a:t>
            </a:r>
          </a:p>
          <a:p>
            <a:pPr marL="0" indent="0">
              <a:buNone/>
            </a:pPr>
            <a:r>
              <a:rPr lang="en-US" sz="1600" b="1" dirty="0"/>
              <a:t>            "The maximum number of ticks the storage table is cached."</a:t>
            </a:r>
          </a:p>
          <a:p>
            <a:pPr marL="0" indent="0">
              <a:buNone/>
            </a:pPr>
            <a:r>
              <a:rPr lang="en-US" sz="1600" b="1" dirty="0"/>
              <a:t>::= { </a:t>
            </a:r>
            <a:r>
              <a:rPr lang="en-US" sz="1600" b="1" dirty="0" err="1"/>
              <a:t>begemotHostresObjects</a:t>
            </a:r>
            <a:r>
              <a:rPr lang="en-US" sz="1600" b="1" dirty="0"/>
              <a:t> 1 }</a:t>
            </a:r>
          </a:p>
        </p:txBody>
      </p:sp>
    </p:spTree>
    <p:extLst>
      <p:ext uri="{BB962C8B-B14F-4D97-AF65-F5344CB8AC3E}">
        <p14:creationId xmlns:p14="http://schemas.microsoft.com/office/powerpoint/2010/main" val="347248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Network Management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48611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The network management is to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Monitor the network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Ensure the operations over the network are functional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Assure the network works efficiently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An ounce of prevention is worth a pound of cure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Something wrong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Service down, fix the problem, resume the service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Nothing wrong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Service is somewhat abnormal, try to fix it online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Requirements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FCAPS</a:t>
            </a:r>
          </a:p>
        </p:txBody>
      </p:sp>
    </p:spTree>
    <p:extLst>
      <p:ext uri="{BB962C8B-B14F-4D97-AF65-F5344CB8AC3E}">
        <p14:creationId xmlns:p14="http://schemas.microsoft.com/office/powerpoint/2010/main" val="425197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405">
            <a:extLst>
              <a:ext uri="{FF2B5EF4-FFF2-40B4-BE49-F238E27FC236}">
                <a16:creationId xmlns:a16="http://schemas.microsoft.com/office/drawing/2014/main" id="{D349938B-4CF2-4BA1-874E-0A05F347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3" y="1097505"/>
            <a:ext cx="5841703" cy="631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(4)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106182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OBJECT-Type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317260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(5)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15219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Example of object definition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iso.org.dod.internet.mgmt.mib-2.tcp.tcpMaxConn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1.3.6.1.2.1.6.4</a:t>
            </a:r>
          </a:p>
        </p:txBody>
      </p:sp>
      <p:pic>
        <p:nvPicPr>
          <p:cNvPr id="5" name="Picture 4" descr="img406">
            <a:extLst>
              <a:ext uri="{FF2B5EF4-FFF2-40B4-BE49-F238E27FC236}">
                <a16:creationId xmlns:a16="http://schemas.microsoft.com/office/drawing/2014/main" id="{F3CF42FD-C248-40A5-92A9-F252D793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2" y="3500096"/>
            <a:ext cx="10084400" cy="27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299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(6)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135939"/>
            <a:ext cx="10830900" cy="15219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2-D table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Two-dimensional array with scalar-valued entries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Ex: </a:t>
            </a:r>
            <a:r>
              <a:rPr lang="en-US" altLang="zh-TW" dirty="0" err="1">
                <a:ea typeface="新細明體" pitchFamily="18" charset="-120"/>
              </a:rPr>
              <a:t>tcpConnTable</a:t>
            </a:r>
            <a:r>
              <a:rPr lang="en-US" altLang="zh-TW" dirty="0">
                <a:ea typeface="新細明體" pitchFamily="18" charset="-120"/>
              </a:rPr>
              <a:t> (RFC1213)</a:t>
            </a:r>
          </a:p>
        </p:txBody>
      </p:sp>
      <p:pic>
        <p:nvPicPr>
          <p:cNvPr id="5" name="Picture 4" descr="img407">
            <a:extLst>
              <a:ext uri="{FF2B5EF4-FFF2-40B4-BE49-F238E27FC236}">
                <a16:creationId xmlns:a16="http://schemas.microsoft.com/office/drawing/2014/main" id="{C529D71C-8616-414B-8E5B-F4B0A145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" r="4878" b="42172"/>
          <a:stretch>
            <a:fillRect/>
          </a:stretch>
        </p:blipFill>
        <p:spPr bwMode="auto">
          <a:xfrm>
            <a:off x="2546258" y="2673418"/>
            <a:ext cx="6905808" cy="473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985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(7)</a:t>
            </a:r>
            <a:endParaRPr lang="zh-TW" altLang="en-US" sz="4200" dirty="0"/>
          </a:p>
        </p:txBody>
      </p:sp>
      <p:pic>
        <p:nvPicPr>
          <p:cNvPr id="7" name="Picture 4" descr="img407">
            <a:extLst>
              <a:ext uri="{FF2B5EF4-FFF2-40B4-BE49-F238E27FC236}">
                <a16:creationId xmlns:a16="http://schemas.microsoft.com/office/drawing/2014/main" id="{355DA7B7-C69D-41FD-93F7-49905B6C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3" y="1330451"/>
            <a:ext cx="4361175" cy="36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img408">
            <a:extLst>
              <a:ext uri="{FF2B5EF4-FFF2-40B4-BE49-F238E27FC236}">
                <a16:creationId xmlns:a16="http://schemas.microsoft.com/office/drawing/2014/main" id="{8D247B9E-FBCA-47A5-8971-6F8C70E3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62" y="1330451"/>
            <a:ext cx="6623922" cy="596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33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(8)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1061829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iso (1) -&gt; org (3) -&gt; </a:t>
            </a:r>
            <a:r>
              <a:rPr lang="en-US" altLang="zh-TW" dirty="0" err="1">
                <a:ea typeface="新細明體" pitchFamily="18" charset="-120"/>
              </a:rPr>
              <a:t>dod</a:t>
            </a:r>
            <a:r>
              <a:rPr lang="en-US" altLang="zh-TW" dirty="0">
                <a:ea typeface="新細明體" pitchFamily="18" charset="-120"/>
              </a:rPr>
              <a:t> (6) -&gt; internet (1) -&gt; </a:t>
            </a:r>
            <a:r>
              <a:rPr lang="en-US" altLang="zh-TW" dirty="0" err="1">
                <a:ea typeface="新細明體" pitchFamily="18" charset="-120"/>
              </a:rPr>
              <a:t>mgmt</a:t>
            </a:r>
            <a:r>
              <a:rPr lang="en-US" altLang="zh-TW" dirty="0">
                <a:ea typeface="新細明體" pitchFamily="18" charset="-120"/>
              </a:rPr>
              <a:t> (2)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mib-2 (1) -&gt; </a:t>
            </a:r>
            <a:r>
              <a:rPr lang="en-US" altLang="zh-TW" dirty="0" err="1">
                <a:ea typeface="新細明體" pitchFamily="18" charset="-120"/>
              </a:rPr>
              <a:t>tcp</a:t>
            </a:r>
            <a:r>
              <a:rPr lang="en-US" altLang="zh-TW" dirty="0">
                <a:ea typeface="新細明體" pitchFamily="18" charset="-120"/>
              </a:rPr>
              <a:t> (6) -&gt; </a:t>
            </a:r>
            <a:r>
              <a:rPr lang="en-US" altLang="zh-TW" dirty="0" err="1">
                <a:ea typeface="新細明體" pitchFamily="18" charset="-120"/>
              </a:rPr>
              <a:t>tcpConnTable</a:t>
            </a:r>
            <a:r>
              <a:rPr lang="en-US" altLang="zh-TW" dirty="0">
                <a:ea typeface="新細明體" pitchFamily="18" charset="-120"/>
              </a:rPr>
              <a:t>(13)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7C27B9F-BDED-4654-94BD-F06E83960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41299"/>
              </p:ext>
            </p:extLst>
          </p:nvPr>
        </p:nvGraphicFramePr>
        <p:xfrm>
          <a:off x="667407" y="4927721"/>
          <a:ext cx="9139165" cy="1218429"/>
        </p:xfrm>
        <a:graphic>
          <a:graphicData uri="http://schemas.openxmlformats.org/drawingml/2006/table">
            <a:tbl>
              <a:tblPr firstRow="1" bandRow="1">
                <a:tableStyleId>{4BAF01D8-87DC-4E45-9FF3-3F5A4B93633A}</a:tableStyleId>
              </a:tblPr>
              <a:tblGrid>
                <a:gridCol w="1827833">
                  <a:extLst>
                    <a:ext uri="{9D8B030D-6E8A-4147-A177-3AD203B41FA5}">
                      <a16:colId xmlns:a16="http://schemas.microsoft.com/office/drawing/2014/main" val="3996449900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3980555105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1970629081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3322471294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97127590"/>
                    </a:ext>
                  </a:extLst>
                </a:gridCol>
              </a:tblGrid>
              <a:tr h="406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5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10.0.0.99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12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9.1.2.3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15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836422"/>
                  </a:ext>
                </a:extLst>
              </a:tr>
              <a:tr h="406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0.0.0.0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99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0.0.0.0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56003"/>
                  </a:ext>
                </a:extLst>
              </a:tr>
              <a:tr h="406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10.0.0.99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14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89.1.1.42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84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21262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60C3C9DC-485E-433B-A146-201A69D78D70}"/>
              </a:ext>
            </a:extLst>
          </p:cNvPr>
          <p:cNvSpPr txBox="1"/>
          <p:nvPr/>
        </p:nvSpPr>
        <p:spPr>
          <a:xfrm>
            <a:off x="524184" y="3865892"/>
            <a:ext cx="21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tcpConnState</a:t>
            </a:r>
            <a:endParaRPr lang="en-US" altLang="zh-TW" dirty="0">
              <a:latin typeface="Comic Sans MS" panose="030F0702030302020204" pitchFamily="66" charset="0"/>
            </a:endParaRP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(1.3.6.1.2.1.6.13.1.1)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0B9DEAF-0AF8-4609-A154-442E7069BA5F}"/>
              </a:ext>
            </a:extLst>
          </p:cNvPr>
          <p:cNvGrpSpPr/>
          <p:nvPr/>
        </p:nvGrpSpPr>
        <p:grpSpPr>
          <a:xfrm>
            <a:off x="667407" y="2930291"/>
            <a:ext cx="9285172" cy="1872503"/>
            <a:chOff x="334913" y="2930291"/>
            <a:chExt cx="9285172" cy="1872503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9A899F1-8B5B-4521-B6D5-0BB61451246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13" y="4570928"/>
              <a:ext cx="91391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94B77CB-31E9-4424-86BB-EC357E3B922B}"/>
                </a:ext>
              </a:extLst>
            </p:cNvPr>
            <p:cNvCxnSpPr>
              <a:cxnSpLocks/>
            </p:cNvCxnSpPr>
            <p:nvPr/>
          </p:nvCxnSpPr>
          <p:spPr>
            <a:xfrm>
              <a:off x="334913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0494327-8885-45DE-BD2D-D5A474EF44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8473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DD322FA-169C-4DEC-967F-60C84F64CC3E}"/>
                </a:ext>
              </a:extLst>
            </p:cNvPr>
            <p:cNvCxnSpPr>
              <a:cxnSpLocks/>
            </p:cNvCxnSpPr>
            <p:nvPr/>
          </p:nvCxnSpPr>
          <p:spPr>
            <a:xfrm>
              <a:off x="3992513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B56203E4-71F5-4948-B897-7C5A262D8B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1155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74E950C-31AE-4264-AABF-C274BBD9AC1F}"/>
                </a:ext>
              </a:extLst>
            </p:cNvPr>
            <p:cNvCxnSpPr>
              <a:cxnSpLocks/>
            </p:cNvCxnSpPr>
            <p:nvPr/>
          </p:nvCxnSpPr>
          <p:spPr>
            <a:xfrm>
              <a:off x="7652335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3C512A-C117-48AB-9F1B-E4A225458816}"/>
                </a:ext>
              </a:extLst>
            </p:cNvPr>
            <p:cNvCxnSpPr>
              <a:cxnSpLocks/>
            </p:cNvCxnSpPr>
            <p:nvPr/>
          </p:nvCxnSpPr>
          <p:spPr>
            <a:xfrm>
              <a:off x="9474078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CEFB910-21DE-460C-B476-7735C3D095C1}"/>
                </a:ext>
              </a:extLst>
            </p:cNvPr>
            <p:cNvCxnSpPr>
              <a:cxnSpLocks/>
            </p:cNvCxnSpPr>
            <p:nvPr/>
          </p:nvCxnSpPr>
          <p:spPr>
            <a:xfrm>
              <a:off x="856729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0BE0677-7B85-444F-BA53-0E531A6D9208}"/>
                </a:ext>
              </a:extLst>
            </p:cNvPr>
            <p:cNvCxnSpPr>
              <a:cxnSpLocks/>
            </p:cNvCxnSpPr>
            <p:nvPr/>
          </p:nvCxnSpPr>
          <p:spPr>
            <a:xfrm>
              <a:off x="673849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8AE6CE3-7131-422C-9361-9E97B38633BA}"/>
                </a:ext>
              </a:extLst>
            </p:cNvPr>
            <p:cNvCxnSpPr>
              <a:cxnSpLocks/>
            </p:cNvCxnSpPr>
            <p:nvPr/>
          </p:nvCxnSpPr>
          <p:spPr>
            <a:xfrm>
              <a:off x="490969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77CCB55-DCC5-4035-B1CF-00671D959873}"/>
                </a:ext>
              </a:extLst>
            </p:cNvPr>
            <p:cNvCxnSpPr>
              <a:cxnSpLocks/>
            </p:cNvCxnSpPr>
            <p:nvPr/>
          </p:nvCxnSpPr>
          <p:spPr>
            <a:xfrm>
              <a:off x="307327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4DFE4B9-9AC2-4548-A24B-210B92C6D3D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47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839905F-CE31-4856-A17D-C08247B549DB}"/>
                </a:ext>
              </a:extLst>
            </p:cNvPr>
            <p:cNvCxnSpPr>
              <a:cxnSpLocks/>
            </p:cNvCxnSpPr>
            <p:nvPr/>
          </p:nvCxnSpPr>
          <p:spPr>
            <a:xfrm>
              <a:off x="340116" y="3554055"/>
              <a:ext cx="91391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D3E956E-EA49-4C05-AD91-35D956ED33DA}"/>
                </a:ext>
              </a:extLst>
            </p:cNvPr>
            <p:cNvCxnSpPr>
              <a:cxnSpLocks/>
            </p:cNvCxnSpPr>
            <p:nvPr/>
          </p:nvCxnSpPr>
          <p:spPr>
            <a:xfrm>
              <a:off x="340116" y="3554055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1E83D35-A675-4DC5-95EA-3FBFE6E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4914901" y="3322189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85AC5E3-2BCD-41B6-876C-F3579F4CC5A5}"/>
                </a:ext>
              </a:extLst>
            </p:cNvPr>
            <p:cNvCxnSpPr>
              <a:cxnSpLocks/>
            </p:cNvCxnSpPr>
            <p:nvPr/>
          </p:nvCxnSpPr>
          <p:spPr>
            <a:xfrm>
              <a:off x="9479281" y="3554055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0F1F08E-EF90-4F78-AC21-7927009DD9D3}"/>
                </a:ext>
              </a:extLst>
            </p:cNvPr>
            <p:cNvSpPr txBox="1"/>
            <p:nvPr/>
          </p:nvSpPr>
          <p:spPr>
            <a:xfrm>
              <a:off x="3331661" y="2930291"/>
              <a:ext cx="3156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latin typeface="Comic Sans MS" panose="030F0702030302020204" pitchFamily="66" charset="0"/>
                </a:rPr>
                <a:t>tcpConnTable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(1.3.6.1.2.1.6.13)</a:t>
              </a:r>
              <a:endParaRPr lang="zh-TW" altLang="en-US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4A9F01B-3B34-4705-B8C0-19D6CA921BAE}"/>
                </a:ext>
              </a:extLst>
            </p:cNvPr>
            <p:cNvSpPr txBox="1"/>
            <p:nvPr/>
          </p:nvSpPr>
          <p:spPr>
            <a:xfrm>
              <a:off x="2028110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tcpConnLocalAddress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(1.3.6.1.2.1.6.13.1.2)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63CE504-C7A4-4EC5-AAB6-8649B66E52BB}"/>
                </a:ext>
              </a:extLst>
            </p:cNvPr>
            <p:cNvSpPr txBox="1"/>
            <p:nvPr/>
          </p:nvSpPr>
          <p:spPr>
            <a:xfrm>
              <a:off x="3846113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tcpConnLocalPort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(1.3.6.1.2.1.6.13.1.3)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87780E7-A62F-494B-978A-BE70CE264142}"/>
                </a:ext>
              </a:extLst>
            </p:cNvPr>
            <p:cNvSpPr txBox="1"/>
            <p:nvPr/>
          </p:nvSpPr>
          <p:spPr>
            <a:xfrm>
              <a:off x="5685710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tcpConnRemAddress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(1.3.6.1.2.1.6.13.1.4)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1975972-9021-4602-B379-AC6950C07C71}"/>
                </a:ext>
              </a:extLst>
            </p:cNvPr>
            <p:cNvSpPr txBox="1"/>
            <p:nvPr/>
          </p:nvSpPr>
          <p:spPr>
            <a:xfrm>
              <a:off x="7514509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tcpConnRemAddress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(1.3.6.1.2.1.6.13.1.5)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501A05F8-4C02-4542-B6D0-0D5BF1B82B18}"/>
              </a:ext>
            </a:extLst>
          </p:cNvPr>
          <p:cNvGrpSpPr/>
          <p:nvPr/>
        </p:nvGrpSpPr>
        <p:grpSpPr>
          <a:xfrm>
            <a:off x="2945622" y="6228080"/>
            <a:ext cx="6478141" cy="783806"/>
            <a:chOff x="2613128" y="6228080"/>
            <a:chExt cx="6478141" cy="783806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B1EE114-AB8F-4019-A0C5-BD44FA90FAC9}"/>
                </a:ext>
              </a:extLst>
            </p:cNvPr>
            <p:cNvSpPr txBox="1"/>
            <p:nvPr/>
          </p:nvSpPr>
          <p:spPr>
            <a:xfrm>
              <a:off x="2613128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67203C2-577D-48CA-9FF3-4FFD47F36225}"/>
                </a:ext>
              </a:extLst>
            </p:cNvPr>
            <p:cNvSpPr txBox="1"/>
            <p:nvPr/>
          </p:nvSpPr>
          <p:spPr>
            <a:xfrm>
              <a:off x="4449547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4F583F74-5B1F-4396-95CC-31EB601A671F}"/>
                </a:ext>
              </a:extLst>
            </p:cNvPr>
            <p:cNvSpPr txBox="1"/>
            <p:nvPr/>
          </p:nvSpPr>
          <p:spPr>
            <a:xfrm>
              <a:off x="6278348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E14948C-03EC-46AE-9090-911A870DCA50}"/>
                </a:ext>
              </a:extLst>
            </p:cNvPr>
            <p:cNvSpPr txBox="1"/>
            <p:nvPr/>
          </p:nvSpPr>
          <p:spPr>
            <a:xfrm>
              <a:off x="8107149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05A690D4-4AB8-455A-B47F-29D8DA71264C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3080898" y="6228080"/>
              <a:ext cx="2429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E587341-F1AD-4F1A-BD67-C8FDCEAAD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076" y="6228080"/>
              <a:ext cx="762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468906C1-F757-4334-9ADF-E3961B106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495" y="6228080"/>
              <a:ext cx="762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01FD09F4-4FA6-4096-AB61-13EBF3372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676" y="6228080"/>
              <a:ext cx="762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A4BAEE9-67C8-4E9E-B41E-70390AC9BAD3}"/>
              </a:ext>
            </a:extLst>
          </p:cNvPr>
          <p:cNvGrpSpPr/>
          <p:nvPr/>
        </p:nvGrpSpPr>
        <p:grpSpPr>
          <a:xfrm>
            <a:off x="9806572" y="4864622"/>
            <a:ext cx="1781236" cy="1313475"/>
            <a:chOff x="9474078" y="4864622"/>
            <a:chExt cx="1781236" cy="1313475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5166D2A-7BB7-497F-B4C9-481DC2777169}"/>
                </a:ext>
              </a:extLst>
            </p:cNvPr>
            <p:cNvSpPr txBox="1"/>
            <p:nvPr/>
          </p:nvSpPr>
          <p:spPr>
            <a:xfrm>
              <a:off x="9474078" y="4864622"/>
              <a:ext cx="178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err="1">
                  <a:latin typeface="Comic Sans MS" panose="030F0702030302020204" pitchFamily="66" charset="0"/>
                </a:rPr>
                <a:t>tcpConnEntry</a:t>
              </a:r>
              <a:endParaRPr lang="en-US" altLang="zh-TW" sz="1300" dirty="0">
                <a:latin typeface="Comic Sans MS" panose="030F0702030302020204" pitchFamily="66" charset="0"/>
              </a:endParaRPr>
            </a:p>
            <a:p>
              <a:r>
                <a:rPr lang="en-US" altLang="zh-TW" sz="1300" dirty="0">
                  <a:latin typeface="Comic Sans MS" panose="030F0702030302020204" pitchFamily="66" charset="0"/>
                </a:rPr>
                <a:t>(1.3.6.1.2.1.6.13.1)</a:t>
              </a:r>
              <a:endParaRPr lang="zh-TW" altLang="en-US" sz="1300"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7CFCC4-4F4C-42D0-80AF-623CE991CAAC}"/>
                </a:ext>
              </a:extLst>
            </p:cNvPr>
            <p:cNvSpPr txBox="1"/>
            <p:nvPr/>
          </p:nvSpPr>
          <p:spPr>
            <a:xfrm>
              <a:off x="9474078" y="5274553"/>
              <a:ext cx="178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err="1">
                  <a:latin typeface="Comic Sans MS" panose="030F0702030302020204" pitchFamily="66" charset="0"/>
                </a:rPr>
                <a:t>tcpConnEntry</a:t>
              </a:r>
              <a:endParaRPr lang="en-US" altLang="zh-TW" sz="1300" dirty="0">
                <a:latin typeface="Comic Sans MS" panose="030F0702030302020204" pitchFamily="66" charset="0"/>
              </a:endParaRPr>
            </a:p>
            <a:p>
              <a:r>
                <a:rPr lang="en-US" altLang="zh-TW" sz="1300" dirty="0">
                  <a:latin typeface="Comic Sans MS" panose="030F0702030302020204" pitchFamily="66" charset="0"/>
                </a:rPr>
                <a:t>(1.3.6.1.2.1.6.13.1)</a:t>
              </a:r>
              <a:endParaRPr lang="zh-TW" altLang="en-US" sz="1300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883FA8B0-FD35-4642-B499-D0B658E51155}"/>
                </a:ext>
              </a:extLst>
            </p:cNvPr>
            <p:cNvSpPr txBox="1"/>
            <p:nvPr/>
          </p:nvSpPr>
          <p:spPr>
            <a:xfrm>
              <a:off x="9474078" y="5685654"/>
              <a:ext cx="178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err="1">
                  <a:latin typeface="Comic Sans MS" panose="030F0702030302020204" pitchFamily="66" charset="0"/>
                </a:rPr>
                <a:t>tcpConnEntry</a:t>
              </a:r>
              <a:endParaRPr lang="en-US" altLang="zh-TW" sz="1300" dirty="0">
                <a:latin typeface="Comic Sans MS" panose="030F0702030302020204" pitchFamily="66" charset="0"/>
              </a:endParaRPr>
            </a:p>
            <a:p>
              <a:r>
                <a:rPr lang="en-US" altLang="zh-TW" sz="1300" dirty="0">
                  <a:latin typeface="Comic Sans MS" panose="030F0702030302020204" pitchFamily="66" charset="0"/>
                </a:rPr>
                <a:t>(1.3.6.1.2.1.6.13.1)</a:t>
              </a:r>
              <a:endParaRPr lang="zh-TW" altLang="en-US" sz="13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72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Standard MIBs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781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201747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RFC1213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MIB-I (RFC 1156)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MIB-II is a superset of MIB-I with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some additional objects and groups</a:t>
            </a:r>
          </a:p>
        </p:txBody>
      </p:sp>
      <p:pic>
        <p:nvPicPr>
          <p:cNvPr id="5" name="Picture 4" descr="img404">
            <a:extLst>
              <a:ext uri="{FF2B5EF4-FFF2-40B4-BE49-F238E27FC236}">
                <a16:creationId xmlns:a16="http://schemas.microsoft.com/office/drawing/2014/main" id="{13C460DB-858C-447A-BD6A-A1E9C5D66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5968"/>
            <a:ext cx="3093720" cy="611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6AF8DEB-4E44-4130-82EF-6A654A3D9EEB}"/>
              </a:ext>
            </a:extLst>
          </p:cNvPr>
          <p:cNvSpPr/>
          <p:nvPr/>
        </p:nvSpPr>
        <p:spPr bwMode="auto">
          <a:xfrm>
            <a:off x="8366760" y="6745710"/>
            <a:ext cx="1837943" cy="3799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5E074C5-9006-47A6-AA64-840D161F749D}"/>
              </a:ext>
            </a:extLst>
          </p:cNvPr>
          <p:cNvCxnSpPr>
            <a:cxnSpLocks/>
          </p:cNvCxnSpPr>
          <p:nvPr/>
        </p:nvCxnSpPr>
        <p:spPr bwMode="auto">
          <a:xfrm>
            <a:off x="7974584" y="6363666"/>
            <a:ext cx="0" cy="5564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8AEE3CA-7625-460B-9797-347B010F2413}"/>
              </a:ext>
            </a:extLst>
          </p:cNvPr>
          <p:cNvCxnSpPr>
            <a:cxnSpLocks/>
          </p:cNvCxnSpPr>
          <p:nvPr/>
        </p:nvCxnSpPr>
        <p:spPr bwMode="auto">
          <a:xfrm>
            <a:off x="7964424" y="6920148"/>
            <a:ext cx="4023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2211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84006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First layer under mib-2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1.3.6.1.2.1 (iso.org.dod.internet.mgmt.mib-2)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system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Overall information about the system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interfaces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Information about each interface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Address translation (obsolete)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ip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icmp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tcp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udp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egp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transmission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Transmission schemes and access protocol at each system interface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snmp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58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system group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68597"/>
            <a:ext cx="10830900" cy="24952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 err="1">
                <a:ea typeface="新細明體" pitchFamily="18" charset="-120"/>
              </a:rPr>
              <a:t>sysServices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1    physical (ex: repeater)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2    datalink/subnetwork (ex: bridge)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3    internet (ex: router)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4    end-to-end (ex: IP hosts)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7    applications (ex: mail relays)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DAFD6A-1C65-4582-9ED3-7CDF063A6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78117"/>
              </p:ext>
            </p:extLst>
          </p:nvPr>
        </p:nvGraphicFramePr>
        <p:xfrm>
          <a:off x="696626" y="3664212"/>
          <a:ext cx="10733314" cy="3657600"/>
        </p:xfrm>
        <a:graphic>
          <a:graphicData uri="http://schemas.openxmlformats.org/drawingml/2006/table">
            <a:tbl>
              <a:tblPr firstRow="1" bandRow="1">
                <a:tableStyleId>{4BAF01D8-87DC-4E45-9FF3-3F5A4B93633A}</a:tableStyleId>
              </a:tblPr>
              <a:tblGrid>
                <a:gridCol w="1813091">
                  <a:extLst>
                    <a:ext uri="{9D8B030D-6E8A-4147-A177-3AD203B41FA5}">
                      <a16:colId xmlns:a16="http://schemas.microsoft.com/office/drawing/2014/main" val="3962630959"/>
                    </a:ext>
                  </a:extLst>
                </a:gridCol>
                <a:gridCol w="2702303">
                  <a:extLst>
                    <a:ext uri="{9D8B030D-6E8A-4147-A177-3AD203B41FA5}">
                      <a16:colId xmlns:a16="http://schemas.microsoft.com/office/drawing/2014/main" val="2711091282"/>
                    </a:ext>
                  </a:extLst>
                </a:gridCol>
                <a:gridCol w="920573">
                  <a:extLst>
                    <a:ext uri="{9D8B030D-6E8A-4147-A177-3AD203B41FA5}">
                      <a16:colId xmlns:a16="http://schemas.microsoft.com/office/drawing/2014/main" val="1764052344"/>
                    </a:ext>
                  </a:extLst>
                </a:gridCol>
                <a:gridCol w="5297347">
                  <a:extLst>
                    <a:ext uri="{9D8B030D-6E8A-4147-A177-3AD203B41FA5}">
                      <a16:colId xmlns:a16="http://schemas.microsoft.com/office/drawing/2014/main" val="347940782"/>
                    </a:ext>
                  </a:extLst>
                </a:gridCol>
              </a:tblGrid>
              <a:tr h="252667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Object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Syntax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Access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Description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0101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sysDescr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A description of the entity, such as hardware, operating system,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06347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sysObjectID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OBJECT IDENTIFIER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vendor's authoritative identification of the net-work management subsystem contained in the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968774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sysUpTime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TimeTicks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time since the network management portion of the system was last reinitialized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299736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sysContact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RW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identification and contact information of the contact person for this managed node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697858"/>
                  </a:ext>
                </a:extLst>
              </a:tr>
              <a:tr h="275637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sysName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RW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An administratively assigned name for this managed node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727012"/>
                  </a:ext>
                </a:extLst>
              </a:tr>
              <a:tr h="275637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sysLocation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RW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physical location of this node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186260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sysServices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INTEGER (0…127)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A value that indicates the set of services this entity primarily offers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406030"/>
                  </a:ext>
                </a:extLst>
              </a:tr>
            </a:tbl>
          </a:graphicData>
        </a:graphic>
      </p:graphicFrame>
      <p:pic>
        <p:nvPicPr>
          <p:cNvPr id="6" name="Picture 4" descr="img410">
            <a:extLst>
              <a:ext uri="{FF2B5EF4-FFF2-40B4-BE49-F238E27FC236}">
                <a16:creationId xmlns:a16="http://schemas.microsoft.com/office/drawing/2014/main" id="{8484A4B3-CFB1-4400-994C-C42196D6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97" y="295091"/>
            <a:ext cx="2111829" cy="367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133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interface group (1)</a:t>
            </a:r>
            <a:endParaRPr lang="zh-TW" altLang="en-US" sz="4800" dirty="0"/>
          </a:p>
        </p:txBody>
      </p:sp>
      <p:pic>
        <p:nvPicPr>
          <p:cNvPr id="4" name="Picture 4" descr="img411">
            <a:extLst>
              <a:ext uri="{FF2B5EF4-FFF2-40B4-BE49-F238E27FC236}">
                <a16:creationId xmlns:a16="http://schemas.microsoft.com/office/drawing/2014/main" id="{B37BCF19-E411-4155-94A1-079CE865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57" y="306975"/>
            <a:ext cx="3619500" cy="701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8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Requirements of Network Management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Fault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Detect, isolate, </a:t>
            </a:r>
            <a:r>
              <a:rPr lang="en-US" altLang="zh-TW" sz="2400" dirty="0" err="1">
                <a:ea typeface="新細明體" pitchFamily="18" charset="-120"/>
              </a:rPr>
              <a:t>reconfigurate</a:t>
            </a:r>
            <a:r>
              <a:rPr lang="en-US" altLang="zh-TW" sz="2400" dirty="0">
                <a:ea typeface="新細明體" pitchFamily="18" charset="-120"/>
              </a:rPr>
              <a:t> and repair the abnormal network environment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Problem tracking and control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Gather configuration information of network components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Accounting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Track the use of network resources by end-user to provide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Impropriate usage tracing, charging, statistics 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Performance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Capacity utilization, throughput, response time,  bottleneck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Collect information and assess current situation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Security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Information protection and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962741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interface group (2)</a:t>
            </a:r>
            <a:endParaRPr lang="zh-TW" altLang="en-US" sz="4800" dirty="0"/>
          </a:p>
        </p:txBody>
      </p:sp>
      <p:pic>
        <p:nvPicPr>
          <p:cNvPr id="4" name="Picture 4" descr="img412">
            <a:extLst>
              <a:ext uri="{FF2B5EF4-FFF2-40B4-BE49-F238E27FC236}">
                <a16:creationId xmlns:a16="http://schemas.microsoft.com/office/drawing/2014/main" id="{0D818187-2EE0-4760-B236-2836AC6B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24874"/>
            <a:ext cx="8425543" cy="608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2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</a:t>
            </a:r>
            <a:r>
              <a:rPr lang="en-US" altLang="zh-TW" sz="4800" dirty="0" err="1"/>
              <a:t>tcp</a:t>
            </a:r>
            <a:r>
              <a:rPr lang="en-US" altLang="zh-TW" sz="4800" dirty="0"/>
              <a:t> group</a:t>
            </a:r>
            <a:endParaRPr lang="zh-TW" altLang="en-US" sz="4800" dirty="0"/>
          </a:p>
        </p:txBody>
      </p:sp>
      <p:pic>
        <p:nvPicPr>
          <p:cNvPr id="4" name="Picture 4" descr="img420">
            <a:extLst>
              <a:ext uri="{FF2B5EF4-FFF2-40B4-BE49-F238E27FC236}">
                <a16:creationId xmlns:a16="http://schemas.microsoft.com/office/drawing/2014/main" id="{E3F60122-0116-473C-9637-096C09CB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14" y="330282"/>
            <a:ext cx="4016829" cy="702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701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</a:t>
            </a:r>
            <a:r>
              <a:rPr lang="en-US" altLang="zh-TW" sz="4800" dirty="0" err="1"/>
              <a:t>ip</a:t>
            </a:r>
            <a:r>
              <a:rPr lang="en-US" altLang="zh-TW" sz="4800" dirty="0"/>
              <a:t> group</a:t>
            </a:r>
            <a:endParaRPr lang="zh-TW" altLang="en-US" sz="4800" dirty="0"/>
          </a:p>
        </p:txBody>
      </p:sp>
      <p:pic>
        <p:nvPicPr>
          <p:cNvPr id="4" name="Picture 5" descr="img414">
            <a:extLst>
              <a:ext uri="{FF2B5EF4-FFF2-40B4-BE49-F238E27FC236}">
                <a16:creationId xmlns:a16="http://schemas.microsoft.com/office/drawing/2014/main" id="{650F6F4C-2A16-4E80-903C-BBB1CE87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1224"/>
            <a:ext cx="5785757" cy="710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539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Host Resources MIB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5658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RFC2790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host OBJECT IDENTIFIER ::= { mib-2 25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hrSystem</a:t>
            </a:r>
            <a:r>
              <a:rPr lang="en-US" altLang="zh-TW" dirty="0">
                <a:ea typeface="新細明體" pitchFamily="18" charset="-120"/>
              </a:rPr>
              <a:t>        OBJECT IDENTIFIER ::= { host 1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hrStorage</a:t>
            </a:r>
            <a:r>
              <a:rPr lang="en-US" altLang="zh-TW" dirty="0">
                <a:ea typeface="新細明體" pitchFamily="18" charset="-120"/>
              </a:rPr>
              <a:t>       OBJECT IDENTIFIER ::= { host 2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hrDevice</a:t>
            </a:r>
            <a:r>
              <a:rPr lang="en-US" altLang="zh-TW" dirty="0">
                <a:ea typeface="新細明體" pitchFamily="18" charset="-120"/>
              </a:rPr>
              <a:t>        OBJECT IDENTIFIER ::= { host 3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hrSWRun</a:t>
            </a:r>
            <a:r>
              <a:rPr lang="en-US" altLang="zh-TW" dirty="0">
                <a:ea typeface="新細明體" pitchFamily="18" charset="-120"/>
              </a:rPr>
              <a:t>         OBJECT IDENTIFIER ::= { host 4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hrSWRunPerf</a:t>
            </a:r>
            <a:r>
              <a:rPr lang="en-US" altLang="zh-TW" dirty="0">
                <a:ea typeface="新細明體" pitchFamily="18" charset="-120"/>
              </a:rPr>
              <a:t>     OBJECT IDENTIFIER ::= { host 5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hrSWInstalled</a:t>
            </a:r>
            <a:r>
              <a:rPr lang="en-US" altLang="zh-TW" dirty="0">
                <a:ea typeface="新細明體" pitchFamily="18" charset="-120"/>
              </a:rPr>
              <a:t>   OBJECT IDENTIFIER ::= { host 6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hrMIBAdminInfo</a:t>
            </a:r>
            <a:r>
              <a:rPr lang="en-US" altLang="zh-TW" dirty="0">
                <a:ea typeface="新細明體" pitchFamily="18" charset="-120"/>
              </a:rPr>
              <a:t>  OBJECT IDENTIFIER ::= { host 7 }</a:t>
            </a:r>
          </a:p>
        </p:txBody>
      </p:sp>
    </p:spTree>
    <p:extLst>
      <p:ext uri="{BB962C8B-B14F-4D97-AF65-F5344CB8AC3E}">
        <p14:creationId xmlns:p14="http://schemas.microsoft.com/office/powerpoint/2010/main" val="2500552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SNMP Protocol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587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71640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Supported operations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get, </a:t>
            </a:r>
            <a:r>
              <a:rPr lang="en-US" altLang="zh-TW" dirty="0" err="1">
                <a:ea typeface="新細明體" pitchFamily="18" charset="-120"/>
              </a:rPr>
              <a:t>getnext</a:t>
            </a:r>
            <a:r>
              <a:rPr lang="en-US" altLang="zh-TW" dirty="0">
                <a:ea typeface="新細明體" pitchFamily="18" charset="-120"/>
              </a:rPr>
              <a:t>, set, </a:t>
            </a:r>
            <a:r>
              <a:rPr lang="en-US" altLang="zh-TW" dirty="0" err="1">
                <a:ea typeface="新細明體" pitchFamily="18" charset="-120"/>
              </a:rPr>
              <a:t>getresponse</a:t>
            </a:r>
            <a:r>
              <a:rPr lang="en-US" altLang="zh-TW" dirty="0">
                <a:ea typeface="新細明體" pitchFamily="18" charset="-120"/>
              </a:rPr>
              <a:t>, trap, …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Simplicity vs. limitations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Not possible to change the structure of MIB by adding or deleting object instances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Access is provided only to leaf objects</a:t>
            </a:r>
          </a:p>
        </p:txBody>
      </p:sp>
    </p:spTree>
    <p:extLst>
      <p:ext uri="{BB962C8B-B14F-4D97-AF65-F5344CB8AC3E}">
        <p14:creationId xmlns:p14="http://schemas.microsoft.com/office/powerpoint/2010/main" val="3329468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security concern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62769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 management environment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management station and managed agent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One-to-many relationship 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One station may manage all or a subset of target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managed agent and management station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One-to-many relationship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Each managed agent controls its local MIB and must be able to control the use of that MIB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Three aspects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Authentication service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Access policy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Proxy service</a:t>
            </a:r>
          </a:p>
        </p:txBody>
      </p:sp>
    </p:spTree>
    <p:extLst>
      <p:ext uri="{BB962C8B-B14F-4D97-AF65-F5344CB8AC3E}">
        <p14:creationId xmlns:p14="http://schemas.microsoft.com/office/powerpoint/2010/main" val="4179918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communities (1)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5658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An SNMP community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relationship between an SNMP agent and a set of SNMP managers that defines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Authentication, access control and proxy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managed system establishes one community for each combination of authentication, access control and proxy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Each community has a unique “community name”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Management station use certain community name  in all get and set operations</a:t>
            </a:r>
          </a:p>
        </p:txBody>
      </p:sp>
    </p:spTree>
    <p:extLst>
      <p:ext uri="{BB962C8B-B14F-4D97-AF65-F5344CB8AC3E}">
        <p14:creationId xmlns:p14="http://schemas.microsoft.com/office/powerpoint/2010/main" val="1667294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communities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89337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Authentication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community name (password)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Access policy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Community profile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SNMP MIB view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subset of MIB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SNMP access mode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read-only, read-write, write-only, non-accessible</a:t>
            </a:r>
          </a:p>
        </p:txBody>
      </p:sp>
    </p:spTree>
    <p:extLst>
      <p:ext uri="{BB962C8B-B14F-4D97-AF65-F5344CB8AC3E}">
        <p14:creationId xmlns:p14="http://schemas.microsoft.com/office/powerpoint/2010/main" val="1685389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Where is the security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608782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SNMPv3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User-based Security Model (USM)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Message Authentication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HMAC</a:t>
            </a:r>
          </a:p>
          <a:p>
            <a:pPr marL="2400300" lvl="4" indent="-342900">
              <a:buFont typeface="Wingdings" panose="05000000000000000000" pitchFamily="2" charset="2"/>
              <a:buChar char="ü"/>
              <a:defRPr/>
            </a:pPr>
            <a:r>
              <a:rPr lang="en-US" altLang="zh-TW" dirty="0">
                <a:ea typeface="新細明體" pitchFamily="18" charset="-120"/>
              </a:rPr>
              <a:t>MD5, SHA-1</a:t>
            </a:r>
          </a:p>
          <a:p>
            <a:pPr marL="2400300" lvl="4" indent="-342900">
              <a:buFont typeface="Wingdings" panose="05000000000000000000" pitchFamily="2" charset="2"/>
              <a:buChar char="ü"/>
              <a:defRPr/>
            </a:pPr>
            <a:r>
              <a:rPr lang="en-US" altLang="zh-TW" dirty="0">
                <a:ea typeface="新細明體" pitchFamily="18" charset="-120"/>
              </a:rPr>
              <a:t>Authentication passphrase, secret key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Encryption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CBC-DES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View-based Access Control Model (VACM)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Context table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Security to group table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Access table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View tree family table</a:t>
            </a:r>
          </a:p>
        </p:txBody>
      </p:sp>
    </p:spTree>
    <p:extLst>
      <p:ext uri="{BB962C8B-B14F-4D97-AF65-F5344CB8AC3E}">
        <p14:creationId xmlns:p14="http://schemas.microsoft.com/office/powerpoint/2010/main" val="21370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In that time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06" y="1267221"/>
            <a:ext cx="11348768" cy="651255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700" dirty="0">
                <a:ea typeface="新細明體" pitchFamily="18" charset="-120"/>
              </a:rPr>
              <a:t>Network environment is simple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ICMP is the only way to do network investigation 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ping, traceroute, ….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700" dirty="0">
                <a:ea typeface="新細明體" pitchFamily="18" charset="-120"/>
              </a:rPr>
              <a:t>As Internet goes popular, three approaches are proposed: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HEMS: High-level Entity Management System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Considered to be the first network management tools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SGMP and SNMP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SNMP was an enhanced version of the Simple Gateway Management Protocol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For TCP/IP-based network management standards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Supposed to be short-term solution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CMIP over TCP/IP (CMOT)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Common Management Information Protocol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For ISO-based network management standards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Supposed to be long-term solution</a:t>
            </a:r>
          </a:p>
        </p:txBody>
      </p:sp>
    </p:spTree>
    <p:extLst>
      <p:ext uri="{BB962C8B-B14F-4D97-AF65-F5344CB8AC3E}">
        <p14:creationId xmlns:p14="http://schemas.microsoft.com/office/powerpoint/2010/main" val="243042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/>
              <a:t>BSNMP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4" name="Google Shape;37;p1">
            <a:extLst>
              <a:ext uri="{FF2B5EF4-FFF2-40B4-BE49-F238E27FC236}">
                <a16:creationId xmlns:a16="http://schemas.microsoft.com/office/drawing/2014/main" id="{9C7C589D-9350-43D5-909D-B506215B0B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mini SNMP daemon</a:t>
            </a:r>
          </a:p>
        </p:txBody>
      </p:sp>
    </p:spTree>
    <p:extLst>
      <p:ext uri="{BB962C8B-B14F-4D97-AF65-F5344CB8AC3E}">
        <p14:creationId xmlns:p14="http://schemas.microsoft.com/office/powerpoint/2010/main" val="147403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BSNMP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743280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A portable SNMP framework consisting of a daemon (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r>
              <a:rPr lang="en-US" altLang="zh-TW" sz="2800" dirty="0">
                <a:ea typeface="新細明體" pitchFamily="18" charset="-120"/>
              </a:rPr>
              <a:t>), modules and tools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Enable 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rc.conf</a:t>
            </a:r>
            <a:endParaRPr lang="en-US" altLang="zh-TW" sz="24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Configure 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snmpd.config</a:t>
            </a:r>
            <a:endParaRPr lang="en-US" altLang="zh-TW" sz="2400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sz="1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Start 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rc.d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bsnmpd</a:t>
            </a:r>
            <a:r>
              <a:rPr lang="en-US" altLang="zh-TW" sz="2400" dirty="0">
                <a:ea typeface="新細明體" pitchFamily="18" charset="-120"/>
              </a:rPr>
              <a:t> start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Firewall allows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snmpd</a:t>
            </a:r>
            <a:r>
              <a:rPr lang="en-US" altLang="zh-TW" sz="2400" dirty="0">
                <a:ea typeface="新細明體" pitchFamily="18" charset="-120"/>
              </a:rPr>
              <a:t>: </a:t>
            </a:r>
            <a:r>
              <a:rPr lang="en-US" altLang="zh-TW" sz="2400" dirty="0" err="1">
                <a:ea typeface="新細明體" pitchFamily="18" charset="-120"/>
              </a:rPr>
              <a:t>udp</a:t>
            </a:r>
            <a:r>
              <a:rPr lang="en-US" altLang="zh-TW" sz="2400" dirty="0">
                <a:ea typeface="新細明體" pitchFamily="18" charset="-120"/>
              </a:rPr>
              <a:t> 161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snmptrapd</a:t>
            </a:r>
            <a:r>
              <a:rPr lang="en-US" altLang="zh-TW" sz="2400" dirty="0">
                <a:ea typeface="新細明體" pitchFamily="18" charset="-120"/>
              </a:rPr>
              <a:t>: </a:t>
            </a:r>
            <a:r>
              <a:rPr lang="en-US" altLang="zh-TW" sz="2400" dirty="0" err="1">
                <a:ea typeface="新細明體" pitchFamily="18" charset="-120"/>
              </a:rPr>
              <a:t>udp</a:t>
            </a:r>
            <a:r>
              <a:rPr lang="en-US" altLang="zh-TW" sz="2400" dirty="0">
                <a:ea typeface="新細明體" pitchFamily="18" charset="-120"/>
              </a:rPr>
              <a:t> 162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D5C3D279-B551-4ACE-B7D9-99ABDFAFE6F4}"/>
              </a:ext>
            </a:extLst>
          </p:cNvPr>
          <p:cNvSpPr txBox="1">
            <a:spLocks/>
          </p:cNvSpPr>
          <p:nvPr/>
        </p:nvSpPr>
        <p:spPr>
          <a:xfrm>
            <a:off x="4974668" y="2539296"/>
            <a:ext cx="6613140" cy="463352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100" b="1" dirty="0"/>
              <a:t>location := "Room 200"</a:t>
            </a:r>
          </a:p>
          <a:p>
            <a:pPr marL="0" indent="0">
              <a:buNone/>
            </a:pPr>
            <a:r>
              <a:rPr lang="en-US" sz="2100" b="1" dirty="0"/>
              <a:t>contact := "sysmeister@example.com"</a:t>
            </a:r>
          </a:p>
          <a:p>
            <a:pPr marL="0" indent="0">
              <a:buNone/>
            </a:pPr>
            <a:r>
              <a:rPr lang="en-US" sz="2100" b="1" dirty="0"/>
              <a:t>system := 1     # FreeBSD</a:t>
            </a:r>
          </a:p>
          <a:p>
            <a:pPr marL="0" indent="0">
              <a:buNone/>
            </a:pPr>
            <a:r>
              <a:rPr lang="en-US" sz="2100" b="1" dirty="0" err="1"/>
              <a:t>traphost</a:t>
            </a:r>
            <a:r>
              <a:rPr lang="en-US" sz="2100" b="1" dirty="0"/>
              <a:t> := localhost</a:t>
            </a:r>
          </a:p>
          <a:p>
            <a:pPr marL="0" indent="0">
              <a:buNone/>
            </a:pPr>
            <a:r>
              <a:rPr lang="en-US" sz="2100" b="1" dirty="0" err="1"/>
              <a:t>trapport</a:t>
            </a:r>
            <a:r>
              <a:rPr lang="en-US" sz="2100" b="1" dirty="0"/>
              <a:t> := 162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# Change this!</a:t>
            </a:r>
          </a:p>
          <a:p>
            <a:pPr marL="0" indent="0">
              <a:buNone/>
            </a:pPr>
            <a:r>
              <a:rPr lang="en-US" sz="2100" b="1" dirty="0"/>
              <a:t>read := "</a:t>
            </a:r>
            <a:r>
              <a:rPr lang="en-US" sz="2100" b="1" dirty="0">
                <a:solidFill>
                  <a:srgbClr val="00B050"/>
                </a:solidFill>
              </a:rPr>
              <a:t>public</a:t>
            </a:r>
            <a:r>
              <a:rPr lang="en-US" sz="2100" b="1" dirty="0"/>
              <a:t>“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# Host resources module</a:t>
            </a:r>
          </a:p>
          <a:p>
            <a:pPr marL="0" indent="0">
              <a:buNone/>
            </a:pPr>
            <a:r>
              <a:rPr lang="en-US" sz="2100" b="1" dirty="0"/>
              <a:t>#  This requires the </a:t>
            </a:r>
            <a:r>
              <a:rPr lang="en-US" sz="2100" b="1" dirty="0" err="1"/>
              <a:t>mibII</a:t>
            </a:r>
            <a:r>
              <a:rPr lang="en-US" sz="2100" b="1" dirty="0"/>
              <a:t> module.</a:t>
            </a:r>
          </a:p>
          <a:p>
            <a:pPr marL="0" indent="0">
              <a:buNone/>
            </a:pPr>
            <a:r>
              <a:rPr lang="en-US" sz="2100" b="1" dirty="0"/>
              <a:t>#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#</a:t>
            </a:r>
            <a:r>
              <a:rPr lang="en-US" sz="2100" b="1" dirty="0" err="1"/>
              <a:t>begemotSnmpdModulePath</a:t>
            </a:r>
            <a:r>
              <a:rPr lang="en-US" sz="2100" b="1" dirty="0"/>
              <a:t>."</a:t>
            </a:r>
            <a:r>
              <a:rPr lang="en-US" sz="2100" b="1" dirty="0" err="1"/>
              <a:t>hostres</a:t>
            </a:r>
            <a:r>
              <a:rPr lang="en-US" sz="2100" b="1" dirty="0"/>
              <a:t>" = "/</a:t>
            </a:r>
            <a:r>
              <a:rPr lang="en-US" sz="2100" b="1" dirty="0" err="1"/>
              <a:t>usr</a:t>
            </a:r>
            <a:r>
              <a:rPr lang="en-US" sz="2100" b="1" dirty="0"/>
              <a:t>/lib/snmp_hostres.so"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83085930-A4C8-449B-9905-A221CAC03B91}"/>
              </a:ext>
            </a:extLst>
          </p:cNvPr>
          <p:cNvSpPr txBox="1">
            <a:spLocks/>
          </p:cNvSpPr>
          <p:nvPr/>
        </p:nvSpPr>
        <p:spPr>
          <a:xfrm>
            <a:off x="1151063" y="3323374"/>
            <a:ext cx="3271593" cy="45646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100" b="1" dirty="0" err="1"/>
              <a:t>bsnmpd_enable</a:t>
            </a:r>
            <a:r>
              <a:rPr lang="en-US" sz="2100" b="1" dirty="0"/>
              <a:t>="YES"</a:t>
            </a:r>
          </a:p>
        </p:txBody>
      </p:sp>
    </p:spTree>
    <p:extLst>
      <p:ext uri="{BB962C8B-B14F-4D97-AF65-F5344CB8AC3E}">
        <p14:creationId xmlns:p14="http://schemas.microsoft.com/office/powerpoint/2010/main" val="3109496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BSNMP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39134"/>
            <a:ext cx="10830900" cy="62293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 err="1">
                <a:ea typeface="新細明體" pitchFamily="18" charset="-120"/>
              </a:rPr>
              <a:t>bsnmp-ucd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bsnmpd</a:t>
            </a:r>
            <a:r>
              <a:rPr lang="en-US" altLang="zh-TW" sz="2200" dirty="0">
                <a:ea typeface="新細明體" pitchFamily="18" charset="-120"/>
              </a:rPr>
              <a:t> module that implements parts of UCD-SNMP-MIB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The counters will be available under the following MIB: .1.3.6.1.4.1.2021 (UCD-SNMP-MIB::</a:t>
            </a:r>
            <a:r>
              <a:rPr lang="en-US" altLang="zh-TW" sz="2200" dirty="0" err="1">
                <a:ea typeface="新細明體" pitchFamily="18" charset="-120"/>
              </a:rPr>
              <a:t>ucdavis</a:t>
            </a:r>
            <a:r>
              <a:rPr lang="en-US" altLang="zh-TW" sz="2200" dirty="0">
                <a:ea typeface="新細明體" pitchFamily="18" charset="-120"/>
              </a:rPr>
              <a:t>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Install </a:t>
            </a:r>
            <a:r>
              <a:rPr lang="en-US" altLang="zh-TW" sz="2600" dirty="0" err="1">
                <a:ea typeface="新細明體" pitchFamily="18" charset="-120"/>
              </a:rPr>
              <a:t>bsnmp-ucd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net-</a:t>
            </a:r>
            <a:r>
              <a:rPr lang="en-US" altLang="zh-TW" sz="2200" dirty="0" err="1">
                <a:ea typeface="新細明體" pitchFamily="18" charset="-120"/>
              </a:rPr>
              <a:t>mgmt</a:t>
            </a:r>
            <a:r>
              <a:rPr lang="en-US" altLang="zh-TW" sz="2200" dirty="0">
                <a:ea typeface="新細明體" pitchFamily="18" charset="-120"/>
              </a:rPr>
              <a:t>/</a:t>
            </a:r>
            <a:r>
              <a:rPr lang="en-US" altLang="zh-TW" sz="2200" dirty="0" err="1">
                <a:ea typeface="新細明體" pitchFamily="18" charset="-120"/>
              </a:rPr>
              <a:t>bsnmp-ucd</a:t>
            </a:r>
            <a:endParaRPr lang="en-US" altLang="zh-TW" sz="2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Configure </a:t>
            </a:r>
            <a:r>
              <a:rPr lang="en-US" altLang="zh-TW" sz="2600" dirty="0" err="1">
                <a:ea typeface="新細明體" pitchFamily="18" charset="-120"/>
              </a:rPr>
              <a:t>bsnmpd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/</a:t>
            </a:r>
            <a:r>
              <a:rPr lang="en-US" altLang="zh-TW" sz="2200" dirty="0" err="1">
                <a:ea typeface="新細明體" pitchFamily="18" charset="-120"/>
              </a:rPr>
              <a:t>etc</a:t>
            </a:r>
            <a:r>
              <a:rPr lang="en-US" altLang="zh-TW" sz="2200" dirty="0">
                <a:ea typeface="新細明體" pitchFamily="18" charset="-120"/>
              </a:rPr>
              <a:t>/</a:t>
            </a:r>
            <a:r>
              <a:rPr lang="en-US" altLang="zh-TW" sz="2200" dirty="0" err="1">
                <a:ea typeface="新細明體" pitchFamily="18" charset="-120"/>
              </a:rPr>
              <a:t>snmpd.config</a:t>
            </a:r>
            <a:endParaRPr lang="en-US" altLang="zh-TW" sz="2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Restart </a:t>
            </a:r>
            <a:r>
              <a:rPr lang="en-US" altLang="zh-TW" sz="2600" dirty="0" err="1">
                <a:ea typeface="新細明體" pitchFamily="18" charset="-120"/>
              </a:rPr>
              <a:t>bsnmpd</a:t>
            </a:r>
            <a:endParaRPr lang="en-US" altLang="zh-TW" sz="26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Other </a:t>
            </a:r>
            <a:r>
              <a:rPr lang="en-US" altLang="zh-TW" sz="2600" dirty="0" err="1">
                <a:ea typeface="新細明體" pitchFamily="18" charset="-120"/>
              </a:rPr>
              <a:t>bsnmp</a:t>
            </a:r>
            <a:r>
              <a:rPr lang="en-US" altLang="zh-TW" sz="2600" dirty="0">
                <a:ea typeface="新細明體" pitchFamily="18" charset="-120"/>
              </a:rPr>
              <a:t> modules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</a:t>
            </a:r>
            <a:r>
              <a:rPr lang="en-US" altLang="zh-TW" sz="2200" dirty="0">
                <a:ea typeface="新細明體" pitchFamily="18" charset="-120"/>
              </a:rPr>
              <a:t>-jails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bsnmpd</a:t>
            </a:r>
            <a:r>
              <a:rPr lang="en-US" altLang="zh-TW" sz="2200" dirty="0">
                <a:ea typeface="新細明體" pitchFamily="18" charset="-120"/>
              </a:rPr>
              <a:t> module to measure statistics about jails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</a:t>
            </a:r>
            <a:r>
              <a:rPr lang="en-US" altLang="zh-TW" sz="2200" dirty="0">
                <a:ea typeface="新細明體" pitchFamily="18" charset="-120"/>
              </a:rPr>
              <a:t>-regex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bsnmpd</a:t>
            </a:r>
            <a:r>
              <a:rPr lang="en-US" altLang="zh-TW" sz="2200" dirty="0">
                <a:ea typeface="新細明體" pitchFamily="18" charset="-120"/>
              </a:rPr>
              <a:t> module allowing creation of counters from log files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FA861D64-1FD2-4F5A-8C4B-FC37652775E2}"/>
              </a:ext>
            </a:extLst>
          </p:cNvPr>
          <p:cNvSpPr txBox="1">
            <a:spLocks/>
          </p:cNvSpPr>
          <p:nvPr/>
        </p:nvSpPr>
        <p:spPr>
          <a:xfrm>
            <a:off x="1477634" y="4466374"/>
            <a:ext cx="9750174" cy="41586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100" b="1" dirty="0" err="1"/>
              <a:t>begemotSnmpdModulePath</a:t>
            </a:r>
            <a:r>
              <a:rPr lang="en-US" sz="2100" b="1" dirty="0"/>
              <a:t>."</a:t>
            </a:r>
            <a:r>
              <a:rPr lang="en-US" sz="2100" b="1" dirty="0" err="1"/>
              <a:t>ucd</a:t>
            </a:r>
            <a:r>
              <a:rPr lang="en-US" sz="2100" b="1" dirty="0"/>
              <a:t>"	= "/</a:t>
            </a:r>
            <a:r>
              <a:rPr lang="en-US" sz="2100" b="1" dirty="0" err="1"/>
              <a:t>usr</a:t>
            </a:r>
            <a:r>
              <a:rPr lang="en-US" sz="2100" b="1" dirty="0"/>
              <a:t>/local/lib/snmp_ucd.so"</a:t>
            </a:r>
          </a:p>
        </p:txBody>
      </p:sp>
    </p:spTree>
    <p:extLst>
      <p:ext uri="{BB962C8B-B14F-4D97-AF65-F5344CB8AC3E}">
        <p14:creationId xmlns:p14="http://schemas.microsoft.com/office/powerpoint/2010/main" val="2506010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Net-SNMP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4" name="Google Shape;37;p1">
            <a:extLst>
              <a:ext uri="{FF2B5EF4-FFF2-40B4-BE49-F238E27FC236}">
                <a16:creationId xmlns:a16="http://schemas.microsoft.com/office/drawing/2014/main" id="{9C7C589D-9350-43D5-909D-B506215B0B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previously known as "</a:t>
            </a:r>
            <a:r>
              <a:rPr lang="en-US" altLang="zh-TW" dirty="0" err="1"/>
              <a:t>ucd-snmp</a:t>
            </a:r>
            <a:r>
              <a:rPr lang="en-US" altLang="zh-TW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08010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612321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Install net-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net-</a:t>
            </a:r>
            <a:r>
              <a:rPr lang="en-US" altLang="zh-TW" dirty="0" err="1">
                <a:ea typeface="新細明體" pitchFamily="18" charset="-120"/>
              </a:rPr>
              <a:t>mgmt</a:t>
            </a:r>
            <a:r>
              <a:rPr lang="en-US" altLang="zh-TW" dirty="0">
                <a:ea typeface="新細明體" pitchFamily="18" charset="-120"/>
              </a:rPr>
              <a:t>/net-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# make [OPTIONS] install clean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Firewall allows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 err="1">
                <a:ea typeface="新細明體" pitchFamily="18" charset="-120"/>
              </a:rPr>
              <a:t>snmpd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 err="1">
                <a:ea typeface="新細明體" pitchFamily="18" charset="-120"/>
              </a:rPr>
              <a:t>udp</a:t>
            </a:r>
            <a:r>
              <a:rPr lang="en-US" altLang="zh-TW" dirty="0">
                <a:ea typeface="新細明體" pitchFamily="18" charset="-120"/>
              </a:rPr>
              <a:t> 161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 err="1">
                <a:ea typeface="新細明體" pitchFamily="18" charset="-120"/>
              </a:rPr>
              <a:t>snmptrapd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 err="1">
                <a:ea typeface="新細明體" pitchFamily="18" charset="-120"/>
              </a:rPr>
              <a:t>udp</a:t>
            </a:r>
            <a:r>
              <a:rPr lang="en-US" altLang="zh-TW" dirty="0">
                <a:ea typeface="新細明體" pitchFamily="18" charset="-120"/>
              </a:rPr>
              <a:t> 162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885EAC77-1ECB-45CA-AA55-828A6222DEEE}"/>
              </a:ext>
            </a:extLst>
          </p:cNvPr>
          <p:cNvSpPr txBox="1">
            <a:spLocks/>
          </p:cNvSpPr>
          <p:nvPr/>
        </p:nvSpPr>
        <p:spPr>
          <a:xfrm>
            <a:off x="542767" y="3081920"/>
            <a:ext cx="10943465" cy="268844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DEFAULT_SNMP_VERSION="3"        Default version of SNMP to use.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NET_SNMP_SYS_CONTACT</a:t>
            </a:r>
            <a:r>
              <a:rPr lang="en-US" sz="1800" b="1" dirty="0"/>
              <a:t>="</a:t>
            </a:r>
            <a:r>
              <a:rPr lang="en-US" sz="1800" b="1" dirty="0" err="1"/>
              <a:t>nobody@nowhere.invalid</a:t>
            </a:r>
            <a:r>
              <a:rPr lang="en-US" sz="1800" b="1" dirty="0"/>
              <a:t>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system contact.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NET_SNMP_SYS_LOCATION</a:t>
            </a:r>
            <a:r>
              <a:rPr lang="en-US" sz="1800" b="1" dirty="0"/>
              <a:t>="somewhere"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system location.</a:t>
            </a:r>
          </a:p>
          <a:p>
            <a:pPr marL="0" indent="0">
              <a:buNone/>
            </a:pPr>
            <a:r>
              <a:rPr lang="en-US" sz="1800" b="1" dirty="0"/>
              <a:t>NET_SNMP_LOGFILE="/var/log/snmpd.log"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log file location for </a:t>
            </a:r>
            <a:r>
              <a:rPr lang="en-US" sz="1800" b="1" dirty="0" err="1"/>
              <a:t>snmpd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r>
              <a:rPr lang="en-US" sz="1800" b="1" dirty="0"/>
              <a:t>NET_SNMP_PERSISTENTDIR="/var/net-</a:t>
            </a:r>
            <a:r>
              <a:rPr lang="en-US" sz="1800" b="1" dirty="0" err="1"/>
              <a:t>snmp</a:t>
            </a:r>
            <a:r>
              <a:rPr lang="en-US" sz="1800" b="1" dirty="0"/>
              <a:t>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directory for persistent data storage.</a:t>
            </a:r>
          </a:p>
        </p:txBody>
      </p:sp>
    </p:spTree>
    <p:extLst>
      <p:ext uri="{BB962C8B-B14F-4D97-AF65-F5344CB8AC3E}">
        <p14:creationId xmlns:p14="http://schemas.microsoft.com/office/powerpoint/2010/main" val="17327000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70744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After installing…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/local/share/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snmpd.conf.example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885EAC77-1ECB-45CA-AA55-828A6222DEEE}"/>
              </a:ext>
            </a:extLst>
          </p:cNvPr>
          <p:cNvSpPr txBox="1">
            <a:spLocks/>
          </p:cNvSpPr>
          <p:nvPr/>
        </p:nvSpPr>
        <p:spPr>
          <a:xfrm>
            <a:off x="599040" y="1998779"/>
            <a:ext cx="10943465" cy="260042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If you want to auto-start </a:t>
            </a:r>
            <a:r>
              <a:rPr lang="en-US" sz="1900" b="1" dirty="0" err="1"/>
              <a:t>snmpd</a:t>
            </a:r>
            <a:r>
              <a:rPr lang="en-US" sz="1900" b="1" dirty="0"/>
              <a:t> and </a:t>
            </a:r>
            <a:r>
              <a:rPr lang="en-US" sz="1900" b="1" dirty="0" err="1"/>
              <a:t>snmptrapd</a:t>
            </a:r>
            <a:r>
              <a:rPr lang="en-US" sz="1900" b="1" dirty="0"/>
              <a:t>:, add the following to</a:t>
            </a:r>
          </a:p>
          <a:p>
            <a:pPr marL="0" indent="0">
              <a:buNone/>
            </a:pPr>
            <a:r>
              <a:rPr lang="en-US" sz="1900" b="1" dirty="0"/>
              <a:t>     /</a:t>
            </a:r>
            <a:r>
              <a:rPr lang="en-US" sz="1900" b="1" dirty="0" err="1"/>
              <a:t>etc</a:t>
            </a:r>
            <a:r>
              <a:rPr lang="en-US" sz="1900" b="1" dirty="0"/>
              <a:t>/</a:t>
            </a:r>
            <a:r>
              <a:rPr lang="en-US" sz="1900" b="1" dirty="0" err="1"/>
              <a:t>rc.conf</a:t>
            </a:r>
            <a:r>
              <a:rPr lang="en-US" sz="1900" b="1" dirty="0"/>
              <a:t>: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snmpd_enable</a:t>
            </a:r>
            <a:r>
              <a:rPr lang="en-US" sz="1900" b="1" dirty="0"/>
              <a:t>="YES"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snmpd_flags</a:t>
            </a:r>
            <a:r>
              <a:rPr lang="en-US" sz="1900" b="1" dirty="0"/>
              <a:t>="-a"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snmpd_conffile</a:t>
            </a:r>
            <a:r>
              <a:rPr lang="en-US" sz="1900" b="1" dirty="0"/>
              <a:t>="/</a:t>
            </a:r>
            <a:r>
              <a:rPr lang="en-US" sz="1900" b="1" dirty="0" err="1"/>
              <a:t>usr</a:t>
            </a:r>
            <a:r>
              <a:rPr lang="en-US" sz="1900" b="1" dirty="0"/>
              <a:t>/local/share/</a:t>
            </a:r>
            <a:r>
              <a:rPr lang="en-US" sz="1900" b="1" dirty="0" err="1"/>
              <a:t>snmp</a:t>
            </a:r>
            <a:r>
              <a:rPr lang="en-US" sz="1900" b="1" dirty="0"/>
              <a:t>/</a:t>
            </a:r>
            <a:r>
              <a:rPr lang="en-US" sz="1900" b="1" dirty="0" err="1"/>
              <a:t>snmpd.conf</a:t>
            </a:r>
            <a:r>
              <a:rPr lang="en-US" sz="1900" b="1" dirty="0"/>
              <a:t> /</a:t>
            </a:r>
            <a:r>
              <a:rPr lang="en-US" sz="1900" b="1" dirty="0" err="1"/>
              <a:t>etc</a:t>
            </a:r>
            <a:r>
              <a:rPr lang="en-US" sz="1900" b="1" dirty="0"/>
              <a:t>/</a:t>
            </a:r>
            <a:r>
              <a:rPr lang="en-US" sz="1900" b="1" dirty="0" err="1"/>
              <a:t>snmpd.conf</a:t>
            </a:r>
            <a:r>
              <a:rPr lang="en-US" sz="1900" b="1" dirty="0"/>
              <a:t>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snmptrapd_enable</a:t>
            </a:r>
            <a:r>
              <a:rPr lang="en-US" sz="1900" b="1" dirty="0"/>
              <a:t>="YES"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snmptrapd_flags</a:t>
            </a:r>
            <a:r>
              <a:rPr lang="en-US" sz="1900" b="1" dirty="0"/>
              <a:t>="-a -p /var/run/</a:t>
            </a:r>
            <a:r>
              <a:rPr lang="en-US" sz="1900" b="1" dirty="0" err="1"/>
              <a:t>snmptrapd.pid</a:t>
            </a:r>
            <a:r>
              <a:rPr lang="en-US" sz="1900" b="1" dirty="0"/>
              <a:t>"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FB79524-53BD-4568-8F9E-363F44EA8DF0}"/>
              </a:ext>
            </a:extLst>
          </p:cNvPr>
          <p:cNvSpPr txBox="1">
            <a:spLocks/>
          </p:cNvSpPr>
          <p:nvPr/>
        </p:nvSpPr>
        <p:spPr>
          <a:xfrm>
            <a:off x="486485" y="5723758"/>
            <a:ext cx="10943465" cy="13430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                                  #  Full access from the local host</a:t>
            </a:r>
          </a:p>
          <a:p>
            <a:pPr marL="0" indent="0">
              <a:buNone/>
            </a:pPr>
            <a:r>
              <a:rPr lang="en-US" sz="1900" b="1" dirty="0"/>
              <a:t># </a:t>
            </a:r>
            <a:r>
              <a:rPr lang="en-US" sz="1900" b="1" dirty="0" err="1"/>
              <a:t>rocommunity</a:t>
            </a:r>
            <a:r>
              <a:rPr lang="en-US" sz="1900" b="1" dirty="0"/>
              <a:t> public  localhost</a:t>
            </a:r>
          </a:p>
          <a:p>
            <a:pPr marL="0" indent="0">
              <a:buNone/>
            </a:pPr>
            <a:r>
              <a:rPr lang="en-US" sz="1900" b="1" dirty="0"/>
              <a:t>                                  #  Default access to basic system info</a:t>
            </a:r>
          </a:p>
          <a:p>
            <a:pPr marL="0" indent="0">
              <a:buNone/>
            </a:pPr>
            <a:r>
              <a:rPr lang="en-US" sz="1900" b="1" dirty="0"/>
              <a:t> </a:t>
            </a:r>
            <a:r>
              <a:rPr lang="en-US" sz="1900" b="1" dirty="0" err="1"/>
              <a:t>rocommunity</a:t>
            </a:r>
            <a:r>
              <a:rPr lang="en-US" sz="1900" b="1" dirty="0"/>
              <a:t> public  default    -V </a:t>
            </a:r>
            <a:r>
              <a:rPr lang="en-US" sz="1900" b="1" dirty="0" err="1"/>
              <a:t>systemonly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18715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49646"/>
            <a:ext cx="10830900" cy="615860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Use </a:t>
            </a:r>
            <a:r>
              <a:rPr lang="en-US" altLang="zh-TW" sz="2800" dirty="0" err="1">
                <a:ea typeface="新細明體" pitchFamily="18" charset="-120"/>
              </a:rPr>
              <a:t>snmpconf</a:t>
            </a:r>
            <a:r>
              <a:rPr lang="en-US" altLang="zh-TW" sz="2800" dirty="0">
                <a:ea typeface="新細明體" pitchFamily="18" charset="-120"/>
              </a:rPr>
              <a:t> command to generate the configuration files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500" dirty="0" err="1">
                <a:ea typeface="新細明體" pitchFamily="18" charset="-120"/>
              </a:rPr>
              <a:t>snmpconf</a:t>
            </a:r>
            <a:r>
              <a:rPr lang="en-US" altLang="zh-TW" sz="2500" dirty="0">
                <a:ea typeface="新細明體" pitchFamily="18" charset="-120"/>
              </a:rPr>
              <a:t> -g </a:t>
            </a:r>
            <a:r>
              <a:rPr lang="en-US" altLang="zh-TW" sz="2500" dirty="0" err="1">
                <a:ea typeface="新細明體" pitchFamily="18" charset="-120"/>
              </a:rPr>
              <a:t>basic_setup</a:t>
            </a:r>
            <a:endParaRPr lang="en-US" altLang="zh-TW" sz="25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500" dirty="0" err="1">
                <a:ea typeface="新細明體" pitchFamily="18" charset="-120"/>
              </a:rPr>
              <a:t>snmpconf</a:t>
            </a:r>
            <a:endParaRPr lang="en-US" altLang="zh-TW" sz="2500" dirty="0">
              <a:ea typeface="新細明體" pitchFamily="18" charset="-120"/>
            </a:endParaRP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System Information Setup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Location, contact, service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Access Control Setup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SNMPv3 or SNMPv1 access community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Trap Destination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Where to send the trap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Monitor Various Aspects of the Running Host</a:t>
            </a:r>
            <a:endParaRPr lang="en-US" altLang="zh-TW" sz="2000" dirty="0">
              <a:ea typeface="新細明體" pitchFamily="18" charset="-120"/>
            </a:endParaRP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Process, disk space, load, file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Extending the Agent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Let </a:t>
            </a:r>
            <a:r>
              <a:rPr lang="en-US" altLang="zh-TW" sz="2000" dirty="0" err="1">
                <a:ea typeface="新細明體" pitchFamily="18" charset="-120"/>
              </a:rPr>
              <a:t>snmp</a:t>
            </a:r>
            <a:r>
              <a:rPr lang="en-US" altLang="zh-TW" sz="2000" dirty="0">
                <a:ea typeface="新細明體" pitchFamily="18" charset="-120"/>
              </a:rPr>
              <a:t> agent to return information that yourself define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Agent Operating Mode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User/group, IP port,…</a:t>
            </a:r>
          </a:p>
        </p:txBody>
      </p:sp>
    </p:spTree>
    <p:extLst>
      <p:ext uri="{BB962C8B-B14F-4D97-AF65-F5344CB8AC3E}">
        <p14:creationId xmlns:p14="http://schemas.microsoft.com/office/powerpoint/2010/main" val="3588935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(4)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3270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To get various value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man </a:t>
            </a:r>
            <a:r>
              <a:rPr lang="en-US" altLang="zh-TW" dirty="0" err="1">
                <a:ea typeface="新細明體" pitchFamily="18" charset="-120"/>
              </a:rPr>
              <a:t>snmpget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snmpgetnext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snmptable</a:t>
            </a:r>
            <a:endParaRPr lang="en-US" altLang="zh-TW" dirty="0">
              <a:ea typeface="新細明體" pitchFamily="18" charset="-120"/>
            </a:endParaRP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snmpget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system.sysContact.0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snmpgetnext</a:t>
            </a:r>
            <a:r>
              <a:rPr lang="en-US" altLang="zh-TW" dirty="0">
                <a:ea typeface="新細明體" pitchFamily="18" charset="-120"/>
              </a:rPr>
              <a:t> -c public –v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system.sysContact.0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snmptable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mib-2.tcp.tcpConnTable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snmpwalk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system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snmpwalk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iso.org.dod.internet.private.enterprises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073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Appendix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" name="Google Shape;37;p1">
            <a:extLst>
              <a:ext uri="{FF2B5EF4-FFF2-40B4-BE49-F238E27FC236}">
                <a16:creationId xmlns:a16="http://schemas.microsoft.com/office/drawing/2014/main" id="{9C7C589D-9350-43D5-909D-B506215B0B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Cacti</a:t>
            </a:r>
          </a:p>
        </p:txBody>
      </p:sp>
    </p:spTree>
    <p:extLst>
      <p:ext uri="{BB962C8B-B14F-4D97-AF65-F5344CB8AC3E}">
        <p14:creationId xmlns:p14="http://schemas.microsoft.com/office/powerpoint/2010/main" val="647471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9" y="1413525"/>
            <a:ext cx="11043221" cy="555690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About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Cacti is a complete network graphing solution designed to harness the power of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 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RRDTool's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data storage and graphing functionality.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Cacti provides a fast </a:t>
            </a:r>
            <a:r>
              <a:rPr lang="en-US" altLang="zh-TW" dirty="0" err="1">
                <a:ea typeface="新細明體" pitchFamily="18" charset="-120"/>
              </a:rPr>
              <a:t>poller</a:t>
            </a:r>
            <a:r>
              <a:rPr lang="en-US" altLang="zh-TW" dirty="0">
                <a:ea typeface="新細明體" pitchFamily="18" charset="-120"/>
              </a:rPr>
              <a:t>, advanced graph templating, multiple data acquisition methods, and user management features out of the box.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All of this is wrapped in an intuitive, easy to use interface that makes sense for LAN-sized installations up to complex networks with hundreds of devices.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Install cacti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/ports/net/cacti</a:t>
            </a:r>
          </a:p>
        </p:txBody>
      </p:sp>
    </p:spTree>
    <p:extLst>
      <p:ext uri="{BB962C8B-B14F-4D97-AF65-F5344CB8AC3E}">
        <p14:creationId xmlns:p14="http://schemas.microsoft.com/office/powerpoint/2010/main" val="361616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Introduction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SNMP – Simple Network Management Protocol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set of standards for network management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Protocol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Database structure specification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Data objects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set of standardized tools that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Control costs of network management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Across various product types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End system, bridges, routers, telecommunications, …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Two roles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Network management station: SNMP collector, manager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SNMP agent</a:t>
            </a:r>
          </a:p>
        </p:txBody>
      </p:sp>
    </p:spTree>
    <p:extLst>
      <p:ext uri="{BB962C8B-B14F-4D97-AF65-F5344CB8AC3E}">
        <p14:creationId xmlns:p14="http://schemas.microsoft.com/office/powerpoint/2010/main" val="2828413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Cacti(2)</a:t>
            </a:r>
            <a:endParaRPr lang="zh-TW" altLang="en-US" sz="4800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6FDB8F33-6D4E-400A-87D0-30CC34DE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8" t="9343" r="30138" b="38898"/>
          <a:stretch>
            <a:fillRect/>
          </a:stretch>
        </p:blipFill>
        <p:spPr>
          <a:xfrm>
            <a:off x="2363333" y="1168055"/>
            <a:ext cx="7271657" cy="5813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9462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Cacti(3)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C9A544E-0A86-4EAC-9665-9C0BBF209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t="9343" r="29437" b="56470"/>
          <a:stretch>
            <a:fillRect/>
          </a:stretch>
        </p:blipFill>
        <p:spPr>
          <a:xfrm>
            <a:off x="1464390" y="1461768"/>
            <a:ext cx="9067800" cy="4636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582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Cacti(4)</a:t>
            </a:r>
            <a:endParaRPr lang="zh-TW" altLang="en-US" sz="48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D1D7CE4-8468-43B1-BBF6-A00C1248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7" t="8961" r="35258" b="20370"/>
          <a:stretch>
            <a:fillRect/>
          </a:stretch>
        </p:blipFill>
        <p:spPr>
          <a:xfrm>
            <a:off x="3761275" y="508097"/>
            <a:ext cx="4474029" cy="654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697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Cacti(5)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7225D1-A12C-47DA-AE1E-A2D85218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9" t="7433" r="37469" b="66592"/>
          <a:stretch>
            <a:fillRect/>
          </a:stretch>
        </p:blipFill>
        <p:spPr bwMode="auto">
          <a:xfrm>
            <a:off x="2235414" y="1318334"/>
            <a:ext cx="7527495" cy="48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31F1E45C-ACBA-4097-B70F-179EF1B3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9" y="1413525"/>
            <a:ext cx="11043221" cy="584006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Default account/</a:t>
            </a:r>
            <a:r>
              <a:rPr lang="en-US" altLang="zh-TW" dirty="0" err="1">
                <a:ea typeface="新細明體" pitchFamily="18" charset="-120"/>
              </a:rPr>
              <a:t>pwd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admin/admin</a:t>
            </a:r>
          </a:p>
        </p:txBody>
      </p:sp>
    </p:spTree>
    <p:extLst>
      <p:ext uri="{BB962C8B-B14F-4D97-AF65-F5344CB8AC3E}">
        <p14:creationId xmlns:p14="http://schemas.microsoft.com/office/powerpoint/2010/main" val="859851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Cacti(6)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425191-75F3-4B90-9046-5A38F3DF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1" r="110"/>
          <a:stretch>
            <a:fillRect/>
          </a:stretch>
        </p:blipFill>
        <p:spPr>
          <a:xfrm>
            <a:off x="1714046" y="1595211"/>
            <a:ext cx="8570232" cy="4861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1009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Cacti(7)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A7BB6AB-41BB-476F-A363-8DC1F3558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6982" y="1173373"/>
            <a:ext cx="7142616" cy="6047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95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History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85040"/>
            <a:ext cx="10830900" cy="612321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1989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SNMP was adopted as TCP/IP-based Internet standards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1991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RMON – Remote network </a:t>
            </a:r>
            <a:r>
              <a:rPr lang="en-US" altLang="zh-TW" sz="2200" dirty="0" err="1">
                <a:ea typeface="新細明體" pitchFamily="18" charset="-120"/>
              </a:rPr>
              <a:t>MONitoring</a:t>
            </a:r>
            <a:endParaRPr lang="en-US" altLang="zh-TW" sz="2200" dirty="0">
              <a:ea typeface="新細明體" pitchFamily="18" charset="-120"/>
            </a:endParaRP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Supplement to SNMP to include management of LAN and WAN packet flow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1995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SNMPv2 (2c)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Functional enhancements to SNMP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SNMP on OSI-based networks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RMON2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Network layer and application layer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1998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SNMPv3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Precise definition, but the content is the same as SNMPv2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Security capability for SNMP</a:t>
            </a:r>
          </a:p>
        </p:txBody>
      </p:sp>
    </p:spTree>
    <p:extLst>
      <p:ext uri="{BB962C8B-B14F-4D97-AF65-F5344CB8AC3E}">
        <p14:creationId xmlns:p14="http://schemas.microsoft.com/office/powerpoint/2010/main" val="8596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The roles in SNMPv3</a:t>
            </a:r>
            <a:endParaRPr lang="zh-TW" altLang="en-US" sz="4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CF7D88-74A2-48FB-8800-7F5DC3DE234D}"/>
              </a:ext>
            </a:extLst>
          </p:cNvPr>
          <p:cNvSpPr/>
          <p:nvPr/>
        </p:nvSpPr>
        <p:spPr>
          <a:xfrm>
            <a:off x="1233785" y="1284275"/>
            <a:ext cx="9529010" cy="598279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B24104-902C-40D4-AC00-1EA75AAE5A37}"/>
              </a:ext>
            </a:extLst>
          </p:cNvPr>
          <p:cNvSpPr/>
          <p:nvPr/>
        </p:nvSpPr>
        <p:spPr>
          <a:xfrm>
            <a:off x="1638991" y="1858926"/>
            <a:ext cx="8720341" cy="221300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F0F1C-9CA5-409E-8CBE-076037642403}"/>
              </a:ext>
            </a:extLst>
          </p:cNvPr>
          <p:cNvSpPr/>
          <p:nvPr/>
        </p:nvSpPr>
        <p:spPr>
          <a:xfrm>
            <a:off x="1638119" y="4208337"/>
            <a:ext cx="8720341" cy="29143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F6EF79-2CD0-42D2-ADDB-3A696801008C}"/>
              </a:ext>
            </a:extLst>
          </p:cNvPr>
          <p:cNvSpPr txBox="1"/>
          <p:nvPr/>
        </p:nvSpPr>
        <p:spPr>
          <a:xfrm>
            <a:off x="1395663" y="1335706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Comic Sans MS" panose="030F0702030302020204" pitchFamily="66" charset="0"/>
              </a:rPr>
              <a:t>SNMP Entity</a:t>
            </a:r>
            <a:endParaRPr lang="zh-TW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7A05A6-6AB7-49C2-807A-25E58D233AA7}"/>
              </a:ext>
            </a:extLst>
          </p:cNvPr>
          <p:cNvSpPr txBox="1"/>
          <p:nvPr/>
        </p:nvSpPr>
        <p:spPr>
          <a:xfrm>
            <a:off x="1638991" y="1952957"/>
            <a:ext cx="247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Comic Sans MS" panose="030F0702030302020204" pitchFamily="66" charset="0"/>
              </a:rPr>
              <a:t>SNMP Engine</a:t>
            </a:r>
            <a:endParaRPr lang="zh-TW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0F2FE-F875-4BEF-8FDF-64D84FF5D1AC}"/>
              </a:ext>
            </a:extLst>
          </p:cNvPr>
          <p:cNvSpPr/>
          <p:nvPr/>
        </p:nvSpPr>
        <p:spPr>
          <a:xfrm>
            <a:off x="1916302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1891D2-1058-44BA-AA8F-84B058C15654}"/>
              </a:ext>
            </a:extLst>
          </p:cNvPr>
          <p:cNvSpPr/>
          <p:nvPr/>
        </p:nvSpPr>
        <p:spPr>
          <a:xfrm>
            <a:off x="3995357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54E927-2207-4AF0-9DF0-4679F8F9EEB1}"/>
              </a:ext>
            </a:extLst>
          </p:cNvPr>
          <p:cNvSpPr/>
          <p:nvPr/>
        </p:nvSpPr>
        <p:spPr>
          <a:xfrm>
            <a:off x="6074414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3E2773-6BD8-43DF-B795-73F7BC26B39C}"/>
              </a:ext>
            </a:extLst>
          </p:cNvPr>
          <p:cNvSpPr/>
          <p:nvPr/>
        </p:nvSpPr>
        <p:spPr>
          <a:xfrm>
            <a:off x="8153471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BAFEA2-0CDA-45ED-AE2D-CF1149A4246C}"/>
              </a:ext>
            </a:extLst>
          </p:cNvPr>
          <p:cNvSpPr txBox="1"/>
          <p:nvPr/>
        </p:nvSpPr>
        <p:spPr>
          <a:xfrm>
            <a:off x="1844003" y="2920364"/>
            <a:ext cx="206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Dispatcher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A62EA3-0BAB-4869-8859-B4B42CE4B139}"/>
              </a:ext>
            </a:extLst>
          </p:cNvPr>
          <p:cNvSpPr txBox="1"/>
          <p:nvPr/>
        </p:nvSpPr>
        <p:spPr>
          <a:xfrm>
            <a:off x="3916606" y="2551031"/>
            <a:ext cx="206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Message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Processing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Subsystem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D91583-A093-43CC-BF24-B734A1CAA5DB}"/>
              </a:ext>
            </a:extLst>
          </p:cNvPr>
          <p:cNvSpPr txBox="1"/>
          <p:nvPr/>
        </p:nvSpPr>
        <p:spPr>
          <a:xfrm>
            <a:off x="6020733" y="2735696"/>
            <a:ext cx="206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Security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Subsystem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945EF2-42B9-429B-9C53-53C8A6C44B17}"/>
              </a:ext>
            </a:extLst>
          </p:cNvPr>
          <p:cNvSpPr txBox="1"/>
          <p:nvPr/>
        </p:nvSpPr>
        <p:spPr>
          <a:xfrm>
            <a:off x="8074119" y="2551031"/>
            <a:ext cx="206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Access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Control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Subsystem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81382A-EB0E-4F1C-A155-BF6B62C99E3D}"/>
              </a:ext>
            </a:extLst>
          </p:cNvPr>
          <p:cNvSpPr txBox="1"/>
          <p:nvPr/>
        </p:nvSpPr>
        <p:spPr>
          <a:xfrm>
            <a:off x="1916302" y="4284051"/>
            <a:ext cx="206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Comic Sans MS" panose="030F0702030302020204" pitchFamily="66" charset="0"/>
              </a:rPr>
              <a:t>Application(s)</a:t>
            </a:r>
            <a:endParaRPr lang="zh-TW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AA8D95-B1BF-413E-A270-9DADA32B16C2}"/>
              </a:ext>
            </a:extLst>
          </p:cNvPr>
          <p:cNvSpPr/>
          <p:nvPr/>
        </p:nvSpPr>
        <p:spPr>
          <a:xfrm>
            <a:off x="2020720" y="4819184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F2AEAE-EF24-46D9-AE9A-54B73B3FE91C}"/>
              </a:ext>
            </a:extLst>
          </p:cNvPr>
          <p:cNvSpPr txBox="1"/>
          <p:nvPr/>
        </p:nvSpPr>
        <p:spPr>
          <a:xfrm>
            <a:off x="1935518" y="4866375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Dispatcher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Generator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283F11-1871-4924-B0D3-740D269E0C9F}"/>
              </a:ext>
            </a:extLst>
          </p:cNvPr>
          <p:cNvSpPr/>
          <p:nvPr/>
        </p:nvSpPr>
        <p:spPr>
          <a:xfrm>
            <a:off x="4743266" y="4819184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A74AF7-3A4B-40D5-ACC0-EFBAA2E3B224}"/>
              </a:ext>
            </a:extLst>
          </p:cNvPr>
          <p:cNvSpPr txBox="1"/>
          <p:nvPr/>
        </p:nvSpPr>
        <p:spPr>
          <a:xfrm>
            <a:off x="4658064" y="4866375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Notification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Receiver(M)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D5C60B1-6BF9-48A2-829F-44C0B57F47D0}"/>
              </a:ext>
            </a:extLst>
          </p:cNvPr>
          <p:cNvSpPr/>
          <p:nvPr/>
        </p:nvSpPr>
        <p:spPr>
          <a:xfrm>
            <a:off x="7538111" y="4819184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AC8076E-9A43-4932-AD7D-0DD306716D67}"/>
              </a:ext>
            </a:extLst>
          </p:cNvPr>
          <p:cNvSpPr txBox="1"/>
          <p:nvPr/>
        </p:nvSpPr>
        <p:spPr>
          <a:xfrm>
            <a:off x="7452909" y="4866375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Proxy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Forwarder(A)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821866-CB9E-4EF5-BD6B-2FC8D4792F2E}"/>
              </a:ext>
            </a:extLst>
          </p:cNvPr>
          <p:cNvSpPr/>
          <p:nvPr/>
        </p:nvSpPr>
        <p:spPr>
          <a:xfrm>
            <a:off x="2020721" y="5960945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10A16F-6A5C-41F3-871B-D31FBDFDAD40}"/>
              </a:ext>
            </a:extLst>
          </p:cNvPr>
          <p:cNvSpPr txBox="1"/>
          <p:nvPr/>
        </p:nvSpPr>
        <p:spPr>
          <a:xfrm>
            <a:off x="1935519" y="6008136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Command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Responder(A)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91DCA74-C335-4B8A-A2A4-89836EA7A257}"/>
              </a:ext>
            </a:extLst>
          </p:cNvPr>
          <p:cNvSpPr/>
          <p:nvPr/>
        </p:nvSpPr>
        <p:spPr>
          <a:xfrm>
            <a:off x="4743267" y="5960945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C1F40DC-1901-4A5B-A1EF-A6300F5DEE79}"/>
              </a:ext>
            </a:extLst>
          </p:cNvPr>
          <p:cNvSpPr txBox="1"/>
          <p:nvPr/>
        </p:nvSpPr>
        <p:spPr>
          <a:xfrm>
            <a:off x="4658065" y="6008136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Notification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Originator(M,A)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75A539-6A9A-4812-9849-4DDD793A8A3B}"/>
              </a:ext>
            </a:extLst>
          </p:cNvPr>
          <p:cNvSpPr/>
          <p:nvPr/>
        </p:nvSpPr>
        <p:spPr>
          <a:xfrm>
            <a:off x="7538112" y="5960945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24FED6D-5615-42E1-888F-C4BEACDC67AC}"/>
              </a:ext>
            </a:extLst>
          </p:cNvPr>
          <p:cNvSpPr txBox="1"/>
          <p:nvPr/>
        </p:nvSpPr>
        <p:spPr>
          <a:xfrm>
            <a:off x="7438571" y="6238016"/>
            <a:ext cx="261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Other(A)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0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Network Management System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71640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 collection of tools for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Network monitoring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Network control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These tools must be integrated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Single operator interface with powerful but user-friendly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Support of managed equipment</a:t>
            </a:r>
          </a:p>
        </p:txBody>
      </p:sp>
    </p:spTree>
    <p:extLst>
      <p:ext uri="{BB962C8B-B14F-4D97-AF65-F5344CB8AC3E}">
        <p14:creationId xmlns:p14="http://schemas.microsoft.com/office/powerpoint/2010/main" val="275710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Network Management System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019" y="1423098"/>
            <a:ext cx="4504606" cy="346864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Architecture of NMS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NMA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Operator interface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NME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Collect statistics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Response to NMA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Alert NMA when</a:t>
            </a:r>
            <a:br>
              <a:rPr lang="en-US" altLang="zh-TW" sz="2400" dirty="0"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environment changing</a:t>
            </a:r>
          </a:p>
        </p:txBody>
      </p:sp>
      <p:sp>
        <p:nvSpPr>
          <p:cNvPr id="5" name="雲朵形 4">
            <a:extLst>
              <a:ext uri="{FF2B5EF4-FFF2-40B4-BE49-F238E27FC236}">
                <a16:creationId xmlns:a16="http://schemas.microsoft.com/office/drawing/2014/main" id="{8D8640D6-2E58-493A-8BA0-4B4078C7E0CF}"/>
              </a:ext>
            </a:extLst>
          </p:cNvPr>
          <p:cNvSpPr/>
          <p:nvPr/>
        </p:nvSpPr>
        <p:spPr>
          <a:xfrm>
            <a:off x="6329713" y="4210779"/>
            <a:ext cx="2226756" cy="1458554"/>
          </a:xfrm>
          <a:prstGeom prst="cloud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0A0C17-6623-4AE3-AE17-095823F2E1D5}"/>
              </a:ext>
            </a:extLst>
          </p:cNvPr>
          <p:cNvSpPr/>
          <p:nvPr/>
        </p:nvSpPr>
        <p:spPr>
          <a:xfrm>
            <a:off x="5058762" y="1952209"/>
            <a:ext cx="1935409" cy="198097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C6104B-A13F-48FF-A3AB-5129037B4187}"/>
              </a:ext>
            </a:extLst>
          </p:cNvPr>
          <p:cNvCxnSpPr/>
          <p:nvPr/>
        </p:nvCxnSpPr>
        <p:spPr>
          <a:xfrm>
            <a:off x="5058762" y="2454073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68061A0-C4F3-4BA4-9B45-62C2D03DBEE6}"/>
              </a:ext>
            </a:extLst>
          </p:cNvPr>
          <p:cNvCxnSpPr/>
          <p:nvPr/>
        </p:nvCxnSpPr>
        <p:spPr>
          <a:xfrm>
            <a:off x="5058762" y="3452298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ED553CE-FFC3-4CB4-8D16-79B18411BF4C}"/>
              </a:ext>
            </a:extLst>
          </p:cNvPr>
          <p:cNvSpPr/>
          <p:nvPr/>
        </p:nvSpPr>
        <p:spPr>
          <a:xfrm>
            <a:off x="5494462" y="2946607"/>
            <a:ext cx="1033074" cy="5058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8364E36-4887-42CE-BF08-9AF637D0CB7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10993" y="2454073"/>
            <a:ext cx="6" cy="492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18B1E7-3DFB-4742-A6AB-DA601F61D1E9}"/>
              </a:ext>
            </a:extLst>
          </p:cNvPr>
          <p:cNvSpPr txBox="1"/>
          <p:nvPr/>
        </p:nvSpPr>
        <p:spPr>
          <a:xfrm>
            <a:off x="4988958" y="2016921"/>
            <a:ext cx="2066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NMA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18BA32-F774-4FCA-B02B-D9EE68628AD1}"/>
              </a:ext>
            </a:extLst>
          </p:cNvPr>
          <p:cNvSpPr txBox="1"/>
          <p:nvPr/>
        </p:nvSpPr>
        <p:spPr>
          <a:xfrm>
            <a:off x="5049764" y="2484886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C32104-6533-4A39-9A88-14752E2BEBED}"/>
              </a:ext>
            </a:extLst>
          </p:cNvPr>
          <p:cNvSpPr txBox="1"/>
          <p:nvPr/>
        </p:nvSpPr>
        <p:spPr>
          <a:xfrm>
            <a:off x="5976562" y="2478967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Appl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4B71AAA-43CE-44FB-99FF-C4379D74AFB8}"/>
              </a:ext>
            </a:extLst>
          </p:cNvPr>
          <p:cNvSpPr txBox="1"/>
          <p:nvPr/>
        </p:nvSpPr>
        <p:spPr>
          <a:xfrm>
            <a:off x="5509927" y="3000037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Comm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5D4658E-73F2-49D9-B8CC-A0794AA6AA80}"/>
              </a:ext>
            </a:extLst>
          </p:cNvPr>
          <p:cNvSpPr txBox="1"/>
          <p:nvPr/>
        </p:nvSpPr>
        <p:spPr>
          <a:xfrm>
            <a:off x="5494456" y="3493645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839627-9794-4BAB-8262-EF91C7B62068}"/>
              </a:ext>
            </a:extLst>
          </p:cNvPr>
          <p:cNvSpPr/>
          <p:nvPr/>
        </p:nvSpPr>
        <p:spPr>
          <a:xfrm>
            <a:off x="7908321" y="2247198"/>
            <a:ext cx="1935409" cy="151868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DB0FC03-6044-4C97-8542-ECD774E8B45A}"/>
              </a:ext>
            </a:extLst>
          </p:cNvPr>
          <p:cNvCxnSpPr/>
          <p:nvPr/>
        </p:nvCxnSpPr>
        <p:spPr>
          <a:xfrm>
            <a:off x="7923738" y="3231058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EB7FDE6-4EF3-4863-9E61-5368975C3E82}"/>
              </a:ext>
            </a:extLst>
          </p:cNvPr>
          <p:cNvSpPr/>
          <p:nvPr/>
        </p:nvSpPr>
        <p:spPr>
          <a:xfrm>
            <a:off x="8359488" y="2739732"/>
            <a:ext cx="1033074" cy="48962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C1BD1FB-04F0-46B2-A26C-379D7DD56502}"/>
              </a:ext>
            </a:extLst>
          </p:cNvPr>
          <p:cNvCxnSpPr>
            <a:cxnSpLocks/>
            <a:stCxn id="31" idx="0"/>
            <a:endCxn id="34" idx="0"/>
          </p:cNvCxnSpPr>
          <p:nvPr/>
        </p:nvCxnSpPr>
        <p:spPr>
          <a:xfrm flipH="1">
            <a:off x="8876025" y="2247198"/>
            <a:ext cx="1" cy="492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B9BD89-5F9C-4DE5-B51B-E2DB84BDA5D9}"/>
              </a:ext>
            </a:extLst>
          </p:cNvPr>
          <p:cNvSpPr txBox="1"/>
          <p:nvPr/>
        </p:nvSpPr>
        <p:spPr>
          <a:xfrm>
            <a:off x="7895073" y="2308958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A0888E2-A764-4894-A23E-F86B0AC01F8C}"/>
              </a:ext>
            </a:extLst>
          </p:cNvPr>
          <p:cNvSpPr txBox="1"/>
          <p:nvPr/>
        </p:nvSpPr>
        <p:spPr>
          <a:xfrm>
            <a:off x="8826073" y="2270888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Appl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B20AC3E-ADC8-48F0-AD1B-13A8019AF361}"/>
              </a:ext>
            </a:extLst>
          </p:cNvPr>
          <p:cNvSpPr txBox="1"/>
          <p:nvPr/>
        </p:nvSpPr>
        <p:spPr>
          <a:xfrm>
            <a:off x="8359488" y="2778936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Comm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8C0F387-1763-4FB1-ABC1-56177F66A6F5}"/>
              </a:ext>
            </a:extLst>
          </p:cNvPr>
          <p:cNvSpPr txBox="1"/>
          <p:nvPr/>
        </p:nvSpPr>
        <p:spPr>
          <a:xfrm>
            <a:off x="8344021" y="3294852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92FA0A-5D50-4F04-88DD-B1ED3A315CE0}"/>
              </a:ext>
            </a:extLst>
          </p:cNvPr>
          <p:cNvSpPr/>
          <p:nvPr/>
        </p:nvSpPr>
        <p:spPr>
          <a:xfrm>
            <a:off x="4224929" y="5727020"/>
            <a:ext cx="1935409" cy="155578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CAB54B2-21E3-4477-9A72-F87AE99A49C0}"/>
              </a:ext>
            </a:extLst>
          </p:cNvPr>
          <p:cNvCxnSpPr/>
          <p:nvPr/>
        </p:nvCxnSpPr>
        <p:spPr>
          <a:xfrm>
            <a:off x="4224929" y="6768266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9E89582-5029-4FE2-9127-20593396825A}"/>
              </a:ext>
            </a:extLst>
          </p:cNvPr>
          <p:cNvSpPr/>
          <p:nvPr/>
        </p:nvSpPr>
        <p:spPr>
          <a:xfrm>
            <a:off x="4676094" y="6214471"/>
            <a:ext cx="1033074" cy="56400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48730F5-3441-4096-8850-279DF3836C76}"/>
              </a:ext>
            </a:extLst>
          </p:cNvPr>
          <p:cNvCxnSpPr>
            <a:cxnSpLocks/>
            <a:stCxn id="41" idx="0"/>
            <a:endCxn id="43" idx="0"/>
          </p:cNvCxnSpPr>
          <p:nvPr/>
        </p:nvCxnSpPr>
        <p:spPr>
          <a:xfrm flipH="1">
            <a:off x="5192631" y="5727020"/>
            <a:ext cx="3" cy="48745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B37EE12-99CB-447C-B17E-D6F6E40F7ED5}"/>
              </a:ext>
            </a:extLst>
          </p:cNvPr>
          <p:cNvSpPr txBox="1"/>
          <p:nvPr/>
        </p:nvSpPr>
        <p:spPr>
          <a:xfrm>
            <a:off x="4204891" y="5783584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30DA9B2-DA73-4AE9-9DA0-BE21591D683F}"/>
              </a:ext>
            </a:extLst>
          </p:cNvPr>
          <p:cNvSpPr txBox="1"/>
          <p:nvPr/>
        </p:nvSpPr>
        <p:spPr>
          <a:xfrm>
            <a:off x="5142729" y="5785813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Appl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394A302-08F9-4A76-BEA7-1503BB372BEF}"/>
              </a:ext>
            </a:extLst>
          </p:cNvPr>
          <p:cNvSpPr txBox="1"/>
          <p:nvPr/>
        </p:nvSpPr>
        <p:spPr>
          <a:xfrm>
            <a:off x="4699946" y="6282331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Comm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5785C5B-D0C5-4F7E-9D58-93BDDD373E7A}"/>
              </a:ext>
            </a:extLst>
          </p:cNvPr>
          <p:cNvSpPr txBox="1"/>
          <p:nvPr/>
        </p:nvSpPr>
        <p:spPr>
          <a:xfrm>
            <a:off x="4676094" y="6816179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4D481FB-AF39-4FB1-A502-1460BE34308A}"/>
              </a:ext>
            </a:extLst>
          </p:cNvPr>
          <p:cNvSpPr/>
          <p:nvPr/>
        </p:nvSpPr>
        <p:spPr>
          <a:xfrm>
            <a:off x="10346040" y="3395438"/>
            <a:ext cx="1312891" cy="199741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185AF36-C9AF-4CCE-A752-F1308A82EA6F}"/>
              </a:ext>
            </a:extLst>
          </p:cNvPr>
          <p:cNvCxnSpPr>
            <a:cxnSpLocks/>
          </p:cNvCxnSpPr>
          <p:nvPr/>
        </p:nvCxnSpPr>
        <p:spPr>
          <a:xfrm>
            <a:off x="10346040" y="4053785"/>
            <a:ext cx="131289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1C91678-C3E3-4B84-AD3F-31DAE0936380}"/>
              </a:ext>
            </a:extLst>
          </p:cNvPr>
          <p:cNvCxnSpPr>
            <a:cxnSpLocks/>
          </p:cNvCxnSpPr>
          <p:nvPr/>
        </p:nvCxnSpPr>
        <p:spPr>
          <a:xfrm>
            <a:off x="10375323" y="4749750"/>
            <a:ext cx="128360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2763241-C0A0-42A1-8BF6-F56E679BB212}"/>
              </a:ext>
            </a:extLst>
          </p:cNvPr>
          <p:cNvSpPr txBox="1"/>
          <p:nvPr/>
        </p:nvSpPr>
        <p:spPr>
          <a:xfrm>
            <a:off x="10479605" y="3488873"/>
            <a:ext cx="1018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NMA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B8F1CF9-3DBD-4EB6-8491-F9DABFFD8807}"/>
              </a:ext>
            </a:extLst>
          </p:cNvPr>
          <p:cNvSpPr txBox="1"/>
          <p:nvPr/>
        </p:nvSpPr>
        <p:spPr>
          <a:xfrm>
            <a:off x="10517203" y="4193054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77A1174-A737-4184-BEAD-ABD88904CC31}"/>
              </a:ext>
            </a:extLst>
          </p:cNvPr>
          <p:cNvSpPr txBox="1"/>
          <p:nvPr/>
        </p:nvSpPr>
        <p:spPr>
          <a:xfrm>
            <a:off x="10486800" y="4857332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BFD3AAEA-0AB7-4494-B571-677C20029141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5678105" y="4281541"/>
            <a:ext cx="1006876" cy="310153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D5393C2E-7FFF-43CD-AED2-B9252CDE0FD2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6160338" y="5667780"/>
            <a:ext cx="1282753" cy="8371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4012DF08-FDDD-47BB-9952-21D7E38E4558}"/>
              </a:ext>
            </a:extLst>
          </p:cNvPr>
          <p:cNvCxnSpPr>
            <a:cxnSpLocks/>
            <a:stCxn id="5" idx="0"/>
            <a:endCxn id="49" idx="1"/>
          </p:cNvCxnSpPr>
          <p:nvPr/>
        </p:nvCxnSpPr>
        <p:spPr>
          <a:xfrm flipV="1">
            <a:off x="8554613" y="4394143"/>
            <a:ext cx="1791427" cy="5459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B3C64F67-0314-4333-927D-DF90034670F7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7895413" y="3313559"/>
            <a:ext cx="528293" cy="14329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4F38B06-6020-46AB-9E46-63F4A2A8408B}"/>
              </a:ext>
            </a:extLst>
          </p:cNvPr>
          <p:cNvSpPr txBox="1"/>
          <p:nvPr/>
        </p:nvSpPr>
        <p:spPr>
          <a:xfrm>
            <a:off x="8113095" y="5618320"/>
            <a:ext cx="37964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dirty="0">
                <a:latin typeface="Comic Sans MS" panose="030F0702030302020204" pitchFamily="66" charset="0"/>
              </a:rPr>
              <a:t>NMA = network management application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NME = network management entity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Appl = application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Comm = communications software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OS = operating system</a:t>
            </a:r>
            <a:endParaRPr lang="zh-TW" altLang="en-US" sz="1700" dirty="0">
              <a:latin typeface="Comic Sans MS" panose="030F0702030302020204" pitchFamily="66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6C420A3-E6C7-4055-A8D3-7B20E4221330}"/>
              </a:ext>
            </a:extLst>
          </p:cNvPr>
          <p:cNvSpPr txBox="1"/>
          <p:nvPr/>
        </p:nvSpPr>
        <p:spPr>
          <a:xfrm>
            <a:off x="4308613" y="5028262"/>
            <a:ext cx="176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Workstation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(agent)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507EE32B-A522-400A-AC01-5CBE065549F9}"/>
              </a:ext>
            </a:extLst>
          </p:cNvPr>
          <p:cNvSpPr txBox="1"/>
          <p:nvPr/>
        </p:nvSpPr>
        <p:spPr>
          <a:xfrm>
            <a:off x="7976537" y="1525669"/>
            <a:ext cx="176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Server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(agent)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E1C31E48-8FF1-45A2-B5BA-C782F515C0B9}"/>
              </a:ext>
            </a:extLst>
          </p:cNvPr>
          <p:cNvSpPr txBox="1"/>
          <p:nvPr/>
        </p:nvSpPr>
        <p:spPr>
          <a:xfrm>
            <a:off x="4911083" y="1254033"/>
            <a:ext cx="217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Network control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Host (manager)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1ECEF26F-3606-4146-B68C-3128859BE155}"/>
              </a:ext>
            </a:extLst>
          </p:cNvPr>
          <p:cNvSpPr txBox="1"/>
          <p:nvPr/>
        </p:nvSpPr>
        <p:spPr>
          <a:xfrm>
            <a:off x="10104801" y="2693003"/>
            <a:ext cx="176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Router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(agent)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5479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8137</TotalTime>
  <Words>2697</Words>
  <Application>Microsoft Office PowerPoint</Application>
  <PresentationFormat>自訂</PresentationFormat>
  <Paragraphs>672</Paragraphs>
  <Slides>55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3" baseType="lpstr">
      <vt:lpstr>Times New Roman</vt:lpstr>
      <vt:lpstr>Wingdings</vt:lpstr>
      <vt:lpstr>新細明體</vt:lpstr>
      <vt:lpstr>Comic Sans MS</vt:lpstr>
      <vt:lpstr>Courier New</vt:lpstr>
      <vt:lpstr>Source Sans Pro</vt:lpstr>
      <vt:lpstr>Arial</vt:lpstr>
      <vt:lpstr>CSCC NASA</vt:lpstr>
      <vt:lpstr>SNMP</vt:lpstr>
      <vt:lpstr>Network Management</vt:lpstr>
      <vt:lpstr>Requirements of Network Management</vt:lpstr>
      <vt:lpstr>In that time</vt:lpstr>
      <vt:lpstr>Introduction</vt:lpstr>
      <vt:lpstr>History</vt:lpstr>
      <vt:lpstr>The roles in SNMPv3</vt:lpstr>
      <vt:lpstr>Network Management System (1)</vt:lpstr>
      <vt:lpstr>Network Management System (2)</vt:lpstr>
      <vt:lpstr>SNMP Concepts</vt:lpstr>
      <vt:lpstr>SNMP Architecture (2)</vt:lpstr>
      <vt:lpstr>SNMP Architecture (3)</vt:lpstr>
      <vt:lpstr>SNMP Management Information</vt:lpstr>
      <vt:lpstr>SNMP Management Information – SMI (1)</vt:lpstr>
      <vt:lpstr>SNMP Management Information – SMI (2)</vt:lpstr>
      <vt:lpstr>SNMP Management Information – SMI (3)</vt:lpstr>
      <vt:lpstr>SNMP Management Information – Object Syntax (1)</vt:lpstr>
      <vt:lpstr>SNMP Management Information – Object Syntax (2)</vt:lpstr>
      <vt:lpstr>SNMP Management Information – Object Syntax (3)</vt:lpstr>
      <vt:lpstr>SNMP Management Information – Object Syntax (4)</vt:lpstr>
      <vt:lpstr>SNMP Management Information – Object Syntax (5)</vt:lpstr>
      <vt:lpstr>SNMP Management Information – Object Syntax (6)</vt:lpstr>
      <vt:lpstr>SNMP Management Information – Object Syntax (7)</vt:lpstr>
      <vt:lpstr>SNMP Management Information – Object Syntax (8)</vt:lpstr>
      <vt:lpstr>Standard MIBs</vt:lpstr>
      <vt:lpstr>MIB-II (1)</vt:lpstr>
      <vt:lpstr>MIB-II (2)</vt:lpstr>
      <vt:lpstr>MIB-II system group</vt:lpstr>
      <vt:lpstr>MIB-II interface group (1)</vt:lpstr>
      <vt:lpstr>MIB-II interface group (2)</vt:lpstr>
      <vt:lpstr>MIB-II tcp group</vt:lpstr>
      <vt:lpstr>MIB-II ip group</vt:lpstr>
      <vt:lpstr>Host Resources MIB</vt:lpstr>
      <vt:lpstr>SNMP Protocol</vt:lpstr>
      <vt:lpstr>SNMP Protocol</vt:lpstr>
      <vt:lpstr>SNMP Protocol – security concern </vt:lpstr>
      <vt:lpstr>SNMP Protocol – communities (1) </vt:lpstr>
      <vt:lpstr>SNMP Protocol – communities (2)</vt:lpstr>
      <vt:lpstr>SNMP Protocol – Where is the security</vt:lpstr>
      <vt:lpstr>BSNMP</vt:lpstr>
      <vt:lpstr>BSNMP (1)</vt:lpstr>
      <vt:lpstr>BSNMP (2)</vt:lpstr>
      <vt:lpstr>Net-SNMP</vt:lpstr>
      <vt:lpstr>Net-SNMP (1)</vt:lpstr>
      <vt:lpstr>Net-SNMP (1)</vt:lpstr>
      <vt:lpstr>Net-SNMP (3)</vt:lpstr>
      <vt:lpstr>Net-SNMP (4)</vt:lpstr>
      <vt:lpstr>Appendix</vt:lpstr>
      <vt:lpstr>Cacti(1)</vt:lpstr>
      <vt:lpstr>Cacti(2)</vt:lpstr>
      <vt:lpstr>Cacti(3)</vt:lpstr>
      <vt:lpstr>Cacti(4)</vt:lpstr>
      <vt:lpstr>Cacti(5)</vt:lpstr>
      <vt:lpstr>Cacti(6)</vt:lpstr>
      <vt:lpstr>Cacti(7)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SNMP</dc:title>
  <dc:creator>Tse-Han Wang</dc:creator>
  <cp:lastModifiedBy>王則涵</cp:lastModifiedBy>
  <cp:revision>105</cp:revision>
  <dcterms:modified xsi:type="dcterms:W3CDTF">2022-05-12T12:33:28Z</dcterms:modified>
</cp:coreProperties>
</file>