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4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22"/>
      <p:bold r:id="rId23"/>
    </p:embeddedFont>
    <p:embeddedFont>
      <p:font typeface="EmojiOne Color" panose="02000503000000000000" pitchFamily="2" charset="0"/>
      <p:regular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  <p:embeddedFont>
      <p:font typeface="Source Sans Pro Light" panose="020F0302020204030204" pitchFamily="34" charset="0"/>
      <p:regular r:id="rId29"/>
      <p:bold r:id="rId30"/>
      <p:italic r:id="rId31"/>
      <p:boldItalic r:id="rId32"/>
    </p:embeddedFont>
    <p:embeddedFont>
      <p:font typeface="Ubuntu Mono" panose="020B0509030602030204" pitchFamily="49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38" d="100"/>
          <a:sy n="138" d="100"/>
        </p:scale>
        <p:origin x="8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6304431e5_0_127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a6304431e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194874db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194874dbb_0_94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194874dbb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194874dbb_0_171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194874dbb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194874dbb_0_202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194874dbb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194874dbb_0_196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2a35419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2a35419f0_0_0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194874dbb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194874dbb_0_224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194874dbb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194874dbb_0_110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194874db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194874dbb_0_116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194874dbb_0_122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c194874db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c6e97cc3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c6e97cc3c_0_8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194874db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194874dbb_0_1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2b55fbe5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2b55fbe55_1_0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194874db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194874dbb_0_30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194874db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194874dbb_0_47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194874db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194874dbb_0_65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2b55fbe5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2b55fbe55_1_0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563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194874dbb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194874dbb_0_236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  <a:defRPr sz="44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175" tIns="67175" rIns="67175" bIns="67175" anchor="t" anchorCtr="0">
            <a:noAutofit/>
          </a:bodyPr>
          <a:lstStyle>
            <a:lvl1pPr lvl="0" algn="ctr" rtl="0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6" name="Google Shape;56;p14"/>
          <p:cNvSpPr txBox="1"/>
          <p:nvPr/>
        </p:nvSpPr>
        <p:spPr>
          <a:xfrm>
            <a:off x="4017882" y="4344743"/>
            <a:ext cx="4668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國立陽明交通大學資工系資訊中心</a:t>
            </a:r>
            <a:endParaRPr sz="22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Computer Center of Department of Computer Science, NYCU</a:t>
            </a:r>
            <a:endParaRPr sz="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33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 amt="90000"/>
          </a:blip>
          <a:srcRect/>
          <a:stretch/>
        </p:blipFill>
        <p:spPr>
          <a:xfrm>
            <a:off x="7908835" y="164806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57169" y="3632736"/>
            <a:ext cx="7824900" cy="9399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600"/>
              <a:buFont typeface="Source Sans Pro"/>
              <a:buNone/>
              <a:defRPr sz="2600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Source Sans Pro"/>
              <a:buNone/>
              <a:defRPr sz="3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None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175" tIns="67175" rIns="67175" bIns="67175" anchor="t" anchorCtr="0">
            <a:noAutofit/>
          </a:bodyPr>
          <a:lstStyle>
            <a:lvl1pPr lvl="0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 amt="90000"/>
          </a:blip>
          <a:srcRect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Source Sans Pro"/>
              <a:buNone/>
              <a:defRPr sz="3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None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175" tIns="67175" rIns="67175" bIns="67175" anchor="t" anchorCtr="0">
            <a:noAutofit/>
          </a:bodyPr>
          <a:lstStyle>
            <a:lvl1pPr lvl="0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68" name="Google Shape;68;p16"/>
          <p:cNvPicPr preferRelativeResize="0"/>
          <p:nvPr/>
        </p:nvPicPr>
        <p:blipFill rotWithShape="1">
          <a:blip r:embed="rId3">
            <a:alphaModFix amt="90000"/>
          </a:blip>
          <a:srcRect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2"/>
          </p:nvPr>
        </p:nvSpPr>
        <p:spPr>
          <a:xfrm>
            <a:off x="468886" y="2825968"/>
            <a:ext cx="8229600" cy="11772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175" tIns="67175" rIns="67175" bIns="6717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●"/>
              <a:defRPr sz="1600">
                <a:latin typeface="Ubuntu Mono"/>
                <a:ea typeface="Ubuntu Mono"/>
                <a:cs typeface="Ubuntu Mono"/>
                <a:sym typeface="Ubuntu Mono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○"/>
              <a:defRPr sz="1600">
                <a:latin typeface="Ubuntu Mono"/>
                <a:ea typeface="Ubuntu Mono"/>
                <a:cs typeface="Ubuntu Mono"/>
                <a:sym typeface="Ubuntu Mono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■"/>
              <a:defRPr sz="1600">
                <a:latin typeface="Ubuntu Mono"/>
                <a:ea typeface="Ubuntu Mono"/>
                <a:cs typeface="Ubuntu Mono"/>
                <a:sym typeface="Ubuntu Mono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●"/>
              <a:defRPr sz="1600">
                <a:latin typeface="Ubuntu Mono"/>
                <a:ea typeface="Ubuntu Mono"/>
                <a:cs typeface="Ubuntu Mono"/>
                <a:sym typeface="Ubuntu Mono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○"/>
              <a:defRPr sz="1600">
                <a:latin typeface="Ubuntu Mono"/>
                <a:ea typeface="Ubuntu Mono"/>
                <a:cs typeface="Ubuntu Mono"/>
                <a:sym typeface="Ubuntu Mono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■"/>
              <a:defRPr sz="1600">
                <a:latin typeface="Ubuntu Mono"/>
                <a:ea typeface="Ubuntu Mono"/>
                <a:cs typeface="Ubuntu Mono"/>
                <a:sym typeface="Ubuntu Mono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●"/>
              <a:defRPr sz="1600">
                <a:latin typeface="Ubuntu Mono"/>
                <a:ea typeface="Ubuntu Mono"/>
                <a:cs typeface="Ubuntu Mono"/>
                <a:sym typeface="Ubuntu Mono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○"/>
              <a:defRPr sz="1600">
                <a:latin typeface="Ubuntu Mono"/>
                <a:ea typeface="Ubuntu Mono"/>
                <a:cs typeface="Ubuntu Mono"/>
                <a:sym typeface="Ubuntu Mono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■"/>
              <a:defRPr sz="1600"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 rotWithShape="1">
          <a:blip r:embed="rId3">
            <a:alphaModFix amt="90000"/>
          </a:blip>
          <a:srcRect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175" tIns="67175" rIns="67175" bIns="67175" anchor="t" anchorCtr="0">
            <a:noAutofit/>
          </a:bodyPr>
          <a:lstStyle>
            <a:lvl1pPr lvl="0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Source Sans Pro"/>
              <a:buNone/>
              <a:defRPr sz="3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None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 amt="90000"/>
          </a:blip>
          <a:srcRect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175" tIns="67175" rIns="67175" bIns="67175" anchor="t" anchorCtr="0">
            <a:noAutofit/>
          </a:bodyPr>
          <a:lstStyle>
            <a:lvl1pPr lvl="0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Source Sans Pro"/>
              <a:buNone/>
              <a:defRPr sz="3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None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2"/>
          </p:nvPr>
        </p:nvSpPr>
        <p:spPr>
          <a:xfrm>
            <a:off x="468886" y="2825968"/>
            <a:ext cx="8229600" cy="11772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175" tIns="67175" rIns="67175" bIns="6717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●"/>
              <a:defRPr sz="1600">
                <a:latin typeface="Ubuntu Mono"/>
                <a:ea typeface="Ubuntu Mono"/>
                <a:cs typeface="Ubuntu Mono"/>
                <a:sym typeface="Ubuntu Mono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○"/>
              <a:defRPr sz="1600">
                <a:latin typeface="Ubuntu Mono"/>
                <a:ea typeface="Ubuntu Mono"/>
                <a:cs typeface="Ubuntu Mono"/>
                <a:sym typeface="Ubuntu Mono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■"/>
              <a:defRPr sz="1600">
                <a:latin typeface="Ubuntu Mono"/>
                <a:ea typeface="Ubuntu Mono"/>
                <a:cs typeface="Ubuntu Mono"/>
                <a:sym typeface="Ubuntu Mono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●"/>
              <a:defRPr sz="1600">
                <a:latin typeface="Ubuntu Mono"/>
                <a:ea typeface="Ubuntu Mono"/>
                <a:cs typeface="Ubuntu Mono"/>
                <a:sym typeface="Ubuntu Mono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○"/>
              <a:defRPr sz="1600">
                <a:latin typeface="Ubuntu Mono"/>
                <a:ea typeface="Ubuntu Mono"/>
                <a:cs typeface="Ubuntu Mono"/>
                <a:sym typeface="Ubuntu Mono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■"/>
              <a:defRPr sz="1600">
                <a:latin typeface="Ubuntu Mono"/>
                <a:ea typeface="Ubuntu Mono"/>
                <a:cs typeface="Ubuntu Mono"/>
                <a:sym typeface="Ubuntu Mono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●"/>
              <a:defRPr sz="1600">
                <a:latin typeface="Ubuntu Mono"/>
                <a:ea typeface="Ubuntu Mono"/>
                <a:cs typeface="Ubuntu Mono"/>
                <a:sym typeface="Ubuntu Mono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○"/>
              <a:defRPr sz="1600">
                <a:latin typeface="Ubuntu Mono"/>
                <a:ea typeface="Ubuntu Mono"/>
                <a:cs typeface="Ubuntu Mono"/>
                <a:sym typeface="Ubuntu Mono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■"/>
              <a:defRPr sz="1600"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  <a:defRPr sz="44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175" tIns="67175" rIns="67175" bIns="67175" anchor="t" anchorCtr="0">
            <a:noAutofit/>
          </a:bodyPr>
          <a:lstStyle>
            <a:lvl1pPr lvl="0" algn="ctr" rtl="0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g/nctunas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asa.nycuc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na2022age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421414" y="148697"/>
            <a:ext cx="8229600" cy="30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b="0" strike="noStrike">
              <a:solidFill>
                <a:srgbClr val="04617B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86" name="Google Shape;86;p19"/>
          <p:cNvSpPr txBox="1"/>
          <p:nvPr/>
        </p:nvSpPr>
        <p:spPr>
          <a:xfrm>
            <a:off x="421414" y="3549168"/>
            <a:ext cx="8223000" cy="10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TW"/>
              <a:t>Homework 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Network Environment Setting</a:t>
            </a:r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1"/>
          </p:nvPr>
        </p:nvSpPr>
        <p:spPr>
          <a:xfrm>
            <a:off x="457169" y="3632736"/>
            <a:ext cx="7824900" cy="9399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stchang</a:t>
            </a:r>
            <a:r>
              <a:rPr lang="en-US" dirty="0"/>
              <a:t>, </a:t>
            </a:r>
            <a:r>
              <a:rPr lang="en-US" dirty="0" err="1"/>
              <a:t>cwang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(4/4)</a:t>
            </a: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431850" y="1359942"/>
            <a:ext cx="8254200" cy="33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30200" lvl="0" indent="-2794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/>
              <a:t>Firewall</a:t>
            </a:r>
            <a:endParaRPr sz="1800" dirty="0"/>
          </a:p>
          <a:p>
            <a:pPr marL="673100" lvl="1" indent="-2730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 dirty="0"/>
              <a:t>Consider you are providing services to the Internet, so several firewall configurations must be taken for security.</a:t>
            </a:r>
            <a:endParaRPr sz="1700" dirty="0"/>
          </a:p>
          <a:p>
            <a:pPr marL="673100" lvl="1" indent="-2730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 dirty="0"/>
              <a:t>We suggest you to configure firewall rules on “</a:t>
            </a:r>
            <a:r>
              <a:rPr lang="zh-TW" sz="1700" dirty="0">
                <a:solidFill>
                  <a:srgbClr val="FF0000"/>
                </a:solidFill>
              </a:rPr>
              <a:t>Router</a:t>
            </a:r>
            <a:r>
              <a:rPr lang="zh-TW" sz="1700" dirty="0"/>
              <a:t>”.</a:t>
            </a:r>
            <a:endParaRPr sz="1700" dirty="0"/>
          </a:p>
          <a:p>
            <a:pPr marL="673100" lvl="1" indent="-2730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 dirty="0"/>
              <a:t>Rules:</a:t>
            </a:r>
            <a:endParaRPr sz="1700" dirty="0"/>
          </a:p>
          <a:p>
            <a:pPr marL="1003300" lvl="2" indent="-2603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zh-TW" sz="1500" dirty="0"/>
              <a:t>By default, all connections</a:t>
            </a:r>
            <a:r>
              <a:rPr lang="en-US" altLang="zh-TW" sz="1500" dirty="0"/>
              <a:t> from</a:t>
            </a:r>
            <a:r>
              <a:rPr lang="zh-TW" sz="1500" dirty="0"/>
              <a:t> </a:t>
            </a:r>
            <a:r>
              <a:rPr lang="en-US" altLang="zh-TW" sz="1500" dirty="0"/>
              <a:t>Internet and VPN zone</a:t>
            </a:r>
            <a:r>
              <a:rPr lang="zh-TW" sz="1500" dirty="0"/>
              <a:t> to </a:t>
            </a:r>
            <a:r>
              <a:rPr lang="en-US" altLang="zh-TW" sz="1500" dirty="0"/>
              <a:t>Private zone </a:t>
            </a:r>
            <a:r>
              <a:rPr lang="zh-TW" sz="1500" dirty="0"/>
              <a:t>should be rejected.</a:t>
            </a:r>
            <a:endParaRPr sz="1500" dirty="0"/>
          </a:p>
          <a:p>
            <a:pPr marL="1003300" lvl="2" indent="-2603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zh-TW" sz="1500" dirty="0"/>
              <a:t>By default, all services only trust the connections from </a:t>
            </a:r>
            <a:r>
              <a:rPr lang="en-US" altLang="zh-TW" sz="1500" dirty="0"/>
              <a:t>Private zone and router</a:t>
            </a:r>
            <a:r>
              <a:rPr lang="zh-TW" sz="1500" dirty="0"/>
              <a:t>.</a:t>
            </a:r>
            <a:endParaRPr sz="1500" dirty="0"/>
          </a:p>
          <a:p>
            <a:pPr marL="1003300" lvl="2" indent="-2603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zh-TW" sz="1500" dirty="0"/>
              <a:t>SSH connections from anywhere to “</a:t>
            </a:r>
            <a:r>
              <a:rPr lang="zh-TW" sz="1500" dirty="0">
                <a:solidFill>
                  <a:srgbClr val="FF0000"/>
                </a:solidFill>
              </a:rPr>
              <a:t>Agent</a:t>
            </a:r>
            <a:r>
              <a:rPr lang="zh-TW" sz="1500" dirty="0"/>
              <a:t>” are allowed.</a:t>
            </a:r>
            <a:endParaRPr sz="1500" dirty="0"/>
          </a:p>
          <a:p>
            <a:pPr marL="1003300" lvl="2" indent="-2603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zh-TW" sz="1500" dirty="0"/>
              <a:t>ICMP connections from anywhere to anywhere are allowed.</a:t>
            </a:r>
            <a:endParaRPr sz="1500" dirty="0"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Hints</a:t>
            </a:r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431850" y="1359950"/>
            <a:ext cx="8595300" cy="290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30200" lvl="0" indent="-3048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dirty="0"/>
              <a:t>How to check Internet is connected?</a:t>
            </a:r>
            <a:endParaRPr dirty="0"/>
          </a:p>
          <a:p>
            <a:pPr marL="673100" lvl="1" indent="-2984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 dirty="0"/>
              <a:t>Ping </a:t>
            </a:r>
            <a:r>
              <a:rPr lang="zh-TW" u="sng" dirty="0"/>
              <a:t>8.8.8.8</a:t>
            </a:r>
            <a:r>
              <a:rPr lang="zh-TW" dirty="0"/>
              <a:t> from different VMs.</a:t>
            </a:r>
            <a:endParaRPr dirty="0"/>
          </a:p>
          <a:p>
            <a:pPr marL="673100" lvl="1" indent="-2984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 dirty="0"/>
              <a:t>Ping </a:t>
            </a:r>
            <a:r>
              <a:rPr lang="zh-TW" u="sng" dirty="0"/>
              <a:t>www.google.com</a:t>
            </a:r>
            <a:r>
              <a:rPr lang="zh-TW" dirty="0"/>
              <a:t> from different VMs.</a:t>
            </a:r>
            <a:endParaRPr dirty="0"/>
          </a:p>
          <a:p>
            <a:pPr marL="330200" lvl="0" indent="-3048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dirty="0"/>
              <a:t>How to check WireGuard is connected?</a:t>
            </a:r>
            <a:br>
              <a:rPr lang="zh-TW" dirty="0"/>
            </a:br>
            <a:r>
              <a:rPr lang="zh-TW" dirty="0"/>
              <a:t>(Please make sure your private key is correct.)</a:t>
            </a:r>
            <a:endParaRPr dirty="0"/>
          </a:p>
          <a:p>
            <a:pPr marL="673100" lvl="1" indent="-2984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 dirty="0"/>
              <a:t>Ping </a:t>
            </a:r>
            <a:r>
              <a:rPr lang="zh-TW" u="sng" dirty="0"/>
              <a:t>nasa.nycucs.org</a:t>
            </a:r>
            <a:r>
              <a:rPr lang="zh-TW" dirty="0"/>
              <a:t> (VPN server).</a:t>
            </a:r>
            <a:endParaRPr dirty="0"/>
          </a:p>
          <a:p>
            <a:pPr marL="673100" lvl="1" indent="-2984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 dirty="0"/>
              <a:t>Ping </a:t>
            </a:r>
            <a:r>
              <a:rPr lang="zh-TW" u="sng" dirty="0"/>
              <a:t>10.113.0.254</a:t>
            </a:r>
            <a:r>
              <a:rPr lang="zh-TW" dirty="0"/>
              <a:t> (intranet gateway).</a:t>
            </a:r>
            <a:endParaRPr dirty="0"/>
          </a:p>
        </p:txBody>
      </p:sp>
      <p:sp>
        <p:nvSpPr>
          <p:cNvPr id="152" name="Google Shape;152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Appendix: </a:t>
            </a:r>
            <a:r>
              <a:rPr lang="zh-TW">
                <a:solidFill>
                  <a:schemeClr val="lt1"/>
                </a:solidFill>
              </a:rPr>
              <a:t>About </a:t>
            </a:r>
            <a:r>
              <a:rPr lang="zh-TW"/>
              <a:t>VPN (1/2)</a:t>
            </a:r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1"/>
          </p:nvPr>
        </p:nvSpPr>
        <p:spPr>
          <a:xfrm>
            <a:off x="431850" y="1359942"/>
            <a:ext cx="8254200" cy="33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30200" lvl="0" indent="-3048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dirty="0"/>
              <a:t>Install WireGuard</a:t>
            </a:r>
            <a:endParaRPr lang="en-US" altLang="zh-TW" dirty="0"/>
          </a:p>
          <a:p>
            <a:pPr marL="330200" lvl="0" indent="-3048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dirty="0"/>
              <a:t>Configurate VPN connection</a:t>
            </a:r>
            <a:endParaRPr dirty="0"/>
          </a:p>
          <a:p>
            <a:pPr marL="673100" lvl="1" indent="-298450">
              <a:buFont typeface="Times New Roman"/>
              <a:buChar char="○"/>
            </a:pPr>
            <a:r>
              <a:rPr lang="en-US" altLang="zh-TW" dirty="0"/>
              <a:t>Download configuration file from Online Judge system:</a:t>
            </a:r>
            <a:br>
              <a:rPr lang="en-US" altLang="zh-TW" dirty="0"/>
            </a:br>
            <a:r>
              <a:rPr lang="en-US" altLang="zh-TW" dirty="0"/>
              <a:t>Debug Tools &gt; </a:t>
            </a:r>
            <a:r>
              <a:rPr lang="en-US" altLang="zh-TW" dirty="0" err="1"/>
              <a:t>WireGuard</a:t>
            </a:r>
            <a:r>
              <a:rPr lang="en-US" altLang="zh-TW" dirty="0"/>
              <a:t> Key Reloader</a:t>
            </a:r>
          </a:p>
          <a:p>
            <a:pPr marL="673100" lvl="1" indent="-298450">
              <a:buChar char="○"/>
            </a:pPr>
            <a:endParaRPr lang="en-US" altLang="zh-TW" dirty="0"/>
          </a:p>
        </p:txBody>
      </p:sp>
      <p:sp>
        <p:nvSpPr>
          <p:cNvPr id="159" name="Google Shape;159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33C6B13-388B-49CF-87FC-2290E3921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987" y="3058718"/>
            <a:ext cx="4639322" cy="12288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Appendix: </a:t>
            </a:r>
            <a:r>
              <a:rPr lang="zh-TW">
                <a:solidFill>
                  <a:schemeClr val="lt1"/>
                </a:solidFill>
              </a:rPr>
              <a:t>About </a:t>
            </a:r>
            <a:r>
              <a:rPr lang="zh-TW"/>
              <a:t>VM Network (1/2)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431850" y="1359942"/>
            <a:ext cx="8254200" cy="33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30200" lvl="0" indent="-3048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dirty="0"/>
              <a:t>We assume that you use Virtualbox. You can choose other VM engines. However, the network structure should satisfy the requirements.</a:t>
            </a:r>
            <a:endParaRPr dirty="0"/>
          </a:p>
          <a:p>
            <a:pPr marL="330200" lvl="0" indent="-3048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dirty="0"/>
              <a:t>About the network interfaces type (take Virtualbox as an example):</a:t>
            </a:r>
            <a:endParaRPr dirty="0"/>
          </a:p>
          <a:p>
            <a:pPr marL="673100" lvl="1" indent="-2984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 dirty="0"/>
              <a:t>You can use “</a:t>
            </a:r>
            <a:r>
              <a:rPr lang="zh-TW" dirty="0">
                <a:solidFill>
                  <a:srgbClr val="FF0000"/>
                </a:solidFill>
              </a:rPr>
              <a:t>NAT</a:t>
            </a:r>
            <a:r>
              <a:rPr lang="zh-TW" dirty="0"/>
              <a:t>” for the </a:t>
            </a:r>
            <a:r>
              <a:rPr lang="en-US" altLang="zh-TW" dirty="0"/>
              <a:t>External</a:t>
            </a:r>
            <a:r>
              <a:rPr lang="zh-TW" dirty="0"/>
              <a:t> interface of “Router”; “</a:t>
            </a:r>
            <a:r>
              <a:rPr lang="zh-TW" dirty="0">
                <a:solidFill>
                  <a:srgbClr val="FF0000"/>
                </a:solidFill>
              </a:rPr>
              <a:t>Internal Network</a:t>
            </a:r>
            <a:r>
              <a:rPr lang="zh-TW" dirty="0"/>
              <a:t>” for the </a:t>
            </a:r>
            <a:r>
              <a:rPr lang="en-US" altLang="zh-TW" dirty="0"/>
              <a:t>Internal</a:t>
            </a:r>
            <a:r>
              <a:rPr lang="zh-TW" dirty="0"/>
              <a:t> interface of “Router”.</a:t>
            </a:r>
            <a:endParaRPr dirty="0"/>
          </a:p>
          <a:p>
            <a:pPr marL="673100" lvl="1" indent="-2984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 dirty="0"/>
              <a:t>For other VMs, you should only assign an interface with the type of “</a:t>
            </a:r>
            <a:r>
              <a:rPr lang="zh-TW" dirty="0">
                <a:solidFill>
                  <a:srgbClr val="FF0000"/>
                </a:solidFill>
              </a:rPr>
              <a:t>Internal Network</a:t>
            </a:r>
            <a:r>
              <a:rPr lang="zh-TW" dirty="0"/>
              <a:t>”. That is, all the network traffics from these VMs should go through the </a:t>
            </a:r>
            <a:r>
              <a:rPr lang="en-US" altLang="zh-TW" dirty="0"/>
              <a:t>Internal</a:t>
            </a:r>
            <a:r>
              <a:rPr lang="zh-TW" dirty="0"/>
              <a:t> interface of “Router”.</a:t>
            </a:r>
            <a:endParaRPr dirty="0"/>
          </a:p>
        </p:txBody>
      </p:sp>
      <p:sp>
        <p:nvSpPr>
          <p:cNvPr id="174" name="Google Shape;174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Appendix: </a:t>
            </a:r>
            <a:r>
              <a:rPr lang="zh-TW">
                <a:solidFill>
                  <a:schemeClr val="lt1"/>
                </a:solidFill>
              </a:rPr>
              <a:t>About </a:t>
            </a:r>
            <a:r>
              <a:rPr lang="zh-TW"/>
              <a:t>VM Network (2/2)</a:t>
            </a:r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 rotWithShape="1">
          <a:blip r:embed="rId3">
            <a:alphaModFix/>
          </a:blip>
          <a:srcRect t="1312"/>
          <a:stretch/>
        </p:blipFill>
        <p:spPr>
          <a:xfrm>
            <a:off x="584538" y="1734150"/>
            <a:ext cx="3961442" cy="31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 rotWithShape="1">
          <a:blip r:embed="rId4">
            <a:alphaModFix/>
          </a:blip>
          <a:srcRect t="1312"/>
          <a:stretch/>
        </p:blipFill>
        <p:spPr>
          <a:xfrm>
            <a:off x="4598020" y="1734150"/>
            <a:ext cx="3961442" cy="31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>
            <a:spLocks noGrp="1"/>
          </p:cNvSpPr>
          <p:nvPr>
            <p:ph type="body" idx="1"/>
          </p:nvPr>
        </p:nvSpPr>
        <p:spPr>
          <a:xfrm>
            <a:off x="431850" y="1359944"/>
            <a:ext cx="8254200" cy="7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VirtualBox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Appendix: </a:t>
            </a:r>
            <a:r>
              <a:rPr lang="zh-TW">
                <a:solidFill>
                  <a:schemeClr val="lt1"/>
                </a:solidFill>
              </a:rPr>
              <a:t>About </a:t>
            </a:r>
            <a:r>
              <a:rPr lang="zh-TW"/>
              <a:t>OS</a:t>
            </a:r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body" idx="1"/>
          </p:nvPr>
        </p:nvSpPr>
        <p:spPr>
          <a:xfrm>
            <a:off x="431850" y="1359942"/>
            <a:ext cx="8254200" cy="33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30200" lvl="0" indent="-3048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Any Unix-like OS is acceptable. However, those services required by homeworks should be provided by the OS you choose.</a:t>
            </a:r>
            <a:endParaRPr/>
          </a:p>
          <a:p>
            <a:pPr marL="673100" lvl="1" indent="-2984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CentOS, Ubuntu or FreeBSD should be fine.</a:t>
            </a:r>
            <a:endParaRPr/>
          </a:p>
          <a:p>
            <a:pPr marL="673100" lvl="1" indent="-2984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The OS of each VM doesn’t need to be the same.</a:t>
            </a:r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Attention</a:t>
            </a:r>
            <a:endParaRPr/>
          </a:p>
        </p:txBody>
      </p:sp>
      <p:sp>
        <p:nvSpPr>
          <p:cNvPr id="196" name="Google Shape;196;p34"/>
          <p:cNvSpPr txBox="1">
            <a:spLocks noGrp="1"/>
          </p:cNvSpPr>
          <p:nvPr>
            <p:ph type="body" idx="1"/>
          </p:nvPr>
        </p:nvSpPr>
        <p:spPr>
          <a:xfrm>
            <a:off x="431850" y="1359950"/>
            <a:ext cx="8229600" cy="290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30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 dirty="0"/>
              <a:t>Your work will be tested by Online Judge system.</a:t>
            </a:r>
            <a:endParaRPr dirty="0"/>
          </a:p>
          <a:p>
            <a:pPr marL="673100" lvl="1" indent="-2984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 dirty="0">
                <a:solidFill>
                  <a:schemeClr val="dk1"/>
                </a:solidFill>
              </a:rPr>
              <a:t>You can submit multiple</a:t>
            </a:r>
            <a:r>
              <a:rPr lang="zh-TW" dirty="0"/>
              <a:t> judge requests. However, OJ will </a:t>
            </a:r>
            <a:r>
              <a:rPr lang="zh-TW" b="1" dirty="0"/>
              <a:t>cool down for </a:t>
            </a:r>
            <a:r>
              <a:rPr lang="en-US" altLang="zh-TW" b="1" dirty="0"/>
              <a:t>several</a:t>
            </a:r>
            <a:r>
              <a:rPr lang="zh-TW" b="1" dirty="0"/>
              <a:t> minutes</a:t>
            </a:r>
            <a:r>
              <a:rPr lang="zh-TW" dirty="0"/>
              <a:t> after each judge</a:t>
            </a:r>
            <a:r>
              <a:rPr lang="en-US" altLang="zh-TW" dirty="0"/>
              <a:t>.</a:t>
            </a:r>
            <a:endParaRPr dirty="0"/>
          </a:p>
          <a:p>
            <a:pPr marL="673100" lvl="1" indent="-2984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 dirty="0">
                <a:solidFill>
                  <a:srgbClr val="FF0000"/>
                </a:solidFill>
              </a:rPr>
              <a:t>We will take the last submitted score</a:t>
            </a:r>
            <a:r>
              <a:rPr lang="zh-TW" dirty="0"/>
              <a:t> instead of the highest score.</a:t>
            </a:r>
            <a:endParaRPr dirty="0"/>
          </a:p>
          <a:p>
            <a:pPr marL="673100" lvl="1" indent="-2984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 dirty="0"/>
              <a:t>Late submissions will not be accepted.</a:t>
            </a:r>
            <a:endParaRPr dirty="0"/>
          </a:p>
          <a:p>
            <a:pPr marL="330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 dirty="0"/>
              <a:t>Make sure everything is fine after reboot.</a:t>
            </a:r>
            <a:endParaRPr dirty="0"/>
          </a:p>
          <a:p>
            <a:pPr marL="330200" lvl="0" indent="-3048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b="1" dirty="0">
                <a:solidFill>
                  <a:srgbClr val="FF0000"/>
                </a:solidFill>
              </a:rPr>
              <a:t>Backup your VM before judge every time.</a:t>
            </a:r>
            <a:endParaRPr b="1" dirty="0">
              <a:solidFill>
                <a:srgbClr val="FF0000"/>
              </a:solidFill>
            </a:endParaRPr>
          </a:p>
          <a:p>
            <a:pPr marL="673100" lvl="1" indent="-2984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 dirty="0"/>
              <a:t>We may do something bad when judging.</a:t>
            </a:r>
            <a:endParaRPr dirty="0"/>
          </a:p>
          <a:p>
            <a:pPr marL="330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 dirty="0"/>
              <a:t>Due date: </a:t>
            </a:r>
            <a:r>
              <a:rPr lang="en-US" altLang="zh-TW" dirty="0">
                <a:solidFill>
                  <a:srgbClr val="FF0000"/>
                </a:solidFill>
              </a:rPr>
              <a:t>2022/03/24 Thu. 23:59:59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97" name="Google Shape;197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Help Me!</a:t>
            </a:r>
            <a:endParaRPr/>
          </a:p>
        </p:txBody>
      </p:sp>
      <p:sp>
        <p:nvSpPr>
          <p:cNvPr id="203" name="Google Shape;203;p35"/>
          <p:cNvSpPr txBox="1">
            <a:spLocks noGrp="1"/>
          </p:cNvSpPr>
          <p:nvPr>
            <p:ph type="body" idx="1"/>
          </p:nvPr>
        </p:nvSpPr>
        <p:spPr>
          <a:xfrm>
            <a:off x="431850" y="1359950"/>
            <a:ext cx="8591400" cy="290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30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 dirty="0"/>
              <a:t>TA office hours: </a:t>
            </a:r>
            <a:r>
              <a:rPr lang="zh-TW" dirty="0">
                <a:solidFill>
                  <a:srgbClr val="FF0000"/>
                </a:solidFill>
              </a:rPr>
              <a:t>15:30~17:20 Wed.</a:t>
            </a:r>
            <a:r>
              <a:rPr lang="zh-TW" dirty="0"/>
              <a:t> at </a:t>
            </a:r>
            <a:r>
              <a:rPr lang="zh-TW" dirty="0">
                <a:solidFill>
                  <a:srgbClr val="FF0000"/>
                </a:solidFill>
              </a:rPr>
              <a:t>EC 324</a:t>
            </a:r>
            <a:r>
              <a:rPr lang="zh-TW" dirty="0"/>
              <a:t> (PC Lab).</a:t>
            </a:r>
            <a:endParaRPr dirty="0"/>
          </a:p>
          <a:p>
            <a:pPr marL="673100" lvl="1" indent="-2984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 dirty="0"/>
              <a:t>We do not allow walk-ins except TA office hours or e-mail appointments.</a:t>
            </a:r>
            <a:endParaRPr dirty="0"/>
          </a:p>
          <a:p>
            <a:pPr marL="330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 dirty="0"/>
              <a:t>Questions about this homework.</a:t>
            </a:r>
            <a:endParaRPr dirty="0"/>
          </a:p>
          <a:p>
            <a:pPr marL="737999" lvl="0" indent="-363749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zh-TW" sz="2100" dirty="0"/>
              <a:t>Make sure you have studied through lecture slides and the HW spec.</a:t>
            </a:r>
            <a:endParaRPr sz="2100" dirty="0"/>
          </a:p>
          <a:p>
            <a:pPr marL="737999" lvl="0" indent="-363749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zh-TW" sz="2100" dirty="0"/>
              <a:t>Clarify your problems and google it to find out solutions.</a:t>
            </a:r>
            <a:endParaRPr sz="2100" dirty="0"/>
          </a:p>
          <a:p>
            <a:pPr marL="737999" lvl="0" indent="-363749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zh-TW" sz="2100" dirty="0"/>
              <a:t>Ask them on </a:t>
            </a:r>
            <a:r>
              <a:rPr lang="zh-TW" sz="2100" u="sng" dirty="0">
                <a:solidFill>
                  <a:schemeClr val="hlink"/>
                </a:solidFill>
                <a:hlinkClick r:id="rId3"/>
              </a:rPr>
              <a:t>https://groups.google.com/g/nctunasa</a:t>
            </a:r>
            <a:r>
              <a:rPr lang="zh-TW" dirty="0"/>
              <a:t> .</a:t>
            </a:r>
            <a:endParaRPr dirty="0"/>
          </a:p>
          <a:p>
            <a:pPr marL="1069200" lvl="1" indent="-3637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zh-TW" dirty="0"/>
              <a:t>Be sure to include all information you think others would need.</a:t>
            </a:r>
            <a:endParaRPr sz="2100" dirty="0"/>
          </a:p>
          <a:p>
            <a:pPr marL="330200" lvl="0" indent="-3048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dirty="0"/>
              <a:t>We </a:t>
            </a:r>
            <a:r>
              <a:rPr lang="zh-TW" u="sng" dirty="0"/>
              <a:t>MIGHT</a:t>
            </a:r>
            <a:r>
              <a:rPr lang="zh-TW" dirty="0"/>
              <a:t> give out hints on google group.</a:t>
            </a:r>
            <a:endParaRPr dirty="0"/>
          </a:p>
          <a:p>
            <a:pPr marL="673100" lvl="1" indent="-2984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 dirty="0">
                <a:solidFill>
                  <a:srgbClr val="FF0000"/>
                </a:solidFill>
              </a:rPr>
              <a:t>Be sure to join the group!</a:t>
            </a:r>
            <a:endParaRPr dirty="0">
              <a:solidFill>
                <a:srgbClr val="FF0000"/>
              </a:solidFill>
            </a:endParaRPr>
          </a:p>
          <a:p>
            <a:pPr marL="330200" lvl="0" indent="-3048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dirty="0"/>
              <a:t>Do not mail us unless it’s personal or you’re making an appointment.</a:t>
            </a:r>
            <a:endParaRPr dirty="0"/>
          </a:p>
        </p:txBody>
      </p:sp>
      <p:sp>
        <p:nvSpPr>
          <p:cNvPr id="204" name="Google Shape;204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/>
        </p:nvSpPr>
        <p:spPr>
          <a:xfrm>
            <a:off x="418122" y="205014"/>
            <a:ext cx="8229600" cy="30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b="0" strike="noStrike">
              <a:solidFill>
                <a:srgbClr val="04617B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10" name="Google Shape;210;p36"/>
          <p:cNvSpPr txBox="1"/>
          <p:nvPr/>
        </p:nvSpPr>
        <p:spPr>
          <a:xfrm>
            <a:off x="421414" y="3549168"/>
            <a:ext cx="8223000" cy="10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Good Luck!</a:t>
            </a:r>
            <a:endParaRPr sz="2900"/>
          </a:p>
        </p:txBody>
      </p:sp>
      <p:sp>
        <p:nvSpPr>
          <p:cNvPr id="212" name="Google Shape;212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Purpose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431850" y="1359942"/>
            <a:ext cx="8254200" cy="33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30200" lvl="0" indent="-3048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The goal is to build an intranet provides several services, which may include DHCP, NAT, VPN, DNS, Mail, LDAP, WWW, etc.</a:t>
            </a:r>
            <a:endParaRPr/>
          </a:p>
          <a:p>
            <a:pPr marL="330200" lvl="0" indent="-3048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Know what you should know about configuring and managing of these services.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Overview</a:t>
            </a: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431850" y="1359950"/>
            <a:ext cx="8484900" cy="33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30200" lvl="0" indent="-3048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dirty="0"/>
              <a:t>Create an intranet which contains several VMs:</a:t>
            </a:r>
            <a:endParaRPr dirty="0"/>
          </a:p>
          <a:p>
            <a:pPr marL="673100" lvl="1" indent="-2984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 dirty="0"/>
              <a:t>“</a:t>
            </a:r>
            <a:r>
              <a:rPr lang="zh-TW" dirty="0">
                <a:solidFill>
                  <a:srgbClr val="FF0000"/>
                </a:solidFill>
              </a:rPr>
              <a:t>Router</a:t>
            </a:r>
            <a:r>
              <a:rPr lang="zh-TW" dirty="0"/>
              <a:t>”</a:t>
            </a:r>
            <a:endParaRPr dirty="0"/>
          </a:p>
          <a:p>
            <a:pPr marL="1003300" lvl="2" indent="-2857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 dirty="0"/>
              <a:t>The only VM which directly connect to outside world (Internet).</a:t>
            </a:r>
            <a:endParaRPr dirty="0"/>
          </a:p>
          <a:p>
            <a:pPr marL="1003300" lvl="2" indent="-2857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 dirty="0"/>
              <a:t>Provides NAT and DHCP.</a:t>
            </a:r>
            <a:endParaRPr dirty="0"/>
          </a:p>
          <a:p>
            <a:pPr marL="1003300" lvl="2" indent="-2857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 dirty="0"/>
              <a:t>Can connects to all VMs inside your </a:t>
            </a:r>
            <a:r>
              <a:rPr lang="en-US" altLang="zh-TW" dirty="0"/>
              <a:t>subnet</a:t>
            </a:r>
            <a:r>
              <a:rPr lang="zh-TW" dirty="0"/>
              <a:t>.</a:t>
            </a:r>
            <a:endParaRPr dirty="0"/>
          </a:p>
          <a:p>
            <a:pPr marL="1003300" lvl="2" indent="-2857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 dirty="0"/>
              <a:t>Can connects to VPN server and the whole </a:t>
            </a:r>
            <a:r>
              <a:rPr lang="en-US" altLang="zh-TW" dirty="0"/>
              <a:t>10</a:t>
            </a:r>
            <a:r>
              <a:rPr lang="zh-TW" dirty="0"/>
              <a:t>.</a:t>
            </a:r>
            <a:r>
              <a:rPr lang="en-US" altLang="zh-TW" dirty="0"/>
              <a:t>113</a:t>
            </a:r>
            <a:r>
              <a:rPr lang="zh-TW" dirty="0"/>
              <a:t>.0.0/16 intranet.</a:t>
            </a:r>
            <a:endParaRPr dirty="0"/>
          </a:p>
          <a:p>
            <a:pPr marL="673100" lvl="1" indent="-2984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 dirty="0"/>
              <a:t>“</a:t>
            </a:r>
            <a:r>
              <a:rPr lang="zh-TW" dirty="0">
                <a:solidFill>
                  <a:srgbClr val="FF0000"/>
                </a:solidFill>
              </a:rPr>
              <a:t>Agent</a:t>
            </a:r>
            <a:r>
              <a:rPr lang="zh-TW" dirty="0"/>
              <a:t>”</a:t>
            </a:r>
            <a:endParaRPr dirty="0"/>
          </a:p>
          <a:p>
            <a:pPr marL="1003300" lvl="2" indent="-2857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 dirty="0"/>
              <a:t>Simulates a simple VM inside your subnet to help TAs and OJ verify results.</a:t>
            </a:r>
            <a:endParaRPr dirty="0"/>
          </a:p>
          <a:p>
            <a:pPr marL="673100" lvl="1" indent="-2984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 dirty="0"/>
              <a:t>“Client” (Optional)</a:t>
            </a:r>
            <a:endParaRPr dirty="0"/>
          </a:p>
          <a:p>
            <a:pPr marL="1003300" lvl="2" indent="-2857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 dirty="0"/>
              <a:t>Simulates a simple VM inside your subnet to help you verify results.</a:t>
            </a:r>
            <a:endParaRPr dirty="0"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>
            <a:extLst>
              <a:ext uri="{FF2B5EF4-FFF2-40B4-BE49-F238E27FC236}">
                <a16:creationId xmlns:a16="http://schemas.microsoft.com/office/drawing/2014/main" id="{4BD446E8-4749-4388-BC28-21BC460CD290}"/>
              </a:ext>
            </a:extLst>
          </p:cNvPr>
          <p:cNvSpPr/>
          <p:nvPr/>
        </p:nvSpPr>
        <p:spPr>
          <a:xfrm>
            <a:off x="545255" y="1564215"/>
            <a:ext cx="7948948" cy="33824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4380336E-F72F-4637-B082-64B24ACB8574}"/>
              </a:ext>
            </a:extLst>
          </p:cNvPr>
          <p:cNvCxnSpPr>
            <a:cxnSpLocks/>
            <a:stCxn id="2" idx="3"/>
            <a:endCxn id="58" idx="0"/>
          </p:cNvCxnSpPr>
          <p:nvPr/>
        </p:nvCxnSpPr>
        <p:spPr>
          <a:xfrm rot="16200000" flipH="1">
            <a:off x="6884986" y="2695465"/>
            <a:ext cx="991132" cy="73801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5AA86321-F024-4996-8B23-36CC0878EE48}"/>
              </a:ext>
            </a:extLst>
          </p:cNvPr>
          <p:cNvCxnSpPr>
            <a:cxnSpLocks/>
            <a:stCxn id="2" idx="3"/>
            <a:endCxn id="57" idx="0"/>
          </p:cNvCxnSpPr>
          <p:nvPr/>
        </p:nvCxnSpPr>
        <p:spPr>
          <a:xfrm rot="16200000" flipH="1">
            <a:off x="6516320" y="3064132"/>
            <a:ext cx="991132" cy="68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C63FD0F1-7EF3-43FC-A860-A14AB233239B}"/>
              </a:ext>
            </a:extLst>
          </p:cNvPr>
          <p:cNvCxnSpPr>
            <a:cxnSpLocks/>
            <a:stCxn id="2" idx="3"/>
            <a:endCxn id="56" idx="0"/>
          </p:cNvCxnSpPr>
          <p:nvPr/>
        </p:nvCxnSpPr>
        <p:spPr>
          <a:xfrm rot="5400000">
            <a:off x="6146693" y="2695187"/>
            <a:ext cx="991132" cy="73857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A3FB19FE-EDB2-432C-80E7-F31050BA7CFF}"/>
              </a:ext>
            </a:extLst>
          </p:cNvPr>
          <p:cNvSpPr/>
          <p:nvPr/>
        </p:nvSpPr>
        <p:spPr>
          <a:xfrm>
            <a:off x="792637" y="1904600"/>
            <a:ext cx="3912027" cy="2868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39E88E0-CF10-4CA5-BAA3-7F72B1ACECB3}"/>
              </a:ext>
            </a:extLst>
          </p:cNvPr>
          <p:cNvCxnSpPr>
            <a:cxnSpLocks/>
            <a:stCxn id="6" idx="5"/>
            <a:endCxn id="2" idx="2"/>
          </p:cNvCxnSpPr>
          <p:nvPr/>
        </p:nvCxnSpPr>
        <p:spPr>
          <a:xfrm>
            <a:off x="3790852" y="2257719"/>
            <a:ext cx="2862214" cy="318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A15C3BEF-3625-4D4E-BF68-0FF18037C944}"/>
              </a:ext>
            </a:extLst>
          </p:cNvPr>
          <p:cNvCxnSpPr>
            <a:cxnSpLocks/>
            <a:stCxn id="6" idx="3"/>
            <a:endCxn id="28" idx="0"/>
          </p:cNvCxnSpPr>
          <p:nvPr/>
        </p:nvCxnSpPr>
        <p:spPr>
          <a:xfrm rot="5400000">
            <a:off x="2059977" y="2891693"/>
            <a:ext cx="858466" cy="804613"/>
          </a:xfrm>
          <a:prstGeom prst="bentConnector3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BEFF0329-CF73-407C-8BCF-B5362A7F729F}"/>
              </a:ext>
            </a:extLst>
          </p:cNvPr>
          <p:cNvCxnSpPr>
            <a:cxnSpLocks/>
            <a:stCxn id="6" idx="3"/>
            <a:endCxn id="43" idx="0"/>
          </p:cNvCxnSpPr>
          <p:nvPr/>
        </p:nvCxnSpPr>
        <p:spPr>
          <a:xfrm rot="16200000" flipH="1">
            <a:off x="2462953" y="3293329"/>
            <a:ext cx="858466" cy="1340"/>
          </a:xfrm>
          <a:prstGeom prst="bentConnector3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D2DC781F-D439-41C7-8068-A29F6B5417D6}"/>
              </a:ext>
            </a:extLst>
          </p:cNvPr>
          <p:cNvCxnSpPr>
            <a:cxnSpLocks/>
            <a:stCxn id="6" idx="3"/>
            <a:endCxn id="45" idx="0"/>
          </p:cNvCxnSpPr>
          <p:nvPr/>
        </p:nvCxnSpPr>
        <p:spPr>
          <a:xfrm rot="16200000" flipH="1">
            <a:off x="2865929" y="2890352"/>
            <a:ext cx="858466" cy="807293"/>
          </a:xfrm>
          <a:prstGeom prst="bentConnector3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B8A9F7C-B2F9-407C-B489-20298A31C987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flipV="1">
            <a:off x="3368629" y="1532714"/>
            <a:ext cx="7080" cy="595072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Topology (1)</a:t>
            </a:r>
            <a:endParaRPr dirty="0"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sp>
        <p:nvSpPr>
          <p:cNvPr id="2" name="立方體 1">
            <a:extLst>
              <a:ext uri="{FF2B5EF4-FFF2-40B4-BE49-F238E27FC236}">
                <a16:creationId xmlns:a16="http://schemas.microsoft.com/office/drawing/2014/main" id="{9C31161E-9664-4AF5-BB3D-E1ED8A1D8273}"/>
              </a:ext>
            </a:extLst>
          </p:cNvPr>
          <p:cNvSpPr/>
          <p:nvPr/>
        </p:nvSpPr>
        <p:spPr>
          <a:xfrm>
            <a:off x="6653066" y="1747564"/>
            <a:ext cx="922294" cy="821343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VPN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6" name="立方體 5">
            <a:extLst>
              <a:ext uri="{FF2B5EF4-FFF2-40B4-BE49-F238E27FC236}">
                <a16:creationId xmlns:a16="http://schemas.microsoft.com/office/drawing/2014/main" id="{C4D42FC1-BC1D-4567-84A2-AF5FD57F9276}"/>
              </a:ext>
            </a:extLst>
          </p:cNvPr>
          <p:cNvSpPr/>
          <p:nvPr/>
        </p:nvSpPr>
        <p:spPr>
          <a:xfrm>
            <a:off x="2469293" y="2127786"/>
            <a:ext cx="1321559" cy="736980"/>
          </a:xfrm>
          <a:prstGeom prst="cube">
            <a:avLst>
              <a:gd name="adj" fmla="val 647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17252FF-84EE-444D-817A-C910B5AFDE48}"/>
              </a:ext>
            </a:extLst>
          </p:cNvPr>
          <p:cNvSpPr txBox="1"/>
          <p:nvPr/>
        </p:nvSpPr>
        <p:spPr>
          <a:xfrm>
            <a:off x="5090029" y="1919165"/>
            <a:ext cx="468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6">
                    <a:lumMod val="75000"/>
                  </a:schemeClr>
                </a:solidFill>
                <a:latin typeface="EmojiOne Color" panose="02000503000000000000" pitchFamily="2" charset="0"/>
              </a:rPr>
              <a:t>🔒</a:t>
            </a:r>
          </a:p>
        </p:txBody>
      </p:sp>
      <p:sp>
        <p:nvSpPr>
          <p:cNvPr id="9" name="雲朵形 8">
            <a:extLst>
              <a:ext uri="{FF2B5EF4-FFF2-40B4-BE49-F238E27FC236}">
                <a16:creationId xmlns:a16="http://schemas.microsoft.com/office/drawing/2014/main" id="{A28DAAB5-E296-456B-961C-0E01FB20A388}"/>
              </a:ext>
            </a:extLst>
          </p:cNvPr>
          <p:cNvSpPr/>
          <p:nvPr/>
        </p:nvSpPr>
        <p:spPr>
          <a:xfrm>
            <a:off x="3082282" y="1166654"/>
            <a:ext cx="586853" cy="36645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9C9F2BD-4CA6-4987-87F4-6718D6086257}"/>
              </a:ext>
            </a:extLst>
          </p:cNvPr>
          <p:cNvSpPr txBox="1"/>
          <p:nvPr/>
        </p:nvSpPr>
        <p:spPr>
          <a:xfrm>
            <a:off x="2344399" y="1195423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Internet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A177983-4511-47AC-BD58-0DB308BE55BA}"/>
              </a:ext>
            </a:extLst>
          </p:cNvPr>
          <p:cNvSpPr txBox="1"/>
          <p:nvPr/>
        </p:nvSpPr>
        <p:spPr>
          <a:xfrm>
            <a:off x="2779604" y="223791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Router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3372645-BB94-4498-BFFF-C8148473A684}"/>
              </a:ext>
            </a:extLst>
          </p:cNvPr>
          <p:cNvSpPr txBox="1"/>
          <p:nvPr/>
        </p:nvSpPr>
        <p:spPr>
          <a:xfrm>
            <a:off x="2739699" y="1890337"/>
            <a:ext cx="6799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>
                    <a:lumMod val="75000"/>
                  </a:schemeClr>
                </a:solidFill>
              </a:rPr>
              <a:t>External</a:t>
            </a:r>
            <a:endParaRPr lang="zh-TW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9C73EAD-45D0-499C-B798-1126EB4BE965}"/>
              </a:ext>
            </a:extLst>
          </p:cNvPr>
          <p:cNvSpPr txBox="1"/>
          <p:nvPr/>
        </p:nvSpPr>
        <p:spPr>
          <a:xfrm>
            <a:off x="3750371" y="2241519"/>
            <a:ext cx="8819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>
                    <a:lumMod val="75000"/>
                  </a:schemeClr>
                </a:solidFill>
              </a:rPr>
              <a:t>VPN</a:t>
            </a:r>
          </a:p>
          <a:p>
            <a:r>
              <a:rPr lang="en-US" altLang="zh-TW" sz="1050" dirty="0">
                <a:solidFill>
                  <a:schemeClr val="accent2">
                    <a:lumMod val="75000"/>
                  </a:schemeClr>
                </a:solidFill>
              </a:rPr>
              <a:t>10.113.ID.1</a:t>
            </a:r>
            <a:endParaRPr lang="zh-TW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立方體 27">
            <a:extLst>
              <a:ext uri="{FF2B5EF4-FFF2-40B4-BE49-F238E27FC236}">
                <a16:creationId xmlns:a16="http://schemas.microsoft.com/office/drawing/2014/main" id="{8D163146-C8C0-4256-A170-4ACD148895E8}"/>
              </a:ext>
            </a:extLst>
          </p:cNvPr>
          <p:cNvSpPr/>
          <p:nvPr/>
        </p:nvSpPr>
        <p:spPr>
          <a:xfrm>
            <a:off x="1807587" y="3723232"/>
            <a:ext cx="468742" cy="627797"/>
          </a:xfrm>
          <a:prstGeom prst="cube">
            <a:avLst>
              <a:gd name="adj" fmla="val 191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立方體 42">
            <a:extLst>
              <a:ext uri="{FF2B5EF4-FFF2-40B4-BE49-F238E27FC236}">
                <a16:creationId xmlns:a16="http://schemas.microsoft.com/office/drawing/2014/main" id="{3E99716D-6990-4040-948F-73E0C58F8E87}"/>
              </a:ext>
            </a:extLst>
          </p:cNvPr>
          <p:cNvSpPr/>
          <p:nvPr/>
        </p:nvSpPr>
        <p:spPr>
          <a:xfrm>
            <a:off x="2613540" y="3723232"/>
            <a:ext cx="468742" cy="627797"/>
          </a:xfrm>
          <a:prstGeom prst="cube">
            <a:avLst>
              <a:gd name="adj" fmla="val 19177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立方體 44">
            <a:extLst>
              <a:ext uri="{FF2B5EF4-FFF2-40B4-BE49-F238E27FC236}">
                <a16:creationId xmlns:a16="http://schemas.microsoft.com/office/drawing/2014/main" id="{FF39382E-86C6-4ABF-80AB-4309E295ECA2}"/>
              </a:ext>
            </a:extLst>
          </p:cNvPr>
          <p:cNvSpPr/>
          <p:nvPr/>
        </p:nvSpPr>
        <p:spPr>
          <a:xfrm>
            <a:off x="3419493" y="3723232"/>
            <a:ext cx="468742" cy="627797"/>
          </a:xfrm>
          <a:prstGeom prst="cube">
            <a:avLst>
              <a:gd name="adj" fmla="val 19177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B96E54D-24E9-4AC1-BAE4-C9FA46DE0B09}"/>
              </a:ext>
            </a:extLst>
          </p:cNvPr>
          <p:cNvSpPr txBox="1"/>
          <p:nvPr/>
        </p:nvSpPr>
        <p:spPr>
          <a:xfrm>
            <a:off x="1673360" y="432761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Agent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77807FB-771F-46F1-AA77-D7C26A13D6E1}"/>
              </a:ext>
            </a:extLst>
          </p:cNvPr>
          <p:cNvSpPr txBox="1"/>
          <p:nvPr/>
        </p:nvSpPr>
        <p:spPr>
          <a:xfrm>
            <a:off x="2497315" y="4326340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Client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3F710D0-4078-42F8-945A-C6A74CDAE27E}"/>
              </a:ext>
            </a:extLst>
          </p:cNvPr>
          <p:cNvSpPr txBox="1"/>
          <p:nvPr/>
        </p:nvSpPr>
        <p:spPr>
          <a:xfrm>
            <a:off x="3277647" y="4330102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Client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613B863A-0A71-477E-B71A-4B59D8BE861A}"/>
              </a:ext>
            </a:extLst>
          </p:cNvPr>
          <p:cNvSpPr txBox="1"/>
          <p:nvPr/>
        </p:nvSpPr>
        <p:spPr>
          <a:xfrm>
            <a:off x="2847911" y="2834036"/>
            <a:ext cx="10326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>
                    <a:lumMod val="75000"/>
                  </a:schemeClr>
                </a:solidFill>
              </a:rPr>
              <a:t>Internal</a:t>
            </a:r>
          </a:p>
          <a:p>
            <a:r>
              <a:rPr lang="en-US" altLang="zh-TW" sz="1050" dirty="0">
                <a:solidFill>
                  <a:schemeClr val="accent2">
                    <a:lumMod val="75000"/>
                  </a:schemeClr>
                </a:solidFill>
              </a:rPr>
              <a:t>172.16.ID.254</a:t>
            </a:r>
            <a:endParaRPr lang="zh-TW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DA67F0C-9A08-4C8E-91DF-0B42ACB9C4DF}"/>
              </a:ext>
            </a:extLst>
          </p:cNvPr>
          <p:cNvSpPr txBox="1"/>
          <p:nvPr/>
        </p:nvSpPr>
        <p:spPr>
          <a:xfrm>
            <a:off x="749464" y="1896016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>
                    <a:lumMod val="50000"/>
                  </a:schemeClr>
                </a:solidFill>
              </a:rPr>
              <a:t>Your subnet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2D94005-6F78-4B68-80F8-5273B921C6E6}"/>
              </a:ext>
            </a:extLst>
          </p:cNvPr>
          <p:cNvSpPr/>
          <p:nvPr/>
        </p:nvSpPr>
        <p:spPr>
          <a:xfrm>
            <a:off x="5955009" y="3560039"/>
            <a:ext cx="635928" cy="766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accent3">
                    <a:lumMod val="50000"/>
                  </a:schemeClr>
                </a:solidFill>
              </a:rPr>
              <a:t>Other</a:t>
            </a:r>
          </a:p>
          <a:p>
            <a:pPr algn="ctr"/>
            <a:r>
              <a:rPr lang="en-US" altLang="zh-TW" sz="1100" dirty="0">
                <a:solidFill>
                  <a:schemeClr val="accent3">
                    <a:lumMod val="50000"/>
                  </a:schemeClr>
                </a:solidFill>
              </a:rPr>
              <a:t>subnet</a:t>
            </a:r>
            <a:endParaRPr lang="zh-TW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B0E0B10-23F5-4CFC-BA1D-9E36137086BB}"/>
              </a:ext>
            </a:extLst>
          </p:cNvPr>
          <p:cNvSpPr/>
          <p:nvPr/>
        </p:nvSpPr>
        <p:spPr>
          <a:xfrm>
            <a:off x="6694263" y="3560039"/>
            <a:ext cx="635928" cy="766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accent3">
                    <a:lumMod val="50000"/>
                  </a:schemeClr>
                </a:solidFill>
              </a:rPr>
              <a:t>Other</a:t>
            </a:r>
          </a:p>
          <a:p>
            <a:pPr algn="ctr"/>
            <a:r>
              <a:rPr lang="en-US" altLang="zh-TW" sz="1100" dirty="0">
                <a:solidFill>
                  <a:schemeClr val="accent3">
                    <a:lumMod val="50000"/>
                  </a:schemeClr>
                </a:solidFill>
              </a:rPr>
              <a:t>subnet</a:t>
            </a:r>
            <a:endParaRPr lang="zh-TW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3DED0C3-C3FD-493A-A5A4-F4B81179AF43}"/>
              </a:ext>
            </a:extLst>
          </p:cNvPr>
          <p:cNvSpPr/>
          <p:nvPr/>
        </p:nvSpPr>
        <p:spPr>
          <a:xfrm>
            <a:off x="7431596" y="3560039"/>
            <a:ext cx="635928" cy="766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accent3">
                    <a:lumMod val="50000"/>
                  </a:schemeClr>
                </a:solidFill>
              </a:rPr>
              <a:t>Other</a:t>
            </a:r>
          </a:p>
          <a:p>
            <a:pPr algn="ctr"/>
            <a:r>
              <a:rPr lang="en-US" altLang="zh-TW" sz="1100" dirty="0">
                <a:solidFill>
                  <a:schemeClr val="accent3">
                    <a:lumMod val="50000"/>
                  </a:schemeClr>
                </a:solidFill>
              </a:rPr>
              <a:t>subnet</a:t>
            </a:r>
            <a:endParaRPr lang="zh-TW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68C78628-F052-48A8-8E3F-5B41C69681A0}"/>
              </a:ext>
            </a:extLst>
          </p:cNvPr>
          <p:cNvSpPr txBox="1"/>
          <p:nvPr/>
        </p:nvSpPr>
        <p:spPr>
          <a:xfrm>
            <a:off x="6948963" y="2725919"/>
            <a:ext cx="468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6">
                    <a:lumMod val="75000"/>
                  </a:schemeClr>
                </a:solidFill>
                <a:latin typeface="EmojiOne Color" panose="02000503000000000000" pitchFamily="2" charset="0"/>
              </a:rPr>
              <a:t>🔒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605CF6FB-AD15-4DEF-BEFC-17395DA44693}"/>
              </a:ext>
            </a:extLst>
          </p:cNvPr>
          <p:cNvSpPr txBox="1"/>
          <p:nvPr/>
        </p:nvSpPr>
        <p:spPr>
          <a:xfrm>
            <a:off x="545255" y="1555818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Intranet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16213334-5D64-4945-9589-43DACCA4AF51}"/>
              </a:ext>
            </a:extLst>
          </p:cNvPr>
          <p:cNvSpPr txBox="1"/>
          <p:nvPr/>
        </p:nvSpPr>
        <p:spPr>
          <a:xfrm>
            <a:off x="1100494" y="3500428"/>
            <a:ext cx="10326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>
                    <a:lumMod val="75000"/>
                  </a:schemeClr>
                </a:solidFill>
              </a:rPr>
              <a:t>172.16.ID.123</a:t>
            </a:r>
            <a:endParaRPr lang="zh-TW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2AFD9A0B-B305-4F7A-9212-FB79D4F7BF5C}"/>
              </a:ext>
            </a:extLst>
          </p:cNvPr>
          <p:cNvSpPr txBox="1"/>
          <p:nvPr/>
        </p:nvSpPr>
        <p:spPr>
          <a:xfrm>
            <a:off x="5700218" y="2233520"/>
            <a:ext cx="10326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>
                    <a:lumMod val="75000"/>
                  </a:schemeClr>
                </a:solidFill>
              </a:rPr>
              <a:t>10.113.ID.254</a:t>
            </a:r>
            <a:endParaRPr lang="zh-TW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8" name="流程圖: 接點 117">
            <a:extLst>
              <a:ext uri="{FF2B5EF4-FFF2-40B4-BE49-F238E27FC236}">
                <a16:creationId xmlns:a16="http://schemas.microsoft.com/office/drawing/2014/main" id="{F9CA3FC8-C1E7-4374-B28D-8DB4A6ABE474}"/>
              </a:ext>
            </a:extLst>
          </p:cNvPr>
          <p:cNvSpPr/>
          <p:nvPr/>
        </p:nvSpPr>
        <p:spPr>
          <a:xfrm>
            <a:off x="2049720" y="3683347"/>
            <a:ext cx="70616" cy="70616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流程圖: 接點 118">
            <a:extLst>
              <a:ext uri="{FF2B5EF4-FFF2-40B4-BE49-F238E27FC236}">
                <a16:creationId xmlns:a16="http://schemas.microsoft.com/office/drawing/2014/main" id="{0CD54C90-8BC9-4651-B81A-93679B95BC95}"/>
              </a:ext>
            </a:extLst>
          </p:cNvPr>
          <p:cNvSpPr/>
          <p:nvPr/>
        </p:nvSpPr>
        <p:spPr>
          <a:xfrm>
            <a:off x="3758599" y="2211566"/>
            <a:ext cx="70616" cy="70616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流程圖: 接點 119">
            <a:extLst>
              <a:ext uri="{FF2B5EF4-FFF2-40B4-BE49-F238E27FC236}">
                <a16:creationId xmlns:a16="http://schemas.microsoft.com/office/drawing/2014/main" id="{BED67D4E-E796-4C70-AD28-8B3BCD646FBD}"/>
              </a:ext>
            </a:extLst>
          </p:cNvPr>
          <p:cNvSpPr/>
          <p:nvPr/>
        </p:nvSpPr>
        <p:spPr>
          <a:xfrm>
            <a:off x="3336861" y="2092669"/>
            <a:ext cx="70616" cy="70616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流程圖: 接點 120">
            <a:extLst>
              <a:ext uri="{FF2B5EF4-FFF2-40B4-BE49-F238E27FC236}">
                <a16:creationId xmlns:a16="http://schemas.microsoft.com/office/drawing/2014/main" id="{490AD372-7C84-41AE-9A63-9FD8A31EA5AE}"/>
              </a:ext>
            </a:extLst>
          </p:cNvPr>
          <p:cNvSpPr/>
          <p:nvPr/>
        </p:nvSpPr>
        <p:spPr>
          <a:xfrm>
            <a:off x="6625665" y="2215193"/>
            <a:ext cx="70616" cy="70616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流程圖: 接點 121">
            <a:extLst>
              <a:ext uri="{FF2B5EF4-FFF2-40B4-BE49-F238E27FC236}">
                <a16:creationId xmlns:a16="http://schemas.microsoft.com/office/drawing/2014/main" id="{BC9733A7-312C-4D78-A54C-FEBD31D53381}"/>
              </a:ext>
            </a:extLst>
          </p:cNvPr>
          <p:cNvSpPr/>
          <p:nvPr/>
        </p:nvSpPr>
        <p:spPr>
          <a:xfrm>
            <a:off x="2858084" y="2822760"/>
            <a:ext cx="70616" cy="70616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Definitions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431850" y="1359942"/>
            <a:ext cx="8254200" cy="33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30200" lvl="0" indent="-2794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/>
              <a:t>Internet</a:t>
            </a:r>
            <a:endParaRPr sz="1800" dirty="0"/>
          </a:p>
          <a:p>
            <a:pPr marL="673100" lvl="1" indent="-2730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 dirty="0"/>
              <a:t>The IP addresses that is not in our intranet.</a:t>
            </a:r>
            <a:endParaRPr sz="1700" dirty="0"/>
          </a:p>
          <a:p>
            <a:pPr marL="330200" lvl="0" indent="-2794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/>
              <a:t>Intranet</a:t>
            </a:r>
            <a:endParaRPr sz="1800" dirty="0"/>
          </a:p>
          <a:p>
            <a:pPr marL="673100" lvl="1" indent="-2730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altLang="zh-TW" sz="1700" dirty="0"/>
              <a:t>10.113</a:t>
            </a:r>
            <a:r>
              <a:rPr lang="zh-TW" sz="1700" dirty="0"/>
              <a:t>.0.0/16, a private network for you to do your homeworks.</a:t>
            </a:r>
            <a:endParaRPr sz="1700" dirty="0"/>
          </a:p>
          <a:p>
            <a:pPr marL="330200" lvl="0" indent="-2794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/>
              <a:t>OJ</a:t>
            </a:r>
            <a:endParaRPr sz="1800" dirty="0"/>
          </a:p>
          <a:p>
            <a:pPr marL="673100" lvl="1" indent="-2730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 dirty="0"/>
              <a:t>Online Judge system, </a:t>
            </a:r>
            <a:r>
              <a:rPr lang="zh-TW" sz="1700" u="sng" dirty="0">
                <a:solidFill>
                  <a:schemeClr val="hlink"/>
                </a:solidFill>
                <a:hlinkClick r:id="rId3"/>
              </a:rPr>
              <a:t>https://nasa.nycucs.org/</a:t>
            </a:r>
            <a:r>
              <a:rPr lang="zh-TW" sz="1700" dirty="0"/>
              <a:t> .</a:t>
            </a:r>
            <a:endParaRPr sz="1700" dirty="0"/>
          </a:p>
          <a:p>
            <a:pPr marL="330200" lvl="0" indent="-2794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/>
              <a:t>ID</a:t>
            </a:r>
            <a:endParaRPr sz="1800" dirty="0"/>
          </a:p>
          <a:p>
            <a:pPr marL="673100" lvl="1" indent="-2730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 dirty="0"/>
              <a:t>See the profile page on OJ.</a:t>
            </a:r>
            <a:endParaRPr sz="1700" dirty="0"/>
          </a:p>
          <a:p>
            <a:pPr marL="330200" lvl="0" indent="-2794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/>
              <a:t>Your subnet</a:t>
            </a:r>
            <a:endParaRPr sz="1800" dirty="0"/>
          </a:p>
          <a:p>
            <a:pPr marL="673100" lvl="1" indent="-2730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altLang="zh-TW" sz="1700" dirty="0"/>
              <a:t>172.16</a:t>
            </a:r>
            <a:r>
              <a:rPr lang="zh-TW" sz="1700" dirty="0"/>
              <a:t>.{ID}.0/24, a subnet of intranet controlled by yourself.</a:t>
            </a:r>
            <a:endParaRPr sz="1700" dirty="0"/>
          </a:p>
          <a:p>
            <a:pPr marL="330200" lvl="0" indent="-2794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/>
              <a:t>VPN server</a:t>
            </a:r>
            <a:endParaRPr sz="1800" dirty="0"/>
          </a:p>
          <a:p>
            <a:pPr marL="673100" lvl="1" indent="-2730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 dirty="0"/>
              <a:t>A WireGuard server which connects subnets together.</a:t>
            </a:r>
            <a:endParaRPr sz="1700" dirty="0"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(1/4)</a:t>
            </a:r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431700" y="1063614"/>
            <a:ext cx="8712300" cy="33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30200" lvl="0" indent="-2794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/>
              <a:t>“</a:t>
            </a:r>
            <a:r>
              <a:rPr lang="zh-TW" sz="1800" dirty="0">
                <a:solidFill>
                  <a:srgbClr val="FF0000"/>
                </a:solidFill>
              </a:rPr>
              <a:t>Router</a:t>
            </a:r>
            <a:r>
              <a:rPr lang="zh-TW" sz="1800" dirty="0"/>
              <a:t>”</a:t>
            </a:r>
            <a:endParaRPr sz="1800" dirty="0"/>
          </a:p>
          <a:p>
            <a:pPr marL="673100" lvl="1" indent="-2730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 dirty="0"/>
              <a:t>Any Unix-like OS is acceptable. </a:t>
            </a:r>
            <a:r>
              <a:rPr lang="zh-TW" sz="1700" b="1" dirty="0"/>
              <a:t>Please set the hostname to “nasa-router”</a:t>
            </a:r>
            <a:r>
              <a:rPr lang="zh-TW" sz="1700" dirty="0"/>
              <a:t>.</a:t>
            </a:r>
            <a:endParaRPr sz="1700" dirty="0"/>
          </a:p>
          <a:p>
            <a:pPr marL="673100" lvl="1" indent="-2730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 dirty="0"/>
              <a:t>This VM MUST have these network interfaces:</a:t>
            </a:r>
            <a:endParaRPr sz="1700" dirty="0"/>
          </a:p>
          <a:p>
            <a:pPr marL="1003300" lvl="2" indent="-2667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altLang="zh-TW" sz="1600" dirty="0">
                <a:solidFill>
                  <a:srgbClr val="FF0000"/>
                </a:solidFill>
              </a:rPr>
              <a:t>External</a:t>
            </a:r>
            <a:r>
              <a:rPr lang="zh-TW" sz="1600" dirty="0"/>
              <a:t>: Internet facing</a:t>
            </a:r>
            <a:endParaRPr sz="1600" dirty="0"/>
          </a:p>
          <a:p>
            <a:pPr marL="1346200" lvl="3" indent="-2540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Provide NAT on this interface. Packets from your subnet can go to Internet through this interface.</a:t>
            </a:r>
            <a:endParaRPr sz="1400" dirty="0"/>
          </a:p>
          <a:p>
            <a:pPr marL="1346200" lvl="3" indent="-2540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IP: No limitation.</a:t>
            </a:r>
            <a:endParaRPr sz="1400" dirty="0"/>
          </a:p>
          <a:p>
            <a:pPr marL="1003300" lvl="2" indent="-2667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altLang="zh-TW" sz="1600" dirty="0">
                <a:solidFill>
                  <a:srgbClr val="FF0000"/>
                </a:solidFill>
              </a:rPr>
              <a:t>Internal</a:t>
            </a:r>
            <a:r>
              <a:rPr lang="zh-TW" sz="1600" dirty="0"/>
              <a:t>: To your subnet (1</a:t>
            </a:r>
            <a:r>
              <a:rPr lang="en-US" altLang="zh-TW" sz="1600" dirty="0"/>
              <a:t>72</a:t>
            </a:r>
            <a:r>
              <a:rPr lang="zh-TW" sz="1600" dirty="0"/>
              <a:t>.1</a:t>
            </a:r>
            <a:r>
              <a:rPr lang="en-US" altLang="zh-TW" sz="1600" dirty="0"/>
              <a:t>6</a:t>
            </a:r>
            <a:r>
              <a:rPr lang="zh-TW" sz="1600" dirty="0"/>
              <a:t>.{ID}.0/24)</a:t>
            </a:r>
            <a:endParaRPr sz="1600" dirty="0"/>
          </a:p>
          <a:p>
            <a:pPr marL="1346200" lvl="3" indent="-2540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Provide DHCP on this interface. IP offered by DHCP should be </a:t>
            </a:r>
            <a:r>
              <a:rPr lang="zh-TW" sz="1400" dirty="0">
                <a:solidFill>
                  <a:srgbClr val="FF0000"/>
                </a:solidFill>
              </a:rPr>
              <a:t>between 1</a:t>
            </a:r>
            <a:r>
              <a:rPr lang="en-US" altLang="zh-TW" sz="1400" dirty="0">
                <a:solidFill>
                  <a:srgbClr val="FF0000"/>
                </a:solidFill>
              </a:rPr>
              <a:t>72</a:t>
            </a:r>
            <a:r>
              <a:rPr lang="zh-TW" sz="1400" dirty="0">
                <a:solidFill>
                  <a:srgbClr val="FF0000"/>
                </a:solidFill>
              </a:rPr>
              <a:t>.1</a:t>
            </a:r>
            <a:r>
              <a:rPr lang="en-US" altLang="zh-TW" sz="1400" dirty="0">
                <a:solidFill>
                  <a:srgbClr val="FF0000"/>
                </a:solidFill>
              </a:rPr>
              <a:t>6</a:t>
            </a:r>
            <a:r>
              <a:rPr lang="zh-TW" sz="1400" dirty="0">
                <a:solidFill>
                  <a:srgbClr val="FF0000"/>
                </a:solidFill>
              </a:rPr>
              <a:t>.{ID}.111 and 1</a:t>
            </a:r>
            <a:r>
              <a:rPr lang="en-US" altLang="zh-TW" sz="1400" dirty="0">
                <a:solidFill>
                  <a:srgbClr val="FF0000"/>
                </a:solidFill>
              </a:rPr>
              <a:t>72</a:t>
            </a:r>
            <a:r>
              <a:rPr lang="zh-TW" sz="1400" dirty="0">
                <a:solidFill>
                  <a:srgbClr val="FF0000"/>
                </a:solidFill>
              </a:rPr>
              <a:t>.1</a:t>
            </a:r>
            <a:r>
              <a:rPr lang="en-US" altLang="zh-TW" sz="1400" dirty="0">
                <a:solidFill>
                  <a:srgbClr val="FF0000"/>
                </a:solidFill>
              </a:rPr>
              <a:t>6</a:t>
            </a:r>
            <a:r>
              <a:rPr lang="zh-TW" sz="1400" dirty="0">
                <a:solidFill>
                  <a:srgbClr val="FF0000"/>
                </a:solidFill>
              </a:rPr>
              <a:t>.{ID}.222</a:t>
            </a:r>
            <a:r>
              <a:rPr lang="zh-TW" sz="1400" dirty="0"/>
              <a:t>.</a:t>
            </a:r>
            <a:endParaRPr sz="1400" dirty="0"/>
          </a:p>
          <a:p>
            <a:pPr marL="1346200" lvl="3" indent="-2540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IP: </a:t>
            </a:r>
            <a:r>
              <a:rPr lang="en-US" altLang="zh-TW" sz="1400" dirty="0"/>
              <a:t>172</a:t>
            </a:r>
            <a:r>
              <a:rPr lang="zh-TW" sz="1400" dirty="0"/>
              <a:t>.1</a:t>
            </a:r>
            <a:r>
              <a:rPr lang="en-US" altLang="zh-TW" sz="1400" dirty="0"/>
              <a:t>6</a:t>
            </a:r>
            <a:r>
              <a:rPr lang="zh-TW" sz="1400" dirty="0"/>
              <a:t>.{ID}.254.</a:t>
            </a:r>
            <a:endParaRPr sz="1400" dirty="0"/>
          </a:p>
          <a:p>
            <a:pPr marL="1003300" lvl="2" indent="-2667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altLang="zh-TW" sz="1600" dirty="0">
                <a:solidFill>
                  <a:srgbClr val="FF0000"/>
                </a:solidFill>
              </a:rPr>
              <a:t>VPN</a:t>
            </a:r>
            <a:r>
              <a:rPr lang="zh-TW" sz="1600" dirty="0"/>
              <a:t>: To </a:t>
            </a:r>
            <a:r>
              <a:rPr lang="en-US" altLang="zh-TW" sz="1600" dirty="0" err="1"/>
              <a:t>WireGuard</a:t>
            </a:r>
            <a:r>
              <a:rPr lang="zh-TW" sz="1600" dirty="0"/>
              <a:t> server and intranet (10.113.0.0/16)</a:t>
            </a:r>
            <a:endParaRPr sz="1600" dirty="0"/>
          </a:p>
          <a:p>
            <a:pPr marL="1346200" lvl="3" indent="-254000">
              <a:buSzPts val="1400"/>
              <a:buChar char="●"/>
            </a:pPr>
            <a:r>
              <a:rPr lang="zh-TW" sz="1400" dirty="0"/>
              <a:t>Connect to </a:t>
            </a:r>
            <a:r>
              <a:rPr lang="en-US" altLang="zh-TW" sz="1400" dirty="0" err="1"/>
              <a:t>WireGuard</a:t>
            </a:r>
            <a:r>
              <a:rPr lang="zh-TW" sz="1400" dirty="0"/>
              <a:t> server.</a:t>
            </a:r>
            <a:endParaRPr lang="en-US" altLang="zh-TW" sz="1400" dirty="0"/>
          </a:p>
          <a:p>
            <a:pPr marL="1346200" lvl="3" indent="-254000">
              <a:buSzPts val="1400"/>
              <a:buChar char="●"/>
            </a:pPr>
            <a:r>
              <a:rPr lang="zh-TW" sz="1400" dirty="0"/>
              <a:t>Everyone in intranet can access your public services </a:t>
            </a:r>
            <a:r>
              <a:rPr lang="zh-TW" sz="1400" dirty="0">
                <a:solidFill>
                  <a:schemeClr val="dk1"/>
                </a:solidFill>
              </a:rPr>
              <a:t>through</a:t>
            </a:r>
            <a:r>
              <a:rPr lang="zh-TW" sz="1400" dirty="0"/>
              <a:t> this interface.</a:t>
            </a:r>
            <a:endParaRPr sz="1400" dirty="0"/>
          </a:p>
          <a:p>
            <a:pPr marL="1346200" lvl="3" indent="-2540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IP: 10.113.{ID}</a:t>
            </a:r>
            <a:r>
              <a:rPr lang="en-US" altLang="zh-TW" sz="1400" dirty="0"/>
              <a:t>.1</a:t>
            </a:r>
            <a:r>
              <a:rPr lang="zh-TW" sz="1400" dirty="0"/>
              <a:t>.</a:t>
            </a:r>
            <a:endParaRPr sz="1400" dirty="0"/>
          </a:p>
          <a:p>
            <a:pPr marL="673100" lvl="1" indent="-2730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 dirty="0"/>
              <a:t>Enable </a:t>
            </a:r>
            <a:r>
              <a:rPr lang="zh-TW" sz="1700" b="1" dirty="0"/>
              <a:t>ssh</a:t>
            </a:r>
            <a:r>
              <a:rPr lang="zh-TW" sz="1700" dirty="0"/>
              <a:t> service.</a:t>
            </a:r>
            <a:endParaRPr sz="1700" dirty="0"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(2/4)</a:t>
            </a: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431850" y="1359950"/>
            <a:ext cx="8390400" cy="33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30200" lvl="0" indent="-2794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/>
              <a:t>“</a:t>
            </a:r>
            <a:r>
              <a:rPr lang="zh-TW" sz="1800" dirty="0">
                <a:solidFill>
                  <a:srgbClr val="FF0000"/>
                </a:solidFill>
              </a:rPr>
              <a:t>Agent</a:t>
            </a:r>
            <a:r>
              <a:rPr lang="zh-TW" sz="1800" dirty="0"/>
              <a:t>”</a:t>
            </a:r>
            <a:endParaRPr sz="1800" dirty="0"/>
          </a:p>
          <a:p>
            <a:pPr marL="673100" lvl="1" indent="-2730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 b="1" dirty="0"/>
              <a:t>There is this VM OVA file below, don’t install this VM by yourself.</a:t>
            </a:r>
            <a:endParaRPr sz="1700" b="1" dirty="0"/>
          </a:p>
          <a:p>
            <a:pPr marL="1003300" lvl="2" indent="-273050">
              <a:buSzPts val="1700"/>
              <a:buChar char="■"/>
            </a:pPr>
            <a:r>
              <a:rPr lang="en-US" altLang="zh-TW" sz="1700" dirty="0"/>
              <a:t>Download from </a:t>
            </a:r>
            <a:r>
              <a:rPr lang="en-US" altLang="zh-TW" sz="1700" dirty="0">
                <a:hlinkClick r:id="rId3"/>
              </a:rPr>
              <a:t>https://bit.ly/na2022agent</a:t>
            </a:r>
            <a:endParaRPr lang="en-US" altLang="zh-TW" sz="1700" dirty="0"/>
          </a:p>
          <a:p>
            <a:pPr marL="1003300" lvl="2" indent="-273050">
              <a:buSzPts val="1700"/>
              <a:buChar char="■"/>
            </a:pPr>
            <a:r>
              <a:rPr lang="en-US" altLang="zh-TW" sz="1700" dirty="0"/>
              <a:t>This VM will get IP </a:t>
            </a:r>
            <a:r>
              <a:rPr lang="en-US" altLang="zh-TW" sz="1700" dirty="0">
                <a:solidFill>
                  <a:srgbClr val="FF0000"/>
                </a:solidFill>
              </a:rPr>
              <a:t>172.16.{ID}.123</a:t>
            </a:r>
            <a:r>
              <a:rPr lang="en-US" altLang="zh-TW" sz="1700" dirty="0"/>
              <a:t> by DHCP (Hint: MAC binding).</a:t>
            </a:r>
            <a:endParaRPr lang="en-US" sz="1700" dirty="0"/>
          </a:p>
          <a:p>
            <a:pPr marL="673100" lvl="1" indent="-2730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 dirty="0"/>
              <a:t>OJ will log</a:t>
            </a:r>
            <a:r>
              <a:rPr lang="en-US" altLang="zh-TW" sz="1700" dirty="0"/>
              <a:t> </a:t>
            </a:r>
            <a:r>
              <a:rPr lang="zh-TW" sz="1700" dirty="0"/>
              <a:t>in “Agent” to judge your VMs’ settings.</a:t>
            </a:r>
            <a:endParaRPr sz="1700" dirty="0"/>
          </a:p>
        </p:txBody>
      </p:sp>
      <p:sp>
        <p:nvSpPr>
          <p:cNvPr id="131" name="Google Shape;131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C932BF66-88F4-40E5-9E6C-C9B312FD69C0}"/>
              </a:ext>
            </a:extLst>
          </p:cNvPr>
          <p:cNvSpPr/>
          <p:nvPr/>
        </p:nvSpPr>
        <p:spPr>
          <a:xfrm>
            <a:off x="4995195" y="1503200"/>
            <a:ext cx="3494239" cy="2977433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B4D003DA-5725-43B7-BB35-7B532372A677}"/>
              </a:ext>
            </a:extLst>
          </p:cNvPr>
          <p:cNvSpPr/>
          <p:nvPr/>
        </p:nvSpPr>
        <p:spPr>
          <a:xfrm>
            <a:off x="2323500" y="1051744"/>
            <a:ext cx="1734150" cy="624104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DD5EE5A-17BD-462F-BFD1-52D6215FF05C}"/>
              </a:ext>
            </a:extLst>
          </p:cNvPr>
          <p:cNvSpPr/>
          <p:nvPr/>
        </p:nvSpPr>
        <p:spPr>
          <a:xfrm>
            <a:off x="1022350" y="3222688"/>
            <a:ext cx="3549650" cy="1527163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4380336E-F72F-4637-B082-64B24ACB8574}"/>
              </a:ext>
            </a:extLst>
          </p:cNvPr>
          <p:cNvCxnSpPr>
            <a:cxnSpLocks/>
            <a:stCxn id="2" idx="3"/>
            <a:endCxn id="58" idx="0"/>
          </p:cNvCxnSpPr>
          <p:nvPr/>
        </p:nvCxnSpPr>
        <p:spPr>
          <a:xfrm rot="16200000" flipH="1">
            <a:off x="6884986" y="2695465"/>
            <a:ext cx="991132" cy="73801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5AA86321-F024-4996-8B23-36CC0878EE48}"/>
              </a:ext>
            </a:extLst>
          </p:cNvPr>
          <p:cNvCxnSpPr>
            <a:cxnSpLocks/>
            <a:stCxn id="2" idx="3"/>
            <a:endCxn id="57" idx="0"/>
          </p:cNvCxnSpPr>
          <p:nvPr/>
        </p:nvCxnSpPr>
        <p:spPr>
          <a:xfrm rot="16200000" flipH="1">
            <a:off x="6516320" y="3064132"/>
            <a:ext cx="991132" cy="68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C63FD0F1-7EF3-43FC-A860-A14AB233239B}"/>
              </a:ext>
            </a:extLst>
          </p:cNvPr>
          <p:cNvCxnSpPr>
            <a:cxnSpLocks/>
            <a:stCxn id="2" idx="3"/>
            <a:endCxn id="56" idx="0"/>
          </p:cNvCxnSpPr>
          <p:nvPr/>
        </p:nvCxnSpPr>
        <p:spPr>
          <a:xfrm rot="5400000">
            <a:off x="6146693" y="2695187"/>
            <a:ext cx="991132" cy="73857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39E88E0-CF10-4CA5-BAA3-7F72B1ACECB3}"/>
              </a:ext>
            </a:extLst>
          </p:cNvPr>
          <p:cNvCxnSpPr>
            <a:cxnSpLocks/>
            <a:stCxn id="6" idx="5"/>
            <a:endCxn id="2" idx="2"/>
          </p:cNvCxnSpPr>
          <p:nvPr/>
        </p:nvCxnSpPr>
        <p:spPr>
          <a:xfrm>
            <a:off x="3790852" y="2257719"/>
            <a:ext cx="2862214" cy="318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A15C3BEF-3625-4D4E-BF68-0FF18037C944}"/>
              </a:ext>
            </a:extLst>
          </p:cNvPr>
          <p:cNvCxnSpPr>
            <a:cxnSpLocks/>
            <a:stCxn id="6" idx="3"/>
            <a:endCxn id="28" idx="0"/>
          </p:cNvCxnSpPr>
          <p:nvPr/>
        </p:nvCxnSpPr>
        <p:spPr>
          <a:xfrm rot="5400000">
            <a:off x="2059977" y="2891693"/>
            <a:ext cx="858466" cy="804613"/>
          </a:xfrm>
          <a:prstGeom prst="bentConnector3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BEFF0329-CF73-407C-8BCF-B5362A7F729F}"/>
              </a:ext>
            </a:extLst>
          </p:cNvPr>
          <p:cNvCxnSpPr>
            <a:cxnSpLocks/>
            <a:stCxn id="6" idx="3"/>
            <a:endCxn id="43" idx="0"/>
          </p:cNvCxnSpPr>
          <p:nvPr/>
        </p:nvCxnSpPr>
        <p:spPr>
          <a:xfrm rot="16200000" flipH="1">
            <a:off x="2462953" y="3293329"/>
            <a:ext cx="858466" cy="1340"/>
          </a:xfrm>
          <a:prstGeom prst="bentConnector3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D2DC781F-D439-41C7-8068-A29F6B5417D6}"/>
              </a:ext>
            </a:extLst>
          </p:cNvPr>
          <p:cNvCxnSpPr>
            <a:cxnSpLocks/>
            <a:stCxn id="6" idx="3"/>
            <a:endCxn id="45" idx="0"/>
          </p:cNvCxnSpPr>
          <p:nvPr/>
        </p:nvCxnSpPr>
        <p:spPr>
          <a:xfrm rot="16200000" flipH="1">
            <a:off x="2865929" y="2890352"/>
            <a:ext cx="858466" cy="807293"/>
          </a:xfrm>
          <a:prstGeom prst="bentConnector3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B8A9F7C-B2F9-407C-B489-20298A31C987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flipV="1">
            <a:off x="3368629" y="1532714"/>
            <a:ext cx="7080" cy="595072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altLang="zh-TW" dirty="0"/>
              <a:t>Topology (2)</a:t>
            </a:r>
            <a:endParaRPr dirty="0"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  <p:sp>
        <p:nvSpPr>
          <p:cNvPr id="2" name="立方體 1">
            <a:extLst>
              <a:ext uri="{FF2B5EF4-FFF2-40B4-BE49-F238E27FC236}">
                <a16:creationId xmlns:a16="http://schemas.microsoft.com/office/drawing/2014/main" id="{9C31161E-9664-4AF5-BB3D-E1ED8A1D8273}"/>
              </a:ext>
            </a:extLst>
          </p:cNvPr>
          <p:cNvSpPr/>
          <p:nvPr/>
        </p:nvSpPr>
        <p:spPr>
          <a:xfrm>
            <a:off x="6653066" y="1747564"/>
            <a:ext cx="922294" cy="821343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VPN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6" name="立方體 5">
            <a:extLst>
              <a:ext uri="{FF2B5EF4-FFF2-40B4-BE49-F238E27FC236}">
                <a16:creationId xmlns:a16="http://schemas.microsoft.com/office/drawing/2014/main" id="{C4D42FC1-BC1D-4567-84A2-AF5FD57F9276}"/>
              </a:ext>
            </a:extLst>
          </p:cNvPr>
          <p:cNvSpPr/>
          <p:nvPr/>
        </p:nvSpPr>
        <p:spPr>
          <a:xfrm>
            <a:off x="2469293" y="2127786"/>
            <a:ext cx="1321559" cy="736980"/>
          </a:xfrm>
          <a:prstGeom prst="cube">
            <a:avLst>
              <a:gd name="adj" fmla="val 647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17252FF-84EE-444D-817A-C910B5AFDE48}"/>
              </a:ext>
            </a:extLst>
          </p:cNvPr>
          <p:cNvSpPr txBox="1"/>
          <p:nvPr/>
        </p:nvSpPr>
        <p:spPr>
          <a:xfrm>
            <a:off x="5090029" y="1919165"/>
            <a:ext cx="468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6">
                    <a:lumMod val="75000"/>
                  </a:schemeClr>
                </a:solidFill>
                <a:latin typeface="EmojiOne Color" panose="02000503000000000000" pitchFamily="2" charset="0"/>
              </a:rPr>
              <a:t>🔒</a:t>
            </a:r>
          </a:p>
        </p:txBody>
      </p:sp>
      <p:sp>
        <p:nvSpPr>
          <p:cNvPr id="9" name="雲朵形 8">
            <a:extLst>
              <a:ext uri="{FF2B5EF4-FFF2-40B4-BE49-F238E27FC236}">
                <a16:creationId xmlns:a16="http://schemas.microsoft.com/office/drawing/2014/main" id="{A28DAAB5-E296-456B-961C-0E01FB20A388}"/>
              </a:ext>
            </a:extLst>
          </p:cNvPr>
          <p:cNvSpPr/>
          <p:nvPr/>
        </p:nvSpPr>
        <p:spPr>
          <a:xfrm>
            <a:off x="3082282" y="1166654"/>
            <a:ext cx="586853" cy="36645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9C9F2BD-4CA6-4987-87F4-6718D6086257}"/>
              </a:ext>
            </a:extLst>
          </p:cNvPr>
          <p:cNvSpPr txBox="1"/>
          <p:nvPr/>
        </p:nvSpPr>
        <p:spPr>
          <a:xfrm>
            <a:off x="2344399" y="1195423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Internet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A177983-4511-47AC-BD58-0DB308BE55BA}"/>
              </a:ext>
            </a:extLst>
          </p:cNvPr>
          <p:cNvSpPr txBox="1"/>
          <p:nvPr/>
        </p:nvSpPr>
        <p:spPr>
          <a:xfrm>
            <a:off x="2779604" y="223791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Router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3372645-BB94-4498-BFFF-C8148473A684}"/>
              </a:ext>
            </a:extLst>
          </p:cNvPr>
          <p:cNvSpPr txBox="1"/>
          <p:nvPr/>
        </p:nvSpPr>
        <p:spPr>
          <a:xfrm>
            <a:off x="2727483" y="1891852"/>
            <a:ext cx="6799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>
                    <a:lumMod val="75000"/>
                  </a:schemeClr>
                </a:solidFill>
              </a:rPr>
              <a:t>External</a:t>
            </a:r>
            <a:endParaRPr lang="zh-TW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9C73EAD-45D0-499C-B798-1126EB4BE965}"/>
              </a:ext>
            </a:extLst>
          </p:cNvPr>
          <p:cNvSpPr txBox="1"/>
          <p:nvPr/>
        </p:nvSpPr>
        <p:spPr>
          <a:xfrm>
            <a:off x="3750371" y="2241519"/>
            <a:ext cx="8819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>
                    <a:lumMod val="75000"/>
                  </a:schemeClr>
                </a:solidFill>
              </a:rPr>
              <a:t>VPN</a:t>
            </a:r>
          </a:p>
          <a:p>
            <a:r>
              <a:rPr lang="en-US" altLang="zh-TW" sz="1050" dirty="0">
                <a:solidFill>
                  <a:schemeClr val="accent2">
                    <a:lumMod val="75000"/>
                  </a:schemeClr>
                </a:solidFill>
              </a:rPr>
              <a:t>10.113.ID.1</a:t>
            </a:r>
            <a:endParaRPr lang="zh-TW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立方體 27">
            <a:extLst>
              <a:ext uri="{FF2B5EF4-FFF2-40B4-BE49-F238E27FC236}">
                <a16:creationId xmlns:a16="http://schemas.microsoft.com/office/drawing/2014/main" id="{8D163146-C8C0-4256-A170-4ACD148895E8}"/>
              </a:ext>
            </a:extLst>
          </p:cNvPr>
          <p:cNvSpPr/>
          <p:nvPr/>
        </p:nvSpPr>
        <p:spPr>
          <a:xfrm>
            <a:off x="1807587" y="3723232"/>
            <a:ext cx="468742" cy="627797"/>
          </a:xfrm>
          <a:prstGeom prst="cube">
            <a:avLst>
              <a:gd name="adj" fmla="val 191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立方體 42">
            <a:extLst>
              <a:ext uri="{FF2B5EF4-FFF2-40B4-BE49-F238E27FC236}">
                <a16:creationId xmlns:a16="http://schemas.microsoft.com/office/drawing/2014/main" id="{3E99716D-6990-4040-948F-73E0C58F8E87}"/>
              </a:ext>
            </a:extLst>
          </p:cNvPr>
          <p:cNvSpPr/>
          <p:nvPr/>
        </p:nvSpPr>
        <p:spPr>
          <a:xfrm>
            <a:off x="2613540" y="3723232"/>
            <a:ext cx="468742" cy="627797"/>
          </a:xfrm>
          <a:prstGeom prst="cube">
            <a:avLst>
              <a:gd name="adj" fmla="val 19177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立方體 44">
            <a:extLst>
              <a:ext uri="{FF2B5EF4-FFF2-40B4-BE49-F238E27FC236}">
                <a16:creationId xmlns:a16="http://schemas.microsoft.com/office/drawing/2014/main" id="{FF39382E-86C6-4ABF-80AB-4309E295ECA2}"/>
              </a:ext>
            </a:extLst>
          </p:cNvPr>
          <p:cNvSpPr/>
          <p:nvPr/>
        </p:nvSpPr>
        <p:spPr>
          <a:xfrm>
            <a:off x="3419493" y="3723232"/>
            <a:ext cx="468742" cy="627797"/>
          </a:xfrm>
          <a:prstGeom prst="cube">
            <a:avLst>
              <a:gd name="adj" fmla="val 19177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B96E54D-24E9-4AC1-BAE4-C9FA46DE0B09}"/>
              </a:ext>
            </a:extLst>
          </p:cNvPr>
          <p:cNvSpPr txBox="1"/>
          <p:nvPr/>
        </p:nvSpPr>
        <p:spPr>
          <a:xfrm>
            <a:off x="1673360" y="432761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Agent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77807FB-771F-46F1-AA77-D7C26A13D6E1}"/>
              </a:ext>
            </a:extLst>
          </p:cNvPr>
          <p:cNvSpPr txBox="1"/>
          <p:nvPr/>
        </p:nvSpPr>
        <p:spPr>
          <a:xfrm>
            <a:off x="2497315" y="4326340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Client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3F710D0-4078-42F8-945A-C6A74CDAE27E}"/>
              </a:ext>
            </a:extLst>
          </p:cNvPr>
          <p:cNvSpPr txBox="1"/>
          <p:nvPr/>
        </p:nvSpPr>
        <p:spPr>
          <a:xfrm>
            <a:off x="3277647" y="4330102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Client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613B863A-0A71-477E-B71A-4B59D8BE861A}"/>
              </a:ext>
            </a:extLst>
          </p:cNvPr>
          <p:cNvSpPr txBox="1"/>
          <p:nvPr/>
        </p:nvSpPr>
        <p:spPr>
          <a:xfrm>
            <a:off x="2847911" y="2834036"/>
            <a:ext cx="10326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>
                    <a:lumMod val="75000"/>
                  </a:schemeClr>
                </a:solidFill>
              </a:rPr>
              <a:t>Internal</a:t>
            </a:r>
          </a:p>
          <a:p>
            <a:r>
              <a:rPr lang="en-US" altLang="zh-TW" sz="1050" dirty="0">
                <a:solidFill>
                  <a:schemeClr val="accent2">
                    <a:lumMod val="75000"/>
                  </a:schemeClr>
                </a:solidFill>
              </a:rPr>
              <a:t>172.16.ID.254</a:t>
            </a:r>
            <a:endParaRPr lang="zh-TW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2D94005-6F78-4B68-80F8-5273B921C6E6}"/>
              </a:ext>
            </a:extLst>
          </p:cNvPr>
          <p:cNvSpPr/>
          <p:nvPr/>
        </p:nvSpPr>
        <p:spPr>
          <a:xfrm>
            <a:off x="5955009" y="3560039"/>
            <a:ext cx="635928" cy="766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accent3">
                    <a:lumMod val="50000"/>
                  </a:schemeClr>
                </a:solidFill>
              </a:rPr>
              <a:t>Other</a:t>
            </a:r>
          </a:p>
          <a:p>
            <a:pPr algn="ctr"/>
            <a:r>
              <a:rPr lang="en-US" altLang="zh-TW" sz="1100" dirty="0">
                <a:solidFill>
                  <a:schemeClr val="accent3">
                    <a:lumMod val="50000"/>
                  </a:schemeClr>
                </a:solidFill>
              </a:rPr>
              <a:t>subnet</a:t>
            </a:r>
            <a:endParaRPr lang="zh-TW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B0E0B10-23F5-4CFC-BA1D-9E36137086BB}"/>
              </a:ext>
            </a:extLst>
          </p:cNvPr>
          <p:cNvSpPr/>
          <p:nvPr/>
        </p:nvSpPr>
        <p:spPr>
          <a:xfrm>
            <a:off x="6694263" y="3560039"/>
            <a:ext cx="635928" cy="766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accent3">
                    <a:lumMod val="50000"/>
                  </a:schemeClr>
                </a:solidFill>
              </a:rPr>
              <a:t>Other</a:t>
            </a:r>
          </a:p>
          <a:p>
            <a:pPr algn="ctr"/>
            <a:r>
              <a:rPr lang="en-US" altLang="zh-TW" sz="1100" dirty="0">
                <a:solidFill>
                  <a:schemeClr val="accent3">
                    <a:lumMod val="50000"/>
                  </a:schemeClr>
                </a:solidFill>
              </a:rPr>
              <a:t>subnet</a:t>
            </a:r>
            <a:endParaRPr lang="zh-TW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3DED0C3-C3FD-493A-A5A4-F4B81179AF43}"/>
              </a:ext>
            </a:extLst>
          </p:cNvPr>
          <p:cNvSpPr/>
          <p:nvPr/>
        </p:nvSpPr>
        <p:spPr>
          <a:xfrm>
            <a:off x="7431596" y="3560039"/>
            <a:ext cx="635928" cy="766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accent3">
                    <a:lumMod val="50000"/>
                  </a:schemeClr>
                </a:solidFill>
              </a:rPr>
              <a:t>Other</a:t>
            </a:r>
          </a:p>
          <a:p>
            <a:pPr algn="ctr"/>
            <a:r>
              <a:rPr lang="en-US" altLang="zh-TW" sz="1100" dirty="0">
                <a:solidFill>
                  <a:schemeClr val="accent3">
                    <a:lumMod val="50000"/>
                  </a:schemeClr>
                </a:solidFill>
              </a:rPr>
              <a:t>subnet</a:t>
            </a:r>
            <a:endParaRPr lang="zh-TW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68C78628-F052-48A8-8E3F-5B41C69681A0}"/>
              </a:ext>
            </a:extLst>
          </p:cNvPr>
          <p:cNvSpPr txBox="1"/>
          <p:nvPr/>
        </p:nvSpPr>
        <p:spPr>
          <a:xfrm>
            <a:off x="6948963" y="2725919"/>
            <a:ext cx="468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6">
                    <a:lumMod val="75000"/>
                  </a:schemeClr>
                </a:solidFill>
                <a:latin typeface="EmojiOne Color" panose="02000503000000000000" pitchFamily="2" charset="0"/>
              </a:rPr>
              <a:t>🔒</a:t>
            </a: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16213334-5D64-4945-9589-43DACCA4AF51}"/>
              </a:ext>
            </a:extLst>
          </p:cNvPr>
          <p:cNvSpPr txBox="1"/>
          <p:nvPr/>
        </p:nvSpPr>
        <p:spPr>
          <a:xfrm>
            <a:off x="1100494" y="3500428"/>
            <a:ext cx="10326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>
                    <a:lumMod val="75000"/>
                  </a:schemeClr>
                </a:solidFill>
              </a:rPr>
              <a:t>172.16.ID.123</a:t>
            </a:r>
            <a:endParaRPr lang="zh-TW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2AFD9A0B-B305-4F7A-9212-FB79D4F7BF5C}"/>
              </a:ext>
            </a:extLst>
          </p:cNvPr>
          <p:cNvSpPr txBox="1"/>
          <p:nvPr/>
        </p:nvSpPr>
        <p:spPr>
          <a:xfrm>
            <a:off x="5700218" y="2233520"/>
            <a:ext cx="10326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>
                    <a:lumMod val="75000"/>
                  </a:schemeClr>
                </a:solidFill>
              </a:rPr>
              <a:t>10.113.ID.254</a:t>
            </a:r>
            <a:endParaRPr lang="zh-TW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8" name="流程圖: 接點 117">
            <a:extLst>
              <a:ext uri="{FF2B5EF4-FFF2-40B4-BE49-F238E27FC236}">
                <a16:creationId xmlns:a16="http://schemas.microsoft.com/office/drawing/2014/main" id="{F9CA3FC8-C1E7-4374-B28D-8DB4A6ABE474}"/>
              </a:ext>
            </a:extLst>
          </p:cNvPr>
          <p:cNvSpPr/>
          <p:nvPr/>
        </p:nvSpPr>
        <p:spPr>
          <a:xfrm>
            <a:off x="2049720" y="3683347"/>
            <a:ext cx="70616" cy="70616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流程圖: 接點 118">
            <a:extLst>
              <a:ext uri="{FF2B5EF4-FFF2-40B4-BE49-F238E27FC236}">
                <a16:creationId xmlns:a16="http://schemas.microsoft.com/office/drawing/2014/main" id="{0CD54C90-8BC9-4651-B81A-93679B95BC95}"/>
              </a:ext>
            </a:extLst>
          </p:cNvPr>
          <p:cNvSpPr/>
          <p:nvPr/>
        </p:nvSpPr>
        <p:spPr>
          <a:xfrm>
            <a:off x="3758599" y="2211566"/>
            <a:ext cx="70616" cy="70616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流程圖: 接點 119">
            <a:extLst>
              <a:ext uri="{FF2B5EF4-FFF2-40B4-BE49-F238E27FC236}">
                <a16:creationId xmlns:a16="http://schemas.microsoft.com/office/drawing/2014/main" id="{BED67D4E-E796-4C70-AD28-8B3BCD646FBD}"/>
              </a:ext>
            </a:extLst>
          </p:cNvPr>
          <p:cNvSpPr/>
          <p:nvPr/>
        </p:nvSpPr>
        <p:spPr>
          <a:xfrm>
            <a:off x="3336861" y="2092669"/>
            <a:ext cx="70616" cy="70616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流程圖: 接點 120">
            <a:extLst>
              <a:ext uri="{FF2B5EF4-FFF2-40B4-BE49-F238E27FC236}">
                <a16:creationId xmlns:a16="http://schemas.microsoft.com/office/drawing/2014/main" id="{490AD372-7C84-41AE-9A63-9FD8A31EA5AE}"/>
              </a:ext>
            </a:extLst>
          </p:cNvPr>
          <p:cNvSpPr/>
          <p:nvPr/>
        </p:nvSpPr>
        <p:spPr>
          <a:xfrm>
            <a:off x="6625665" y="2215193"/>
            <a:ext cx="70616" cy="70616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流程圖: 接點 121">
            <a:extLst>
              <a:ext uri="{FF2B5EF4-FFF2-40B4-BE49-F238E27FC236}">
                <a16:creationId xmlns:a16="http://schemas.microsoft.com/office/drawing/2014/main" id="{BC9733A7-312C-4D78-A54C-FEBD31D53381}"/>
              </a:ext>
            </a:extLst>
          </p:cNvPr>
          <p:cNvSpPr/>
          <p:nvPr/>
        </p:nvSpPr>
        <p:spPr>
          <a:xfrm>
            <a:off x="2858084" y="2822760"/>
            <a:ext cx="70616" cy="70616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1417BF4-571A-44B2-A207-EC834C6DB0D6}"/>
              </a:ext>
            </a:extLst>
          </p:cNvPr>
          <p:cNvSpPr txBox="1"/>
          <p:nvPr/>
        </p:nvSpPr>
        <p:spPr>
          <a:xfrm>
            <a:off x="882405" y="2941757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Private Zone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2D3FCCB-FC02-4925-9916-BFED7D1796F5}"/>
              </a:ext>
            </a:extLst>
          </p:cNvPr>
          <p:cNvSpPr txBox="1"/>
          <p:nvPr/>
        </p:nvSpPr>
        <p:spPr>
          <a:xfrm>
            <a:off x="1252286" y="1199001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Public Zone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A9487EF-EE56-42E2-B1A9-88E79348D87B}"/>
              </a:ext>
            </a:extLst>
          </p:cNvPr>
          <p:cNvSpPr txBox="1"/>
          <p:nvPr/>
        </p:nvSpPr>
        <p:spPr>
          <a:xfrm>
            <a:off x="4873478" y="1214522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VPN Zone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406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(3/4)</a:t>
            </a:r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431850" y="1359950"/>
            <a:ext cx="8304600" cy="33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30200" lvl="0" indent="-2794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/>
              <a:t>Routing</a:t>
            </a:r>
            <a:endParaRPr sz="1800" dirty="0"/>
          </a:p>
          <a:p>
            <a:pPr marL="673100" lvl="1" indent="-2730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 dirty="0"/>
              <a:t>All traffic from and to your subnet should go through “Router”.</a:t>
            </a:r>
            <a:endParaRPr sz="1700" dirty="0"/>
          </a:p>
          <a:p>
            <a:pPr marL="673100" lvl="1" indent="-273050">
              <a:buSzPts val="1700"/>
              <a:buChar char="○"/>
            </a:pPr>
            <a:r>
              <a:rPr lang="zh-TW" sz="1700" dirty="0"/>
              <a:t>Traffic </a:t>
            </a:r>
            <a:r>
              <a:rPr lang="en-US" altLang="zh-TW" sz="1700" dirty="0"/>
              <a:t>from Private zone </a:t>
            </a:r>
            <a:r>
              <a:rPr lang="zh-TW" sz="1700" dirty="0"/>
              <a:t>to </a:t>
            </a:r>
            <a:r>
              <a:rPr lang="en-US" altLang="zh-TW" sz="1700" dirty="0"/>
              <a:t>Internet zone</a:t>
            </a:r>
            <a:r>
              <a:rPr lang="zh-TW" sz="1700" dirty="0"/>
              <a:t> </a:t>
            </a:r>
            <a:r>
              <a:rPr lang="zh-TW" sz="1700" dirty="0">
                <a:solidFill>
                  <a:srgbClr val="FF0000"/>
                </a:solidFill>
              </a:rPr>
              <a:t>should</a:t>
            </a:r>
            <a:r>
              <a:rPr lang="zh-TW" sz="1700" dirty="0"/>
              <a:t> be NAT</a:t>
            </a:r>
            <a:r>
              <a:rPr lang="en-US" altLang="zh-TW" sz="1700" dirty="0"/>
              <a:t> masqueraded</a:t>
            </a:r>
            <a:r>
              <a:rPr lang="zh-TW" sz="1700" dirty="0"/>
              <a:t>.</a:t>
            </a:r>
            <a:endParaRPr sz="1700" dirty="0"/>
          </a:p>
          <a:p>
            <a:pPr marL="673100" lvl="1" indent="-273050">
              <a:buSzPts val="1700"/>
              <a:buChar char="○"/>
            </a:pPr>
            <a:r>
              <a:rPr lang="zh-TW" sz="1700" dirty="0"/>
              <a:t>Traffic </a:t>
            </a:r>
            <a:r>
              <a:rPr lang="en-US" altLang="zh-TW" sz="1700" dirty="0"/>
              <a:t>from Private zone </a:t>
            </a:r>
            <a:r>
              <a:rPr lang="zh-TW" sz="1700" dirty="0"/>
              <a:t>to </a:t>
            </a:r>
            <a:r>
              <a:rPr lang="en-US" altLang="zh-TW" sz="1700" dirty="0"/>
              <a:t>VPN zone </a:t>
            </a:r>
            <a:r>
              <a:rPr lang="zh-TW" sz="1700" dirty="0">
                <a:solidFill>
                  <a:srgbClr val="FF0000"/>
                </a:solidFill>
              </a:rPr>
              <a:t>should not </a:t>
            </a:r>
            <a:r>
              <a:rPr lang="zh-TW" sz="1700" dirty="0">
                <a:solidFill>
                  <a:schemeClr val="tx1"/>
                </a:solidFill>
              </a:rPr>
              <a:t>be NAT </a:t>
            </a:r>
            <a:r>
              <a:rPr lang="en-US" altLang="zh-TW" sz="1700" dirty="0">
                <a:solidFill>
                  <a:schemeClr val="tx1"/>
                </a:solidFill>
              </a:rPr>
              <a:t>masqueraded</a:t>
            </a:r>
            <a:r>
              <a:rPr lang="zh-TW" sz="1700" dirty="0"/>
              <a:t>.</a:t>
            </a:r>
            <a:endParaRPr sz="1700" dirty="0"/>
          </a:p>
          <a:p>
            <a:pPr marL="673100" lvl="1" indent="-273050">
              <a:buSzPts val="1700"/>
              <a:buChar char="○"/>
            </a:pPr>
            <a:r>
              <a:rPr lang="zh-TW" sz="1700" dirty="0"/>
              <a:t>Traffic </a:t>
            </a:r>
            <a:r>
              <a:rPr lang="en-US" altLang="zh-TW" sz="1700" dirty="0"/>
              <a:t>from VPN zone to Private zone</a:t>
            </a:r>
            <a:r>
              <a:rPr lang="zh-TW" sz="1700" dirty="0"/>
              <a:t> </a:t>
            </a:r>
            <a:r>
              <a:rPr lang="en-US" altLang="zh-TW" sz="1700" dirty="0"/>
              <a:t>should </a:t>
            </a:r>
            <a:r>
              <a:rPr lang="zh-TW" sz="1700" dirty="0"/>
              <a:t>go to its destination.</a:t>
            </a:r>
            <a:endParaRPr sz="1700" dirty="0"/>
          </a:p>
        </p:txBody>
      </p:sp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1186</Words>
  <Application>Microsoft Macintosh PowerPoint</Application>
  <PresentationFormat>如螢幕大小 (16:9)</PresentationFormat>
  <Paragraphs>178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Source Sans Pro</vt:lpstr>
      <vt:lpstr>Times New Roman</vt:lpstr>
      <vt:lpstr>EmojiOne Color</vt:lpstr>
      <vt:lpstr>Microsoft JhengHei</vt:lpstr>
      <vt:lpstr>Arial</vt:lpstr>
      <vt:lpstr>Source Sans Pro Light</vt:lpstr>
      <vt:lpstr>Ubuntu Mono</vt:lpstr>
      <vt:lpstr>Simple Light</vt:lpstr>
      <vt:lpstr>CSCC NASA</vt:lpstr>
      <vt:lpstr>Homework 1 Network Environment Setting</vt:lpstr>
      <vt:lpstr>Purpose</vt:lpstr>
      <vt:lpstr>Overview</vt:lpstr>
      <vt:lpstr>Topology (1)</vt:lpstr>
      <vt:lpstr>Definitions</vt:lpstr>
      <vt:lpstr>Requirements (1/4)</vt:lpstr>
      <vt:lpstr>Requirements (2/4)</vt:lpstr>
      <vt:lpstr>Topology (2)</vt:lpstr>
      <vt:lpstr>Requirements (3/4)</vt:lpstr>
      <vt:lpstr>Requirements (4/4)</vt:lpstr>
      <vt:lpstr>Hints</vt:lpstr>
      <vt:lpstr>Appendix: About VPN (1/2)</vt:lpstr>
      <vt:lpstr>Appendix: About VM Network (1/2)</vt:lpstr>
      <vt:lpstr>Appendix: About VM Network (2/2)</vt:lpstr>
      <vt:lpstr>Appendix: About OS</vt:lpstr>
      <vt:lpstr>Attention</vt:lpstr>
      <vt:lpstr>Help Me!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 Network Environment Setting</dc:title>
  <cp:lastModifiedBy>王志嘉</cp:lastModifiedBy>
  <cp:revision>16</cp:revision>
  <dcterms:modified xsi:type="dcterms:W3CDTF">2022-03-01T11:07:37Z</dcterms:modified>
</cp:coreProperties>
</file>