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Source Sans Pro Light"/>
      <p:regular r:id="rId23"/>
      <p:bold r:id="rId24"/>
      <p:italic r:id="rId25"/>
      <p:boldItalic r:id="rId26"/>
    </p:embeddedFont>
    <p:embeddedFont>
      <p:font typeface="Ubuntu Mono"/>
      <p:regular r:id="rId27"/>
      <p:bold r:id="rId28"/>
      <p:italic r:id="rId29"/>
      <p:boldItalic r:id="rId30"/>
    </p:embeddedFont>
    <p:embeddedFont>
      <p:font typeface="Source Sans Pr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SourceSansProLight-bold.fntdata"/><Relationship Id="rId23" Type="http://schemas.openxmlformats.org/officeDocument/2006/relationships/font" Target="fonts/SourceSansProLigh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SourceSansProLight-boldItalic.fntdata"/><Relationship Id="rId25" Type="http://schemas.openxmlformats.org/officeDocument/2006/relationships/font" Target="fonts/SourceSansProLight-italic.fntdata"/><Relationship Id="rId28" Type="http://schemas.openxmlformats.org/officeDocument/2006/relationships/font" Target="fonts/UbuntuMono-bold.fntdata"/><Relationship Id="rId27" Type="http://schemas.openxmlformats.org/officeDocument/2006/relationships/font" Target="fonts/Ubuntu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Ubuntu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SansPro-regular.fntdata"/><Relationship Id="rId30" Type="http://schemas.openxmlformats.org/officeDocument/2006/relationships/font" Target="fonts/UbuntuMono-boldItalic.fntdata"/><Relationship Id="rId11" Type="http://schemas.openxmlformats.org/officeDocument/2006/relationships/slide" Target="slides/slide6.xml"/><Relationship Id="rId33" Type="http://schemas.openxmlformats.org/officeDocument/2006/relationships/font" Target="fonts/SourceSansPro-italic.fntdata"/><Relationship Id="rId10" Type="http://schemas.openxmlformats.org/officeDocument/2006/relationships/slide" Target="slides/slide5.xml"/><Relationship Id="rId32" Type="http://schemas.openxmlformats.org/officeDocument/2006/relationships/font" Target="fonts/SourceSans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SourceSansPr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e420a6def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1e420a6def_0_2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a78935005_1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1a78935005_1_44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1a1f9f9d7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1a1f9f9d7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d9abc7181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11d9abc7181_0_1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p1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17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" name="Google Shape;47;p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a1f9f9d7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a1f9f9d7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e420a6def_0_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11e420a6def_0_6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11a8ec41802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11a8ec41802_0_13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e420a6def_0_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g11e420a6def_0_12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a78935005_1_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1a78935005_1_30:notes"/>
          <p:cNvSpPr txBox="1"/>
          <p:nvPr>
            <p:ph idx="1" type="body"/>
          </p:nvPr>
        </p:nvSpPr>
        <p:spPr>
          <a:xfrm>
            <a:off x="685784" y="4343396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1a1f9f9d7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1a1f9f9d7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大標題" type="tx">
  <p:cSld name="TITLE_AND_BODY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sz="44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4017882" y="4344743"/>
            <a:ext cx="46689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zh-TW" sz="22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國立陽明交通大學資工系資訊中心</a:t>
            </a:r>
            <a:endParaRPr b="0" i="0" sz="22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zh-TW" sz="800" u="none" cap="none" strike="noStrike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Computer Center of Department of Computer Science, NYCU</a:t>
            </a:r>
            <a:endParaRPr b="0" i="0" sz="8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3300" u="none" cap="none" strike="noStrike">
              <a:solidFill>
                <a:schemeClr val="lt1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2">
            <a:alphaModFix amt="90000"/>
          </a:blip>
          <a:srcRect b="0" l="0" r="0" t="0"/>
          <a:stretch/>
        </p:blipFill>
        <p:spPr>
          <a:xfrm>
            <a:off x="7908835" y="164806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2600"/>
              <a:buFont typeface="Source Sans Pro"/>
              <a:buNone/>
              <a:defRPr b="0" i="0" sz="2600" u="none" cap="none" strike="noStrik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  <a:defRPr b="0" i="0" sz="2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>
            <p:ph idx="2" type="body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Font typeface="Source Sans Pro"/>
              <a:buNone/>
              <a:defRPr sz="37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pic>
        <p:nvPicPr>
          <p:cNvPr id="24" name="Google Shape;24;p4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5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6"/>
          <p:cNvPicPr preferRelativeResize="0"/>
          <p:nvPr/>
        </p:nvPicPr>
        <p:blipFill rotWithShape="1">
          <a:blip r:embed="rId3">
            <a:alphaModFix amt="90000"/>
          </a:blip>
          <a:srcRect b="0" l="0" r="0" t="0"/>
          <a:stretch/>
        </p:blipFill>
        <p:spPr>
          <a:xfrm>
            <a:off x="7908835" y="3980328"/>
            <a:ext cx="577140" cy="57714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33" name="Google Shape;33;p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Font typeface="Source Sans Pro"/>
              <a:buNone/>
              <a:defRPr sz="37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Font typeface="Source Sans Pro"/>
              <a:buNone/>
              <a:defRPr sz="44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1" type="body"/>
          </p:nvPr>
        </p:nvSpPr>
        <p:spPr>
          <a:xfrm>
            <a:off x="456540" y="1063733"/>
            <a:ext cx="8254200" cy="38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Times New Roman"/>
              <a:buNone/>
              <a:defRPr b="0" i="0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Times New Roman"/>
              <a:buNone/>
              <a:defRPr b="0" i="0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None/>
              <a:defRPr b="0" i="0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2286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2286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2286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  <a:defRPr b="0" i="0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2" type="body"/>
          </p:nvPr>
        </p:nvSpPr>
        <p:spPr>
          <a:xfrm>
            <a:off x="468886" y="2825968"/>
            <a:ext cx="8229600" cy="11772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●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○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Ubuntu Mono"/>
              <a:buChar char="■"/>
              <a:defRPr b="0" i="0" sz="1600" u="none" cap="none" strike="noStrike">
                <a:solidFill>
                  <a:srgbClr val="000000"/>
                </a:solidFill>
                <a:latin typeface="Ubuntu Mono"/>
                <a:ea typeface="Ubuntu Mono"/>
                <a:cs typeface="Ubuntu Mono"/>
                <a:sym typeface="Ubuntu Mono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4400"/>
              <a:buFont typeface="Source Sans Pro"/>
              <a:buNone/>
              <a:defRPr b="0" i="0" sz="4400" u="none" cap="none" strike="noStrik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nasa.nycucs.or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roups.google.com/g/nctunasa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/>
        </p:nvSpPr>
        <p:spPr>
          <a:xfrm>
            <a:off x="421414" y="148697"/>
            <a:ext cx="82296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t/>
            </a:r>
            <a:endParaRPr b="0" i="0" sz="5900" u="none" cap="none" strike="noStrike">
              <a:solidFill>
                <a:srgbClr val="04617B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41" name="Google Shape;41;p7"/>
          <p:cNvSpPr txBox="1"/>
          <p:nvPr/>
        </p:nvSpPr>
        <p:spPr>
          <a:xfrm>
            <a:off x="421414" y="3549168"/>
            <a:ext cx="82230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42" name="Google Shape;42;p7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zh-TW"/>
              <a:t>Homework 2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zh-TW"/>
              <a:t>Domain Name System</a:t>
            </a:r>
            <a:endParaRPr/>
          </a:p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44" name="Google Shape;44;p7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</a:pPr>
            <a:r>
              <a:rPr lang="zh-TW"/>
              <a:t>rzhung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Requirements (1/2)</a:t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431700" y="1063627"/>
            <a:ext cx="8712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Make DNSSEC Working </a:t>
            </a:r>
            <a:r>
              <a:rPr lang="zh-TW" sz="1800">
                <a:solidFill>
                  <a:schemeClr val="dk1"/>
                </a:solidFill>
              </a:rPr>
              <a:t> </a:t>
            </a:r>
            <a:r>
              <a:rPr lang="zh-TW" sz="1800">
                <a:solidFill>
                  <a:srgbClr val="FF0000"/>
                </a:solidFill>
              </a:rPr>
              <a:t>(15%)</a:t>
            </a:r>
            <a:endParaRPr sz="1800"/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DNSSEC Trust Chain: </a:t>
            </a:r>
            <a:r>
              <a:rPr lang="zh-TW" sz="1800"/>
              <a:t>nasa. → {ID}.nasa.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After setting correctly, you can verify the trust chain with </a:t>
            </a:r>
            <a:r>
              <a:rPr lang="zh-TW" sz="1800">
                <a:solidFill>
                  <a:srgbClr val="4A86E8"/>
                </a:solidFill>
              </a:rPr>
              <a:t>resolver.ta.nasa</a:t>
            </a:r>
            <a:endParaRPr sz="1800">
              <a:solidFill>
                <a:srgbClr val="4A86E8"/>
              </a:solidFill>
            </a:endParaRPr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Manage your DS Record on “</a:t>
            </a:r>
            <a:r>
              <a:rPr lang="zh-TW" sz="1800" u="sng">
                <a:solidFill>
                  <a:schemeClr val="hlink"/>
                </a:solidFill>
                <a:hlinkClick r:id="rId3"/>
              </a:rPr>
              <a:t>https://nasa.nycucs.org</a:t>
            </a:r>
            <a:r>
              <a:rPr lang="zh-TW" sz="1800"/>
              <a:t>”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700">
                <a:solidFill>
                  <a:schemeClr val="dk1"/>
                </a:solidFill>
              </a:rPr>
              <a:t>Generate DS record with Algorigm: RSA/SHA-256 and Digest type SHA-256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zh-TW" sz="1700">
                <a:solidFill>
                  <a:schemeClr val="dk1"/>
                </a:solidFill>
              </a:rPr>
              <a:t>Only update your {Key Tag} and {Key Digest}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zh-TW" sz="1700">
                <a:solidFill>
                  <a:schemeClr val="dk1"/>
                </a:solidFill>
              </a:rPr>
              <a:t>Use [Debug Tool] &gt; [DNSSEC Record Updater] to manage your DS RR.</a:t>
            </a:r>
            <a:endParaRPr sz="1700">
              <a:solidFill>
                <a:schemeClr val="dk1"/>
              </a:solidFill>
            </a:endParaRPr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You must use NSEC3 to implement it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Salt with specify value: 140113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Requirements (2/2)</a:t>
            </a:r>
            <a:endParaRPr/>
          </a:p>
        </p:txBody>
      </p:sp>
      <p:sp>
        <p:nvSpPr>
          <p:cNvPr id="111" name="Google Shape;111;p17"/>
          <p:cNvSpPr txBox="1"/>
          <p:nvPr>
            <p:ph idx="1" type="body"/>
          </p:nvPr>
        </p:nvSpPr>
        <p:spPr>
          <a:xfrm>
            <a:off x="431700" y="1063627"/>
            <a:ext cx="8712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Add SSHFP records of your machines’ ssh key fingerprints. </a:t>
            </a:r>
            <a:r>
              <a:rPr lang="zh-TW" sz="1800">
                <a:solidFill>
                  <a:srgbClr val="FF0000"/>
                </a:solidFill>
              </a:rPr>
              <a:t>(10%)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For the following machines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 router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 ns1 (DNS Master)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 ns2 (DNS Slave)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 agent (agent)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The algorithm RSA and ECDSA and ED25519 should be implemented.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 The hash type SHA-256 should be implemented.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2-3 Local Resolver</a:t>
            </a:r>
            <a:endParaRPr/>
          </a:p>
        </p:txBody>
      </p:sp>
      <p:sp>
        <p:nvSpPr>
          <p:cNvPr id="118" name="Google Shape;118;p18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Requirements (1/2)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431700" y="1063614"/>
            <a:ext cx="87123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This section </a:t>
            </a:r>
            <a:r>
              <a:rPr lang="zh-TW" sz="1800">
                <a:solidFill>
                  <a:srgbClr val="FF0000"/>
                </a:solidFill>
              </a:rPr>
              <a:t>doesn’t</a:t>
            </a:r>
            <a:r>
              <a:rPr lang="zh-TW" sz="1800"/>
              <a:t> limit the software that you use for DNS.</a:t>
            </a:r>
            <a:endParaRPr sz="1800"/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Make sure the resolver can respond correct answer from the proper server.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Forward resolution </a:t>
            </a:r>
            <a:r>
              <a:rPr lang="zh-TW" sz="1800">
                <a:solidFill>
                  <a:srgbClr val="FF0000"/>
                </a:solidFill>
                <a:highlight>
                  <a:schemeClr val="lt1"/>
                </a:highlight>
              </a:rPr>
              <a:t>(5%)</a:t>
            </a:r>
            <a:endParaRPr sz="18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</a:rPr>
              <a:t>nasa.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</a:rPr>
              <a:t>Internet domains, e.g. nasa.cs.nctu.edu.tw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Reverse </a:t>
            </a:r>
            <a:r>
              <a:rPr lang="zh-TW" sz="1800">
                <a:solidFill>
                  <a:schemeClr val="dk1"/>
                </a:solidFill>
              </a:rPr>
              <a:t>resolution </a:t>
            </a:r>
            <a:r>
              <a:rPr lang="zh-TW" sz="1800">
                <a:solidFill>
                  <a:srgbClr val="FF0000"/>
                </a:solidFill>
                <a:highlight>
                  <a:schemeClr val="lt1"/>
                </a:highlight>
              </a:rPr>
              <a:t>(10%)</a:t>
            </a:r>
            <a:endParaRPr sz="18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</a:rPr>
              <a:t>16.172.in-addr.arpa.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</a:rPr>
              <a:t>Internet reverse maps, e.g. 140.113.17.32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</a:rPr>
              <a:t>Local Forwarding </a:t>
            </a:r>
            <a:r>
              <a:rPr lang="zh-TW" sz="1800">
                <a:solidFill>
                  <a:srgbClr val="FF0000"/>
                </a:solidFill>
                <a:highlight>
                  <a:schemeClr val="lt1"/>
                </a:highlight>
              </a:rPr>
              <a:t>(5%) </a:t>
            </a:r>
            <a:endParaRPr sz="18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</a:rPr>
              <a:t>{ID}.nasa</a:t>
            </a:r>
            <a:endParaRPr sz="18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</a:endParaRPr>
          </a:p>
        </p:txBody>
      </p:sp>
      <p:sp>
        <p:nvSpPr>
          <p:cNvPr id="125" name="Google Shape;12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Requirements (2/2)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431700" y="1063614"/>
            <a:ext cx="87123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DNSSEC must not affect resolver working </a:t>
            </a:r>
            <a:r>
              <a:rPr lang="zh-TW" sz="1800">
                <a:solidFill>
                  <a:srgbClr val="FF0000"/>
                </a:solidFill>
                <a:highlight>
                  <a:schemeClr val="lt1"/>
                </a:highlight>
              </a:rPr>
              <a:t>(5%)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>
                <a:solidFill>
                  <a:srgbClr val="FF0000"/>
                </a:solidFill>
              </a:rPr>
              <a:t>D</a:t>
            </a:r>
            <a:r>
              <a:rPr lang="zh-TW" sz="1800">
                <a:solidFill>
                  <a:srgbClr val="FF0000"/>
                </a:solidFill>
              </a:rPr>
              <a:t>NSSEC checking is required.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If DNSSEC trust anchor does not set properly, you can use </a:t>
            </a:r>
            <a:r>
              <a:rPr lang="zh-TW" sz="1800">
                <a:solidFill>
                  <a:schemeClr val="dk1"/>
                </a:solidFill>
                <a:highlight>
                  <a:srgbClr val="D9D9D9"/>
                </a:highlight>
              </a:rPr>
              <a:t>+cd</a:t>
            </a:r>
            <a:r>
              <a:rPr lang="zh-TW" sz="1800">
                <a:solidFill>
                  <a:schemeClr val="dk1"/>
                </a:solidFill>
              </a:rPr>
              <a:t> to bypass in </a:t>
            </a:r>
            <a:r>
              <a:rPr lang="zh-TW" sz="1800">
                <a:solidFill>
                  <a:schemeClr val="dk1"/>
                </a:solidFill>
                <a:highlight>
                  <a:srgbClr val="D9D9D9"/>
                </a:highlight>
              </a:rPr>
              <a:t>dig</a:t>
            </a: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</a:rPr>
              <a:t>. </a:t>
            </a:r>
            <a:endParaRPr sz="18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Trust anchor </a:t>
            </a:r>
            <a:r>
              <a:rPr lang="zh-TW" sz="1800"/>
              <a:t>must set</a:t>
            </a:r>
            <a:r>
              <a:rPr lang="zh-TW" sz="1800"/>
              <a:t> properly with correct environment </a:t>
            </a:r>
            <a:r>
              <a:rPr lang="zh-TW" sz="1800">
                <a:solidFill>
                  <a:srgbClr val="FF0000"/>
                </a:solidFill>
              </a:rPr>
              <a:t>(Bonus +10%) 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Using </a:t>
            </a:r>
            <a:r>
              <a:rPr lang="zh-TW" sz="1800">
                <a:solidFill>
                  <a:schemeClr val="dk1"/>
                </a:solidFill>
                <a:highlight>
                  <a:srgbClr val="D9D9D9"/>
                </a:highlight>
              </a:rPr>
              <a:t>dig</a:t>
            </a:r>
            <a:r>
              <a:rPr lang="zh-TW" sz="1800">
                <a:solidFill>
                  <a:schemeClr val="dk1"/>
                </a:solidFill>
              </a:rPr>
              <a:t> will get </a:t>
            </a:r>
            <a:r>
              <a:rPr lang="zh-TW" sz="1800">
                <a:solidFill>
                  <a:schemeClr val="dk1"/>
                </a:solidFill>
                <a:highlight>
                  <a:srgbClr val="FFF2CC"/>
                </a:highlight>
              </a:rPr>
              <a:t>ad</a:t>
            </a:r>
            <a:r>
              <a:rPr lang="zh-TW" sz="18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zh-TW" sz="1800">
                <a:solidFill>
                  <a:schemeClr val="dk1"/>
                </a:solidFill>
              </a:rPr>
              <a:t>flag in response</a:t>
            </a:r>
            <a:endParaRPr sz="1800">
              <a:solidFill>
                <a:schemeClr val="dk1"/>
              </a:solidFill>
            </a:endParaRPr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Security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Only Allow 172.16.{ID}.0/24 and 10.113.0.0/24 to use this resolver. </a:t>
            </a:r>
            <a:r>
              <a:rPr lang="zh-TW" sz="1800">
                <a:solidFill>
                  <a:srgbClr val="FF0000"/>
                </a:solidFill>
                <a:highlight>
                  <a:schemeClr val="lt1"/>
                </a:highlight>
              </a:rPr>
              <a:t>(5%)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highlight>
                <a:srgbClr val="D9D9D9"/>
              </a:highlight>
            </a:endParaRPr>
          </a:p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Attention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431850" y="1359950"/>
            <a:ext cx="82296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/>
              <a:t>Your work will be tested by Online Judge system.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>
                <a:solidFill>
                  <a:schemeClr val="dk1"/>
                </a:solidFill>
              </a:rPr>
              <a:t>You can submit multiple</a:t>
            </a:r>
            <a:r>
              <a:rPr lang="zh-TW"/>
              <a:t> judge requests. However, OJ will </a:t>
            </a:r>
            <a:r>
              <a:rPr b="1" lang="zh-TW"/>
              <a:t>cool down for several minutes</a:t>
            </a:r>
            <a:r>
              <a:rPr lang="zh-TW"/>
              <a:t> after each judge.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>
                <a:solidFill>
                  <a:srgbClr val="FF0000"/>
                </a:solidFill>
              </a:rPr>
              <a:t>We will take the last submitted score</a:t>
            </a:r>
            <a:r>
              <a:rPr lang="zh-TW"/>
              <a:t> instead of the highest score.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Late submissions will not be accepted.</a:t>
            </a:r>
            <a:endParaRPr/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/>
              <a:t>Make sure everything is fine after reboot.</a:t>
            </a:r>
            <a:endParaRPr/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zh-TW">
                <a:solidFill>
                  <a:srgbClr val="FF0000"/>
                </a:solidFill>
              </a:rPr>
              <a:t>Backup your VM before judge every time.</a:t>
            </a:r>
            <a:endParaRPr b="1">
              <a:solidFill>
                <a:srgbClr val="FF0000"/>
              </a:solidFill>
            </a:endParaRPr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We may do something bad when judging.</a:t>
            </a:r>
            <a:endParaRPr/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/>
              <a:t>Due date: </a:t>
            </a:r>
            <a:r>
              <a:rPr lang="zh-TW">
                <a:solidFill>
                  <a:srgbClr val="FF0000"/>
                </a:solidFill>
              </a:rPr>
              <a:t>2022/04/08 Fri. 23:59:59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Help Me!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431850" y="1359950"/>
            <a:ext cx="8591400" cy="290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/>
              <a:t>TA office hours: </a:t>
            </a:r>
            <a:r>
              <a:rPr lang="zh-TW">
                <a:solidFill>
                  <a:srgbClr val="FF0000"/>
                </a:solidFill>
              </a:rPr>
              <a:t>15:30~17:20 Wed.</a:t>
            </a:r>
            <a:r>
              <a:rPr lang="zh-TW"/>
              <a:t> at </a:t>
            </a:r>
            <a:r>
              <a:rPr lang="zh-TW">
                <a:solidFill>
                  <a:srgbClr val="FF0000"/>
                </a:solidFill>
              </a:rPr>
              <a:t>EC 324</a:t>
            </a:r>
            <a:r>
              <a:rPr lang="zh-TW"/>
              <a:t> (PC Lab).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We do not allow walk-ins except TA office hours or e-mail appointments.</a:t>
            </a:r>
            <a:endParaRPr/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zh-TW"/>
              <a:t>Questions about this homework.</a:t>
            </a:r>
            <a:endParaRPr/>
          </a:p>
          <a:p>
            <a:pPr indent="-363748" lvl="0" marL="737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/>
              <a:t>Make sure you have studied through lecture slides and the HW spec.</a:t>
            </a:r>
            <a:endParaRPr sz="2100"/>
          </a:p>
          <a:p>
            <a:pPr indent="-363748" lvl="0" marL="737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/>
              <a:t>Clarify your problems and google it to find out solutions.</a:t>
            </a:r>
            <a:endParaRPr sz="2100"/>
          </a:p>
          <a:p>
            <a:pPr indent="-363748" lvl="0" marL="737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AutoNum type="arabicPeriod"/>
            </a:pPr>
            <a:r>
              <a:rPr lang="zh-TW" sz="2100"/>
              <a:t>Ask them on </a:t>
            </a:r>
            <a:r>
              <a:rPr lang="zh-TW" sz="2100" u="sng">
                <a:solidFill>
                  <a:schemeClr val="hlink"/>
                </a:solidFill>
                <a:hlinkClick r:id="rId3"/>
              </a:rPr>
              <a:t>https://groups.google.com/g/nctunasa</a:t>
            </a:r>
            <a:r>
              <a:rPr lang="zh-TW"/>
              <a:t> .</a:t>
            </a:r>
            <a:endParaRPr/>
          </a:p>
          <a:p>
            <a:pPr indent="-363750" lvl="1" marL="1069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zh-TW"/>
              <a:t>Be sure to include all information you think others would need.</a:t>
            </a:r>
            <a:endParaRPr sz="2100"/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We </a:t>
            </a:r>
            <a:r>
              <a:rPr lang="zh-TW" u="sng"/>
              <a:t>MIGHT</a:t>
            </a:r>
            <a:r>
              <a:rPr lang="zh-TW"/>
              <a:t> give out hints on google group.</a:t>
            </a:r>
            <a:endParaRPr/>
          </a:p>
          <a:p>
            <a:pPr indent="-298450" lvl="1" marL="6731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>
                <a:solidFill>
                  <a:srgbClr val="FF0000"/>
                </a:solidFill>
              </a:rPr>
              <a:t>Be sure to join the group!</a:t>
            </a:r>
            <a:endParaRPr>
              <a:solidFill>
                <a:srgbClr val="FF0000"/>
              </a:solidFill>
            </a:endParaRPr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Do not mail us unless it’s personal or you’re making an appointment.</a:t>
            </a:r>
            <a:endParaRPr/>
          </a:p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/>
        </p:nvSpPr>
        <p:spPr>
          <a:xfrm>
            <a:off x="418122" y="205014"/>
            <a:ext cx="8229600" cy="3030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900"/>
              <a:buFont typeface="Arial"/>
              <a:buNone/>
            </a:pPr>
            <a:r>
              <a:t/>
            </a:r>
            <a:endParaRPr b="0" i="0" sz="5900" u="none" cap="none" strike="noStrike">
              <a:solidFill>
                <a:srgbClr val="04617B"/>
              </a:solidFill>
              <a:latin typeface="Source Sans Pro Light"/>
              <a:ea typeface="Source Sans Pro Light"/>
              <a:cs typeface="Source Sans Pro Light"/>
              <a:sym typeface="Source Sans Pro Light"/>
            </a:endParaRPr>
          </a:p>
        </p:txBody>
      </p:sp>
      <p:sp>
        <p:nvSpPr>
          <p:cNvPr id="152" name="Google Shape;152;p23"/>
          <p:cNvSpPr txBox="1"/>
          <p:nvPr/>
        </p:nvSpPr>
        <p:spPr>
          <a:xfrm>
            <a:off x="421414" y="3549168"/>
            <a:ext cx="8223000" cy="10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DBF5F9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3" name="Google Shape;153;p23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zh-TW"/>
              <a:t>Good Luck!</a:t>
            </a:r>
            <a:endParaRPr sz="2900"/>
          </a:p>
        </p:txBody>
      </p:sp>
      <p:sp>
        <p:nvSpPr>
          <p:cNvPr id="154" name="Google Shape;154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Purpose</a:t>
            </a:r>
            <a:endParaRPr/>
          </a:p>
        </p:txBody>
      </p:sp>
      <p:sp>
        <p:nvSpPr>
          <p:cNvPr id="50" name="Google Shape;50;p8"/>
          <p:cNvSpPr txBox="1"/>
          <p:nvPr>
            <p:ph idx="1" type="body"/>
          </p:nvPr>
        </p:nvSpPr>
        <p:spPr>
          <a:xfrm>
            <a:off x="444225" y="1140617"/>
            <a:ext cx="82542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The goal is to build a complete DNS in intranet, which may include D</a:t>
            </a:r>
            <a:r>
              <a:rPr lang="zh-TW">
                <a:solidFill>
                  <a:schemeClr val="dk1"/>
                </a:solidFill>
              </a:rPr>
              <a:t>NS Delegation, </a:t>
            </a:r>
            <a:r>
              <a:rPr lang="zh-TW"/>
              <a:t>Authoritative-Only DNS, DNSSEC, Resolver, etc.</a:t>
            </a:r>
            <a:endParaRPr/>
          </a:p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Know what you should know about configuring and managing of these services.</a:t>
            </a:r>
            <a:endParaRPr/>
          </a:p>
        </p:txBody>
      </p:sp>
      <p:sp>
        <p:nvSpPr>
          <p:cNvPr id="51" name="Google Shape;51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9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Overview</a:t>
            </a:r>
            <a:endParaRPr/>
          </a:p>
        </p:txBody>
      </p:sp>
      <p:sp>
        <p:nvSpPr>
          <p:cNvPr id="57" name="Google Shape;57;p9"/>
          <p:cNvSpPr txBox="1"/>
          <p:nvPr>
            <p:ph idx="1" type="body"/>
          </p:nvPr>
        </p:nvSpPr>
        <p:spPr>
          <a:xfrm>
            <a:off x="437300" y="1028250"/>
            <a:ext cx="8484900" cy="40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048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zh-TW"/>
              <a:t>Whole intranet has following roles.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“</a:t>
            </a:r>
            <a:r>
              <a:rPr lang="zh-TW">
                <a:solidFill>
                  <a:srgbClr val="FF0000"/>
                </a:solidFill>
              </a:rPr>
              <a:t>TA-Net</a:t>
            </a:r>
            <a:r>
              <a:rPr lang="zh-TW"/>
              <a:t>”</a:t>
            </a:r>
            <a:endParaRPr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As the administrarive system of this intranet</a:t>
            </a:r>
            <a:endParaRPr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Global Resolver:		resolver.ta.nasa.	172.16.254.10</a:t>
            </a:r>
            <a:endParaRPr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.nasa TLD Server:		ns1.nasa.			172.16.254.1</a:t>
            </a:r>
            <a:endParaRPr/>
          </a:p>
          <a:p>
            <a:pPr indent="-3429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/>
              <a:t>Also, delegate related reverse maps to the associated server.</a:t>
            </a:r>
            <a:endParaRPr/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zh-TW"/>
              <a:t>“</a:t>
            </a:r>
            <a:r>
              <a:rPr lang="zh-TW">
                <a:solidFill>
                  <a:srgbClr val="FF0000"/>
                </a:solidFill>
              </a:rPr>
              <a:t>Stu-Net</a:t>
            </a:r>
            <a:r>
              <a:rPr lang="zh-TW"/>
              <a:t>”</a:t>
            </a:r>
            <a:endParaRPr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{ID}.nasa / reverse map associated with your Local Net</a:t>
            </a:r>
            <a:endParaRPr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Authoritative-Only DNS</a:t>
            </a:r>
            <a:endParaRPr/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sz="1800">
                <a:solidFill>
                  <a:schemeClr val="dk1"/>
                </a:solidFill>
              </a:rPr>
              <a:t>NS1/NS2</a:t>
            </a:r>
            <a:endParaRPr sz="1800">
              <a:solidFill>
                <a:schemeClr val="dk1"/>
              </a:solidFill>
            </a:endParaRPr>
          </a:p>
          <a:p>
            <a: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DNSSEC</a:t>
            </a:r>
            <a:endParaRPr/>
          </a:p>
          <a:p>
            <a:pPr indent="-3492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zh-TW"/>
              <a:t>Resolver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2-1 </a:t>
            </a:r>
            <a:r>
              <a:rPr lang="zh-TW"/>
              <a:t>Authoritative-Only DNS</a:t>
            </a:r>
            <a:endParaRPr/>
          </a:p>
        </p:txBody>
      </p:sp>
      <p:sp>
        <p:nvSpPr>
          <p:cNvPr id="64" name="Google Shape;64;p10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Requirements (1/4) - Basic</a:t>
            </a:r>
            <a:endParaRPr/>
          </a:p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>
            <a:off x="431700" y="1063627"/>
            <a:ext cx="8712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Use “</a:t>
            </a:r>
            <a:r>
              <a:rPr lang="zh-TW" sz="1800">
                <a:solidFill>
                  <a:srgbClr val="FF0000"/>
                </a:solidFill>
              </a:rPr>
              <a:t>{ID}.nasa</a:t>
            </a:r>
            <a:r>
              <a:rPr lang="zh-TW" sz="1800"/>
              <a:t>” as your domain name.</a:t>
            </a:r>
            <a:endParaRPr sz="1800"/>
          </a:p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Server: </a:t>
            </a:r>
            <a:r>
              <a:rPr lang="zh-TW" sz="1800">
                <a:highlight>
                  <a:srgbClr val="EFEFEF"/>
                </a:highlight>
              </a:rPr>
              <a:t>172.16.{ID}.1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Zone: {ID}.nasa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nameservers: ns1, ns2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ns1.{ID}.nasa. A 172.16.{ID}.1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ns2.{ID}.nasa. A 172.16.{ID}.2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Zone: {ID}.16.172.in-addr.arpa.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nameservers: ns1, ns2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ns1.{ID}.nasa. A 172.16.{ID}.1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ns2.{ID}.nasa. A 172.16.{ID}.2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Requirements (2/4) - Basic</a:t>
            </a:r>
            <a:endParaRPr/>
          </a:p>
        </p:txBody>
      </p:sp>
      <p:sp>
        <p:nvSpPr>
          <p:cNvPr id="77" name="Google Shape;77;p12"/>
          <p:cNvSpPr txBox="1"/>
          <p:nvPr>
            <p:ph idx="1" type="body"/>
          </p:nvPr>
        </p:nvSpPr>
        <p:spPr>
          <a:xfrm>
            <a:off x="431700" y="1063627"/>
            <a:ext cx="8712300" cy="40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Server: </a:t>
            </a:r>
            <a:r>
              <a:rPr lang="zh-TW" sz="1800">
                <a:solidFill>
                  <a:schemeClr val="dk1"/>
                </a:solidFill>
                <a:highlight>
                  <a:srgbClr val="EFEFEF"/>
                </a:highlight>
              </a:rPr>
              <a:t>172.16.{ID}.2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Synchronized from ns1</a:t>
            </a:r>
            <a:endParaRPr sz="1800"/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Zone: </a:t>
            </a:r>
            <a:r>
              <a:rPr lang="zh-TW" sz="1800">
                <a:solidFill>
                  <a:schemeClr val="dk1"/>
                </a:solidFill>
              </a:rPr>
              <a:t>{ID}.nasa.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Zone: {ID}.16.172.in-addr.arpa.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chemeClr val="dk1"/>
                </a:solidFill>
              </a:rPr>
              <a:t>Offering domain name service for Local-Net (172.16.{ID}.0/24)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Zone: {ID}.nasa.</a:t>
            </a:r>
            <a:endParaRPr sz="1800">
              <a:solidFill>
                <a:schemeClr val="dk1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nameservers: ns</a:t>
            </a:r>
            <a:endParaRPr>
              <a:solidFill>
                <a:schemeClr val="dk1"/>
              </a:solidFill>
            </a:endParaRPr>
          </a:p>
          <a:p>
            <a: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>
                <a:solidFill>
                  <a:schemeClr val="dk1"/>
                </a:solidFill>
              </a:rPr>
              <a:t>ns.{ID}.nasa. A 172.16.{ID}.2</a:t>
            </a:r>
            <a:endParaRPr>
              <a:solidFill>
                <a:schemeClr val="dk1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/>
              <a:t>Serve </a:t>
            </a:r>
            <a:r>
              <a:rPr lang="zh-TW" sz="1800">
                <a:solidFill>
                  <a:schemeClr val="dk1"/>
                </a:solidFill>
              </a:rPr>
              <a:t>Resource Record for</a:t>
            </a:r>
            <a:r>
              <a:rPr lang="zh-TW" sz="1800"/>
              <a:t> hosts(172.16.{ID}.0/24) with Local IP</a:t>
            </a:r>
            <a:endParaRPr sz="1800"/>
          </a:p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3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Requirements (3/4) Records</a:t>
            </a:r>
            <a:endParaRPr/>
          </a:p>
        </p:txBody>
      </p:sp>
      <p:sp>
        <p:nvSpPr>
          <p:cNvPr id="84" name="Google Shape;84;p13"/>
          <p:cNvSpPr txBox="1"/>
          <p:nvPr>
            <p:ph idx="1" type="body"/>
          </p:nvPr>
        </p:nvSpPr>
        <p:spPr>
          <a:xfrm>
            <a:off x="431700" y="1063627"/>
            <a:ext cx="8712300" cy="40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279400" lvl="0" marL="330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Serve </a:t>
            </a:r>
            <a:r>
              <a:rPr lang="zh-TW" sz="1800"/>
              <a:t>following Resource Record in </a:t>
            </a:r>
            <a:r>
              <a:rPr lang="zh-TW" sz="1800">
                <a:solidFill>
                  <a:srgbClr val="FF0000"/>
                </a:solidFill>
              </a:rPr>
              <a:t>both </a:t>
            </a:r>
            <a:r>
              <a:rPr lang="zh-TW" sz="1800"/>
              <a:t>area.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agent.{ID}.nasa.	</a:t>
            </a:r>
            <a:r>
              <a:rPr lang="zh-TW" sz="1800"/>
              <a:t>A		</a:t>
            </a:r>
            <a:r>
              <a:rPr lang="zh-TW" sz="1800"/>
              <a:t>172.16.{ID}.123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nasa.{ID}.nasa	CNAME	nasa.cs.nctu.edu.tw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Serve </a:t>
            </a:r>
            <a:r>
              <a:rPr lang="zh-TW" sz="1800">
                <a:solidFill>
                  <a:schemeClr val="dk1"/>
                </a:solidFill>
              </a:rPr>
              <a:t>following Resource Record in </a:t>
            </a:r>
            <a:r>
              <a:rPr lang="zh-TW" sz="1800">
                <a:solidFill>
                  <a:srgbClr val="FF0000"/>
                </a:solidFill>
              </a:rPr>
              <a:t>specify </a:t>
            </a:r>
            <a:r>
              <a:rPr lang="zh-TW" sz="1800">
                <a:solidFill>
                  <a:schemeClr val="dk1"/>
                </a:solidFill>
              </a:rPr>
              <a:t>area.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zh-TW" sz="1800">
                <a:solidFill>
                  <a:srgbClr val="FF0000"/>
                </a:solidFill>
              </a:rPr>
              <a:t>Local </a:t>
            </a:r>
            <a:r>
              <a:rPr lang="zh-TW" sz="1800">
                <a:solidFill>
                  <a:schemeClr val="dk1"/>
                </a:solidFill>
              </a:rPr>
              <a:t>(172.16.{ID}.0/24)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>
              <a:solidFill>
                <a:srgbClr val="FF0000"/>
              </a:solidFill>
            </a:endParaRPr>
          </a:p>
          <a:p>
            <a:pPr indent="-3429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{ID}.nasa.		A	172.16.{ID}.2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router.{ID}.nasa.	A	172.16.{ID}.254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700">
                <a:solidFill>
                  <a:schemeClr val="dk1"/>
                </a:solidFill>
              </a:rPr>
              <a:t>resolver.{ID}.nasa.	A	172.16.{ID}.10</a:t>
            </a:r>
            <a:endParaRPr sz="17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700">
                <a:solidFill>
                  <a:srgbClr val="FF0000"/>
                </a:solidFill>
              </a:rPr>
              <a:t>Intranet </a:t>
            </a:r>
            <a:r>
              <a:rPr lang="zh-TW" sz="1700">
                <a:solidFill>
                  <a:schemeClr val="dk1"/>
                </a:solidFill>
              </a:rPr>
              <a:t>(Other VPN LAN)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700">
              <a:solidFill>
                <a:srgbClr val="FF0000"/>
              </a:solidFill>
            </a:endParaRPr>
          </a:p>
          <a:p>
            <a:pPr indent="-336550" lvl="2" marL="1371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lang="zh-TW" sz="1800">
                <a:solidFill>
                  <a:schemeClr val="dk1"/>
                </a:solidFill>
              </a:rPr>
              <a:t>{ID}.nasa.		A	172.16.{ID}.1</a:t>
            </a:r>
            <a:endParaRPr sz="17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800">
                <a:solidFill>
                  <a:schemeClr val="dk1"/>
                </a:solidFill>
              </a:rPr>
              <a:t>router.{ID}.nasa.	A	10.113.0.{ID}</a:t>
            </a:r>
            <a:endParaRPr sz="1800">
              <a:solidFill>
                <a:schemeClr val="dk1"/>
              </a:solidFill>
            </a:endParaRPr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sz="1700">
                <a:solidFill>
                  <a:schemeClr val="dk1"/>
                </a:solidFill>
              </a:rPr>
              <a:t>resolver.{ID}.nasa.	A	172.16.254.10</a:t>
            </a:r>
            <a:br>
              <a:rPr lang="zh-TW" sz="1700">
                <a:solidFill>
                  <a:schemeClr val="dk1"/>
                </a:solidFill>
              </a:rPr>
            </a:br>
            <a:r>
              <a:rPr lang="zh-TW" sz="1700">
                <a:solidFill>
                  <a:schemeClr val="dk1"/>
                </a:solidFill>
              </a:rPr>
              <a:t>	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5" name="Google Shape;85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6532" y="205014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zh-TW"/>
              <a:t>Requirements (4/4) - Misc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93175" y="1098989"/>
            <a:ext cx="8712300" cy="3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As an Authoritative-Only DNS server, set the right setting for the recursion queries.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To prevent unexcepted RR replcation, only allow slave and agent to send axfr.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Obfuscate your BIND version number. </a:t>
            </a:r>
            <a:r>
              <a:rPr lang="zh-TW" sz="1800">
                <a:solidFill>
                  <a:srgbClr val="FF0000"/>
                </a:solidFill>
              </a:rPr>
              <a:t>(5%+Bonus)</a:t>
            </a:r>
            <a:endParaRPr sz="1800">
              <a:solidFill>
                <a:srgbClr val="FF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>
                <a:highlight>
                  <a:srgbClr val="D9D9D9"/>
                </a:highlight>
              </a:rPr>
              <a:t>$ dig version.bind txt chaos @server</a:t>
            </a:r>
            <a:r>
              <a:rPr lang="zh-TW" sz="1800"/>
              <a:t>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For ns1, use “Name Server 1”.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For ns2, use “Name Server 2”.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Only allow queries from your </a:t>
            </a:r>
            <a:r>
              <a:rPr lang="zh-TW" sz="1800">
                <a:solidFill>
                  <a:srgbClr val="FF0000"/>
                </a:solidFill>
              </a:rPr>
              <a:t>local</a:t>
            </a:r>
            <a:r>
              <a:rPr lang="zh-TW" sz="1800"/>
              <a:t> network. </a:t>
            </a:r>
            <a:r>
              <a:rPr lang="zh-TW" sz="1800">
                <a:solidFill>
                  <a:srgbClr val="FF0000"/>
                </a:solidFill>
              </a:rPr>
              <a:t>(Bonus: +10%)</a:t>
            </a:r>
            <a:endParaRPr sz="1800">
              <a:solidFill>
                <a:srgbClr val="FF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/>
              <a:t>Allow reverse lookup from the </a:t>
            </a:r>
            <a:r>
              <a:rPr lang="zh-TW" sz="1800">
                <a:solidFill>
                  <a:srgbClr val="FF0000"/>
                </a:solidFill>
              </a:rPr>
              <a:t>intranet</a:t>
            </a:r>
            <a:r>
              <a:rPr lang="zh-TW" sz="1800"/>
              <a:t>. 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The answers should be forward-confirmed.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/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zh-TW" sz="1800"/>
              <a:t>Return NXDOMAIN if there is no corresponding A record. </a:t>
            </a:r>
            <a:r>
              <a:rPr lang="zh-TW" sz="1800">
                <a:solidFill>
                  <a:srgbClr val="FF0000"/>
                </a:solidFill>
              </a:rPr>
              <a:t>(5%)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457170" y="2320097"/>
            <a:ext cx="8229600" cy="858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2-2 DNSSEC</a:t>
            </a:r>
            <a:endParaRPr/>
          </a:p>
        </p:txBody>
      </p:sp>
      <p:sp>
        <p:nvSpPr>
          <p:cNvPr id="98" name="Google Shape;98;p15"/>
          <p:cNvSpPr txBox="1"/>
          <p:nvPr>
            <p:ph idx="1" type="subTitle"/>
          </p:nvPr>
        </p:nvSpPr>
        <p:spPr>
          <a:xfrm>
            <a:off x="457169" y="3632736"/>
            <a:ext cx="7824900" cy="939900"/>
          </a:xfrm>
          <a:prstGeom prst="rect">
            <a:avLst/>
          </a:prstGeom>
        </p:spPr>
        <p:txBody>
          <a:bodyPr anchorCtr="0" anchor="t" bIns="67175" lIns="67175" spcFirstLastPara="1" rIns="67175" wrap="square" tIns="671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