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9"/>
      <p:bold r:id="rId20"/>
    </p:embeddedFont>
    <p:embeddedFont>
      <p:font typeface="Source Sans Pro" panose="02020500000000000000" charset="0"/>
      <p:regular r:id="rId21"/>
      <p:bold r:id="rId22"/>
      <p:italic r:id="rId23"/>
      <p:boldItalic r:id="rId24"/>
    </p:embeddedFont>
    <p:embeddedFont>
      <p:font typeface="Ubuntu Mono" panose="02020500000000000000" charset="0"/>
      <p:regular r:id="rId25"/>
      <p:bold r:id="rId26"/>
      <p:italic r:id="rId27"/>
      <p:boldItalic r:id="rId28"/>
    </p:embeddedFont>
    <p:embeddedFont>
      <p:font typeface="Source Sans Pro Light" panose="02020500000000000000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4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3f0d7fa9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23f0d7fa9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f0d7fa9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3f0d7fa9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3f0d7fa9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3f0d7fa9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3f0d7fa9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3f0d7fa9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3f0d7fa9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3f0d7fa9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3f0d7fa9d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23f0d7fa9d_0_174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3f0d7fa9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3f0d7fa9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3f0d7fa9d_0_136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g123f0d7fa9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3f0d7fa9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3f0d7fa9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3f0d7fa9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3f0d7fa9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3f0d7fa9d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3f0d7fa9d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3f0d7fa9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3f0d7fa9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3f0d7fa9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3f0d7fa9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3f0d7fa9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3f0d7fa9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f0d7fa9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3f0d7fa9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f0d7fa9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3f0d7fa9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sz="44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75" tIns="67175" rIns="67175" bIns="671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017882" y="4344743"/>
            <a:ext cx="4668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zh-TW" sz="22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國立陽明交通大學資工系資訊中心</a:t>
            </a:r>
            <a:endParaRPr sz="22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zh-TW" sz="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Computer Center of Department of Computer Science, NYCU</a:t>
            </a:r>
            <a:endParaRPr sz="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33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 amt="90000"/>
          </a:blip>
          <a:srcRect/>
          <a:stretch/>
        </p:blipFill>
        <p:spPr>
          <a:xfrm>
            <a:off x="7908835" y="164806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75" tIns="67175" rIns="67175" bIns="671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600"/>
              <a:buFont typeface="Source Sans Pro"/>
              <a:buNone/>
              <a:defRPr sz="26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Source Sans Pro"/>
              <a:buNone/>
              <a:defRPr sz="3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75" tIns="67175" rIns="67175" bIns="671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 amt="90000"/>
          </a:blip>
          <a:srcRect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468886" y="2825968"/>
            <a:ext cx="8229600" cy="11772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175" tIns="67175" rIns="67175" bIns="6717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sz="1600" b="0" i="0" u="none" strike="noStrike" cap="non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sz="1600" b="0" i="0" u="none" strike="noStrike" cap="non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sz="1600" b="0" i="0" u="none" strike="noStrike" cap="non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sz="1600" b="0" i="0" u="none" strike="noStrike" cap="non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sz="1600" b="0" i="0" u="none" strike="noStrike" cap="non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sz="1600" b="0" i="0" u="none" strike="noStrike" cap="non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sz="1600" b="0" i="0" u="none" strike="noStrike" cap="non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sz="1600" b="0" i="0" u="none" strike="noStrike" cap="non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sz="1600" b="0" i="0" u="none" strike="noStrike" cap="non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Source Sans Pro"/>
              <a:buNone/>
              <a:defRPr sz="3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75" tIns="67175" rIns="67175" bIns="671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3">
            <a:alphaModFix amt="90000"/>
          </a:blip>
          <a:srcRect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3">
            <a:alphaModFix amt="90000"/>
          </a:blip>
          <a:srcRect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75" tIns="67175" rIns="67175" bIns="671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Source Sans Pro"/>
              <a:buNone/>
              <a:defRPr sz="3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 rotWithShape="1">
          <a:blip r:embed="rId3">
            <a:alphaModFix amt="90000"/>
          </a:blip>
          <a:srcRect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75" tIns="67175" rIns="67175" bIns="6717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Source Sans Pro"/>
              <a:buNone/>
              <a:defRPr sz="3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  <a:defRPr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8886" y="2825968"/>
            <a:ext cx="8229600" cy="11772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175" tIns="67175" rIns="67175" bIns="6717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sz="1600" b="0" i="0" u="none" strike="noStrike" cap="non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sz="1600" b="0" i="0" u="none" strike="noStrike" cap="non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sz="1600" b="0" i="0" u="none" strike="noStrike" cap="non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sz="1600" b="0" i="0" u="none" strike="noStrike" cap="non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sz="1600" b="0" i="0" u="none" strike="noStrike" cap="non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sz="1600" b="0" i="0" u="none" strike="noStrike" cap="non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sz="1600" b="0" i="0" u="none" strike="noStrike" cap="non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sz="1600" b="0" i="0" u="none" strike="noStrike" cap="non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sz="1600" b="0" i="0" u="none" strike="noStrike" cap="non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sz="4400" b="0" i="0" u="none" strike="noStrike" cap="non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75" tIns="67175" rIns="67175" bIns="671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spamassassin/blob/trunk/sample-spam.tx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dovecot.org/TestInstalla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postfix.org/INSTALL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g/nctunas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TW"/>
              <a:t>Homework 3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Mail System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1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rzhung, xizhen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(6/8)</a:t>
            </a: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1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Specific user TA, cool-TA</a:t>
            </a:r>
            <a:r>
              <a:rPr lang="zh-TW" sz="1800">
                <a:solidFill>
                  <a:srgbClr val="FF0000"/>
                </a:solidFill>
              </a:rPr>
              <a:t> (5%)</a:t>
            </a:r>
            <a:endParaRPr sz="1800">
              <a:solidFill>
                <a:srgbClr val="FF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Set passwords to your </a:t>
            </a:r>
            <a:r>
              <a:rPr lang="zh-TW" sz="1800">
                <a:solidFill>
                  <a:srgbClr val="FF0000"/>
                </a:solidFill>
              </a:rPr>
              <a:t>VPN private key (TA_Password)</a:t>
            </a:r>
            <a:endParaRPr sz="1800">
              <a:solidFill>
                <a:srgbClr val="FF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Retrieve the key from Online Judge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Keep all mails that TA and cool-TA received on your server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Virtual alias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(10%)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for any mail to </a:t>
            </a:r>
            <a:r>
              <a:rPr lang="zh-TW" sz="1800">
                <a:highlight>
                  <a:schemeClr val="lt2"/>
                </a:highlight>
              </a:rPr>
              <a:t>NASATA@</a:t>
            </a:r>
            <a:r>
              <a:rPr lang="zh-TW" sz="1800"/>
              <a:t> alias to </a:t>
            </a:r>
            <a:r>
              <a:rPr lang="zh-TW" sz="1800">
                <a:highlight>
                  <a:schemeClr val="lt2"/>
                </a:highlight>
              </a:rPr>
              <a:t>TA@</a:t>
            </a:r>
            <a:endParaRPr sz="1800">
              <a:highlight>
                <a:schemeClr val="lt2"/>
              </a:highlight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for any mail to </a:t>
            </a:r>
            <a:r>
              <a:rPr lang="zh-TW" sz="1800">
                <a:highlight>
                  <a:schemeClr val="lt2"/>
                </a:highlight>
              </a:rPr>
              <a:t>&lt;sth&gt;|&lt;user&gt;@</a:t>
            </a:r>
            <a:r>
              <a:rPr lang="zh-TW" sz="1800"/>
              <a:t> alias to </a:t>
            </a:r>
            <a:r>
              <a:rPr lang="zh-TW" sz="1800">
                <a:highlight>
                  <a:schemeClr val="lt2"/>
                </a:highlight>
              </a:rPr>
              <a:t>&lt;user&gt;@</a:t>
            </a:r>
            <a:endParaRPr sz="1800">
              <a:highlight>
                <a:schemeClr val="lt2"/>
              </a:highlight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e.g. </a:t>
            </a:r>
            <a:r>
              <a:rPr lang="zh-TW" sz="1800">
                <a:highlight>
                  <a:schemeClr val="lt2"/>
                </a:highlight>
              </a:rPr>
              <a:t>i-am-a|TA@</a:t>
            </a:r>
            <a:r>
              <a:rPr lang="zh-TW" sz="1800"/>
              <a:t> send to </a:t>
            </a:r>
            <a:r>
              <a:rPr lang="zh-TW" sz="1800">
                <a:highlight>
                  <a:schemeClr val="lt2"/>
                </a:highlight>
              </a:rPr>
              <a:t>TA@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Sender rewrite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(10%)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Rewrite </a:t>
            </a:r>
            <a:r>
              <a:rPr lang="zh-TW" sz="1800">
                <a:highlight>
                  <a:schemeClr val="lt2"/>
                </a:highlight>
              </a:rPr>
              <a:t>@mail.{ID}.nasa</a:t>
            </a:r>
            <a:r>
              <a:rPr lang="zh-TW" sz="1800"/>
              <a:t> to </a:t>
            </a:r>
            <a:r>
              <a:rPr lang="zh-TW" sz="1800">
                <a:highlight>
                  <a:schemeClr val="lt2"/>
                </a:highlight>
              </a:rPr>
              <a:t>@{ID}.nasa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Rewrite </a:t>
            </a:r>
            <a:r>
              <a:rPr lang="zh-TW" sz="1800">
                <a:highlight>
                  <a:schemeClr val="lt2"/>
                </a:highlight>
              </a:rPr>
              <a:t>cool-TA@</a:t>
            </a:r>
            <a:r>
              <a:rPr lang="zh-TW" sz="1800"/>
              <a:t> to </a:t>
            </a:r>
            <a:r>
              <a:rPr lang="zh-TW" sz="1800">
                <a:highlight>
                  <a:schemeClr val="lt2"/>
                </a:highlight>
              </a:rPr>
              <a:t>notcool-TA@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(7/8)</a:t>
            </a:r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1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Ingoing mail filter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Prepend "</a:t>
            </a:r>
            <a:r>
              <a:rPr lang="zh-TW" sz="1800" b="1">
                <a:solidFill>
                  <a:srgbClr val="FF0000"/>
                </a:solidFill>
              </a:rPr>
              <a:t>*** SPAM ***</a:t>
            </a:r>
            <a:r>
              <a:rPr lang="zh-TW" sz="1800"/>
              <a:t>" in front of the subject if the mail contains virus or spam message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You can use amavisd-new / SpamAssassin / rspamd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Test cases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https://github.com/apache/spamassassin/blob/trunk/sample-spam.txt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6" name="Google Shape;156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(8/8)</a:t>
            </a:r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body" idx="1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Outgoing mail filter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Reject mails whose subject contains keyword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"NCTU" or "陽交"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 your email services</a:t>
            </a:r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IMAP (143) Testing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u="sng">
                <a:solidFill>
                  <a:schemeClr val="hlink"/>
                </a:solidFill>
                <a:hlinkClick r:id="rId3"/>
              </a:rPr>
              <a:t>https://wiki.dovecot.org/TestInstallation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i="1"/>
              <a:t>openssl s_client -connect mail.{ID}.nasa:143 -starttls imap</a:t>
            </a:r>
            <a:endParaRPr sz="18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SMTP (25) Testing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u="sng">
                <a:solidFill>
                  <a:schemeClr val="hlink"/>
                </a:solidFill>
                <a:hlinkClick r:id="rId4"/>
              </a:rPr>
              <a:t>http://www.postfix.org/INSTALL.html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i="1"/>
              <a:t>openssl s_client -connect mail.{ID}.nasa:25 -starttls smtp</a:t>
            </a:r>
            <a:endParaRPr sz="1800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Or just install a GUI / TUI mail client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Microsoft Outlook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Mozilla Thunderbird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mutt, etc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0" name="Google Shape;17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Attention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 dirty="0">
                <a:solidFill>
                  <a:schemeClr val="dk1"/>
                </a:solidFill>
              </a:rPr>
              <a:t>Your work will be tested by Online Judge system.</a:t>
            </a:r>
            <a:endParaRPr dirty="0">
              <a:solidFill>
                <a:schemeClr val="dk1"/>
              </a:solidFill>
            </a:endParaRPr>
          </a:p>
          <a:p>
            <a:pPr marL="6731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zh-TW" dirty="0">
                <a:solidFill>
                  <a:schemeClr val="dk1"/>
                </a:solidFill>
              </a:rPr>
              <a:t>You can submit multiple judge requests. However, OJ will </a:t>
            </a:r>
            <a:r>
              <a:rPr lang="zh-TW" b="1" dirty="0">
                <a:solidFill>
                  <a:schemeClr val="dk1"/>
                </a:solidFill>
              </a:rPr>
              <a:t>cool down for several minutes</a:t>
            </a:r>
            <a:r>
              <a:rPr lang="zh-TW" dirty="0">
                <a:solidFill>
                  <a:schemeClr val="dk1"/>
                </a:solidFill>
              </a:rPr>
              <a:t> after each judge.</a:t>
            </a:r>
            <a:endParaRPr dirty="0">
              <a:solidFill>
                <a:schemeClr val="dk1"/>
              </a:solidFill>
            </a:endParaRPr>
          </a:p>
          <a:p>
            <a:pPr marL="6731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zh-TW" dirty="0">
                <a:solidFill>
                  <a:srgbClr val="FF0000"/>
                </a:solidFill>
              </a:rPr>
              <a:t>We will take the last submitted score</a:t>
            </a:r>
            <a:r>
              <a:rPr lang="zh-TW" dirty="0">
                <a:solidFill>
                  <a:schemeClr val="dk1"/>
                </a:solidFill>
              </a:rPr>
              <a:t> instead of the highest score.</a:t>
            </a:r>
            <a:endParaRPr dirty="0">
              <a:solidFill>
                <a:schemeClr val="dk1"/>
              </a:solidFill>
            </a:endParaRPr>
          </a:p>
          <a:p>
            <a:pPr marL="6731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zh-TW" dirty="0">
                <a:solidFill>
                  <a:schemeClr val="dk1"/>
                </a:solidFill>
              </a:rPr>
              <a:t>Late submissions will not be accepted.</a:t>
            </a:r>
            <a:endParaRPr dirty="0">
              <a:solidFill>
                <a:schemeClr val="dk1"/>
              </a:solidFill>
            </a:endParaRPr>
          </a:p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 dirty="0">
                <a:solidFill>
                  <a:schemeClr val="dk1"/>
                </a:solidFill>
              </a:rPr>
              <a:t>Make sure everything is fine after reboot.</a:t>
            </a:r>
            <a:endParaRPr dirty="0">
              <a:solidFill>
                <a:schemeClr val="dk1"/>
              </a:solidFill>
            </a:endParaRPr>
          </a:p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 b="1" dirty="0">
                <a:solidFill>
                  <a:srgbClr val="FF0000"/>
                </a:solidFill>
              </a:rPr>
              <a:t>Backup your VM before judge every time.</a:t>
            </a:r>
            <a:endParaRPr b="1" dirty="0">
              <a:solidFill>
                <a:srgbClr val="FF0000"/>
              </a:solidFill>
            </a:endParaRPr>
          </a:p>
          <a:p>
            <a:pPr marL="6731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zh-TW" dirty="0">
                <a:solidFill>
                  <a:schemeClr val="dk1"/>
                </a:solidFill>
              </a:rPr>
              <a:t>We may do something bad when judging.</a:t>
            </a:r>
            <a:endParaRPr dirty="0">
              <a:solidFill>
                <a:schemeClr val="dk1"/>
              </a:solidFill>
            </a:endParaRPr>
          </a:p>
          <a:p>
            <a:pPr marL="330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 dirty="0">
                <a:solidFill>
                  <a:schemeClr val="dk1"/>
                </a:solidFill>
              </a:rPr>
              <a:t>Due date: </a:t>
            </a:r>
            <a:r>
              <a:rPr lang="zh-TW" dirty="0" smtClean="0">
                <a:solidFill>
                  <a:srgbClr val="FF0000"/>
                </a:solidFill>
              </a:rPr>
              <a:t>2022/0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dirty="0" smtClean="0">
                <a:solidFill>
                  <a:srgbClr val="FF0000"/>
                </a:solidFill>
              </a:rPr>
              <a:t>/</a:t>
            </a:r>
            <a:r>
              <a:rPr lang="en-US" altLang="zh-TW" smtClean="0">
                <a:solidFill>
                  <a:srgbClr val="FF0000"/>
                </a:solidFill>
              </a:rPr>
              <a:t>07</a:t>
            </a:r>
            <a:r>
              <a:rPr lang="zh-TW" smtClean="0">
                <a:solidFill>
                  <a:srgbClr val="FF0000"/>
                </a:solidFill>
              </a:rPr>
              <a:t> </a:t>
            </a:r>
            <a:r>
              <a:rPr lang="zh-TW" dirty="0">
                <a:solidFill>
                  <a:srgbClr val="FF0000"/>
                </a:solidFill>
              </a:rPr>
              <a:t>Sat. 23:59:59</a:t>
            </a:r>
            <a:endParaRPr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(8/8)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30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TA office hours: </a:t>
            </a:r>
            <a:r>
              <a:rPr lang="zh-TW" sz="2100">
                <a:solidFill>
                  <a:srgbClr val="FF0000"/>
                </a:solidFill>
              </a:rPr>
              <a:t>15:30~17:20 Wed.</a:t>
            </a:r>
            <a:r>
              <a:rPr lang="zh-TW" sz="2100">
                <a:solidFill>
                  <a:schemeClr val="dk1"/>
                </a:solidFill>
              </a:rPr>
              <a:t> at </a:t>
            </a:r>
            <a:r>
              <a:rPr lang="zh-TW" sz="2100">
                <a:solidFill>
                  <a:srgbClr val="FF0000"/>
                </a:solidFill>
              </a:rPr>
              <a:t>EC 324</a:t>
            </a:r>
            <a:r>
              <a:rPr lang="zh-TW" sz="2100">
                <a:solidFill>
                  <a:schemeClr val="dk1"/>
                </a:solidFill>
              </a:rPr>
              <a:t> (PC Lab).</a:t>
            </a:r>
            <a:endParaRPr sz="2100">
              <a:solidFill>
                <a:schemeClr val="dk1"/>
              </a:solidFill>
            </a:endParaRPr>
          </a:p>
          <a:p>
            <a:pPr marL="6731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zh-TW" sz="2000">
                <a:solidFill>
                  <a:schemeClr val="dk1"/>
                </a:solidFill>
              </a:rPr>
              <a:t>We do not allow walk-ins except TA office hours or e-mail appointments.</a:t>
            </a:r>
            <a:endParaRPr sz="2000">
              <a:solidFill>
                <a:schemeClr val="dk1"/>
              </a:solidFill>
            </a:endParaRPr>
          </a:p>
          <a:p>
            <a:pPr marL="330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Questions about this homework.</a:t>
            </a:r>
            <a:endParaRPr sz="2100">
              <a:solidFill>
                <a:schemeClr val="dk1"/>
              </a:solidFill>
            </a:endParaRPr>
          </a:p>
          <a:p>
            <a:pPr marL="737999" lvl="0" indent="-3573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Make sure you have studied through lecture slides and the HW spec.</a:t>
            </a:r>
            <a:endParaRPr sz="2000">
              <a:solidFill>
                <a:schemeClr val="dk1"/>
              </a:solidFill>
            </a:endParaRPr>
          </a:p>
          <a:p>
            <a:pPr marL="737999" lvl="0" indent="-3573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Clarify your problems and google it to find out solutions.</a:t>
            </a:r>
            <a:endParaRPr sz="2000">
              <a:solidFill>
                <a:schemeClr val="dk1"/>
              </a:solidFill>
            </a:endParaRPr>
          </a:p>
          <a:p>
            <a:pPr marL="737999" lvl="0" indent="-36374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Ask them on </a:t>
            </a:r>
            <a:r>
              <a:rPr lang="zh-TW" sz="2000" u="sng">
                <a:solidFill>
                  <a:schemeClr val="hlink"/>
                </a:solidFill>
                <a:hlinkClick r:id="rId3"/>
              </a:rPr>
              <a:t>https://groups.google.com/g/nctunasa</a:t>
            </a:r>
            <a:r>
              <a:rPr lang="zh-TW" sz="2100">
                <a:solidFill>
                  <a:schemeClr val="dk1"/>
                </a:solidFill>
              </a:rPr>
              <a:t> .</a:t>
            </a:r>
            <a:endParaRPr sz="2100">
              <a:solidFill>
                <a:schemeClr val="dk1"/>
              </a:solidFill>
            </a:endParaRPr>
          </a:p>
          <a:p>
            <a:pPr marL="1069200" lvl="1" indent="-357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zh-TW" sz="2000">
                <a:solidFill>
                  <a:schemeClr val="dk1"/>
                </a:solidFill>
              </a:rPr>
              <a:t>Be sure to include all information you think others would need.</a:t>
            </a:r>
            <a:endParaRPr sz="2000">
              <a:solidFill>
                <a:schemeClr val="dk1"/>
              </a:solidFill>
            </a:endParaRPr>
          </a:p>
          <a:p>
            <a:pPr marL="330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We </a:t>
            </a:r>
            <a:r>
              <a:rPr lang="zh-TW" sz="2100" u="sng">
                <a:solidFill>
                  <a:schemeClr val="dk1"/>
                </a:solidFill>
              </a:rPr>
              <a:t>MIGHT</a:t>
            </a:r>
            <a:r>
              <a:rPr lang="zh-TW" sz="2100">
                <a:solidFill>
                  <a:schemeClr val="dk1"/>
                </a:solidFill>
              </a:rPr>
              <a:t> give out hints on google group.</a:t>
            </a:r>
            <a:endParaRPr sz="2100">
              <a:solidFill>
                <a:schemeClr val="dk1"/>
              </a:solidFill>
            </a:endParaRPr>
          </a:p>
          <a:p>
            <a:pPr marL="6731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zh-TW" sz="2000">
                <a:solidFill>
                  <a:srgbClr val="FF0000"/>
                </a:solidFill>
              </a:rPr>
              <a:t>Be sure to join the group!</a:t>
            </a:r>
            <a:endParaRPr sz="2000">
              <a:solidFill>
                <a:srgbClr val="FF0000"/>
              </a:solidFill>
            </a:endParaRPr>
          </a:p>
          <a:p>
            <a:pPr marL="330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Do not mail us unless it’s personal or you’re making an appointment.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/>
        </p:nvSpPr>
        <p:spPr>
          <a:xfrm>
            <a:off x="418122" y="205014"/>
            <a:ext cx="8229600" cy="3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endParaRPr sz="5900" b="0" i="0" u="none" strike="noStrike" cap="none">
              <a:solidFill>
                <a:srgbClr val="04617B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421414" y="3549168"/>
            <a:ext cx="8223000" cy="1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zh-TW"/>
              <a:t>Good Luck!</a:t>
            </a:r>
            <a:endParaRPr sz="2900"/>
          </a:p>
        </p:txBody>
      </p:sp>
      <p:sp>
        <p:nvSpPr>
          <p:cNvPr id="192" name="Google Shape;19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Purposes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Build a basic mail service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Understand how to maintain Postfix service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Understand how to maintain Dovecot service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Understand how to protect your mail service</a:t>
            </a:r>
            <a:endParaRPr sz="1800"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A simple Mail Server</a:t>
            </a:r>
            <a:endParaRPr sz="180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zh-TW" sz="1700">
                <a:solidFill>
                  <a:schemeClr val="dk1"/>
                </a:solidFill>
              </a:rPr>
              <a:t>Providing IMAP service</a:t>
            </a:r>
            <a:endParaRPr sz="170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zh-TW" sz="1700">
                <a:solidFill>
                  <a:schemeClr val="dk1"/>
                </a:solidFill>
              </a:rPr>
              <a:t>Providing SMTP service</a:t>
            </a:r>
            <a:endParaRPr sz="170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zh-TW" sz="1700">
                <a:solidFill>
                  <a:schemeClr val="dk1"/>
                </a:solidFill>
              </a:rPr>
              <a:t>Scanning virus</a:t>
            </a:r>
            <a:endParaRPr sz="170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zh-TW" sz="1700">
                <a:solidFill>
                  <a:schemeClr val="dk1"/>
                </a:solidFill>
              </a:rPr>
              <a:t>Detecting spam mails</a:t>
            </a:r>
            <a:endParaRPr sz="1800"/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</a:t>
            </a: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sp>
        <p:nvSpPr>
          <p:cNvPr id="60" name="Google Shape;60;p10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/>
              <a:t>3</a:t>
            </a:fld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- Architecture</a:t>
            </a: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545255" y="1564215"/>
            <a:ext cx="7948800" cy="3382500"/>
          </a:xfrm>
          <a:prstGeom prst="rect">
            <a:avLst/>
          </a:prstGeom>
          <a:solidFill>
            <a:srgbClr val="DAE5F1"/>
          </a:solidFill>
          <a:ln w="127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1"/>
          <p:cNvCxnSpPr>
            <a:stCxn id="69" idx="3"/>
            <a:endCxn id="70" idx="0"/>
          </p:cNvCxnSpPr>
          <p:nvPr/>
        </p:nvCxnSpPr>
        <p:spPr>
          <a:xfrm rot="-5400000" flipH="1">
            <a:off x="6884891" y="2695564"/>
            <a:ext cx="991200" cy="738000"/>
          </a:xfrm>
          <a:prstGeom prst="bentConnector3">
            <a:avLst>
              <a:gd name="adj1" fmla="val 49994"/>
            </a:avLst>
          </a:prstGeom>
          <a:noFill/>
          <a:ln w="381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11"/>
          <p:cNvCxnSpPr>
            <a:stCxn id="69" idx="3"/>
            <a:endCxn id="72" idx="0"/>
          </p:cNvCxnSpPr>
          <p:nvPr/>
        </p:nvCxnSpPr>
        <p:spPr>
          <a:xfrm rot="-5400000" flipH="1">
            <a:off x="6516341" y="3064114"/>
            <a:ext cx="991200" cy="900"/>
          </a:xfrm>
          <a:prstGeom prst="bentConnector3">
            <a:avLst>
              <a:gd name="adj1" fmla="val 49994"/>
            </a:avLst>
          </a:prstGeom>
          <a:noFill/>
          <a:ln w="381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11"/>
          <p:cNvCxnSpPr>
            <a:stCxn id="69" idx="3"/>
            <a:endCxn id="74" idx="0"/>
          </p:cNvCxnSpPr>
          <p:nvPr/>
        </p:nvCxnSpPr>
        <p:spPr>
          <a:xfrm rot="5400000">
            <a:off x="6146591" y="2695264"/>
            <a:ext cx="991200" cy="738600"/>
          </a:xfrm>
          <a:prstGeom prst="bentConnector3">
            <a:avLst>
              <a:gd name="adj1" fmla="val 49994"/>
            </a:avLst>
          </a:prstGeom>
          <a:noFill/>
          <a:ln w="381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1"/>
          <p:cNvSpPr/>
          <p:nvPr/>
        </p:nvSpPr>
        <p:spPr>
          <a:xfrm>
            <a:off x="792637" y="1904600"/>
            <a:ext cx="3912000" cy="2868600"/>
          </a:xfrm>
          <a:prstGeom prst="rect">
            <a:avLst/>
          </a:prstGeom>
          <a:solidFill>
            <a:srgbClr val="EAF1DD"/>
          </a:solidFill>
          <a:ln w="12700" cap="flat" cmpd="sng">
            <a:solidFill>
              <a:srgbClr val="7692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1"/>
          <p:cNvCxnSpPr>
            <a:stCxn id="77" idx="5"/>
            <a:endCxn id="69" idx="2"/>
          </p:cNvCxnSpPr>
          <p:nvPr/>
        </p:nvCxnSpPr>
        <p:spPr>
          <a:xfrm>
            <a:off x="3790793" y="2257740"/>
            <a:ext cx="2862300" cy="3300"/>
          </a:xfrm>
          <a:prstGeom prst="straightConnector1">
            <a:avLst/>
          </a:prstGeom>
          <a:noFill/>
          <a:ln w="38100" cap="flat" cmpd="sng">
            <a:solidFill>
              <a:srgbClr val="F7964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11"/>
          <p:cNvCxnSpPr>
            <a:stCxn id="77" idx="3"/>
            <a:endCxn id="79" idx="0"/>
          </p:cNvCxnSpPr>
          <p:nvPr/>
        </p:nvCxnSpPr>
        <p:spPr>
          <a:xfrm rot="5400000">
            <a:off x="2059997" y="2891736"/>
            <a:ext cx="858300" cy="804600"/>
          </a:xfrm>
          <a:prstGeom prst="bentConnector3">
            <a:avLst>
              <a:gd name="adj1" fmla="val 50003"/>
            </a:avLst>
          </a:prstGeom>
          <a:noFill/>
          <a:ln w="38100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80;p11"/>
          <p:cNvCxnSpPr>
            <a:stCxn id="77" idx="3"/>
            <a:endCxn id="81" idx="0"/>
          </p:cNvCxnSpPr>
          <p:nvPr/>
        </p:nvCxnSpPr>
        <p:spPr>
          <a:xfrm rot="-5400000" flipH="1">
            <a:off x="2462897" y="3293436"/>
            <a:ext cx="858300" cy="12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11"/>
          <p:cNvCxnSpPr>
            <a:stCxn id="77" idx="3"/>
            <a:endCxn id="83" idx="0"/>
          </p:cNvCxnSpPr>
          <p:nvPr/>
        </p:nvCxnSpPr>
        <p:spPr>
          <a:xfrm rot="-5400000" flipH="1">
            <a:off x="2865947" y="2890386"/>
            <a:ext cx="858300" cy="807300"/>
          </a:xfrm>
          <a:prstGeom prst="bentConnector3">
            <a:avLst>
              <a:gd name="adj1" fmla="val 50003"/>
            </a:avLst>
          </a:prstGeom>
          <a:noFill/>
          <a:ln w="38100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11"/>
          <p:cNvCxnSpPr>
            <a:stCxn id="77" idx="0"/>
            <a:endCxn id="85" idx="1"/>
          </p:cNvCxnSpPr>
          <p:nvPr/>
        </p:nvCxnSpPr>
        <p:spPr>
          <a:xfrm rot="10800000" flipH="1">
            <a:off x="3368639" y="1532586"/>
            <a:ext cx="7200" cy="595200"/>
          </a:xfrm>
          <a:prstGeom prst="straightConnector1">
            <a:avLst/>
          </a:prstGeom>
          <a:noFill/>
          <a:ln w="38100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1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/>
              <a:t>4</a:t>
            </a:fld>
            <a:endParaRPr sz="1200"/>
          </a:p>
        </p:txBody>
      </p:sp>
      <p:sp>
        <p:nvSpPr>
          <p:cNvPr id="69" name="Google Shape;69;p11"/>
          <p:cNvSpPr/>
          <p:nvPr/>
        </p:nvSpPr>
        <p:spPr>
          <a:xfrm>
            <a:off x="6653066" y="1747564"/>
            <a:ext cx="922200" cy="8214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2469293" y="2127786"/>
            <a:ext cx="1321500" cy="737100"/>
          </a:xfrm>
          <a:prstGeom prst="cube">
            <a:avLst>
              <a:gd name="adj" fmla="val 64739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5090029" y="1919165"/>
            <a:ext cx="46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0" i="0" u="none" strike="noStrike" cap="non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🔒</a:t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3082282" y="1166654"/>
            <a:ext cx="586872" cy="366444"/>
          </a:xfrm>
          <a:prstGeom prst="cloud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2344399" y="1195423"/>
            <a:ext cx="79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2779604" y="2237918"/>
            <a:ext cx="72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2739699" y="1890337"/>
            <a:ext cx="6801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 b="0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External</a:t>
            </a:r>
            <a:endParaRPr sz="1050" b="0" i="0" u="none" strike="noStrike" cap="non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3750371" y="2241519"/>
            <a:ext cx="882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 b="0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VPN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 b="0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10.113.ID.1</a:t>
            </a:r>
            <a:endParaRPr sz="1050" b="0" i="0" u="none" strike="noStrike" cap="non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1807587" y="3723232"/>
            <a:ext cx="468600" cy="627900"/>
          </a:xfrm>
          <a:prstGeom prst="cube">
            <a:avLst>
              <a:gd name="adj" fmla="val 19177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3419493" y="3723232"/>
            <a:ext cx="468600" cy="627900"/>
          </a:xfrm>
          <a:prstGeom prst="cube">
            <a:avLst>
              <a:gd name="adj" fmla="val 19177"/>
            </a:avLst>
          </a:prstGeom>
          <a:solidFill>
            <a:srgbClr val="FFFFFF"/>
          </a:solidFill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1673360" y="4327619"/>
            <a:ext cx="65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2293457" y="4327625"/>
            <a:ext cx="110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Mail Server</a:t>
            </a:r>
            <a:endParaRPr/>
          </a:p>
        </p:txBody>
      </p:sp>
      <p:sp>
        <p:nvSpPr>
          <p:cNvPr id="94" name="Google Shape;94;p11"/>
          <p:cNvSpPr txBox="1"/>
          <p:nvPr/>
        </p:nvSpPr>
        <p:spPr>
          <a:xfrm>
            <a:off x="3277647" y="4330102"/>
            <a:ext cx="64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2847911" y="2834036"/>
            <a:ext cx="1032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 b="0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 b="0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172.16.ID.254</a:t>
            </a:r>
            <a:endParaRPr sz="1050" b="0" i="0" u="none" strike="noStrike" cap="non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 txBox="1"/>
          <p:nvPr/>
        </p:nvSpPr>
        <p:spPr>
          <a:xfrm>
            <a:off x="749464" y="1896016"/>
            <a:ext cx="114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Your subnet</a:t>
            </a:r>
            <a:endParaRPr sz="1400" b="0" i="0" u="none" strike="noStrike" cap="non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5955009" y="3560039"/>
            <a:ext cx="636000" cy="766200"/>
          </a:xfrm>
          <a:prstGeom prst="rect">
            <a:avLst/>
          </a:prstGeom>
          <a:solidFill>
            <a:srgbClr val="EAF1DD"/>
          </a:solidFill>
          <a:ln w="12700" cap="flat" cmpd="sng">
            <a:solidFill>
              <a:srgbClr val="7692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0" i="0" u="none" strike="noStrike" cap="non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0" i="0" u="none" strike="noStrike" cap="non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subnet</a:t>
            </a:r>
            <a:endParaRPr sz="1100" b="0" i="0" u="none" strike="noStrike" cap="non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6694263" y="3560039"/>
            <a:ext cx="636000" cy="766200"/>
          </a:xfrm>
          <a:prstGeom prst="rect">
            <a:avLst/>
          </a:prstGeom>
          <a:solidFill>
            <a:srgbClr val="EAF1DD"/>
          </a:solidFill>
          <a:ln w="12700" cap="flat" cmpd="sng">
            <a:solidFill>
              <a:srgbClr val="7692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0" i="0" u="none" strike="noStrike" cap="non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0" i="0" u="none" strike="noStrike" cap="non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subnet</a:t>
            </a:r>
            <a:endParaRPr sz="1100" b="0" i="0" u="none" strike="noStrike" cap="non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7431596" y="3560039"/>
            <a:ext cx="636000" cy="766200"/>
          </a:xfrm>
          <a:prstGeom prst="rect">
            <a:avLst/>
          </a:prstGeom>
          <a:solidFill>
            <a:srgbClr val="EAF1DD"/>
          </a:solidFill>
          <a:ln w="12700" cap="flat" cmpd="sng">
            <a:solidFill>
              <a:srgbClr val="7692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0" i="0" u="none" strike="noStrike" cap="non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b="0" i="0" u="none" strike="noStrike" cap="non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subnet</a:t>
            </a:r>
            <a:endParaRPr sz="1100" b="0" i="0" u="none" strike="noStrike" cap="non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6948963" y="2725919"/>
            <a:ext cx="46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0" i="0" u="none" strike="noStrike" cap="non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🔒</a:t>
            </a:r>
            <a:endParaRPr/>
          </a:p>
        </p:txBody>
      </p:sp>
      <p:sp>
        <p:nvSpPr>
          <p:cNvPr id="98" name="Google Shape;98;p11"/>
          <p:cNvSpPr txBox="1"/>
          <p:nvPr/>
        </p:nvSpPr>
        <p:spPr>
          <a:xfrm>
            <a:off x="545255" y="1555818"/>
            <a:ext cx="79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Intranet</a:t>
            </a:r>
            <a:endParaRPr sz="1400" b="0" i="0" u="none" strike="noStrike" cap="non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1100494" y="3500428"/>
            <a:ext cx="1032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 b="0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172.16.ID.123</a:t>
            </a:r>
            <a:endParaRPr sz="1050" b="0" i="0" u="none" strike="noStrike" cap="non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1"/>
          <p:cNvSpPr txBox="1"/>
          <p:nvPr/>
        </p:nvSpPr>
        <p:spPr>
          <a:xfrm>
            <a:off x="5700218" y="2233520"/>
            <a:ext cx="1032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 b="0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10.113.ID.254</a:t>
            </a:r>
            <a:endParaRPr sz="1050" b="0" i="0" u="none" strike="noStrike" cap="non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3758599" y="2211566"/>
            <a:ext cx="70500" cy="70500"/>
          </a:xfrm>
          <a:prstGeom prst="flowChartConnector">
            <a:avLst/>
          </a:prstGeom>
          <a:solidFill>
            <a:srgbClr val="C0504D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3336861" y="2092669"/>
            <a:ext cx="70500" cy="70500"/>
          </a:xfrm>
          <a:prstGeom prst="flowChartConnector">
            <a:avLst/>
          </a:prstGeom>
          <a:solidFill>
            <a:srgbClr val="C0504D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6625665" y="2215193"/>
            <a:ext cx="70500" cy="70500"/>
          </a:xfrm>
          <a:prstGeom prst="flowChartConnector">
            <a:avLst/>
          </a:prstGeom>
          <a:solidFill>
            <a:srgbClr val="C0504D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2858084" y="2822760"/>
            <a:ext cx="70500" cy="70500"/>
          </a:xfrm>
          <a:prstGeom prst="flowChartConnector">
            <a:avLst/>
          </a:prstGeom>
          <a:solidFill>
            <a:srgbClr val="C0504D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2659037" y="3720032"/>
            <a:ext cx="468600" cy="627900"/>
          </a:xfrm>
          <a:prstGeom prst="cube">
            <a:avLst>
              <a:gd name="adj" fmla="val 19177"/>
            </a:avLst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1"/>
          <p:cNvSpPr txBox="1"/>
          <p:nvPr/>
        </p:nvSpPr>
        <p:spPr>
          <a:xfrm>
            <a:off x="2847907" y="3426528"/>
            <a:ext cx="1032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 b="0" i="0" u="none" strike="noStrike" cap="non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172.16.ID.</a:t>
            </a:r>
            <a:r>
              <a:rPr lang="zh-TW" sz="1050">
                <a:solidFill>
                  <a:srgbClr val="953734"/>
                </a:solidFill>
              </a:rPr>
              <a:t>20</a:t>
            </a:r>
            <a:endParaRPr sz="1050" b="0" i="0" u="none" strike="noStrike" cap="non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2858070" y="3652722"/>
            <a:ext cx="70500" cy="70500"/>
          </a:xfrm>
          <a:prstGeom prst="flowChartConnector">
            <a:avLst/>
          </a:prstGeom>
          <a:solidFill>
            <a:srgbClr val="C0504D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(1/8)</a:t>
            </a:r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body" idx="1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Mail Server</a:t>
            </a:r>
            <a:endParaRPr sz="18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IP: </a:t>
            </a:r>
            <a:r>
              <a:rPr lang="zh-TW" sz="1700">
                <a:highlight>
                  <a:schemeClr val="lt2"/>
                </a:highlight>
              </a:rPr>
              <a:t>172.16.{ID}.20/24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Hostname: </a:t>
            </a:r>
            <a:r>
              <a:rPr lang="zh-TW" sz="1700">
                <a:highlight>
                  <a:schemeClr val="lt2"/>
                </a:highlight>
              </a:rPr>
              <a:t>mail.{ID}.nasa.</a:t>
            </a:r>
            <a:endParaRPr sz="1700">
              <a:highlight>
                <a:schemeClr val="lt2"/>
              </a:highlight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Mail domain: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(10%)</a:t>
            </a:r>
            <a:endParaRPr sz="17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/>
              <a:t> </a:t>
            </a:r>
            <a:r>
              <a:rPr lang="zh-TW" sz="1500">
                <a:highlight>
                  <a:schemeClr val="lt2"/>
                </a:highlight>
              </a:rPr>
              <a:t>@{ID}.nasa.</a:t>
            </a:r>
            <a:r>
              <a:rPr lang="zh-TW" sz="1800">
                <a:solidFill>
                  <a:schemeClr val="dk1"/>
                </a:solidFill>
              </a:rPr>
              <a:t> </a:t>
            </a:r>
            <a:endParaRPr sz="1800">
              <a:solidFill>
                <a:srgbClr val="FF0000"/>
              </a:solidFill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/>
              <a:t> </a:t>
            </a:r>
            <a:r>
              <a:rPr lang="zh-TW" sz="1500">
                <a:highlight>
                  <a:schemeClr val="lt2"/>
                </a:highlight>
              </a:rPr>
              <a:t>@mail.{ID}.nasa.</a:t>
            </a:r>
            <a:endParaRPr sz="1500">
              <a:highlight>
                <a:schemeClr val="lt2"/>
              </a:highlight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STARTTLS on IMAP/SMTP 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7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/>
              <a:t>Use self-signed certificate</a:t>
            </a:r>
            <a:endParaRPr sz="15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User Authentication on IMAP/SMTP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(10%)</a:t>
            </a:r>
            <a:endParaRPr sz="17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/>
              <a:t>Only send emails with authenticated username@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/>
              <a:t>Avoid to fake other users on envelop from</a:t>
            </a:r>
            <a:endParaRPr sz="15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No Open Relay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700"/>
          </a:p>
        </p:txBody>
      </p:sp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(2/8)</a:t>
            </a:r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MX record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Set MX record on your domain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Sending mail to </a:t>
            </a:r>
            <a:r>
              <a:rPr lang="zh-TW" sz="1800">
                <a:highlight>
                  <a:schemeClr val="lt2"/>
                </a:highlight>
              </a:rPr>
              <a:t>@{ID}.nasa</a:t>
            </a:r>
            <a:r>
              <a:rPr lang="zh-TW" sz="1800"/>
              <a:t> will go to </a:t>
            </a:r>
            <a:r>
              <a:rPr lang="zh-TW" sz="1800">
                <a:highlight>
                  <a:schemeClr val="lt2"/>
                </a:highlight>
              </a:rPr>
              <a:t>@mail.{ID}.nasa</a:t>
            </a:r>
            <a:endParaRPr sz="1800">
              <a:highlight>
                <a:schemeClr val="lt2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SPF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DNS SPF record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Allow only your server to send mails using your domain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Deny other servers from pretending you, and drop these invalid mail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Do SPF policy check on incoming email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{ID}.nasa. IN TXT &lt;SPF-rules&gt;</a:t>
            </a:r>
            <a:endParaRPr sz="1800"/>
          </a:p>
        </p:txBody>
      </p:sp>
      <p:sp>
        <p:nvSpPr>
          <p:cNvPr id="121" name="Google Shape;12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(3/8)</a:t>
            </a: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body" idx="1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DKIM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(10%)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Signing your outgoing email with your private key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A DNS TXT record for DKIM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DKIM policy check on the incoming email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&lt;selector&gt;._domainkey.{ID}.nasa. IN TXT &lt;DKIM-Information&gt;</a:t>
            </a:r>
            <a:endParaRPr sz="1800"/>
          </a:p>
        </p:txBody>
      </p:sp>
      <p:sp>
        <p:nvSpPr>
          <p:cNvPr id="128" name="Google Shape;12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(4/8)</a:t>
            </a:r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1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DMARC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(10%)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A DNS TXT record for DMARC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Let others drop mails that does not pass DMARC policy check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Do DMARC policy check to the incoming email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_dmarc.{ID}.nasa. IN TXT &lt;DMARC-Rules&gt;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(5/8)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1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Greylisting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For incoming mail from new mail server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Greylist for 30 seconds</a:t>
            </a:r>
            <a:endParaRPr sz="1800"/>
          </a:p>
        </p:txBody>
      </p:sp>
      <p:sp>
        <p:nvSpPr>
          <p:cNvPr id="142" name="Google Shape;142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67175" tIns="67175" rIns="67175" bIns="671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1071</Words>
  <Application>Microsoft Office PowerPoint</Application>
  <PresentationFormat>如螢幕大小 (16:9)</PresentationFormat>
  <Paragraphs>151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Microsoft JhengHei</vt:lpstr>
      <vt:lpstr>Source Sans Pro</vt:lpstr>
      <vt:lpstr>Ubuntu Mono</vt:lpstr>
      <vt:lpstr>Arial</vt:lpstr>
      <vt:lpstr>Source Sans Pro Light</vt:lpstr>
      <vt:lpstr>Times New Roman</vt:lpstr>
      <vt:lpstr>CSCC NASA</vt:lpstr>
      <vt:lpstr>Homework 3 Mail System</vt:lpstr>
      <vt:lpstr>Purposes</vt:lpstr>
      <vt:lpstr>Overview</vt:lpstr>
      <vt:lpstr>Overview - Architecture</vt:lpstr>
      <vt:lpstr>Requirements (1/8)</vt:lpstr>
      <vt:lpstr>Requirements (2/8)</vt:lpstr>
      <vt:lpstr>Requirements (3/8)</vt:lpstr>
      <vt:lpstr>Requirements (4/8)</vt:lpstr>
      <vt:lpstr>Requirements (5/8)</vt:lpstr>
      <vt:lpstr>Requirements (6/8)</vt:lpstr>
      <vt:lpstr>Requirements (7/8)</vt:lpstr>
      <vt:lpstr>Requirements (8/8)</vt:lpstr>
      <vt:lpstr>Test your email services</vt:lpstr>
      <vt:lpstr>Attention</vt:lpstr>
      <vt:lpstr>Requirements (8/8)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 Mail System</dc:title>
  <cp:lastModifiedBy>Season</cp:lastModifiedBy>
  <cp:revision>1</cp:revision>
  <dcterms:modified xsi:type="dcterms:W3CDTF">2022-04-14T13:21:07Z</dcterms:modified>
</cp:coreProperties>
</file>