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ource Sans Pro Light"/>
      <p:regular r:id="rId24"/>
      <p:bold r:id="rId25"/>
      <p:italic r:id="rId26"/>
      <p:boldItalic r:id="rId27"/>
    </p:embeddedFont>
    <p:embeddedFont>
      <p:font typeface="Ubuntu Mono"/>
      <p:regular r:id="rId28"/>
      <p:bold r:id="rId29"/>
      <p:italic r:id="rId30"/>
      <p:boldItalic r:id="rId31"/>
    </p:embeddedFont>
    <p:embeddedFont>
      <p:font typeface="Source Sans Pr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SansPro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Light-italic.fntdata"/><Relationship Id="rId25" Type="http://schemas.openxmlformats.org/officeDocument/2006/relationships/font" Target="fonts/SourceSansProLight-bold.fntdata"/><Relationship Id="rId28" Type="http://schemas.openxmlformats.org/officeDocument/2006/relationships/font" Target="fonts/UbuntuMono-regular.fntdata"/><Relationship Id="rId27" Type="http://schemas.openxmlformats.org/officeDocument/2006/relationships/font" Target="fonts/SourceSansPr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Mono-boldItalic.fntdata"/><Relationship Id="rId30" Type="http://schemas.openxmlformats.org/officeDocument/2006/relationships/font" Target="fonts/UbuntuMono-italic.fntdata"/><Relationship Id="rId11" Type="http://schemas.openxmlformats.org/officeDocument/2006/relationships/slide" Target="slides/slide6.xml"/><Relationship Id="rId33" Type="http://schemas.openxmlformats.org/officeDocument/2006/relationships/font" Target="fonts/SourceSansPro-bold.fntdata"/><Relationship Id="rId10" Type="http://schemas.openxmlformats.org/officeDocument/2006/relationships/slide" Target="slides/slide5.xml"/><Relationship Id="rId32" Type="http://schemas.openxmlformats.org/officeDocument/2006/relationships/font" Target="fonts/SourceSans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SansPr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3f0d7fa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23f0d7fa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bb151a8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bb151a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bb151a8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bb151a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讓</a:t>
            </a:r>
            <a:r>
              <a:rPr lang="zh-TW"/>
              <a:t>使用者可以登入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6bb151a8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6bb151a8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前面 user 要設定好，否則這邊會失敗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ef94ecc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ef94ecc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6bb151a8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6bb151a8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6bb151a8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26bb151a8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每個人 15 分鐘，會先公佈時間表，時間到在進來線上會議室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ef94ecc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7ef94ecc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請在 demo 前把 vm 安裝好，我們會檢查是不是乾淨的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請先測試自己的 ansible 是否會跑太久，我們只等五分鐘（今天助教測試只要一分鐘 256MB）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bb151a8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6bb151a8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f0d7fa9d_0_13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123f0d7fa9d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3f0d7fa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3f0d7fa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7e800e2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7e800e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6bb151a8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6bb151a8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bb151a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bb151a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Hostname + IP </a:t>
            </a:r>
            <a:r>
              <a:rPr lang="zh-TW"/>
              <a:t>都要完成才有分數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bb151a8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bb151a8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Ansible </a:t>
            </a:r>
            <a:r>
              <a:rPr lang="zh-TW"/>
              <a:t>下一堂課會講，要先設定好在轉成ansible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 demo 會現場讓你用 ansible 跑一個 workstation 起來，全程不能手動介入設定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ef94ec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7ef94ec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配分是上下加起來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bb151a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bb151a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這邊 OJ 會是零分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ef94ec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7ef94ec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國立陽明交通大學資工系資訊中心</a:t>
            </a:r>
            <a:endParaRPr b="0" i="0" sz="2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NYCU</a:t>
            </a:r>
            <a:endParaRPr b="0" i="0" sz="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90000"/>
          </a:blip>
          <a:srcRect b="0" l="0" r="0" t="0"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b="0" i="0" sz="2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ansible.com/ansible/2.9/user_guide/playbooks_best_practice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roups.google.com/g/nctunas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nasa.cs.nctu.edu.tw/na/2022/id_rsa.p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TW"/>
              <a:t>Homework 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LDAP</a:t>
            </a:r>
            <a:endParaRPr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cwang, hslin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Requirements</a:t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another user with DN “uid=stu&lt;ID&gt;,ou=People,&lt;Base DN&gt;”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This user under stu group, use stu group permission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Allow this user to connect via SSH with both ssh key and password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uid: stu&lt;ID&gt;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e.g. stu1, stu55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uid number: 20000 + &lt;ID&gt; 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e.g. 20001, 20055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user password: &lt;your TA_PASSWORD&gt;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Configure LDAP Client on every machine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Configure LDAP for login (ssh) authentication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can use password or public key login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When you add a user into LDAP, this user can login on any workstation or LDAP Server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Login permissions at Page 7</a:t>
            </a:r>
            <a:endParaRPr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Requirements</a:t>
            </a:r>
            <a:endParaRPr/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Requirements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456551" y="1063725"/>
            <a:ext cx="86874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Set proper LDAP access control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Allow users to modify their own userPassword and ssh public key  </a:t>
            </a:r>
            <a:r>
              <a:rPr lang="zh-TW">
                <a:solidFill>
                  <a:schemeClr val="accent2"/>
                </a:solidFill>
              </a:rPr>
              <a:t>(8%)</a:t>
            </a:r>
            <a:endParaRPr>
              <a:solidFill>
                <a:schemeClr val="accent2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Set other attributes as read-only    </a:t>
            </a:r>
            <a:r>
              <a:rPr lang="zh-TW">
                <a:solidFill>
                  <a:schemeClr val="accent2"/>
                </a:solidFill>
              </a:rPr>
              <a:t>(8%)</a:t>
            </a:r>
            <a:endParaRPr>
              <a:solidFill>
                <a:schemeClr val="accen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Allow users to search all user data except other users’ password    </a:t>
            </a:r>
            <a:r>
              <a:rPr lang="zh-TW">
                <a:solidFill>
                  <a:schemeClr val="accent2"/>
                </a:solidFill>
              </a:rPr>
              <a:t>(8%)</a:t>
            </a:r>
            <a:endParaRPr>
              <a:solidFill>
                <a:schemeClr val="accent2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i.e., users can only search their own password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Set password policy for each user (ta, stu … etc)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userPassword can’t same as previous when change password    </a:t>
            </a:r>
            <a:r>
              <a:rPr lang="zh-TW">
                <a:solidFill>
                  <a:schemeClr val="accent2"/>
                </a:solidFill>
              </a:rPr>
              <a:t>(8%)</a:t>
            </a:r>
            <a:endParaRPr>
              <a:solidFill>
                <a:schemeClr val="accent2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B</a:t>
            </a:r>
            <a:r>
              <a:rPr lang="zh-TW"/>
              <a:t>ut can set password as previous two time used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Y</a:t>
            </a:r>
            <a:r>
              <a:rPr lang="zh-TW"/>
              <a:t>ou need implement this by LDAP way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Hint &amp; R</a:t>
            </a:r>
            <a:r>
              <a:rPr lang="zh-TW"/>
              <a:t>equire </a:t>
            </a:r>
            <a:r>
              <a:rPr lang="zh-TW"/>
              <a:t>: ppolicy overlay</a:t>
            </a:r>
            <a:endParaRPr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Ansible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Build all workstation requirements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Implement ansible playbook, role, template, task and handler. </a:t>
            </a:r>
            <a:r>
              <a:rPr lang="zh-TW">
                <a:solidFill>
                  <a:schemeClr val="accent6"/>
                </a:solidFill>
              </a:rPr>
              <a:t>(10%)</a:t>
            </a:r>
            <a:endParaRPr>
              <a:solidFill>
                <a:schemeClr val="accent6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Ref: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Ansible Best Practice</a:t>
            </a:r>
            <a:endParaRPr/>
          </a:p>
        </p:txBody>
      </p:sp>
      <p:sp>
        <p:nvSpPr>
          <p:cNvPr id="173" name="Google Shape;173;p2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- Online Judge</a:t>
            </a:r>
            <a:endParaRPr/>
          </a:p>
        </p:txBody>
      </p:sp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456550" y="1063725"/>
            <a:ext cx="8254200" cy="3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Your work will be tested by our online judge system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Submit a judge request when you are ready.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 can submit request multiple times. However, the score of the last submission instead of the submission with the highest score, will be taken.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Late submissions are not accepted.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Please check your score at OJ after judge completed.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Scoring starts at : </a:t>
            </a:r>
            <a:r>
              <a:rPr lang="zh-TW">
                <a:solidFill>
                  <a:srgbClr val="FF0000"/>
                </a:solidFill>
              </a:rPr>
              <a:t>2022/5/16 (Thur.) 00:00</a:t>
            </a:r>
            <a:endParaRPr>
              <a:solidFill>
                <a:srgbClr val="FF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The cool-down time is 30 minutes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>
                <a:solidFill>
                  <a:schemeClr val="dk1"/>
                </a:solidFill>
              </a:rPr>
              <a:t>Deadline: </a:t>
            </a:r>
            <a:r>
              <a:rPr lang="zh-TW">
                <a:solidFill>
                  <a:srgbClr val="FF0000"/>
                </a:solidFill>
              </a:rPr>
              <a:t>2022/6/9 (Thur.) 23:59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Scoring Structure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Online Judge </a:t>
            </a:r>
            <a:r>
              <a:rPr lang="zh-TW">
                <a:solidFill>
                  <a:schemeClr val="accent2"/>
                </a:solidFill>
              </a:rPr>
              <a:t>50%</a:t>
            </a:r>
            <a:r>
              <a:rPr lang="zh-TW"/>
              <a:t> + Demo </a:t>
            </a:r>
            <a:r>
              <a:rPr lang="zh-TW">
                <a:solidFill>
                  <a:schemeClr val="accent6"/>
                </a:solidFill>
              </a:rPr>
              <a:t>50%</a:t>
            </a:r>
            <a:endParaRPr>
              <a:solidFill>
                <a:schemeClr val="accent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Ta will ask some questions about your architecture in Demo Time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Ex: How do you handle group permission issue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Online Demo time and detail will release later on E3</a:t>
            </a:r>
            <a:endParaRPr/>
          </a:p>
        </p:txBody>
      </p:sp>
      <p:sp>
        <p:nvSpPr>
          <p:cNvPr id="187" name="Google Shape;187;p2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- Online Demo</a:t>
            </a:r>
            <a:endParaRPr/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97175" y="1063725"/>
            <a:ext cx="8969100" cy="403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Online Demo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1800">
                <a:solidFill>
                  <a:schemeClr val="dk1"/>
                </a:solidFill>
              </a:rPr>
              <a:t>No manual involve for install, setting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Y</a:t>
            </a:r>
            <a:r>
              <a:rPr lang="zh-TW" sz="1800"/>
              <a:t>ou need prepare a clean, installed VM before demo</a:t>
            </a:r>
            <a:r>
              <a:rPr lang="zh-TW" sz="1800">
                <a:solidFill>
                  <a:schemeClr val="dk1"/>
                </a:solidFill>
              </a:rPr>
              <a:t> (from official image)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Run your ansible file on VM to build a workstation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ldapsearch success    </a:t>
            </a:r>
            <a:r>
              <a:rPr lang="zh-TW" sz="1600">
                <a:solidFill>
                  <a:schemeClr val="accent6"/>
                </a:solidFill>
              </a:rPr>
              <a:t>(5%)</a:t>
            </a:r>
            <a:endParaRPr sz="1600">
              <a:solidFill>
                <a:schemeClr val="accent6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zh-TW" sz="1600">
                <a:solidFill>
                  <a:schemeClr val="dk1"/>
                </a:solidFill>
              </a:rPr>
              <a:t>Explain your ansible file    </a:t>
            </a:r>
            <a:r>
              <a:rPr lang="zh-TW" sz="1600">
                <a:solidFill>
                  <a:schemeClr val="accent6"/>
                </a:solidFill>
              </a:rPr>
              <a:t>(5%)</a:t>
            </a:r>
            <a:endParaRPr sz="1600">
              <a:solidFill>
                <a:schemeClr val="accent6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Workstation domain and IP specify by TA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■"/>
            </a:pPr>
            <a:r>
              <a:rPr lang="zh-TW" sz="1600">
                <a:solidFill>
                  <a:srgbClr val="FF0000"/>
                </a:solidFill>
              </a:rPr>
              <a:t>TIMEOUT 5 MINUTES</a:t>
            </a:r>
            <a:endParaRPr sz="16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Use `ldapadd` to add user and set user group    </a:t>
            </a:r>
            <a:r>
              <a:rPr lang="zh-TW" sz="1800">
                <a:solidFill>
                  <a:schemeClr val="accent6"/>
                </a:solidFill>
              </a:rPr>
              <a:t>(3%)</a:t>
            </a:r>
            <a:endParaRPr sz="1800">
              <a:solidFill>
                <a:schemeClr val="accent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Use `ldapmodify` to modify user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Check login and sudo permissions</a:t>
            </a:r>
            <a:endParaRPr sz="18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For LDAP Server and workstation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You can’t edit any configuration on LDAP Server</a:t>
            </a:r>
            <a:endParaRPr sz="1600"/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 - Online Demo</a:t>
            </a:r>
            <a:endParaRPr/>
          </a:p>
        </p:txBody>
      </p:sp>
      <p:sp>
        <p:nvSpPr>
          <p:cNvPr id="195" name="Google Shape;19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</a:t>
            </a:r>
            <a:r>
              <a:rPr lang="zh-TW"/>
              <a:t>elp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Due to the pandemic, NO TA office hours 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Please ask your questions online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Questions about this homework.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Make sure you have studied through lecture slides and the HW spec.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Clarify your problems and search it to find out solutions first.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Ask them on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/>
              <a:t> .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Be sure to include all the information you think others would need</a:t>
            </a:r>
            <a:endParaRPr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/>
        </p:nvSpPr>
        <p:spPr>
          <a:xfrm>
            <a:off x="418122" y="205014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t/>
            </a:r>
            <a:endParaRPr b="0" i="0" sz="5900" u="none" cap="none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/>
              <a:t>Good Luck!</a:t>
            </a:r>
            <a:endParaRPr sz="2900"/>
          </a:p>
        </p:txBody>
      </p:sp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Purposes</a:t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Build a basic LDAP service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Understand how to…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configure LDAP server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manage LDAP data using LDIF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auth and permission control on Unix client with LDAP server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 sz="2200"/>
              <a:t>understand and use Ansible</a:t>
            </a:r>
            <a:endParaRPr sz="2200"/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</a:t>
            </a:r>
            <a:r>
              <a:rPr lang="zh-TW">
                <a:solidFill>
                  <a:schemeClr val="lt1"/>
                </a:solidFill>
              </a:rPr>
              <a:t> - Architecture</a:t>
            </a:r>
            <a:endParaRPr/>
          </a:p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/>
              <a:t>‹#›</a:t>
            </a:fld>
            <a:endParaRPr sz="1200"/>
          </a:p>
        </p:txBody>
      </p:sp>
      <p:sp>
        <p:nvSpPr>
          <p:cNvPr id="60" name="Google Shape;60;p10"/>
          <p:cNvSpPr/>
          <p:nvPr/>
        </p:nvSpPr>
        <p:spPr>
          <a:xfrm>
            <a:off x="597605" y="1636115"/>
            <a:ext cx="7948800" cy="3382500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0"/>
          <p:cNvCxnSpPr>
            <a:stCxn id="62" idx="3"/>
            <a:endCxn id="63" idx="0"/>
          </p:cNvCxnSpPr>
          <p:nvPr/>
        </p:nvCxnSpPr>
        <p:spPr>
          <a:xfrm flipH="1" rot="-5400000">
            <a:off x="6884891" y="2695564"/>
            <a:ext cx="991200" cy="7380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10"/>
          <p:cNvCxnSpPr>
            <a:stCxn id="62" idx="3"/>
            <a:endCxn id="65" idx="0"/>
          </p:cNvCxnSpPr>
          <p:nvPr/>
        </p:nvCxnSpPr>
        <p:spPr>
          <a:xfrm flipH="1" rot="-5400000">
            <a:off x="6516341" y="3064114"/>
            <a:ext cx="991200" cy="9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0"/>
          <p:cNvCxnSpPr>
            <a:stCxn id="62" idx="3"/>
            <a:endCxn id="67" idx="0"/>
          </p:cNvCxnSpPr>
          <p:nvPr/>
        </p:nvCxnSpPr>
        <p:spPr>
          <a:xfrm rot="5400000">
            <a:off x="6146591" y="2695264"/>
            <a:ext cx="991200" cy="738600"/>
          </a:xfrm>
          <a:prstGeom prst="bentConnector3">
            <a:avLst>
              <a:gd fmla="val 49994" name="adj1"/>
            </a:avLst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0"/>
          <p:cNvSpPr/>
          <p:nvPr/>
        </p:nvSpPr>
        <p:spPr>
          <a:xfrm>
            <a:off x="792637" y="1904600"/>
            <a:ext cx="3912000" cy="28686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0"/>
          <p:cNvCxnSpPr>
            <a:stCxn id="70" idx="5"/>
            <a:endCxn id="62" idx="2"/>
          </p:cNvCxnSpPr>
          <p:nvPr/>
        </p:nvCxnSpPr>
        <p:spPr>
          <a:xfrm>
            <a:off x="3790793" y="2257740"/>
            <a:ext cx="2862300" cy="3300"/>
          </a:xfrm>
          <a:prstGeom prst="straightConnector1">
            <a:avLst/>
          </a:prstGeom>
          <a:noFill/>
          <a:ln cap="flat" cmpd="sng" w="38100">
            <a:solidFill>
              <a:srgbClr val="F7964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0"/>
          <p:cNvCxnSpPr>
            <a:stCxn id="70" idx="3"/>
            <a:endCxn id="72" idx="0"/>
          </p:cNvCxnSpPr>
          <p:nvPr/>
        </p:nvCxnSpPr>
        <p:spPr>
          <a:xfrm rot="5400000">
            <a:off x="1619147" y="2447886"/>
            <a:ext cx="855300" cy="1689300"/>
          </a:xfrm>
          <a:prstGeom prst="bentConnector3">
            <a:avLst>
              <a:gd fmla="val 50009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0"/>
          <p:cNvCxnSpPr>
            <a:stCxn id="74" idx="3"/>
            <a:endCxn id="75" idx="7"/>
          </p:cNvCxnSpPr>
          <p:nvPr/>
        </p:nvCxnSpPr>
        <p:spPr>
          <a:xfrm rot="5400000">
            <a:off x="2201601" y="2995999"/>
            <a:ext cx="780300" cy="553800"/>
          </a:xfrm>
          <a:prstGeom prst="bentConnector3">
            <a:avLst>
              <a:gd fmla="val 51657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0"/>
          <p:cNvCxnSpPr>
            <a:stCxn id="70" idx="3"/>
            <a:endCxn id="77" idx="0"/>
          </p:cNvCxnSpPr>
          <p:nvPr/>
        </p:nvCxnSpPr>
        <p:spPr>
          <a:xfrm flipH="1" rot="-5400000">
            <a:off x="3127097" y="2629236"/>
            <a:ext cx="855000" cy="1326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0"/>
          <p:cNvCxnSpPr>
            <a:stCxn id="70" idx="0"/>
            <a:endCxn id="79" idx="1"/>
          </p:cNvCxnSpPr>
          <p:nvPr/>
        </p:nvCxnSpPr>
        <p:spPr>
          <a:xfrm flipH="1" rot="10800000">
            <a:off x="3368639" y="1532586"/>
            <a:ext cx="7200" cy="595200"/>
          </a:xfrm>
          <a:prstGeom prst="straightConnector1">
            <a:avLst/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0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/>
              <a:t>‹#›</a:t>
            </a:fld>
            <a:endParaRPr sz="1200"/>
          </a:p>
        </p:txBody>
      </p:sp>
      <p:sp>
        <p:nvSpPr>
          <p:cNvPr id="62" name="Google Shape;62;p10"/>
          <p:cNvSpPr/>
          <p:nvPr/>
        </p:nvSpPr>
        <p:spPr>
          <a:xfrm>
            <a:off x="6653066" y="1747564"/>
            <a:ext cx="922200" cy="821400"/>
          </a:xfrm>
          <a:prstGeom prst="cube">
            <a:avLst>
              <a:gd fmla="val 25000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2469293" y="2127786"/>
            <a:ext cx="1321500" cy="737100"/>
          </a:xfrm>
          <a:prstGeom prst="cube">
            <a:avLst>
              <a:gd fmla="val 64739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5090029" y="1919165"/>
            <a:ext cx="4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3082282" y="1166654"/>
            <a:ext cx="586872" cy="366444"/>
          </a:xfrm>
          <a:prstGeom prst="cloud">
            <a:avLst/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2344399" y="1195423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2779604" y="2237918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 txBox="1"/>
          <p:nvPr/>
        </p:nvSpPr>
        <p:spPr>
          <a:xfrm>
            <a:off x="2739699" y="1890337"/>
            <a:ext cx="680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750371" y="2241519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10.113.ID.1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922837" y="3720332"/>
            <a:ext cx="468600" cy="627900"/>
          </a:xfrm>
          <a:prstGeom prst="cube">
            <a:avLst>
              <a:gd fmla="val 19177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3938531" y="3719882"/>
            <a:ext cx="468600" cy="627900"/>
          </a:xfrm>
          <a:prstGeom prst="cube">
            <a:avLst>
              <a:gd fmla="val 19177" name="adj"/>
            </a:avLst>
          </a:prstGeom>
          <a:solidFill>
            <a:srgbClr val="FFFFFF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>
            <a:off x="830735" y="4323694"/>
            <a:ext cx="6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1845050" y="4326250"/>
            <a:ext cx="790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LDAP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Server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3869785" y="4323702"/>
            <a:ext cx="6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2847911" y="2834036"/>
            <a:ext cx="1032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172.16.ID.254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749464" y="1896016"/>
            <a:ext cx="114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Your subnet</a:t>
            </a:r>
            <a:endParaRPr b="0" i="0" sz="14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5955009" y="3560039"/>
            <a:ext cx="636000" cy="7662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6694263" y="3560039"/>
            <a:ext cx="636000" cy="7662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7431596" y="3560039"/>
            <a:ext cx="636000" cy="7662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6948963" y="2725919"/>
            <a:ext cx="4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sp>
        <p:nvSpPr>
          <p:cNvPr id="92" name="Google Shape;92;p10"/>
          <p:cNvSpPr txBox="1"/>
          <p:nvPr/>
        </p:nvSpPr>
        <p:spPr>
          <a:xfrm>
            <a:off x="545255" y="1555818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Intranet</a:t>
            </a:r>
            <a:endParaRPr b="0" i="0" sz="14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1202144" y="3469416"/>
            <a:ext cx="1032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172.16.ID.123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5700218" y="2233520"/>
            <a:ext cx="1032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10.113.ID.254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3758599" y="2211566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3336861" y="2092669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6625665" y="2215193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2055625" y="3719882"/>
            <a:ext cx="468600" cy="627900"/>
          </a:xfrm>
          <a:prstGeom prst="cube">
            <a:avLst>
              <a:gd fmla="val 19177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2254675" y="3652724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2757325" y="4302675"/>
            <a:ext cx="1198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Workstation</a:t>
            </a:r>
            <a:endParaRPr/>
          </a:p>
        </p:txBody>
      </p:sp>
      <p:cxnSp>
        <p:nvCxnSpPr>
          <p:cNvPr id="100" name="Google Shape;100;p10"/>
          <p:cNvCxnSpPr>
            <a:endCxn id="101" idx="0"/>
          </p:cNvCxnSpPr>
          <p:nvPr/>
        </p:nvCxnSpPr>
        <p:spPr>
          <a:xfrm flipH="1" rot="-5400000">
            <a:off x="2678881" y="3066932"/>
            <a:ext cx="842700" cy="463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0"/>
          <p:cNvSpPr/>
          <p:nvPr/>
        </p:nvSpPr>
        <p:spPr>
          <a:xfrm>
            <a:off x="2847909" y="2834035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3052749" y="3720032"/>
            <a:ext cx="468600" cy="627900"/>
          </a:xfrm>
          <a:prstGeom prst="cube">
            <a:avLst>
              <a:gd fmla="val 19177" name="adj"/>
            </a:avLst>
          </a:prstGeom>
          <a:solidFill>
            <a:srgbClr val="FFFFFF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3321475" y="3652724"/>
            <a:ext cx="70500" cy="70500"/>
          </a:xfrm>
          <a:prstGeom prst="flowChartConnector">
            <a:avLst/>
          </a:prstGeom>
          <a:solidFill>
            <a:srgbClr val="C0504D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(cont.)</a:t>
            </a:r>
            <a:endParaRPr/>
          </a:p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A </a:t>
            </a:r>
            <a:r>
              <a:rPr lang="zh-TW"/>
              <a:t>simple LDAP server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LDAP client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One or more Workstations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chemeClr val="dk1"/>
                </a:solidFill>
              </a:rPr>
              <a:t>LDAP client</a:t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r>
              <a:rPr lang="zh-TW"/>
              <a:t>equirements</a:t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LDAP Server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IP: </a:t>
            </a:r>
            <a:r>
              <a:rPr lang="zh-TW"/>
              <a:t>172.16.ID.y/24</a:t>
            </a:r>
            <a:r>
              <a:rPr lang="zh-TW"/>
              <a:t> with static DHCP, where y is arbitary.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Hostname: </a:t>
            </a:r>
            <a:r>
              <a:rPr lang="zh-TW"/>
              <a:t>ldap.{ID}.nasa.</a:t>
            </a:r>
            <a:r>
              <a:rPr lang="zh-TW"/>
              <a:t>    </a:t>
            </a:r>
            <a:r>
              <a:rPr lang="zh-TW">
                <a:solidFill>
                  <a:schemeClr val="accent2"/>
                </a:solidFill>
              </a:rPr>
              <a:t>(5%)</a:t>
            </a:r>
            <a:endParaRPr>
              <a:solidFill>
                <a:schemeClr val="accen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Base DN: dc=&lt;ID&gt;, dc=nasa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LDAP over TLS (StartTLS) and force TLS search   </a:t>
            </a:r>
            <a:r>
              <a:rPr lang="zh-TW">
                <a:solidFill>
                  <a:schemeClr val="accent2"/>
                </a:solidFill>
              </a:rPr>
              <a:t> (8%)</a:t>
            </a:r>
            <a:endParaRPr>
              <a:solidFill>
                <a:schemeClr val="accent2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Not LDAPS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Use self-signed certificate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Add your CA certificate to DNS TXT Record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cert =&gt; `base64 cacert.pem`</a:t>
            </a:r>
            <a:endParaRPr/>
          </a:p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</a:t>
            </a:r>
            <a:r>
              <a:rPr lang="zh-TW"/>
              <a:t>equirements</a:t>
            </a:r>
            <a:endParaRPr/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24" name="Google Shape;124;p1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Workstation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IP: 172.16.ID.y/24 with static DHCP, where y is arbitary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Hostname: workstation.{ID}.nasa.    </a:t>
            </a:r>
            <a:r>
              <a:rPr lang="zh-TW">
                <a:solidFill>
                  <a:schemeClr val="accent2"/>
                </a:solidFill>
              </a:rPr>
              <a:t>(5%)</a:t>
            </a:r>
            <a:endParaRPr>
              <a:solidFill>
                <a:schemeClr val="accent2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 need use Ansible to build workstation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Requirements</a:t>
            </a:r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456550" y="1063725"/>
            <a:ext cx="85320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We need two user group in LDAP: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/>
              <a:t>ta group</a:t>
            </a:r>
            <a:endParaRPr sz="21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can login (ssh) into LDAP server and any workstations    </a:t>
            </a:r>
            <a:r>
              <a:rPr lang="zh-TW" sz="2000">
                <a:solidFill>
                  <a:schemeClr val="accent6"/>
                </a:solidFill>
              </a:rPr>
              <a:t>(14%)</a:t>
            </a:r>
            <a:endParaRPr sz="2000">
              <a:solidFill>
                <a:schemeClr val="accent6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can use sudo for any command    </a:t>
            </a:r>
            <a:r>
              <a:rPr lang="zh-TW" sz="2000">
                <a:solidFill>
                  <a:schemeClr val="accent6"/>
                </a:solidFill>
              </a:rPr>
              <a:t>(13%)</a:t>
            </a:r>
            <a:endParaRPr sz="2000">
              <a:solidFill>
                <a:schemeClr val="accent6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ex. `sudo adduser`</a:t>
            </a:r>
            <a:endParaRPr sz="18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/>
              <a:t>stu group</a:t>
            </a:r>
            <a:endParaRPr sz="21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can login (ssh) into workstations, doesn’t login into LDAP server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zh-TW" sz="2000"/>
              <a:t>only use sudo for `cat` command    </a:t>
            </a:r>
            <a:endParaRPr sz="2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Y</a:t>
            </a:r>
            <a:r>
              <a:rPr lang="zh-TW" sz="2100">
                <a:solidFill>
                  <a:schemeClr val="dk1"/>
                </a:solidFill>
              </a:rPr>
              <a:t>ou need use “LDAP” to implement above requirements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TA will add any name user into these group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456550" y="1063724"/>
            <a:ext cx="8254200" cy="40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Add an user with DN “uid=ta1,ou=People,&lt;Base DN&gt;”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This user under ta group, use ta group permission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Allow this user to connect via SSH with both ssh public key and password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uid: ta1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uid number: 10001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public key: &lt;ta’s public key&gt;         # below page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user password: &lt;your TA_PASSWORD&gt;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user password need hash</a:t>
            </a:r>
            <a:endParaRPr/>
          </a:p>
        </p:txBody>
      </p:sp>
      <p:sp>
        <p:nvSpPr>
          <p:cNvPr id="137" name="Google Shape;137;p1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</a:t>
            </a:r>
            <a:endParaRPr/>
          </a:p>
        </p:txBody>
      </p: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Requirements</a:t>
            </a:r>
            <a:endParaRPr/>
          </a:p>
        </p:txBody>
      </p:sp>
      <p:sp>
        <p:nvSpPr>
          <p:cNvPr id="144" name="Google Shape;144;p1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TA's public key: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https://nasa.cs.nctu.edu.tw/na/2022/id_rsa.pub</a:t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>
                <a:solidFill>
                  <a:schemeClr val="dk1"/>
                </a:solidFill>
              </a:rPr>
              <a:t>Fingerprint: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767625" y="2173338"/>
            <a:ext cx="7918500" cy="796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$ ssh-keygen -l -f id_rsa.pub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3072 SHA256:KMCo/a1eZvhhmtYi4uoPWoBeglDGSJxhH0lXvAxPXBc </a:t>
            </a:r>
            <a:r>
              <a:rPr lang="zh-TW"/>
              <a:t>2022-na-hw4 (RSA)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