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7559675" cx="11998325"/>
  <p:notesSz cx="7559675" cy="10691800"/>
  <p:embeddedFontLs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brXbQt3hpEe6OitwJYXQw7ZZ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e74a0d934_0_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g10e74a0d934_0_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252bf8dba5_1_1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252bf8dba5_1_1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4f03b4845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4f03b4845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f03b4845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f03b4845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52bf8dba5_1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52bf8dba5_1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52bf8dba5_1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52bf8dba5_1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2bf8dba5_1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52bf8dba5_1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52bf8dba5_2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52bf8dba5_2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b="0" i="0" sz="30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b="0" i="0" sz="11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b="0" i="0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599050" y="1563425"/>
            <a:ext cx="108309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99050" y="1563425"/>
            <a:ext cx="10830900" cy="4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b="0" i="0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b="0" i="0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2" type="body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b="0" i="0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Term Project</a:t>
            </a:r>
            <a:endParaRPr/>
          </a:p>
        </p:txBody>
      </p:sp>
      <p:sp>
        <p:nvSpPr>
          <p:cNvPr id="36" name="Google Shape;36;p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"/>
          <p:cNvSpPr txBox="1"/>
          <p:nvPr>
            <p:ph idx="1" type="subTitle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hslin, stchang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e74a0d934_0_6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43" name="Google Shape;43;g10e74a0d934_0_6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About the term project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Proposal layout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Topics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Possible extensions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>
                <a:solidFill>
                  <a:schemeClr val="dk1"/>
                </a:solidFill>
              </a:rPr>
              <a:t>Grading standard</a:t>
            </a:r>
            <a:endParaRPr/>
          </a:p>
        </p:txBody>
      </p:sp>
      <p:sp>
        <p:nvSpPr>
          <p:cNvPr id="44" name="Google Shape;44;g10e74a0d934_0_6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252bf8dba5_1_13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About the term project</a:t>
            </a:r>
            <a:endParaRPr/>
          </a:p>
        </p:txBody>
      </p:sp>
      <p:sp>
        <p:nvSpPr>
          <p:cNvPr id="50" name="Google Shape;50;g1252bf8dba5_1_13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Work in a group of 3 to 4 people.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Present your project two times, </a:t>
            </a:r>
            <a:r>
              <a:rPr lang="en-US"/>
              <a:t>lecturer and TAs will give you suggestions in the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first</a:t>
            </a:r>
            <a:r>
              <a:rPr lang="en-US"/>
              <a:t> time and you can improve it in the second time.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First presentation: 6/9</a:t>
            </a:r>
            <a:endParaRPr>
              <a:extLst>
                <a:ext uri="http://customooxmlschemas.google.com/">
                  <go:slidesCustomData xmlns:go="http://customooxmlschemas.google.com/" textRoundtripDataId="2"/>
                </a:ext>
              </a:extLst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Second presentation: 6/16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Choose one from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topic</a:t>
            </a:r>
            <a:r>
              <a:rPr lang="en-US"/>
              <a:t>s</a:t>
            </a:r>
            <a:r>
              <a:rPr lang="en-US"/>
              <a:t> for your term project.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Term project accounts for 15% of the semester grade.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You can get up to 5% grade if you do the bonus item.</a:t>
            </a:r>
            <a:endParaRPr/>
          </a:p>
        </p:txBody>
      </p:sp>
      <p:sp>
        <p:nvSpPr>
          <p:cNvPr id="51" name="Google Shape;51;g1252bf8dba5_1_13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24f03b4845_0_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Proposal layout</a:t>
            </a:r>
            <a:endParaRPr/>
          </a:p>
        </p:txBody>
      </p:sp>
      <p:sp>
        <p:nvSpPr>
          <p:cNvPr id="57" name="Google Shape;57;g124f03b4845_0_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Requirements Analysis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Understand who your user is.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List the requirements.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Show or describe your solution in the diagram.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You can </a:t>
            </a:r>
            <a:r>
              <a:rPr lang="en-US"/>
              <a:t>make</a:t>
            </a:r>
            <a:r>
              <a:rPr lang="en-US"/>
              <a:t> some assumptions of the requirements. 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System block diagram(s)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Components description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Data and/or control flow diagrams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Reference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124f03b4845_0_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4f03b4845_0_8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1: VPN Service</a:t>
            </a:r>
            <a:endParaRPr/>
          </a:p>
        </p:txBody>
      </p:sp>
      <p:sp>
        <p:nvSpPr>
          <p:cNvPr id="64" name="Google Shape;64;g124f03b4845_0_8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You are a Solution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 Architect</a:t>
            </a:r>
            <a:r>
              <a:rPr lang="en-US"/>
              <a:t> in a VPN service company.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There are many services that your company provides: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website for user to register, show the status, update profile, pay the bill, … 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A relational da</a:t>
            </a:r>
            <a:r>
              <a:rPr lang="en-US"/>
              <a:t>tabase may store these user information.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User can connect to this company’s VPN service.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Users are around the world, and they care about the latency.</a:t>
            </a:r>
            <a:endParaRPr/>
          </a:p>
        </p:txBody>
      </p:sp>
      <p:sp>
        <p:nvSpPr>
          <p:cNvPr id="65" name="Google Shape;65;g124f03b4845_0_8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52bf8dba5_1_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2: DNS Hosting</a:t>
            </a:r>
            <a:endParaRPr/>
          </a:p>
        </p:txBody>
      </p:sp>
      <p:sp>
        <p:nvSpPr>
          <p:cNvPr id="71" name="Google Shape;71;g1252bf8dba5_1_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>
                <a:solidFill>
                  <a:schemeClr val="dk1"/>
                </a:solidFill>
              </a:rPr>
              <a:t>You are a Solution</a:t>
            </a:r>
            <a:r>
              <a:rPr lang="en-US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7"/>
                  </a:ext>
                </a:extLst>
              </a:rPr>
              <a:t> Architect</a:t>
            </a:r>
            <a:r>
              <a:rPr lang="en-US">
                <a:solidFill>
                  <a:schemeClr val="dk1"/>
                </a:solidFill>
              </a:rPr>
              <a:t> in a DNS hosting service company.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>
                <a:solidFill>
                  <a:schemeClr val="dk1"/>
                </a:solidFill>
              </a:rPr>
              <a:t>There are many </a:t>
            </a:r>
            <a:r>
              <a:rPr lang="en-US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services </a:t>
            </a:r>
            <a:r>
              <a:rPr lang="en-US">
                <a:solidFill>
                  <a:schemeClr val="dk1"/>
                </a:solidFill>
              </a:rPr>
              <a:t>that your company provides: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A website for user to register, show the status, update profile, pay the bill, … 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A relational database may store these </a:t>
            </a:r>
            <a:r>
              <a:rPr lang="en-US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user information</a:t>
            </a:r>
            <a:r>
              <a:rPr lang="en-US">
                <a:solidFill>
                  <a:schemeClr val="dk1"/>
                </a:solidFill>
              </a:rPr>
              <a:t> and DNS records.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Provides DNS hosting for users’ domain name.</a:t>
            </a:r>
            <a:endParaRPr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>
                <a:solidFill>
                  <a:schemeClr val="dk1"/>
                </a:solidFill>
              </a:rPr>
              <a:t>Host the DNS around the world.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1252bf8dba5_1_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2bf8dba5_1_7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Grading standard</a:t>
            </a:r>
            <a:endParaRPr/>
          </a:p>
        </p:txBody>
      </p:sp>
      <p:sp>
        <p:nvSpPr>
          <p:cNvPr id="78" name="Google Shape;78;g1252bf8dba5_1_7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Requirements Analysis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Functional/Data Architecture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Engagement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e.g., Q&amp;A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[Bonus] Possible extensions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252bf8dba5_1_7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252bf8dba5_1_21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Possible extensions</a:t>
            </a:r>
            <a:endParaRPr/>
          </a:p>
        </p:txBody>
      </p:sp>
      <p:sp>
        <p:nvSpPr>
          <p:cNvPr id="85" name="Google Shape;85;g1252bf8dba5_1_21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Backup (and restore) plan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management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Multi-tenant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Resource limitation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disk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bandwidth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BCP (Business Continuity Plan)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high availability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disaster recovery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Monitoring and alerting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Sensitive data management</a:t>
            </a:r>
            <a:endParaRPr/>
          </a:p>
        </p:txBody>
      </p:sp>
      <p:sp>
        <p:nvSpPr>
          <p:cNvPr id="86" name="Google Shape;86;g1252bf8dba5_1_21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52bf8dba5_2_0"/>
          <p:cNvSpPr txBox="1"/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Notice</a:t>
            </a:r>
            <a:endParaRPr/>
          </a:p>
        </p:txBody>
      </p:sp>
      <p:sp>
        <p:nvSpPr>
          <p:cNvPr id="92" name="Google Shape;92;g1252bf8dba5_2_0"/>
          <p:cNvSpPr txBox="1"/>
          <p:nvPr>
            <p:ph idx="12" type="sldNum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g1252bf8dba5_2_0"/>
          <p:cNvSpPr txBox="1"/>
          <p:nvPr>
            <p:ph idx="1" type="body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Focus on “You are a </a:t>
            </a:r>
            <a:r>
              <a:rPr lang="en-US">
                <a:solidFill>
                  <a:schemeClr val="dk1"/>
                </a:solidFill>
              </a:rPr>
              <a:t>Solution</a:t>
            </a:r>
            <a:r>
              <a:rPr lang="en-US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 Architect</a:t>
            </a:r>
            <a:r>
              <a:rPr lang="en-US"/>
              <a:t>”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We don’t focus on software architecture or database schema.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We care about these kind of where your firewall are and how you isolates subnets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There are no “standard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answer</a:t>
            </a:r>
            <a:r>
              <a:rPr lang="en-US"/>
              <a:t>s</a:t>
            </a:r>
            <a:r>
              <a:rPr lang="en-US"/>
              <a:t>”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in the real world</a:t>
            </a:r>
            <a:r>
              <a:rPr lang="en-US"/>
              <a:t>.  The relationship between scenario and your design should be logical coherence.  For example, “in order to reduce the delay, so I choose to use XXX </a:t>
            </a:r>
            <a:r>
              <a:rPr lang="en-US"/>
              <a:t>protocol</a:t>
            </a:r>
            <a:r>
              <a:rPr lang="en-US"/>
              <a:t>.”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 aware of </a:t>
            </a:r>
            <a:r>
              <a:rPr lang="en-US">
                <a:solidFill>
                  <a:schemeClr val="dk1"/>
                </a:solidFill>
              </a:rPr>
              <a:t>practical and </a:t>
            </a:r>
            <a:r>
              <a:rPr lang="en-US"/>
              <a:t>cost effective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