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</p:sldIdLst>
  <p:sldSz cx="11998325" cy="7559675"/>
  <p:notesSz cx="7559675" cy="10691813"/>
  <p:embeddedFontLs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a42242cff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a42242cff4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be5b78fd01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be5b78fd01_0_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e5b78fd01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e5b78fd01_0_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be5b78fd01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be5b78fd01_0_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be5b78fd0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be5b78fd01_0_8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5b78fd0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5b78fd01_0_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5b78fd01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5b78fd01_0_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6973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be5b78fd01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be5b78fd01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e5b78fd01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e5b78fd01_0_1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07f0b2b8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07f0b2b8_0_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be5b78fd0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be5b78fd01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07f0b2b8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007f0b2b8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007f0b2b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007f0b2b8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007f0b2b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007f0b2b8_0_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e5b78fd0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be5b78fd01_0_2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e5b78fd0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e5b78fd01_0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e5b78fd0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e5b78fd01_0_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e5b78fd0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e5b78fd01_0_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Center,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aiiiz.github.io/life/%E4%BA%A4%E5%A4%A7%E4%BF%AE%E8%AA%B2%E5%BF%83%E5%BE%97/%E7%B6%B2%E8%B7%AF%E7%AE%A1%E7%90%86%E5%AF%A6%E5%8B%99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ptt.cc/bbs/NCTU-Teacher/M.1609300871.A.7B3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cs.nctu.edu.tw/sa/2022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asa.cs.nctu.edu.tw/na/2023/" TargetMode="External"/><Relationship Id="rId7" Type="http://schemas.openxmlformats.org/officeDocument/2006/relationships/hyperlink" Target="mailto:lwhsu@cs.nct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nlin@cs.nctu.edu.tw" TargetMode="External"/><Relationship Id="rId5" Type="http://schemas.openxmlformats.org/officeDocument/2006/relationships/hyperlink" Target="mailto:wangth@cs.nctu.edu.tw" TargetMode="External"/><Relationship Id="rId4" Type="http://schemas.openxmlformats.org/officeDocument/2006/relationships/hyperlink" Target="mailto:lctseng@cs.nctu.edu.t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g/nctunas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t.cs.nycu.edu.tw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Computer Network Administration</a:t>
            </a:r>
            <a:endParaRPr sz="580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王則涵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Grade Policy</a:t>
            </a:r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Final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15 ~ 20%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Homework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60 ~ 70%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■"/>
            </a:pPr>
            <a:r>
              <a:rPr lang="en-US">
                <a:solidFill>
                  <a:srgbClr val="FF0000"/>
                </a:solidFill>
              </a:rPr>
              <a:t>No Delay Work</a:t>
            </a:r>
            <a:endParaRPr>
              <a:solidFill>
                <a:srgbClr val="FF0000"/>
              </a:solidFill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4 homework + 1 term project (might be a group project)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 </a:t>
            </a:r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Building an intranet with DHCP, NAT, VPN, DNS, LDAP, Mail, WWW… services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Understanding and managing all these services</a:t>
            </a:r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>
            <a:off x="3375013" y="3233344"/>
            <a:ext cx="5246571" cy="4074655"/>
            <a:chOff x="2286000" y="2590800"/>
            <a:chExt cx="5246571" cy="4074655"/>
          </a:xfrm>
        </p:grpSpPr>
        <p:pic>
          <p:nvPicPr>
            <p:cNvPr id="124" name="Google Shape;12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0" y="2590800"/>
              <a:ext cx="4800600" cy="40746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18"/>
            <p:cNvSpPr txBox="1"/>
            <p:nvPr/>
          </p:nvSpPr>
          <p:spPr>
            <a:xfrm>
              <a:off x="4898571" y="5225534"/>
              <a:ext cx="2634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rgbClr val="FF0000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Multiple internal servers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26" name="Google Shape;126;p18"/>
            <p:cNvCxnSpPr/>
            <p:nvPr/>
          </p:nvCxnSpPr>
          <p:spPr>
            <a:xfrm rot="10800000">
              <a:off x="4038600" y="5410200"/>
              <a:ext cx="838200" cy="0"/>
            </a:xfrm>
            <a:prstGeom prst="straightConnector1">
              <a:avLst/>
            </a:prstGeom>
            <a:solidFill>
              <a:srgbClr val="00CC99"/>
            </a:solidFill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Homework Outline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700"/>
              <a:buChar char="●"/>
            </a:pPr>
            <a:r>
              <a:rPr lang="en-US" sz="2700">
                <a:solidFill>
                  <a:srgbClr val="FF0000"/>
                </a:solidFill>
              </a:rPr>
              <a:t>Every homework is based on previous one</a:t>
            </a:r>
            <a:endParaRPr sz="2700">
              <a:solidFill>
                <a:srgbClr val="FF0000"/>
              </a:solidFill>
            </a:endParaRPr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1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Setup Intranet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DHCP, NAT, VPN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2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DNS Service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3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Mail Service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Homework 4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Authorization, Authentication, Monitoring, Management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+ LDAP, SNMP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Term project: TBA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 – Prerequisite 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Background Knowledge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We recommend that you should take these first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"Computer System Administration"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計算機系統管理</a:t>
            </a:r>
            <a:r>
              <a:rPr lang="en-US" dirty="0"/>
              <a:t>)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"Introduction to Networking" (</a:t>
            </a: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計算機網路概論</a:t>
            </a:r>
            <a:r>
              <a:rPr lang="en-US" dirty="0"/>
              <a:t>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About OS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You can use any POSIX-compliant Unix-like OS for homework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FreeBSD is used for lecturing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Environment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 dedicated</a:t>
            </a:r>
            <a:r>
              <a:rPr lang="zh-TW" altLang="en-US" dirty="0"/>
              <a:t> </a:t>
            </a:r>
            <a:r>
              <a:rPr lang="en-US" dirty="0"/>
              <a:t>(powerful?) PC that can run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/>
              <a:t> VMs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VirtualBox, VMware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2~3 Unix-like system running at the same time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Attitude</a:t>
            </a: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Attend every class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Do every exercise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As early as possible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600"/>
              <a:buChar char="○"/>
            </a:pPr>
            <a:r>
              <a:rPr lang="en-US" sz="2600" dirty="0">
                <a:solidFill>
                  <a:srgbClr val="FF0000"/>
                </a:solidFill>
              </a:rPr>
              <a:t>On your own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Collect information on the Internet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The newer, the better.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●"/>
            </a:pPr>
            <a:r>
              <a:rPr lang="en-US" sz="2800" dirty="0">
                <a:solidFill>
                  <a:srgbClr val="FF0000"/>
                </a:solidFill>
              </a:rPr>
              <a:t>Not recommended for those have more than 3 major courses in this semester</a:t>
            </a:r>
            <a:endParaRPr sz="2800" dirty="0">
              <a:solidFill>
                <a:srgbClr val="FF0000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dirty="0">
                <a:solidFill>
                  <a:schemeClr val="dk1"/>
                </a:solidFill>
              </a:rPr>
              <a:t>Sometimes your may spend the whole weekend to just figure out what to do in the homework</a:t>
            </a:r>
            <a:endParaRPr sz="2600" dirty="0">
              <a:solidFill>
                <a:schemeClr val="dk1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○"/>
            </a:pPr>
            <a:r>
              <a:rPr lang="en-US" sz="2600" dirty="0">
                <a:solidFill>
                  <a:schemeClr val="dk1"/>
                </a:solidFill>
              </a:rPr>
              <a:t>Loading of this course </a:t>
            </a:r>
            <a:r>
              <a:rPr lang="en-US" sz="2600" dirty="0">
                <a:solidFill>
                  <a:srgbClr val="FF0000"/>
                </a:solidFill>
              </a:rPr>
              <a:t>roughly equals to 2~3 major courses</a:t>
            </a:r>
            <a:endParaRPr sz="2600" dirty="0">
              <a:solidFill>
                <a:srgbClr val="FF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 b="1" dirty="0">
                <a:solidFill>
                  <a:schemeClr val="dk1"/>
                </a:solidFill>
              </a:rPr>
              <a:t>You will learn a lot if you study hard!</a:t>
            </a:r>
            <a:endParaRPr sz="2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comments on the Internet</a:t>
            </a:r>
            <a:endParaRPr dirty="0"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 indent="-406400">
              <a:buSzPts val="2800"/>
              <a:buChar char="●"/>
            </a:pPr>
            <a:r>
              <a:rPr lang="zh-TW" altLang="en-US" sz="2400" dirty="0">
                <a:latin typeface="Source Sans Pro" panose="020B0503030403020204" pitchFamily="34" charset="0"/>
                <a:hlinkClick r:id="rId3"/>
              </a:rPr>
              <a:t>交大修課心得 </a:t>
            </a:r>
            <a:r>
              <a:rPr lang="en-US" altLang="zh-TW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- </a:t>
            </a:r>
            <a:r>
              <a:rPr lang="zh-TW" altLang="en-US" sz="2400" dirty="0">
                <a:latin typeface="Source Sans Pro" panose="020B0503030403020204" pitchFamily="34" charset="0"/>
                <a:hlinkClick r:id="rId3"/>
              </a:rPr>
              <a:t>網路管理實務</a:t>
            </a:r>
            <a:r>
              <a:rPr lang="en-US" altLang="zh-TW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(</a:t>
            </a:r>
            <a:r>
              <a:rPr lang="zh-TW" altLang="en-US" sz="2400" dirty="0">
                <a:latin typeface="Source Sans Pro" panose="020B0503030403020204" pitchFamily="34" charset="0"/>
                <a:hlinkClick r:id="rId3"/>
              </a:rPr>
              <a:t>計算機網路管理</a:t>
            </a:r>
            <a:r>
              <a:rPr lang="en-US" altLang="zh-TW" sz="24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)</a:t>
            </a:r>
            <a:r>
              <a:rPr lang="en-US" altLang="zh-TW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NAP2018</a:t>
            </a: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endParaRPr lang="en-US" altLang="zh-TW" sz="24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lvl="0" indent="-406400">
              <a:buSzPts val="2800"/>
              <a:buChar char="●"/>
            </a:pPr>
            <a: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[</a:t>
            </a:r>
            <a:r>
              <a:rPr lang="zh-TW" altLang="en-US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心得</a:t>
            </a:r>
            <a: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] </a:t>
            </a:r>
            <a:r>
              <a:rPr lang="zh-TW" altLang="en-US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曾亮齊 計算機網路管理</a:t>
            </a:r>
            <a: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  <a:hlinkClick r:id="rId4"/>
              </a:rPr>
              <a:t>(NA)</a:t>
            </a:r>
            <a:b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altLang="zh-TW" sz="24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NA2020</a:t>
            </a:r>
          </a:p>
          <a:p>
            <a:pPr lvl="0" indent="-406400">
              <a:buSzPts val="2800"/>
              <a:buChar char="●"/>
            </a:pPr>
            <a:endParaRPr lang="en-US" altLang="zh-TW" sz="2400" dirty="0"/>
          </a:p>
          <a:p>
            <a:pPr lvl="0" indent="-406400">
              <a:buSzPts val="2800"/>
              <a:buChar char="●"/>
            </a:pPr>
            <a:endParaRPr sz="24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BC1E142-6C92-4DB6-BD6B-FB63AB42D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91" y="2029125"/>
            <a:ext cx="7382905" cy="2657846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EEAC428-3432-4C6E-AA31-08542AF39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1871" y="4433507"/>
            <a:ext cx="4958079" cy="2918982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10FDB42C-5B4A-470F-B1E2-0781D3A0C992}"/>
              </a:ext>
            </a:extLst>
          </p:cNvPr>
          <p:cNvCxnSpPr/>
          <p:nvPr/>
        </p:nvCxnSpPr>
        <p:spPr>
          <a:xfrm>
            <a:off x="7512111" y="3460955"/>
            <a:ext cx="79189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99012C2-2217-41D4-94B1-5BD1E4EFC755}"/>
              </a:ext>
            </a:extLst>
          </p:cNvPr>
          <p:cNvCxnSpPr>
            <a:cxnSpLocks/>
          </p:cNvCxnSpPr>
          <p:nvPr/>
        </p:nvCxnSpPr>
        <p:spPr>
          <a:xfrm>
            <a:off x="1037303" y="3779837"/>
            <a:ext cx="49618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9355BD0E-3ECE-4935-8057-0E2927FC8065}"/>
              </a:ext>
            </a:extLst>
          </p:cNvPr>
          <p:cNvCxnSpPr>
            <a:cxnSpLocks/>
          </p:cNvCxnSpPr>
          <p:nvPr/>
        </p:nvCxnSpPr>
        <p:spPr>
          <a:xfrm>
            <a:off x="5813240" y="6695102"/>
            <a:ext cx="20034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B327129-C542-4A71-B60A-8946C52C217A}"/>
              </a:ext>
            </a:extLst>
          </p:cNvPr>
          <p:cNvCxnSpPr>
            <a:cxnSpLocks/>
          </p:cNvCxnSpPr>
          <p:nvPr/>
        </p:nvCxnSpPr>
        <p:spPr>
          <a:xfrm>
            <a:off x="5813240" y="6375554"/>
            <a:ext cx="1521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00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Flow of Change</a:t>
            </a: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Perform Any Changes…</a:t>
            </a:r>
            <a:endParaRPr/>
          </a:p>
        </p:txBody>
      </p:sp>
      <p:cxnSp>
        <p:nvCxnSpPr>
          <p:cNvPr id="156" name="Google Shape;156;p22"/>
          <p:cNvCxnSpPr>
            <a:stCxn id="157" idx="0"/>
            <a:endCxn id="158" idx="2"/>
          </p:cNvCxnSpPr>
          <p:nvPr/>
        </p:nvCxnSpPr>
        <p:spPr>
          <a:xfrm rot="10800000">
            <a:off x="9770775" y="3721645"/>
            <a:ext cx="0" cy="179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9" name="Google Shape;159;p22"/>
          <p:cNvGrpSpPr/>
          <p:nvPr/>
        </p:nvGrpSpPr>
        <p:grpSpPr>
          <a:xfrm>
            <a:off x="4925650" y="1482725"/>
            <a:ext cx="6182225" cy="5783650"/>
            <a:chOff x="4011250" y="1711325"/>
            <a:chExt cx="6182225" cy="5783650"/>
          </a:xfrm>
        </p:grpSpPr>
        <p:sp>
          <p:nvSpPr>
            <p:cNvPr id="160" name="Google Shape;160;p22"/>
            <p:cNvSpPr/>
            <p:nvPr/>
          </p:nvSpPr>
          <p:spPr>
            <a:xfrm>
              <a:off x="4011250" y="230605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Backup before changing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your fallback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1" name="Google Shape;161;p22"/>
            <p:cNvSpPr/>
            <p:nvPr/>
          </p:nvSpPr>
          <p:spPr>
            <a:xfrm>
              <a:off x="4011250" y="325564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change in new file on test environment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2" name="Google Shape;162;p22"/>
            <p:cNvSpPr/>
            <p:nvPr/>
          </p:nvSpPr>
          <p:spPr>
            <a:xfrm>
              <a:off x="4011250" y="420523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Restart the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63" name="Google Shape;163;p22"/>
            <p:cNvGrpSpPr/>
            <p:nvPr/>
          </p:nvGrpSpPr>
          <p:grpSpPr>
            <a:xfrm>
              <a:off x="4011300" y="4888420"/>
              <a:ext cx="2674200" cy="773400"/>
              <a:chOff x="4011300" y="5410675"/>
              <a:chExt cx="2674200" cy="773400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5" name="Google Shape;165;p22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66" name="Google Shape;166;p22"/>
            <p:cNvSpPr/>
            <p:nvPr/>
          </p:nvSpPr>
          <p:spPr>
            <a:xfrm>
              <a:off x="4011250" y="591691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Run Test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4011250" y="6600100"/>
              <a:ext cx="2674200" cy="4281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Apply to Real System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grpSp>
          <p:nvGrpSpPr>
            <p:cNvPr id="168" name="Google Shape;168;p22"/>
            <p:cNvGrpSpPr/>
            <p:nvPr/>
          </p:nvGrpSpPr>
          <p:grpSpPr>
            <a:xfrm>
              <a:off x="7519275" y="5744245"/>
              <a:ext cx="2674200" cy="773400"/>
              <a:chOff x="4011300" y="5410675"/>
              <a:chExt cx="2674200" cy="773400"/>
            </a:xfrm>
          </p:grpSpPr>
          <p:sp>
            <p:nvSpPr>
              <p:cNvPr id="157" name="Google Shape;157;p22"/>
              <p:cNvSpPr/>
              <p:nvPr/>
            </p:nvSpPr>
            <p:spPr>
              <a:xfrm>
                <a:off x="4011300" y="5410675"/>
                <a:ext cx="2674200" cy="773400"/>
              </a:xfrm>
              <a:prstGeom prst="diamond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69" name="Google Shape;169;p22"/>
              <p:cNvSpPr txBox="1"/>
              <p:nvPr/>
            </p:nvSpPr>
            <p:spPr>
              <a:xfrm>
                <a:off x="4377625" y="5566525"/>
                <a:ext cx="20700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Source Sans Pro"/>
                    <a:ea typeface="Source Sans Pro"/>
                    <a:cs typeface="Source Sans Pro"/>
                    <a:sym typeface="Source Sans Pro"/>
                  </a:rPr>
                  <a:t>Is everything fine ?</a:t>
                </a:r>
                <a:endParaRPr/>
              </a:p>
            </p:txBody>
          </p:sp>
        </p:grpSp>
        <p:sp>
          <p:nvSpPr>
            <p:cNvPr id="158" name="Google Shape;158;p22"/>
            <p:cNvSpPr/>
            <p:nvPr/>
          </p:nvSpPr>
          <p:spPr>
            <a:xfrm>
              <a:off x="7519275" y="3255640"/>
              <a:ext cx="2674200" cy="6945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Restore Procedures</a:t>
              </a:r>
              <a:b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 sz="1800">
                  <a:latin typeface="Source Sans Pro"/>
                  <a:ea typeface="Source Sans Pro"/>
                  <a:cs typeface="Source Sans Pro"/>
                  <a:sym typeface="Source Sans Pro"/>
                </a:rPr>
                <a:t>Think another solution</a:t>
              </a:r>
              <a:endParaRPr sz="180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5206950" y="1711325"/>
              <a:ext cx="282900" cy="282900"/>
            </a:xfrm>
            <a:prstGeom prst="flowChartConnector">
              <a:avLst/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1" name="Google Shape;171;p22"/>
            <p:cNvCxnSpPr>
              <a:stCxn id="170" idx="4"/>
              <a:endCxn id="160" idx="0"/>
            </p:cNvCxnSpPr>
            <p:nvPr/>
          </p:nvCxnSpPr>
          <p:spPr>
            <a:xfrm>
              <a:off x="5348400" y="1994225"/>
              <a:ext cx="0" cy="31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2" name="Google Shape;172;p22"/>
            <p:cNvCxnSpPr>
              <a:endCxn id="161" idx="0"/>
            </p:cNvCxnSpPr>
            <p:nvPr/>
          </p:nvCxnSpPr>
          <p:spPr>
            <a:xfrm>
              <a:off x="5348350" y="300064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3" name="Google Shape;173;p22"/>
            <p:cNvCxnSpPr>
              <a:endCxn id="162" idx="0"/>
            </p:cNvCxnSpPr>
            <p:nvPr/>
          </p:nvCxnSpPr>
          <p:spPr>
            <a:xfrm>
              <a:off x="5348350" y="395023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174;p22"/>
            <p:cNvCxnSpPr>
              <a:stCxn id="162" idx="2"/>
              <a:endCxn id="164" idx="0"/>
            </p:cNvCxnSpPr>
            <p:nvPr/>
          </p:nvCxnSpPr>
          <p:spPr>
            <a:xfrm>
              <a:off x="5348350" y="463333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" name="Google Shape;175;p22"/>
            <p:cNvCxnSpPr>
              <a:stCxn id="164" idx="2"/>
              <a:endCxn id="166" idx="0"/>
            </p:cNvCxnSpPr>
            <p:nvPr/>
          </p:nvCxnSpPr>
          <p:spPr>
            <a:xfrm>
              <a:off x="5348400" y="5661820"/>
              <a:ext cx="0" cy="255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Google Shape;176;p22"/>
            <p:cNvCxnSpPr>
              <a:stCxn id="166" idx="3"/>
              <a:endCxn id="157" idx="1"/>
            </p:cNvCxnSpPr>
            <p:nvPr/>
          </p:nvCxnSpPr>
          <p:spPr>
            <a:xfrm>
              <a:off x="6685450" y="6130960"/>
              <a:ext cx="833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Google Shape;177;p22"/>
            <p:cNvCxnSpPr>
              <a:stCxn id="158" idx="0"/>
              <a:endCxn id="160" idx="3"/>
            </p:cNvCxnSpPr>
            <p:nvPr/>
          </p:nvCxnSpPr>
          <p:spPr>
            <a:xfrm rot="5400000" flipH="1">
              <a:off x="7469775" y="1869040"/>
              <a:ext cx="602400" cy="2170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8" name="Google Shape;178;p22"/>
            <p:cNvCxnSpPr>
              <a:stCxn id="164" idx="3"/>
            </p:cNvCxnSpPr>
            <p:nvPr/>
          </p:nvCxnSpPr>
          <p:spPr>
            <a:xfrm rot="10800000" flipH="1">
              <a:off x="6685500" y="3950020"/>
              <a:ext cx="1332600" cy="1325100"/>
            </a:xfrm>
            <a:prstGeom prst="bentConnector3">
              <a:avLst>
                <a:gd name="adj1" fmla="val 99366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" name="Google Shape;179;p22"/>
            <p:cNvCxnSpPr>
              <a:stCxn id="157" idx="2"/>
              <a:endCxn id="167" idx="3"/>
            </p:cNvCxnSpPr>
            <p:nvPr/>
          </p:nvCxnSpPr>
          <p:spPr>
            <a:xfrm rot="5400000">
              <a:off x="7622775" y="5580445"/>
              <a:ext cx="296400" cy="21708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80" name="Google Shape;180;p22"/>
            <p:cNvGrpSpPr/>
            <p:nvPr/>
          </p:nvGrpSpPr>
          <p:grpSpPr>
            <a:xfrm>
              <a:off x="5206950" y="7212075"/>
              <a:ext cx="282900" cy="282900"/>
              <a:chOff x="5206950" y="7212075"/>
              <a:chExt cx="282900" cy="282900"/>
            </a:xfrm>
          </p:grpSpPr>
          <p:sp>
            <p:nvSpPr>
              <p:cNvPr id="181" name="Google Shape;181;p22"/>
              <p:cNvSpPr/>
              <p:nvPr/>
            </p:nvSpPr>
            <p:spPr>
              <a:xfrm>
                <a:off x="5206950" y="7212075"/>
                <a:ext cx="282900" cy="282900"/>
              </a:xfrm>
              <a:prstGeom prst="flowChartConnector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2"/>
              <p:cNvSpPr/>
              <p:nvPr/>
            </p:nvSpPr>
            <p:spPr>
              <a:xfrm>
                <a:off x="5232750" y="7237875"/>
                <a:ext cx="231300" cy="231300"/>
              </a:xfrm>
              <a:prstGeom prst="flowChartConnector">
                <a:avLst/>
              </a:prstGeom>
              <a:solidFill>
                <a:srgbClr val="0000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3" name="Google Shape;183;p22"/>
            <p:cNvCxnSpPr>
              <a:stCxn id="167" idx="2"/>
              <a:endCxn id="181" idx="0"/>
            </p:cNvCxnSpPr>
            <p:nvPr/>
          </p:nvCxnSpPr>
          <p:spPr>
            <a:xfrm>
              <a:off x="5348350" y="7028200"/>
              <a:ext cx="0" cy="1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SA-NA Junction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FreeBSD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13.1-RELEASE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Self-study for the SA course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https://nasa.cs.nctu.edu.tw/sa/2022/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 &amp; A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6396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Website: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https://nasa.cs.nctu.edu.tw/na/202</a:t>
            </a:r>
            <a:r>
              <a:rPr lang="en-US" altLang="zh-TW" u="sng" dirty="0">
                <a:solidFill>
                  <a:schemeClr val="hlink"/>
                </a:solidFill>
                <a:hlinkClick r:id="rId3"/>
              </a:rPr>
              <a:t>3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/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Instructors: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曾亮齊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lctseng@cs.nctu.edu.tw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王則涵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wangth@cs.nctu.edu.tw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林瑞男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6"/>
              </a:rPr>
              <a:t>jnlin@cs.nctu.edu.tw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許立文</a:t>
            </a:r>
            <a:r>
              <a:rPr lang="en-US" dirty="0"/>
              <a:t> </a:t>
            </a:r>
            <a:r>
              <a:rPr lang="en-US" u="sng" dirty="0">
                <a:solidFill>
                  <a:schemeClr val="hlink"/>
                </a:solidFill>
                <a:hlinkClick r:id="rId7"/>
              </a:rPr>
              <a:t>lwhsu@cs.nctu.edu.tw</a:t>
            </a:r>
            <a:r>
              <a:rPr lang="en-US" dirty="0"/>
              <a:t>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Time: </a:t>
            </a:r>
            <a:endParaRPr dirty="0"/>
          </a:p>
          <a:p>
            <a:pPr lvl="1" indent="-406400">
              <a:buChar char="○"/>
            </a:pPr>
            <a:r>
              <a:rPr lang="en-US" dirty="0" err="1"/>
              <a:t>Rabc</a:t>
            </a:r>
            <a:r>
              <a:rPr lang="en-US" dirty="0"/>
              <a:t> (Thu</a:t>
            </a:r>
            <a:r>
              <a:rPr lang="en-US" altLang="zh-TW" dirty="0"/>
              <a:t>.</a:t>
            </a:r>
            <a:r>
              <a:rPr lang="zh-TW" altLang="en-US" dirty="0"/>
              <a:t> </a:t>
            </a:r>
            <a:r>
              <a:rPr lang="en-US" dirty="0"/>
              <a:t>18:30 ~ 21:20)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Place:</a:t>
            </a:r>
            <a:endParaRPr dirty="0"/>
          </a:p>
          <a:p>
            <a:pPr lvl="1" indent="-406400">
              <a:buChar char="○"/>
            </a:pPr>
            <a:r>
              <a:rPr lang="en-US" dirty="0"/>
              <a:t>EC114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Live streaming </a:t>
            </a:r>
            <a:r>
              <a:rPr lang="en-US" dirty="0"/>
              <a:t>(only if announced)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chemeClr val="dk1"/>
                </a:solidFill>
              </a:rPr>
              <a:t>Discussion Forum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en-US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We suggest you to join - TAs might give homework hints there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Request join and tell us your student ID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Ask</a:t>
            </a:r>
            <a:r>
              <a:rPr lang="en-US" sz="2900">
                <a:solidFill>
                  <a:srgbClr val="FF0000"/>
                </a:solidFill>
              </a:rPr>
              <a:t> course-related/technical questions</a:t>
            </a:r>
            <a:r>
              <a:rPr lang="en-US" sz="2900">
                <a:solidFill>
                  <a:schemeClr val="dk1"/>
                </a:solidFill>
              </a:rPr>
              <a:t> there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○"/>
            </a:pPr>
            <a:r>
              <a:rPr lang="en-US" sz="2900">
                <a:solidFill>
                  <a:schemeClr val="dk1"/>
                </a:solidFill>
              </a:rPr>
              <a:t>Everyone in the group can answer/vote</a:t>
            </a:r>
            <a:endParaRPr sz="2900">
              <a:solidFill>
                <a:schemeClr val="dk1"/>
              </a:solidFill>
            </a:endParaRPr>
          </a:p>
          <a:p>
            <a:pPr marL="914400" lvl="1" indent="-412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00"/>
              <a:buChar char="○"/>
            </a:pPr>
            <a:r>
              <a:rPr lang="en-US" sz="2900">
                <a:solidFill>
                  <a:srgbClr val="FF0000"/>
                </a:solidFill>
              </a:rPr>
              <a:t>But DON'T post direct answer/configuration there!</a:t>
            </a:r>
            <a:endParaRPr sz="2900">
              <a:solidFill>
                <a:srgbClr val="FF0000"/>
              </a:solidFill>
            </a:endParaRPr>
          </a:p>
          <a:p>
            <a:pPr marL="1371600" lvl="2" indent="-412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■"/>
            </a:pPr>
            <a:r>
              <a:rPr lang="en-US" sz="2900">
                <a:solidFill>
                  <a:schemeClr val="dk1"/>
                </a:solidFill>
              </a:rPr>
              <a:t>You will be banned</a:t>
            </a:r>
            <a:endParaRPr sz="2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  <p:grpSp>
        <p:nvGrpSpPr>
          <p:cNvPr id="59" name="Google Shape;59;p10"/>
          <p:cNvGrpSpPr/>
          <p:nvPr/>
        </p:nvGrpSpPr>
        <p:grpSpPr>
          <a:xfrm>
            <a:off x="6227533" y="5241034"/>
            <a:ext cx="5000260" cy="1982796"/>
            <a:chOff x="4572000" y="4495800"/>
            <a:chExt cx="4478112" cy="1900504"/>
          </a:xfrm>
        </p:grpSpPr>
        <p:pic>
          <p:nvPicPr>
            <p:cNvPr id="60" name="Google Shape;60;p1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72000" y="4495800"/>
              <a:ext cx="4478112" cy="1900504"/>
            </a:xfrm>
            <a:prstGeom prst="rect">
              <a:avLst/>
            </a:prstGeom>
            <a:solidFill>
              <a:srgbClr val="ECECEC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sp>
          <p:nvSpPr>
            <p:cNvPr id="61" name="Google Shape;61;p10"/>
            <p:cNvSpPr/>
            <p:nvPr/>
          </p:nvSpPr>
          <p:spPr>
            <a:xfrm>
              <a:off x="4613299" y="5228029"/>
              <a:ext cx="4436700" cy="838200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Lecture/Exam in Chinese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Not recommend for those do not speak Chinese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Char char="●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TAs: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-US" dirty="0"/>
              <a:t>might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have about 6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TAs.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○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Email to TAs: </a:t>
            </a:r>
            <a:r>
              <a:rPr lang="en-US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ta@nasa.cs.nctu.edu.tw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■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received by all lecturers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 dirty="0">
                <a:solidFill>
                  <a:schemeClr val="dk1"/>
                </a:solidFill>
              </a:rPr>
              <a:t>Office hour</a:t>
            </a:r>
            <a:endParaRPr sz="3000" dirty="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 dirty="0">
                <a:solidFill>
                  <a:schemeClr val="dk1"/>
                </a:solidFill>
              </a:rPr>
              <a:t>Wed, 15:30 ~ 17:20, by appointment, @</a:t>
            </a:r>
            <a:r>
              <a:rPr lang="en-US" sz="3000" u="sng" dirty="0">
                <a:solidFill>
                  <a:schemeClr val="hlink"/>
                </a:solidFill>
                <a:hlinkClick r:id="rId4"/>
              </a:rPr>
              <a:t>CSIT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Syllabus</a:t>
            </a:r>
            <a:endParaRPr sz="5200"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>
                <a:solidFill>
                  <a:schemeClr val="dk1"/>
                </a:solidFill>
              </a:rPr>
              <a:t>Email Policy (</a:t>
            </a:r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Don't send course-related/technical questions to TAs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TAs won't answer you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Please ask them on course forum instead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○"/>
            </a:pPr>
            <a:r>
              <a:rPr lang="en-US" sz="3000">
                <a:solidFill>
                  <a:schemeClr val="dk1"/>
                </a:solidFill>
              </a:rPr>
              <a:t>Only ask TAs for personal/non-technical questions 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Course registration/dropping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Grading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Office hour appointment</a:t>
            </a:r>
            <a:endParaRPr sz="3000">
              <a:solidFill>
                <a:schemeClr val="dk1"/>
              </a:solidFill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■"/>
            </a:pPr>
            <a:r>
              <a:rPr lang="en-US" sz="3000">
                <a:solidFill>
                  <a:schemeClr val="dk1"/>
                </a:solidFill>
              </a:rPr>
              <a:t>Demo appointment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dirty="0"/>
              <a:t>Syllabus </a:t>
            </a:r>
            <a:r>
              <a:rPr lang="en-US" altLang="zh-TW" dirty="0"/>
              <a:t>–</a:t>
            </a:r>
            <a:r>
              <a:rPr lang="en-US" dirty="0"/>
              <a:t> </a:t>
            </a:r>
            <a:r>
              <a:rPr lang="en-US" sz="4800" dirty="0"/>
              <a:t>Registration &amp; Dropping Policy</a:t>
            </a:r>
            <a:endParaRPr dirty="0"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</a:rPr>
              <a:t>Registration (if you are not able to register on web)</a:t>
            </a:r>
            <a:endParaRPr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Fill the registration form and email to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-US">
                <a:solidFill>
                  <a:schemeClr val="dk1"/>
                </a:solidFill>
              </a:rPr>
              <a:t>Dropping (after midterm)</a:t>
            </a:r>
            <a:endParaRPr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Contact CS Department Office if you cannot find lecturers near the deadline</a:t>
            </a:r>
            <a:endParaRPr sz="3000">
              <a:solidFill>
                <a:schemeClr val="dk1"/>
              </a:solidFill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○"/>
            </a:pPr>
            <a:r>
              <a:rPr lang="en-US" sz="3000">
                <a:solidFill>
                  <a:schemeClr val="dk1"/>
                </a:solidFill>
              </a:rPr>
              <a:t>Or email to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ta@nasa.cs.nctu.edu.tw</a:t>
            </a:r>
            <a:r>
              <a:rPr lang="en-US" sz="3000">
                <a:solidFill>
                  <a:schemeClr val="dk1"/>
                </a:solidFill>
              </a:rPr>
              <a:t> </a:t>
            </a:r>
            <a:endParaRPr sz="3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Syllabus –	 Course Overview</a:t>
            </a:r>
            <a:endParaRPr dirty="0"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Main topics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Networking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TCP/IP Networking Environment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NAT, DHCP, Firewall, VPN, Load Balancer, …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– BIND (Berkeley Internet Name Domain)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Mail System - Postfix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SPF (Sender Policy Framework)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DKIM (Domain Keys Identified Mail)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DMARC (Domain-based Message Authentication, Reporting &amp; Conformance)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Management/Authentication/Authorization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LDAP, SNMP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Configuration Management (Ansible, Puppet)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Syllabus –	</a:t>
            </a:r>
            <a:r>
              <a:rPr lang="en-US" sz="4400" dirty="0"/>
              <a:t>Course Textbook and Reference</a:t>
            </a:r>
            <a:endParaRPr dirty="0"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Textbook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Unix and Linux System Administration Handbook (5th Edition)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Course slides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Reference book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TCP/IP Illustrated Volume 1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Postfix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DNS and BIND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SNMP, SNMPv2, SNMPv3 and RMON 1, 2</a:t>
            </a:r>
            <a:endParaRPr/>
          </a:p>
        </p:txBody>
      </p:sp>
      <p:pic>
        <p:nvPicPr>
          <p:cNvPr id="97" name="Google Shape;97;p15" descr="ShowCo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7491" y="5660487"/>
            <a:ext cx="1112838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 descr="05960021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2100" y="5681125"/>
            <a:ext cx="1096963" cy="143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descr="059600158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85100" y="5660487"/>
            <a:ext cx="1096963" cy="14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descr="untitl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58263" y="5666837"/>
            <a:ext cx="1112837" cy="14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 descr="https://images-na.ssl-images-amazon.com/images/I/61iWkQ87uTL._SX381_BO1,204,203,200_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25509" y="5660487"/>
            <a:ext cx="1105782" cy="1439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Syllabus – Text book outline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>
                <a:solidFill>
                  <a:schemeClr val="dk1"/>
                </a:solidFill>
              </a:rPr>
              <a:t>Part II. Networking</a:t>
            </a:r>
            <a:endParaRPr sz="2600"/>
          </a:p>
          <a:p>
            <a:pPr marL="13716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600"/>
              <a:t>Chap 16 – TCP/IP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17 – Routing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18 – DNS: Domain Name System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21 – SMTP: Simple Mail Transfer Protocol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22 – Directory Services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23 – Electronic Mail</a:t>
            </a:r>
            <a:endParaRPr sz="2600"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25 – Network Management and Debugging</a:t>
            </a:r>
            <a:endParaRPr sz="2600"/>
          </a:p>
          <a:p>
            <a:pPr marL="9144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Operations</a:t>
            </a:r>
            <a:endParaRPr/>
          </a:p>
          <a:p>
            <a:pPr marL="13716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Chap 30 – Monitoring</a:t>
            </a:r>
            <a:endParaRPr sz="2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876</Words>
  <Application>Microsoft Office PowerPoint</Application>
  <PresentationFormat>自訂</PresentationFormat>
  <Paragraphs>174</Paragraphs>
  <Slides>18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3" baseType="lpstr">
      <vt:lpstr>Times New Roman</vt:lpstr>
      <vt:lpstr>Courier New</vt:lpstr>
      <vt:lpstr>Arial</vt:lpstr>
      <vt:lpstr>Source Sans Pro</vt:lpstr>
      <vt:lpstr>CSCC NASA</vt:lpstr>
      <vt:lpstr>Computer Network Administration</vt:lpstr>
      <vt:lpstr>Syllabus</vt:lpstr>
      <vt:lpstr>Syllabus</vt:lpstr>
      <vt:lpstr>Syllabus</vt:lpstr>
      <vt:lpstr>Syllabus</vt:lpstr>
      <vt:lpstr>Syllabus – Registration &amp; Dropping Policy</vt:lpstr>
      <vt:lpstr>Syllabus –  Course Overview</vt:lpstr>
      <vt:lpstr>Syllabus – Course Textbook and Reference</vt:lpstr>
      <vt:lpstr>Syllabus – Text book outline</vt:lpstr>
      <vt:lpstr>Syllabus – Grade Policy</vt:lpstr>
      <vt:lpstr>Syllabus – Homework Outline </vt:lpstr>
      <vt:lpstr>Syllabus – Homework Outline</vt:lpstr>
      <vt:lpstr>Syllabus – Prerequisite </vt:lpstr>
      <vt:lpstr>Attitude</vt:lpstr>
      <vt:lpstr>Some comments on the Internet</vt:lpstr>
      <vt:lpstr>When You Perform Any Changes…</vt:lpstr>
      <vt:lpstr>SA-NA Junction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Administration</dc:title>
  <cp:lastModifiedBy>王則涵</cp:lastModifiedBy>
  <cp:revision>13</cp:revision>
  <dcterms:modified xsi:type="dcterms:W3CDTF">2023-02-15T14:21:44Z</dcterms:modified>
</cp:coreProperties>
</file>