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7" r:id="rId31"/>
    <p:sldId id="288" r:id="rId32"/>
    <p:sldId id="289" r:id="rId33"/>
    <p:sldId id="290" r:id="rId34"/>
    <p:sldId id="291" r:id="rId35"/>
    <p:sldId id="292" r:id="rId36"/>
    <p:sldId id="318" r:id="rId37"/>
    <p:sldId id="285" r:id="rId38"/>
    <p:sldId id="286" r:id="rId39"/>
  </p:sldIdLst>
  <p:sldSz cx="11998325" cy="7559675"/>
  <p:notesSz cx="7559675" cy="10691813"/>
  <p:embeddedFontLst>
    <p:embeddedFont>
      <p:font typeface="Source Sans Pro" panose="020B0503030403020204" pitchFamily="34" charset="0"/>
      <p:regular r:id="rId41"/>
      <p:bold r:id="rId42"/>
      <p:italic r:id="rId43"/>
      <p:boldItalic r:id="rId44"/>
    </p:embeddedFont>
    <p:embeddedFont>
      <p:font typeface="Times" panose="02020603050405020304" pitchFamily="18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8CFA29-44B7-4113-A160-8D7630492ADC}">
  <a:tblStyle styleId="{448CFA29-44B7-4113-A160-8D7630492A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eefb28e1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eefb28e13_0_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c0d1018d6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c0d1018d6f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c0d1018d6f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c0d1018d6f_0_1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c0d1018d6f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c0d1018d6f_0_11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c0d1018d6f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c0d1018d6f_0_12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c0d1018d6f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c0d1018d6f_0_1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0d1018d6f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0d1018d6f_0_1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c0d1018d6f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c0d1018d6f_0_1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c0d1018d6f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c0d1018d6f_0_1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c0d1018d6f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c0d1018d6f_0_1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c0d1018d6f_0_1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c0d1018d6f_0_16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c0d1018d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c0d1018d6f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c0d1018d6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c0d1018d6f_0_1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c0d1018d6f_0_1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c0d1018d6f_0_18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c0d1018d6f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c0d1018d6f_0_1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c0d1018d6f_0_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c0d1018d6f_0_19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c0d1018d6f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c0d1018d6f_0_20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c0d1018d6f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c0d1018d6f_0_2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c0d1018d6f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c0d1018d6f_0_21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c0d1018d6f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c0d1018d6f_0_2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c0d1018d6f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c0d1018d6f_0_2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c0d1018d6f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c0d1018d6f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c0d1018d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c0d1018d6f_0_1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c0d1018d6f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c0d1018d6f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c0d1018d6f_0_3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c0d1018d6f_0_3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c0d1018d6f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c0d1018d6f_0_34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c0d1018d6f_0_3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c0d1018d6f_0_36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c0d1018d6f_0_3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c0d1018d6f_0_3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c0d1018d6f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c0d1018d6f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e9e717c9f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e9e717c9f_1_6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c0d1018d6f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c0d1018d6f_0_27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c0d1018d6f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c0d1018d6f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c0d1018d6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c0d1018d6f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c0d1018d6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c0d1018d6f_0_2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c0d1018d6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c0d1018d6f_0_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0d1018d6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0d1018d6f_0_3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0d1018d6f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0d1018d6f_0_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c0d1018d6f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c0d1018d6f_0_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AddressTerminology-3.htm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UnidirectionalTraditionalOutboundOperation.htm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BidirectionalTwoWayInboundOperation-3.htm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IPNATPortBasedOverloadedOperationNetworkAddressPor-2.ht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lazyadmin.nl/home-network/dhcp-lease-time/" TargetMode="Externa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www.tcpipguide.com/free/t_DHCPLeaseAddressPoolsRangesScopesandAddressManagem-4.ht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&amp; NAT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wangth</a:t>
            </a:r>
            <a:r>
              <a:rPr lang="en-US" dirty="0"/>
              <a:t> </a:t>
            </a:r>
            <a:r>
              <a:rPr lang="en-US"/>
              <a:t>(2018-2023, </a:t>
            </a:r>
            <a:r>
              <a:rPr lang="en-US" dirty="0"/>
              <a:t>CC BY-SA)</a:t>
            </a:r>
          </a:p>
          <a:p>
            <a:pPr lvl="0"/>
            <a:r>
              <a:rPr lang="en-US" dirty="0"/>
              <a:t>? (2009-2017)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99046" y="301325"/>
            <a:ext cx="6013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(1)</a:t>
            </a:r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5213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Discover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Broadcasted by client to find available server</a:t>
            </a:r>
            <a:endParaRPr sz="19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can request its last-known IP, but the server can ignore it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Offer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find IP for client based on clients hardware address (MAC)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Request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Client request the IP it want to the server.</a:t>
            </a:r>
            <a:endParaRPr sz="19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DHCP Acknowledge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Server acknowledges the client, admit him to use the requested IP</a:t>
            </a:r>
            <a:endParaRPr sz="1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/>
              <a:t>※ Question</a:t>
            </a:r>
            <a:endParaRPr sz="2100"/>
          </a:p>
          <a:p>
            <a:pPr marL="914400" lvl="1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Why not use the IP after DHCP offer?</a:t>
            </a:r>
            <a:endParaRPr sz="1900"/>
          </a:p>
        </p:txBody>
      </p:sp>
      <p:cxnSp>
        <p:nvCxnSpPr>
          <p:cNvPr id="106" name="Google Shape;106;p16"/>
          <p:cNvCxnSpPr/>
          <p:nvPr/>
        </p:nvCxnSpPr>
        <p:spPr>
          <a:xfrm>
            <a:off x="77532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7" name="Google Shape;107;p16"/>
          <p:cNvCxnSpPr/>
          <p:nvPr/>
        </p:nvCxnSpPr>
        <p:spPr>
          <a:xfrm>
            <a:off x="10496450" y="1616850"/>
            <a:ext cx="0" cy="536430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8" name="Google Shape;108;p16"/>
          <p:cNvCxnSpPr>
            <a:stCxn id="109" idx="3"/>
          </p:cNvCxnSpPr>
          <p:nvPr/>
        </p:nvCxnSpPr>
        <p:spPr>
          <a:xfrm>
            <a:off x="7753350" y="2038050"/>
            <a:ext cx="2709900" cy="260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" name="Google Shape;110;p16"/>
          <p:cNvCxnSpPr/>
          <p:nvPr/>
        </p:nvCxnSpPr>
        <p:spPr>
          <a:xfrm flipH="1">
            <a:off x="7753250" y="3206450"/>
            <a:ext cx="2743200" cy="3498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" name="Google Shape;111;p16"/>
          <p:cNvCxnSpPr/>
          <p:nvPr/>
        </p:nvCxnSpPr>
        <p:spPr>
          <a:xfrm>
            <a:off x="7752672" y="4450714"/>
            <a:ext cx="2743200" cy="2334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3" name="Google Shape;113;p16"/>
          <p:cNvCxnSpPr/>
          <p:nvPr/>
        </p:nvCxnSpPr>
        <p:spPr>
          <a:xfrm flipH="1">
            <a:off x="7753250" y="5975050"/>
            <a:ext cx="2743200" cy="3810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4" name="Google Shape;114;p16"/>
          <p:cNvSpPr txBox="1"/>
          <p:nvPr/>
        </p:nvSpPr>
        <p:spPr>
          <a:xfrm rot="301683">
            <a:off x="7856111" y="18914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Source Sans Pro"/>
                <a:ea typeface="Source Sans Pro"/>
                <a:cs typeface="Source Sans Pro"/>
                <a:sym typeface="Source Sans Pro"/>
              </a:rPr>
              <a:t>廣播: 我要 IP</a:t>
            </a:r>
            <a:endParaRPr sz="1200" b="1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 rot="-423545">
            <a:off x="7948818" y="3088954"/>
            <a:ext cx="2360593" cy="3693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你可以用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 rot="301683">
            <a:off x="7856111" y="4253668"/>
            <a:ext cx="2553526" cy="36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請給我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 rot="-471185">
            <a:off x="7835532" y="5889354"/>
            <a:ext cx="2553548" cy="369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latin typeface="Times New Roman"/>
                <a:ea typeface="Times New Roman"/>
                <a:cs typeface="Times New Roman"/>
                <a:sym typeface="Times New Roman"/>
              </a:rPr>
              <a:t>給你用 IP1</a:t>
            </a:r>
            <a:endParaRPr sz="12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71571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Client</a:t>
            </a:r>
            <a:endParaRPr sz="1800"/>
          </a:p>
        </p:txBody>
      </p:sp>
      <p:sp>
        <p:nvSpPr>
          <p:cNvPr id="119" name="Google Shape;119;p16"/>
          <p:cNvSpPr txBox="1"/>
          <p:nvPr/>
        </p:nvSpPr>
        <p:spPr>
          <a:xfrm>
            <a:off x="9900350" y="1059625"/>
            <a:ext cx="11922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Server</a:t>
            </a:r>
            <a:endParaRPr sz="1800"/>
          </a:p>
        </p:txBody>
      </p:sp>
      <p:sp>
        <p:nvSpPr>
          <p:cNvPr id="120" name="Google Shape;120;p16"/>
          <p:cNvSpPr/>
          <p:nvPr/>
        </p:nvSpPr>
        <p:spPr>
          <a:xfrm>
            <a:off x="7753250" y="2147988"/>
            <a:ext cx="1295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Discover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0.0.0.0 port: 68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67</a:t>
            </a:r>
            <a:endParaRPr/>
          </a:p>
        </p:txBody>
      </p:sp>
      <p:sp>
        <p:nvSpPr>
          <p:cNvPr id="121" name="Google Shape;121;p16"/>
          <p:cNvSpPr/>
          <p:nvPr/>
        </p:nvSpPr>
        <p:spPr>
          <a:xfrm>
            <a:off x="8972450" y="3398825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Offer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192.168.1.1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6"/>
          <p:cNvSpPr/>
          <p:nvPr/>
        </p:nvSpPr>
        <p:spPr>
          <a:xfrm>
            <a:off x="10610824" y="3335375"/>
            <a:ext cx="12954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73456" y="132412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3" name="Google Shape;123;p16"/>
          <p:cNvSpPr/>
          <p:nvPr/>
        </p:nvSpPr>
        <p:spPr>
          <a:xfrm>
            <a:off x="7844825" y="4613738"/>
            <a:ext cx="129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Request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src: 0.0.0.0 port: 68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dst: 255.255.255.255 port: 67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DHCP option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16"/>
          <p:cNvSpPr/>
          <p:nvPr/>
        </p:nvSpPr>
        <p:spPr>
          <a:xfrm>
            <a:off x="10565550" y="4631975"/>
            <a:ext cx="1295400" cy="6567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44511"/>
                </a:moveTo>
                <a:lnTo>
                  <a:pt x="-242152" y="141151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4000" tIns="45700" rIns="54000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Request 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Server=192.168.1.1</a:t>
            </a:r>
            <a:endParaRPr/>
          </a:p>
        </p:txBody>
      </p:sp>
      <p:sp>
        <p:nvSpPr>
          <p:cNvPr id="125" name="Google Shape;125;p16"/>
          <p:cNvSpPr/>
          <p:nvPr/>
        </p:nvSpPr>
        <p:spPr>
          <a:xfrm>
            <a:off x="10590750" y="6147638"/>
            <a:ext cx="1387500" cy="7365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w="120000" h="120000" fill="none" extrusionOk="0">
                <a:moveTo>
                  <a:pt x="110117" y="132412"/>
                </a:moveTo>
                <a:lnTo>
                  <a:pt x="-87044" y="131635"/>
                </a:lnTo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IP=192.168.1.100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netmask=255.255.255.0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router=192.168.1.1</a:t>
            </a:r>
            <a:b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dns=192.168.1.1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IP lease time=1 day</a:t>
            </a:r>
            <a:endParaRPr/>
          </a:p>
        </p:txBody>
      </p:sp>
      <p:sp>
        <p:nvSpPr>
          <p:cNvPr id="126" name="Google Shape;126;p16"/>
          <p:cNvSpPr/>
          <p:nvPr/>
        </p:nvSpPr>
        <p:spPr>
          <a:xfrm>
            <a:off x="8972450" y="6245200"/>
            <a:ext cx="1524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Ack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src: 192.168.1.1 port: 67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dst: 255.255.255.255 port: 68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DHCP option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Protocol (2)</a:t>
            </a:r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31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Inform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Request more information than the server sent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Repeat data for a particular application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ex. browsers request web proxy settings from server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does </a:t>
            </a:r>
            <a:r>
              <a:rPr lang="en-US">
                <a:solidFill>
                  <a:srgbClr val="FF0000"/>
                </a:solidFill>
              </a:rPr>
              <a:t>not</a:t>
            </a:r>
            <a:r>
              <a:rPr lang="en-US"/>
              <a:t> refresh the IP expiry time in server’s database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DHCP Release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Client send this request to server to releases the IP, and the client will un-configure this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Not mandatory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(1)</a:t>
            </a:r>
            <a:endParaRPr dirty="0"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5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Kernel support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device bpf                  (FreeBSD 5.x↑)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pseudo-device bpf     (FreeBSD 4.x↓)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Install DHCP server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/usr/ports/net/isc-dhcp44-server/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pkg install isc-dhcp44-server</a:t>
            </a:r>
            <a:endParaRPr sz="25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Enable DHCP server in /etc/rc.conf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dhcpd_enable="YES"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dhcpd_flags="-q"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dhcpd_conf="/usr/local/etc/dhcpd.conf"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dhcpd_ifaces=""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dhcpd_withumask="022"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46" name="Google Shape;146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(2)</a:t>
            </a:r>
            <a:endParaRPr dirty="0"/>
          </a:p>
        </p:txBody>
      </p:sp>
      <p:sp>
        <p:nvSpPr>
          <p:cNvPr id="147" name="Google Shape;147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Option definitions </a:t>
            </a: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2"/>
          </p:nvPr>
        </p:nvSpPr>
        <p:spPr>
          <a:xfrm>
            <a:off x="1089550" y="2100125"/>
            <a:ext cx="10308000" cy="23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option domain-name-servers 140.113.235.107,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default-lease-time 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max-lease-time 7200;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ddns-update-style none;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log-facility local7;</a:t>
            </a:r>
            <a:endParaRPr b="1"/>
          </a:p>
        </p:txBody>
      </p:sp>
      <p:sp>
        <p:nvSpPr>
          <p:cNvPr id="149" name="Google Shape;149;p19"/>
          <p:cNvSpPr/>
          <p:nvPr/>
        </p:nvSpPr>
        <p:spPr>
          <a:xfrm>
            <a:off x="1159250" y="4032925"/>
            <a:ext cx="3151500" cy="342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9"/>
          <p:cNvSpPr txBox="1"/>
          <p:nvPr/>
        </p:nvSpPr>
        <p:spPr>
          <a:xfrm>
            <a:off x="6288675" y="1406275"/>
            <a:ext cx="2743200" cy="523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Three-way handshake</a:t>
            </a:r>
            <a:endParaRPr sz="22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9"/>
          <p:cNvSpPr/>
          <p:nvPr/>
        </p:nvSpPr>
        <p:spPr>
          <a:xfrm>
            <a:off x="5007425" y="4898550"/>
            <a:ext cx="228600" cy="990600"/>
          </a:xfrm>
          <a:prstGeom prst="leftBrace">
            <a:avLst>
              <a:gd name="adj1" fmla="val 36111"/>
              <a:gd name="adj2" fmla="val 51454"/>
            </a:avLst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236025" y="4974750"/>
            <a:ext cx="26115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/etc/syslogd.conf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rPr>
              <a:t>/etc/newsyslog.conf</a:t>
            </a:r>
            <a:endParaRPr/>
          </a:p>
        </p:txBody>
      </p:sp>
      <p:cxnSp>
        <p:nvCxnSpPr>
          <p:cNvPr id="153" name="Google Shape;153;p19"/>
          <p:cNvCxnSpPr>
            <a:stCxn id="149" idx="3"/>
            <a:endCxn id="151" idx="1"/>
          </p:cNvCxnSpPr>
          <p:nvPr/>
        </p:nvCxnSpPr>
        <p:spPr>
          <a:xfrm>
            <a:off x="4310750" y="4204375"/>
            <a:ext cx="696600" cy="12039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(3)</a:t>
            </a:r>
            <a:endParaRPr dirty="0"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48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 definition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Host definition</a:t>
            </a:r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2"/>
          </p:nvPr>
        </p:nvSpPr>
        <p:spPr>
          <a:xfrm>
            <a:off x="1072450" y="2172275"/>
            <a:ext cx="9818100" cy="19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subnet 192.168.1.0 netmask 255.255.255.0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range 192.168.1.101 192.168.1.200;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 "cs.nctu.edu.tw";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routers 192.168.1.254;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broadcast-address 192.168.1.255;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option domain-name-servers 140.113.17.5, 140.113.1.1;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default-lease-time 3600;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max-lease-time 21600;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2"/>
          </p:nvPr>
        </p:nvSpPr>
        <p:spPr>
          <a:xfrm>
            <a:off x="1072450" y="5197025"/>
            <a:ext cx="9818100" cy="17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fantasia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08:00:07:26:c0:a5;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fixed-address 192.168.1.30;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host denyClient {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	hardware ethernet 00:07:95:fd:12:13;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deny booting;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}</a:t>
            </a:r>
            <a:endParaRPr b="1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Server on FreeBSD (4)</a:t>
            </a:r>
            <a:endParaRPr dirty="0"/>
          </a:p>
        </p:txBody>
      </p:sp>
      <p:sp>
        <p:nvSpPr>
          <p:cNvPr id="169" name="Google Shape;169;p2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4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Important files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/usr/local/sbin/dhcpd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/usr/local/etc/dhcpd.conf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/var/db/dhcpd.leases	(leases issued)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/usr/local/etc/rc.d/isc-dhcpd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–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</a:t>
            </a:r>
            <a:endParaRPr/>
          </a:p>
        </p:txBody>
      </p:sp>
      <p:sp>
        <p:nvSpPr>
          <p:cNvPr id="175" name="Google Shape;175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182" name="Google Shape;182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IP Address Crisis </a:t>
            </a:r>
            <a:endParaRPr dirty="0"/>
          </a:p>
        </p:txBody>
      </p:sp>
      <p:sp>
        <p:nvSpPr>
          <p:cNvPr id="183" name="Google Shape;183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IP address crisis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Run out of class B address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most desirable ones for moderately large organizations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address were being allocated on a FCFS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With no locality of reference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Solutions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Short term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Subnetting and CIDR (classless inter-domain routing)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(network address translation)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Long term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IPv6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189" name="Google Shape;189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190" name="Google Shape;190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22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Some important characteristics of how most organizations use the internet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Most hosts are client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Few hosts access the internet simultaneously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Internet communications are routed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Address Translation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RFC 1631, in May 1994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basic implementation of NAT involves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Using one of the private addresses for local networks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Assigned one or more public IP addresses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word ‘translator’ refers to the device that implements NAT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196" name="Google Shape;196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Private Address Space</a:t>
            </a:r>
            <a:endParaRPr/>
          </a:p>
        </p:txBody>
      </p:sp>
      <p:sp>
        <p:nvSpPr>
          <p:cNvPr id="197" name="Google Shape;197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Private addresses space defined by RFC1918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24-bit block (Class A)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10.0.0.0/8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20-bit block (16 contiguous Class B)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172.16.0.0/12 ~ 172.31.0.0/12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16-bit block (256 contiguous Class C)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192.168.0.0/16 ~ 192.168.255.0/16 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Operation consideration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should set up filters for both inbound and outbound private network traffic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DHCP –</a:t>
            </a:r>
            <a:endParaRPr sz="5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/>
              <a:t>Dynamic Host Configuration Protocol</a:t>
            </a:r>
            <a:endParaRPr sz="5500"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203" name="Google Shape;203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Address Translation (NAT)</a:t>
            </a:r>
            <a:endParaRPr/>
          </a:p>
        </p:txBody>
      </p:sp>
      <p:sp>
        <p:nvSpPr>
          <p:cNvPr id="204" name="Google Shape;204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62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is NAT?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Address Translation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Re-write the source and/or destination addresses of IP packets when they pass through a router or firewall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What can be re-written?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IPs</a:t>
            </a:r>
            <a:endParaRPr sz="24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Source/destination ports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What can NAT do?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Solve the IPv4 address shortage. (the most common purpose)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Kind of firewall (security)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Load balancing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Fail over (for service requiring high availability)</a:t>
            </a:r>
            <a:endParaRPr sz="26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Terminology </a:t>
            </a:r>
            <a:endParaRPr/>
          </a:p>
        </p:txBody>
      </p:sp>
      <p:pic>
        <p:nvPicPr>
          <p:cNvPr id="211" name="Google Shape;21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5175" y="1563425"/>
            <a:ext cx="6960550" cy="53606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7"/>
          <p:cNvSpPr txBox="1"/>
          <p:nvPr/>
        </p:nvSpPr>
        <p:spPr>
          <a:xfrm>
            <a:off x="4041400" y="6924075"/>
            <a:ext cx="3788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Address Terminology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Address Mappings</a:t>
            </a:r>
            <a:endParaRPr/>
          </a:p>
        </p:txBody>
      </p:sp>
      <p:sp>
        <p:nvSpPr>
          <p:cNvPr id="219" name="Google Shape;219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79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Each time a NAT router encounters an IP datagram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It must translate addresses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BUT, how does it know what to translate, and what to use for the translated addresses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Translation table 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Maps the inside local address to the inside global address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Also contains mappings between outside global address and outside local address for inbound translations</a:t>
            </a:r>
            <a:endParaRPr sz="230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Two address mappings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Static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the inside host with an inside local address to always use a inside global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Dynamic mappings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Allow a pool of inside global addresses to be shared by a large number of inside hosts</a:t>
            </a:r>
            <a:endParaRPr sz="21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225" name="Google Shape;225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Unidirectional Operation</a:t>
            </a:r>
            <a:endParaRPr/>
          </a:p>
        </p:txBody>
      </p:sp>
      <p:sp>
        <p:nvSpPr>
          <p:cNvPr id="226" name="Google Shape;226;p2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58500" cy="3381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Unidirectional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Traditional/Outbound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original variety of NAT in RFC 1631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simplest NAT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The client/server request/response communication would sent from the inside to outside network</a:t>
            </a:r>
            <a:endParaRPr sz="2300"/>
          </a:p>
        </p:txBody>
      </p:sp>
      <p:pic>
        <p:nvPicPr>
          <p:cNvPr id="227" name="Google Shape;22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550" y="1679212"/>
            <a:ext cx="5791850" cy="420126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9"/>
          <p:cNvSpPr txBox="1"/>
          <p:nvPr/>
        </p:nvSpPr>
        <p:spPr>
          <a:xfrm>
            <a:off x="6406325" y="5880475"/>
            <a:ext cx="5094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Unidirectional (Traditional/Outbound)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35" name="Google Shape;235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85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Bidirectional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Two-Way/Inbound operation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 host on the outside network initiate a transaction with one on the inside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problem with inbound 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NAT is inherently asymmetric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outside network does not know the private addresses of the inside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Hidden addresses are not routable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outbound hosts DO NOT know the identity of the NAT router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NAT mapping table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Two methods to resolve the hidden address problem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Static mapping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RFC 2694, DNS extensions to NAT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basic process is as follows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outside host sends a DNS request using the name of the private host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DNS server for the internal network resolves the name into an inside local address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The inside local address is passed to NAT and used to create a dynamic mapping 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DNS server sends back the name resolution with the inside global address</a:t>
            </a:r>
            <a:endParaRPr sz="2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248" name="Google Shape;248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Bidirectional Operation</a:t>
            </a:r>
            <a:endParaRPr/>
          </a:p>
        </p:txBody>
      </p:sp>
      <p:pic>
        <p:nvPicPr>
          <p:cNvPr id="249" name="Google Shape;24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7513" y="1454576"/>
            <a:ext cx="7521576" cy="545595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3525513" y="6910525"/>
            <a:ext cx="49473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Bidirectional (Two-Way/Inbound) Operation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217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NAT Port-Based Operation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Overloaded operation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 Address Port Translation (NAPT)/Port Address Translation (PAT)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Both traditional NAT and bidirectional NAT work by swapping inside network and outside network addresses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One-to-one mapping between inside local address and inside global address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Use dynamic address assignment to allow a large number of private hosts to share a small number of registered public addresses</a:t>
            </a:r>
            <a:endParaRPr sz="23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Using ports to multiplex private addresses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Also translate port addresses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Allow 250 hosts on the private network to use only 20 IP address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Overloading of an inside global address</a:t>
            </a:r>
            <a:endParaRPr sz="25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pic>
        <p:nvPicPr>
          <p:cNvPr id="264" name="Google Shape;2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2200" y="1356625"/>
            <a:ext cx="7753915" cy="5624476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34"/>
          <p:cNvSpPr txBox="1"/>
          <p:nvPr/>
        </p:nvSpPr>
        <p:spPr>
          <a:xfrm>
            <a:off x="1646950" y="6981100"/>
            <a:ext cx="8702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271" name="Google Shape;271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Port-Based Operation</a:t>
            </a:r>
            <a:endParaRPr/>
          </a:p>
        </p:txBody>
      </p:sp>
      <p:sp>
        <p:nvSpPr>
          <p:cNvPr id="272" name="Google Shape;272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NAT example:</a:t>
            </a:r>
            <a:endParaRPr/>
          </a:p>
        </p:txBody>
      </p:sp>
      <p:sp>
        <p:nvSpPr>
          <p:cNvPr id="273" name="Google Shape;273;p35"/>
          <p:cNvSpPr/>
          <p:nvPr/>
        </p:nvSpPr>
        <p:spPr>
          <a:xfrm>
            <a:off x="3597608" y="4962000"/>
            <a:ext cx="3663300" cy="1565100"/>
          </a:xfrm>
          <a:prstGeom prst="roundRect">
            <a:avLst>
              <a:gd name="adj" fmla="val 9698"/>
            </a:avLst>
          </a:prstGeom>
          <a:noFill/>
          <a:ln w="9525" cap="flat" cmpd="sng">
            <a:solidFill>
              <a:srgbClr val="1F497D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35"/>
          <p:cNvSpPr txBox="1"/>
          <p:nvPr/>
        </p:nvSpPr>
        <p:spPr>
          <a:xfrm>
            <a:off x="35765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192.168.1.0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35"/>
          <p:cNvSpPr txBox="1"/>
          <p:nvPr/>
        </p:nvSpPr>
        <p:spPr>
          <a:xfrm>
            <a:off x="5329183" y="50080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192.168.1.253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76" name="Google Shape;276;p35"/>
          <p:cNvGraphicFramePr/>
          <p:nvPr>
            <p:extLst>
              <p:ext uri="{D42A27DB-BD31-4B8C-83A1-F6EECF244321}">
                <p14:modId xmlns:p14="http://schemas.microsoft.com/office/powerpoint/2010/main" val="46923118"/>
              </p:ext>
            </p:extLst>
          </p:nvPr>
        </p:nvGraphicFramePr>
        <p:xfrm>
          <a:off x="926296" y="2648413"/>
          <a:ext cx="6837650" cy="1432500"/>
        </p:xfrm>
        <a:graphic>
          <a:graphicData uri="http://schemas.openxmlformats.org/drawingml/2006/table">
            <a:tbl>
              <a:tblPr>
                <a:noFill/>
                <a:tableStyleId>{448CFA29-44B7-4113-A160-8D7630492ADC}</a:tableStyleId>
              </a:tblPr>
              <a:tblGrid>
                <a:gridCol w="1941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Orig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Alias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Remote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192.168.1.1:1030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192.168.1.2:1030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140.113.235.219:1029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140.113.235.219:1030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140.113.235.219:30029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140.113.235.219:30030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140.113.235.72:23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solidFill>
                          <a:srgbClr val="00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>
                          <a:solidFill>
                            <a:srgbClr val="00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⇔ 140.113.235.72:21</a:t>
                      </a:r>
                      <a:endParaRPr b="1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77" name="Google Shape;277;p35"/>
          <p:cNvSpPr txBox="1"/>
          <p:nvPr/>
        </p:nvSpPr>
        <p:spPr>
          <a:xfrm>
            <a:off x="1016383" y="2253925"/>
            <a:ext cx="22239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Times New Roman"/>
                <a:ea typeface="Times New Roman"/>
                <a:cs typeface="Times New Roman"/>
                <a:sym typeface="Times New Roman"/>
              </a:rPr>
              <a:t>NAT mapping table</a:t>
            </a:r>
            <a:endParaRPr sz="18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8" name="Google Shape;27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43543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35"/>
          <p:cNvCxnSpPr/>
          <p:nvPr/>
        </p:nvCxnSpPr>
        <p:spPr>
          <a:xfrm>
            <a:off x="4035158" y="536005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0" name="Google Shape;280;p35"/>
          <p:cNvCxnSpPr/>
          <p:nvPr/>
        </p:nvCxnSpPr>
        <p:spPr>
          <a:xfrm>
            <a:off x="45424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81" name="Google Shape;28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344958" y="5854149"/>
            <a:ext cx="376150" cy="3761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2" name="Google Shape;282;p35"/>
          <p:cNvCxnSpPr/>
          <p:nvPr/>
        </p:nvCxnSpPr>
        <p:spPr>
          <a:xfrm>
            <a:off x="5533033" y="536005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3" name="Google Shape;283;p35"/>
          <p:cNvSpPr txBox="1"/>
          <p:nvPr/>
        </p:nvSpPr>
        <p:spPr>
          <a:xfrm>
            <a:off x="40244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5015083" y="6151050"/>
            <a:ext cx="10359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5" name="Google Shape;285;p35"/>
          <p:cNvCxnSpPr/>
          <p:nvPr/>
        </p:nvCxnSpPr>
        <p:spPr>
          <a:xfrm>
            <a:off x="6728783" y="4288950"/>
            <a:ext cx="13800" cy="10716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6" name="Google Shape;286;p35"/>
          <p:cNvSpPr/>
          <p:nvPr/>
        </p:nvSpPr>
        <p:spPr>
          <a:xfrm>
            <a:off x="6466933" y="4803700"/>
            <a:ext cx="1482600" cy="292500"/>
          </a:xfrm>
          <a:prstGeom prst="rect">
            <a:avLst/>
          </a:prstGeom>
          <a:solidFill>
            <a:srgbClr val="EEECE1"/>
          </a:solidFill>
          <a:ln w="9525" cap="flat" cmpd="sng">
            <a:solidFill>
              <a:srgbClr val="1F497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Router with NAT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7" name="Google Shape;287;p35"/>
          <p:cNvSpPr txBox="1"/>
          <p:nvPr/>
        </p:nvSpPr>
        <p:spPr>
          <a:xfrm>
            <a:off x="5329183" y="4474638"/>
            <a:ext cx="19317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140.113.235.219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8" name="Google Shape;288;p35"/>
          <p:cNvCxnSpPr/>
          <p:nvPr/>
        </p:nvCxnSpPr>
        <p:spPr>
          <a:xfrm>
            <a:off x="6533608" y="4271000"/>
            <a:ext cx="3057600" cy="0"/>
          </a:xfrm>
          <a:prstGeom prst="straightConnector1">
            <a:avLst/>
          </a:prstGeom>
          <a:noFill/>
          <a:ln w="3810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9" name="Google Shape;289;p35"/>
          <p:cNvCxnSpPr/>
          <p:nvPr/>
        </p:nvCxnSpPr>
        <p:spPr>
          <a:xfrm>
            <a:off x="8943408" y="3776900"/>
            <a:ext cx="0" cy="494100"/>
          </a:xfrm>
          <a:prstGeom prst="straightConnector1">
            <a:avLst/>
          </a:prstGeom>
          <a:noFill/>
          <a:ln w="19050" cap="flat" cmpd="sng">
            <a:solidFill>
              <a:srgbClr val="1F497D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0" name="Google Shape;290;p35"/>
          <p:cNvSpPr txBox="1"/>
          <p:nvPr/>
        </p:nvSpPr>
        <p:spPr>
          <a:xfrm>
            <a:off x="8261358" y="4271000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140.113.235.0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1" name="Google Shape;29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8755333" y="3202024"/>
            <a:ext cx="376150" cy="37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5"/>
          <p:cNvSpPr txBox="1"/>
          <p:nvPr/>
        </p:nvSpPr>
        <p:spPr>
          <a:xfrm>
            <a:off x="8261358" y="3473138"/>
            <a:ext cx="1364100" cy="3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140.113.235.72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35"/>
          <p:cNvSpPr txBox="1"/>
          <p:nvPr/>
        </p:nvSpPr>
        <p:spPr>
          <a:xfrm>
            <a:off x="7260883" y="5384250"/>
            <a:ext cx="4770000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 err="1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Orig</a:t>
            </a: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192.168.1.1:1029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NAT: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140.113.235.219:1092 ⇔ 140.113.235.72:23</a:t>
            </a:r>
            <a:endParaRPr sz="1600" dirty="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Motivation</a:t>
            </a: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8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lvl="0" indent="-387350">
              <a:buSzPts val="2500"/>
              <a:buChar char="●"/>
            </a:pPr>
            <a:r>
              <a:rPr lang="en-US" sz="2500" dirty="0"/>
              <a:t>BOOTP</a:t>
            </a:r>
            <a:r>
              <a:rPr lang="zh-TW" altLang="en-US" sz="2500" dirty="0"/>
              <a:t> </a:t>
            </a:r>
            <a:r>
              <a:rPr lang="en-US" altLang="zh-TW" sz="2500" dirty="0"/>
              <a:t>(Bootstrap Protocol)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Support sending extra information beyond an IP address to a client to enable customized configuration </a:t>
            </a:r>
            <a:endParaRPr sz="23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Effectively solve one of the major problems that administrators have with manual configuration</a:t>
            </a:r>
            <a:endParaRPr sz="23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Problems of BOOTP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BOOTP normally uses a static method of determining what IP address to assign to a device</a:t>
            </a:r>
            <a:endParaRPr sz="23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Dynamic Host Configuration Protocol (DHCP)</a:t>
            </a:r>
            <a:endParaRPr sz="25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DHCP is an extension of the BOOTP. The first word describe the most important new capability added to BOOTP</a:t>
            </a:r>
            <a:endParaRPr sz="23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Assign IP dynamically 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Move away from static, permanent IP address assignment </a:t>
            </a:r>
            <a:endParaRPr sz="2100" dirty="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 dirty="0"/>
              <a:t>Compatible with BOOTP</a:t>
            </a:r>
            <a:endParaRPr sz="23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15" name="Google Shape;315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Compatibility Issues</a:t>
            </a:r>
            <a:endParaRPr/>
          </a:p>
        </p:txBody>
      </p:sp>
      <p:sp>
        <p:nvSpPr>
          <p:cNvPr id="316" name="Google Shape;316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61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It is NOT possible for NAT to be completely transparent to the hosts that use it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ICMP Manipulations 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Applications that embed IP address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FTP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Additional issues with port translation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The issues applying to addresses now apply to ports as well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Problems with IPSec</a:t>
            </a:r>
            <a:endParaRPr sz="2300"/>
          </a:p>
        </p:txBody>
      </p:sp>
      <p:grpSp>
        <p:nvGrpSpPr>
          <p:cNvPr id="317" name="Google Shape;317;p38"/>
          <p:cNvGrpSpPr/>
          <p:nvPr/>
        </p:nvGrpSpPr>
        <p:grpSpPr>
          <a:xfrm>
            <a:off x="1646500" y="4583950"/>
            <a:ext cx="8703600" cy="2299875"/>
            <a:chOff x="938525" y="4227725"/>
            <a:chExt cx="8703600" cy="2299875"/>
          </a:xfrm>
        </p:grpSpPr>
        <p:sp>
          <p:nvSpPr>
            <p:cNvPr id="318" name="Google Shape;318;p38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38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38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38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38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7" name="Google Shape;327;p38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28" name="Google Shape;328;p38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329" name="Google Shape;329;p38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38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38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2" name="Google Shape;332;p38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3" name="Google Shape;333;p38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334" name="Google Shape;334;p38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5" name="Google Shape;335;p38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6" name="Google Shape;336;p38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37" name="Google Shape;337;p38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338" name="Google Shape;338;p38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339" name="Google Shape;339;p38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38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38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342" name="Google Shape;342;p38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348" name="Google Shape;348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SNAT</a:t>
            </a:r>
            <a:endParaRPr dirty="0"/>
          </a:p>
        </p:txBody>
      </p:sp>
      <p:sp>
        <p:nvSpPr>
          <p:cNvPr id="349" name="Google Shape;349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82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SNAT &amp; DNAT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S: Source D: Destination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SNAT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Rewrite the source IP and/or Port.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rewritten packet looks like one sent by the NAT server.</a:t>
            </a:r>
            <a:endParaRPr/>
          </a:p>
        </p:txBody>
      </p:sp>
      <p:grpSp>
        <p:nvGrpSpPr>
          <p:cNvPr id="350" name="Google Shape;350;p39"/>
          <p:cNvGrpSpPr/>
          <p:nvPr/>
        </p:nvGrpSpPr>
        <p:grpSpPr>
          <a:xfrm>
            <a:off x="1081063" y="4087575"/>
            <a:ext cx="9834475" cy="2606725"/>
            <a:chOff x="480" y="2544"/>
            <a:chExt cx="4980" cy="1320"/>
          </a:xfrm>
        </p:grpSpPr>
        <p:cxnSp>
          <p:nvCxnSpPr>
            <p:cNvPr id="351" name="Google Shape;351;p39"/>
            <p:cNvCxnSpPr/>
            <p:nvPr/>
          </p:nvCxnSpPr>
          <p:spPr>
            <a:xfrm>
              <a:off x="1152" y="3120"/>
              <a:ext cx="12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52" name="Google Shape;352;p39"/>
            <p:cNvGrpSpPr/>
            <p:nvPr/>
          </p:nvGrpSpPr>
          <p:grpSpPr>
            <a:xfrm>
              <a:off x="480" y="2832"/>
              <a:ext cx="900" cy="576"/>
              <a:chOff x="480" y="2832"/>
              <a:chExt cx="900" cy="576"/>
            </a:xfrm>
          </p:grpSpPr>
          <p:pic>
            <p:nvPicPr>
              <p:cNvPr id="353" name="Google Shape;353;p39" descr="MCj0230360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672" y="283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4" name="Google Shape;354;p39"/>
              <p:cNvSpPr/>
              <p:nvPr/>
            </p:nvSpPr>
            <p:spPr>
              <a:xfrm>
                <a:off x="48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55" name="Google Shape;355;p39"/>
            <p:cNvCxnSpPr/>
            <p:nvPr/>
          </p:nvCxnSpPr>
          <p:spPr>
            <a:xfrm>
              <a:off x="3312" y="312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56" name="Google Shape;356;p39"/>
            <p:cNvSpPr/>
            <p:nvPr/>
          </p:nvSpPr>
          <p:spPr>
            <a:xfrm>
              <a:off x="1104" y="2544"/>
              <a:ext cx="1200" cy="300"/>
            </a:xfrm>
            <a:prstGeom prst="wedgeRectCallout">
              <a:avLst>
                <a:gd name="adj1" fmla="val -1699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192.168.1.1:1234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39"/>
            <p:cNvSpPr/>
            <p:nvPr/>
          </p:nvSpPr>
          <p:spPr>
            <a:xfrm>
              <a:off x="3312" y="2544"/>
              <a:ext cx="1500" cy="300"/>
            </a:xfrm>
            <a:prstGeom prst="wedgeRectCallout">
              <a:avLst>
                <a:gd name="adj1" fmla="val -4704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140.113.235.250:10234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140.113.235.107:53</a:t>
              </a:r>
              <a:endParaRPr sz="240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58" name="Google Shape;358;p39"/>
            <p:cNvGrpSpPr/>
            <p:nvPr/>
          </p:nvGrpSpPr>
          <p:grpSpPr>
            <a:xfrm>
              <a:off x="4560" y="2688"/>
              <a:ext cx="900" cy="720"/>
              <a:chOff x="4560" y="2688"/>
              <a:chExt cx="900" cy="720"/>
            </a:xfrm>
          </p:grpSpPr>
          <p:pic>
            <p:nvPicPr>
              <p:cNvPr id="359" name="Google Shape;359;p39" descr="MCj0233212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68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0" name="Google Shape;360;p39"/>
              <p:cNvSpPr/>
              <p:nvPr/>
            </p:nvSpPr>
            <p:spPr>
              <a:xfrm>
                <a:off x="4560" y="340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</p:grpSp>
        <p:grpSp>
          <p:nvGrpSpPr>
            <p:cNvPr id="361" name="Google Shape;361;p39"/>
            <p:cNvGrpSpPr/>
            <p:nvPr/>
          </p:nvGrpSpPr>
          <p:grpSpPr>
            <a:xfrm>
              <a:off x="1872" y="2990"/>
              <a:ext cx="2100" cy="874"/>
              <a:chOff x="1872" y="2990"/>
              <a:chExt cx="2100" cy="874"/>
            </a:xfrm>
          </p:grpSpPr>
          <p:pic>
            <p:nvPicPr>
              <p:cNvPr id="362" name="Google Shape;362;p39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99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3" name="Google Shape;363;p39"/>
              <p:cNvSpPr/>
              <p:nvPr/>
            </p:nvSpPr>
            <p:spPr>
              <a:xfrm>
                <a:off x="1968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64" name="Google Shape;364;p39"/>
              <p:cNvSpPr/>
              <p:nvPr/>
            </p:nvSpPr>
            <p:spPr>
              <a:xfrm>
                <a:off x="3024" y="331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65" name="Google Shape;365;p39"/>
              <p:cNvSpPr/>
              <p:nvPr/>
            </p:nvSpPr>
            <p:spPr>
              <a:xfrm>
                <a:off x="1872" y="3264"/>
                <a:ext cx="2100" cy="600"/>
              </a:xfrm>
              <a:prstGeom prst="upArrowCallout">
                <a:avLst>
                  <a:gd name="adj1" fmla="val 0"/>
                  <a:gd name="adj2" fmla="val 5503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192.168.1.1:1234 – 140.113.235.250:10234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371" name="Google Shape;371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DNAT</a:t>
            </a:r>
            <a:endParaRPr/>
          </a:p>
        </p:txBody>
      </p:sp>
      <p:sp>
        <p:nvSpPr>
          <p:cNvPr id="372" name="Google Shape;372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3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DNAT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Rewrite the destination IP and/or Port.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The rewritten packet will be redirect to another IP address when it pass through NAT server.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Both SNAT and DNAT are usually used together in coordination for two-way communication.</a:t>
            </a:r>
            <a:endParaRPr sz="2900"/>
          </a:p>
        </p:txBody>
      </p:sp>
      <p:grpSp>
        <p:nvGrpSpPr>
          <p:cNvPr id="373" name="Google Shape;373;p40"/>
          <p:cNvGrpSpPr/>
          <p:nvPr/>
        </p:nvGrpSpPr>
        <p:grpSpPr>
          <a:xfrm>
            <a:off x="1141775" y="3597675"/>
            <a:ext cx="9745450" cy="2095500"/>
            <a:chOff x="480" y="1824"/>
            <a:chExt cx="5076" cy="1320"/>
          </a:xfrm>
        </p:grpSpPr>
        <p:cxnSp>
          <p:nvCxnSpPr>
            <p:cNvPr id="374" name="Google Shape;374;p40"/>
            <p:cNvCxnSpPr/>
            <p:nvPr/>
          </p:nvCxnSpPr>
          <p:spPr>
            <a:xfrm>
              <a:off x="1056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375" name="Google Shape;375;p40"/>
            <p:cNvGrpSpPr/>
            <p:nvPr/>
          </p:nvGrpSpPr>
          <p:grpSpPr>
            <a:xfrm>
              <a:off x="480" y="1968"/>
              <a:ext cx="900" cy="720"/>
              <a:chOff x="480" y="1968"/>
              <a:chExt cx="900" cy="720"/>
            </a:xfrm>
          </p:grpSpPr>
          <p:pic>
            <p:nvPicPr>
              <p:cNvPr id="376" name="Google Shape;376;p40" descr="MCj02332120000[1]"/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720" y="1968"/>
                <a:ext cx="345" cy="71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7" name="Google Shape;377;p40"/>
              <p:cNvSpPr/>
              <p:nvPr/>
            </p:nvSpPr>
            <p:spPr>
              <a:xfrm>
                <a:off x="480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192.168.1.1</a:t>
                </a:r>
                <a:endParaRPr/>
              </a:p>
            </p:txBody>
          </p:sp>
        </p:grpSp>
        <p:cxnSp>
          <p:nvCxnSpPr>
            <p:cNvPr id="378" name="Google Shape;378;p40"/>
            <p:cNvCxnSpPr/>
            <p:nvPr/>
          </p:nvCxnSpPr>
          <p:spPr>
            <a:xfrm>
              <a:off x="3312" y="2400"/>
              <a:ext cx="1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lgDashDot"/>
              <a:round/>
              <a:headEnd type="triangle" w="med" len="med"/>
              <a:tailEnd type="triangle" w="med" len="med"/>
            </a:ln>
          </p:spPr>
        </p:cxnSp>
        <p:sp>
          <p:nvSpPr>
            <p:cNvPr id="379" name="Google Shape;379;p40"/>
            <p:cNvSpPr/>
            <p:nvPr/>
          </p:nvSpPr>
          <p:spPr>
            <a:xfrm>
              <a:off x="1104" y="1824"/>
              <a:ext cx="1200" cy="300"/>
            </a:xfrm>
            <a:prstGeom prst="wedgeRectCallout">
              <a:avLst>
                <a:gd name="adj1" fmla="val -342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192.168.1.1:80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80" name="Google Shape;380;p40"/>
            <p:cNvSpPr/>
            <p:nvPr/>
          </p:nvSpPr>
          <p:spPr>
            <a:xfrm>
              <a:off x="3360" y="1824"/>
              <a:ext cx="1500" cy="300"/>
            </a:xfrm>
            <a:prstGeom prst="wedgeRectCallout">
              <a:avLst>
                <a:gd name="adj1" fmla="val -7931"/>
                <a:gd name="adj2" fmla="val 11458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54000" tIns="28800" rIns="54000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S: 140.113.24.107:1357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0" u="none" strike="noStrike" cap="none">
                  <a:solidFill>
                    <a:srgbClr val="80808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D: 140.113.235.107:8080</a:t>
              </a:r>
              <a:endParaRPr sz="2200" i="0" u="none" strike="noStrike" cap="none">
                <a:solidFill>
                  <a:srgbClr val="80808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381" name="Google Shape;381;p40"/>
            <p:cNvGrpSpPr/>
            <p:nvPr/>
          </p:nvGrpSpPr>
          <p:grpSpPr>
            <a:xfrm>
              <a:off x="4656" y="2112"/>
              <a:ext cx="900" cy="576"/>
              <a:chOff x="4656" y="2112"/>
              <a:chExt cx="900" cy="576"/>
            </a:xfrm>
          </p:grpSpPr>
          <p:pic>
            <p:nvPicPr>
              <p:cNvPr id="382" name="Google Shape;382;p40" descr="MCj02303600000[1]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4848" y="2112"/>
                <a:ext cx="476" cy="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" name="Google Shape;383;p40"/>
              <p:cNvSpPr/>
              <p:nvPr/>
            </p:nvSpPr>
            <p:spPr>
              <a:xfrm>
                <a:off x="4656" y="2688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140.113.24.107</a:t>
                </a:r>
                <a:endParaRPr/>
              </a:p>
            </p:txBody>
          </p:sp>
        </p:grpSp>
        <p:grpSp>
          <p:nvGrpSpPr>
            <p:cNvPr id="384" name="Google Shape;384;p40"/>
            <p:cNvGrpSpPr/>
            <p:nvPr/>
          </p:nvGrpSpPr>
          <p:grpSpPr>
            <a:xfrm>
              <a:off x="1968" y="2270"/>
              <a:ext cx="1956" cy="874"/>
              <a:chOff x="1968" y="2270"/>
              <a:chExt cx="1956" cy="874"/>
            </a:xfrm>
          </p:grpSpPr>
          <p:pic>
            <p:nvPicPr>
              <p:cNvPr id="385" name="Google Shape;385;p40" descr="MCj02233680000[1]"/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448" y="2270"/>
                <a:ext cx="859" cy="274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6" name="Google Shape;386;p40"/>
              <p:cNvSpPr/>
              <p:nvPr/>
            </p:nvSpPr>
            <p:spPr>
              <a:xfrm>
                <a:off x="1968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192.168.1.254</a:t>
                </a:r>
                <a:endParaRPr/>
              </a:p>
            </p:txBody>
          </p:sp>
          <p:sp>
            <p:nvSpPr>
              <p:cNvPr id="387" name="Google Shape;387;p40"/>
              <p:cNvSpPr/>
              <p:nvPr/>
            </p:nvSpPr>
            <p:spPr>
              <a:xfrm>
                <a:off x="3024" y="2592"/>
                <a:ext cx="900" cy="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 b="0" i="0" u="none" strike="noStrike" cap="none">
                    <a:solidFill>
                      <a:srgbClr val="000000"/>
                    </a:solidFill>
                    <a:latin typeface="Times"/>
                    <a:ea typeface="Times"/>
                    <a:cs typeface="Times"/>
                    <a:sym typeface="Times"/>
                  </a:rPr>
                  <a:t>140.113.235.250</a:t>
                </a:r>
                <a:endParaRPr/>
              </a:p>
            </p:txBody>
          </p:sp>
          <p:sp>
            <p:nvSpPr>
              <p:cNvPr id="388" name="Google Shape;388;p40"/>
              <p:cNvSpPr/>
              <p:nvPr/>
            </p:nvSpPr>
            <p:spPr>
              <a:xfrm>
                <a:off x="1968" y="2544"/>
                <a:ext cx="1800" cy="600"/>
              </a:xfrm>
              <a:prstGeom prst="upArrowCallout">
                <a:avLst>
                  <a:gd name="adj1" fmla="val 0"/>
                  <a:gd name="adj2" fmla="val 9552"/>
                  <a:gd name="adj3" fmla="val 15329"/>
                  <a:gd name="adj4" fmla="val 60227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18000" tIns="45700" rIns="18000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NAT Mapping Table: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400" i="0" u="none" strike="noStrike" cap="none">
                    <a:solidFill>
                      <a:srgbClr val="000000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140.113.235.250:8080 – 192.168.1.1:80</a:t>
                </a:r>
                <a:endParaRPr sz="140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394" name="Google Shape;394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(1)</a:t>
            </a:r>
            <a:endParaRPr/>
          </a:p>
        </p:txBody>
      </p:sp>
      <p:sp>
        <p:nvSpPr>
          <p:cNvPr id="395" name="Google Shape;395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53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Setup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Network topology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Advanced redirection configuration</a:t>
            </a:r>
            <a:endParaRPr/>
          </a:p>
        </p:txBody>
      </p:sp>
      <p:sp>
        <p:nvSpPr>
          <p:cNvPr id="396" name="Google Shape;396;p41"/>
          <p:cNvSpPr/>
          <p:nvPr/>
        </p:nvSpPr>
        <p:spPr>
          <a:xfrm>
            <a:off x="1714400" y="43921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Web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7" name="Google Shape;397;p41"/>
          <p:cNvSpPr/>
          <p:nvPr/>
        </p:nvSpPr>
        <p:spPr>
          <a:xfrm>
            <a:off x="1714400" y="534007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FTP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192.168.1.2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8" name="Google Shape;398;p41"/>
          <p:cNvSpPr/>
          <p:nvPr/>
        </p:nvSpPr>
        <p:spPr>
          <a:xfrm>
            <a:off x="1714400" y="6288025"/>
            <a:ext cx="10776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PC1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200">
                <a:latin typeface="Times New Roman"/>
                <a:ea typeface="Times New Roman"/>
                <a:cs typeface="Times New Roman"/>
                <a:sym typeface="Times New Roman"/>
              </a:rPr>
              <a:t>192.168.1.101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41"/>
          <p:cNvSpPr/>
          <p:nvPr/>
        </p:nvSpPr>
        <p:spPr>
          <a:xfrm>
            <a:off x="3450575" y="549082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0" name="Google Shape;400;p41"/>
          <p:cNvSpPr/>
          <p:nvPr/>
        </p:nvSpPr>
        <p:spPr>
          <a:xfrm>
            <a:off x="5018000" y="5117025"/>
            <a:ext cx="1899300" cy="1024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NAT Server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Public: 140.113.235.4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Private: 192.168.1.254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41"/>
          <p:cNvSpPr/>
          <p:nvPr/>
        </p:nvSpPr>
        <p:spPr>
          <a:xfrm>
            <a:off x="7336300" y="5388525"/>
            <a:ext cx="1562100" cy="4818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ipwf firewall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41"/>
          <p:cNvSpPr/>
          <p:nvPr/>
        </p:nvSpPr>
        <p:spPr>
          <a:xfrm>
            <a:off x="7535050" y="4542875"/>
            <a:ext cx="1164600" cy="2772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Switch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3" name="Google Shape;403;p41"/>
          <p:cNvSpPr/>
          <p:nvPr/>
        </p:nvSpPr>
        <p:spPr>
          <a:xfrm>
            <a:off x="10057800" y="4424800"/>
            <a:ext cx="1562112" cy="915300"/>
          </a:xfrm>
          <a:prstGeom prst="cloud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Uplink to Internet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4" name="Google Shape;404;p41"/>
          <p:cNvSpPr/>
          <p:nvPr/>
        </p:nvSpPr>
        <p:spPr>
          <a:xfrm>
            <a:off x="7114450" y="3493700"/>
            <a:ext cx="2005800" cy="578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Other Public Service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Unprotected area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05" name="Google Shape;405;p41"/>
          <p:cNvCxnSpPr>
            <a:stCxn id="396" idx="3"/>
            <a:endCxn id="399" idx="1"/>
          </p:cNvCxnSpPr>
          <p:nvPr/>
        </p:nvCxnSpPr>
        <p:spPr>
          <a:xfrm>
            <a:off x="2792000" y="46814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41"/>
          <p:cNvCxnSpPr>
            <a:stCxn id="397" idx="3"/>
            <a:endCxn id="399" idx="1"/>
          </p:cNvCxnSpPr>
          <p:nvPr/>
        </p:nvCxnSpPr>
        <p:spPr>
          <a:xfrm>
            <a:off x="2792000" y="5629425"/>
            <a:ext cx="6585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41"/>
          <p:cNvCxnSpPr>
            <a:stCxn id="398" idx="3"/>
            <a:endCxn id="399" idx="1"/>
          </p:cNvCxnSpPr>
          <p:nvPr/>
        </p:nvCxnSpPr>
        <p:spPr>
          <a:xfrm rot="10800000" flipH="1">
            <a:off x="2792000" y="5629375"/>
            <a:ext cx="658500" cy="948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41"/>
          <p:cNvCxnSpPr>
            <a:stCxn id="399" idx="3"/>
            <a:endCxn id="400" idx="1"/>
          </p:cNvCxnSpPr>
          <p:nvPr/>
        </p:nvCxnSpPr>
        <p:spPr>
          <a:xfrm>
            <a:off x="4615175" y="5629425"/>
            <a:ext cx="402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41"/>
          <p:cNvCxnSpPr>
            <a:stCxn id="400" idx="3"/>
            <a:endCxn id="401" idx="1"/>
          </p:cNvCxnSpPr>
          <p:nvPr/>
        </p:nvCxnSpPr>
        <p:spPr>
          <a:xfrm>
            <a:off x="6917300" y="5629425"/>
            <a:ext cx="419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41"/>
          <p:cNvCxnSpPr>
            <a:endCxn id="402" idx="2"/>
          </p:cNvCxnSpPr>
          <p:nvPr/>
        </p:nvCxnSpPr>
        <p:spPr>
          <a:xfrm rot="10800000">
            <a:off x="8117350" y="4820075"/>
            <a:ext cx="0" cy="568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1" name="Google Shape;411;p41"/>
          <p:cNvCxnSpPr>
            <a:stCxn id="402" idx="3"/>
            <a:endCxn id="403" idx="2"/>
          </p:cNvCxnSpPr>
          <p:nvPr/>
        </p:nvCxnSpPr>
        <p:spPr>
          <a:xfrm>
            <a:off x="8699650" y="4681475"/>
            <a:ext cx="1362900" cy="201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2" name="Google Shape;412;p41"/>
          <p:cNvCxnSpPr>
            <a:stCxn id="402" idx="0"/>
            <a:endCxn id="404" idx="2"/>
          </p:cNvCxnSpPr>
          <p:nvPr/>
        </p:nvCxnSpPr>
        <p:spPr>
          <a:xfrm rot="10800000">
            <a:off x="8117350" y="4072475"/>
            <a:ext cx="0" cy="470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3" name="Google Shape;413;p41"/>
          <p:cNvSpPr/>
          <p:nvPr/>
        </p:nvSpPr>
        <p:spPr>
          <a:xfrm>
            <a:off x="1616425" y="4277675"/>
            <a:ext cx="1273800" cy="27267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41"/>
          <p:cNvSpPr txBox="1"/>
          <p:nvPr/>
        </p:nvSpPr>
        <p:spPr>
          <a:xfrm>
            <a:off x="753200" y="6946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Private Network Hosts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420" name="Google Shape;420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(2)</a:t>
            </a:r>
            <a:endParaRPr/>
          </a:p>
        </p:txBody>
      </p:sp>
      <p:sp>
        <p:nvSpPr>
          <p:cNvPr id="421" name="Google Shape;421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68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configuration (in /etc/rc.conf)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ifconfig_fxp0="inet 140.113.235.4  netmask 255.255.255.0 media autoselect"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ifconfig_fxp1="inet 192.168.1.254  netmask 255.255.255.0 media autoselect“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defaultrouter="140.113.235.254“</a:t>
            </a:r>
            <a:endParaRPr sz="2100"/>
          </a:p>
          <a:p>
            <a:pPr marL="457200" lvl="0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Enable NAT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Here we use Packet Filter (PF) as our NAT server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Configuration file: /etc/pf.conf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nat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rdr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binat</a:t>
            </a:r>
            <a:endParaRPr sz="2100"/>
          </a:p>
        </p:txBody>
      </p:sp>
      <p:sp>
        <p:nvSpPr>
          <p:cNvPr id="422" name="Google Shape;422;p42"/>
          <p:cNvSpPr txBox="1">
            <a:spLocks noGrp="1"/>
          </p:cNvSpPr>
          <p:nvPr>
            <p:ph type="body" idx="2"/>
          </p:nvPr>
        </p:nvSpPr>
        <p:spPr>
          <a:xfrm>
            <a:off x="3323150" y="4506450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intranet='192.168.1.0/24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webserver=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ftpserver=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192.168.1.2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pc1=</a:t>
            </a:r>
            <a:r>
              <a:rPr lang="en-US" b="1">
                <a:solidFill>
                  <a:schemeClr val="dk1"/>
                </a:solidFill>
              </a:rPr>
              <a:t>'</a:t>
            </a:r>
            <a:r>
              <a:rPr lang="en-US" b="1"/>
              <a:t>192.168.1.101</a:t>
            </a:r>
            <a:r>
              <a:rPr lang="en-US" b="1">
                <a:solidFill>
                  <a:schemeClr val="dk1"/>
                </a:solidFill>
              </a:rPr>
              <a:t>'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80 -&gt; $webserver port 80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443 -&gt; $webserver port 443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21 -&gt; $ftpserver port 21</a:t>
            </a:r>
            <a:endParaRPr b="1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428" name="Google Shape;428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on FreeBSD (3)</a:t>
            </a:r>
            <a:endParaRPr/>
          </a:p>
        </p:txBody>
      </p:sp>
      <p:sp>
        <p:nvSpPr>
          <p:cNvPr id="429" name="Google Shape;429;p43"/>
          <p:cNvSpPr txBox="1">
            <a:spLocks noGrp="1"/>
          </p:cNvSpPr>
          <p:nvPr>
            <p:ph type="body" idx="2"/>
          </p:nvPr>
        </p:nvSpPr>
        <p:spPr>
          <a:xfrm>
            <a:off x="2435050" y="2653188"/>
            <a:ext cx="7126500" cy="225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macro definitions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extdev='fxp0‘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intranet='192.168.219.0/24‘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winxp=‘192.168.219.1’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server_int=‘192.168.219.2’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server_ext=‘140.113.214.13’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# nat rules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nat on $extdev inet from $intranet to any -&gt; $extdev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rdr on $extdev inet proto tcp to port 3389 -&gt; $winxp port 3389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binat on $extdev inet from $server_int to any -&gt; $server_ext</a:t>
            </a:r>
            <a:endParaRPr b="1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34" name="Google Shape;1234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1235" name="Google Shape;1235;p69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299" name="Google Shape;299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0" name="Google Shape;300;p3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7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NAT Overlapping Operation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Twice NAT Operation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previous three versions of NAT are normally used to connect a network using private, non-routable addresses to the public internet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No overlap between the address spaces of the inside and outside network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Cases with overlapping private and public address blocks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Private network to private network connections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Invalid assignment of public address space to private network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Dealing with overlapping blocks by using NAT twice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Translate both the source and destination address on each transition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Rely on use of the DNS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Let the inside network send requests to the overlapping network in a way that can be uniquely identified </a:t>
            </a:r>
            <a:endParaRPr sz="22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306" name="Google Shape;306;p3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NAT Overlapping Operation</a:t>
            </a:r>
            <a:endParaRPr/>
          </a:p>
        </p:txBody>
      </p:sp>
      <p:sp>
        <p:nvSpPr>
          <p:cNvPr id="307" name="Google Shape;307;p3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425800" cy="440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 client, 18.0.0.18, wants to send a request to the server </a:t>
            </a:r>
            <a:r>
              <a:rPr lang="en-US" sz="2700">
                <a:solidFill>
                  <a:srgbClr val="FF0000"/>
                </a:solidFill>
              </a:rPr>
              <a:t>www.twicenat.mit.edu</a:t>
            </a:r>
            <a:r>
              <a:rPr lang="en-US" sz="2700"/>
              <a:t>, 18.1.2.3.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18.0.0.18 sends a DNS request 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intercepts this DNS request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Consult its tables to find a special mapping for this outside host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NAT router returns 172.16.44.55 to the source client</a:t>
            </a:r>
            <a:endParaRPr sz="2500"/>
          </a:p>
        </p:txBody>
      </p:sp>
      <p:pic>
        <p:nvPicPr>
          <p:cNvPr id="308" name="Google Shape;308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6974" y="1563413"/>
            <a:ext cx="5425801" cy="3935709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37"/>
          <p:cNvSpPr txBox="1"/>
          <p:nvPr/>
        </p:nvSpPr>
        <p:spPr>
          <a:xfrm>
            <a:off x="6437275" y="5499119"/>
            <a:ext cx="49452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IP NAT Port-Based ("Overloaded") Operation: Network Address Port Translation (NAPT) / Port Address Translation (PAT)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introduction</a:t>
            </a:r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71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Dynamic address assignment 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pool of IP address is used to dynamically allocate addresses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Still support static mapping of addresses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Enable a DHCP client to “lease” a variety of network parameters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 router, DNS servers</a:t>
            </a:r>
            <a:endParaRPr sz="15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 system can connect to a network and obtain the necessary information dynamically 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Client-Server architecture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client broadcasts request for configuration info.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UDP port 68</a:t>
            </a:r>
            <a:endParaRPr sz="15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DHCP server reply on UDP port 67, including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IP, netmask, DNS, router, IP lease time, etc.</a:t>
            </a:r>
            <a:endParaRPr sz="15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RFC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2131 – Dynamic Host Configuration Protocol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RFC 2132 – DHCP Options</a:t>
            </a:r>
            <a:endParaRPr sz="17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Two main function of DHCP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Provide a mechanism for assigning addresses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A method by which clients can request addresses and other configurations 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Address Assignment</a:t>
            </a: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4474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allocation mechanisms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Provide flexibility for configuring addresses on different types of clients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Three different address allocation mechanisms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Manual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IP address is pre-allocated to a single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Automatic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permanently to a device</a:t>
            </a:r>
            <a:endParaRPr sz="21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Dynamic allocation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Assign an IP address from a pool for a limited period of time </a:t>
            </a:r>
            <a:endParaRPr sz="2100"/>
          </a:p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Manual allocation 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Equivalent to the method BOOTP used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For servers and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Administrative benefit 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Dynamic allocation</a:t>
            </a:r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309146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Benefits for dynamic allocation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Automation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No intervention for an administrator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Centralized management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An administrator can easily look to see which devices are using which addresses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Address reuse and sharing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Portability and universality 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Do NOT require DHCP server know the identity of each client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Support mobile devices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Conflict avoidance 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Leases</a:t>
            </a:r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568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address allocation is by far the most popular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Hosts are said to “lease” an address instead of “own” one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DHCP lease length policy 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 trade-off between stability and allocation efficiency 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primary benefit of using long lease is that the addresses of hosts are relatively stable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Servers 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The main drawback of using long leases is to increase the amount of time that an IP can be reused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Assigning lease length by client type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long lease for desktop computers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Use short lease for mobile devices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Factoring lease renewal into lease length selection</a:t>
            </a:r>
            <a:endParaRPr sz="2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DHCP Lease “Life Cycle”</a:t>
            </a:r>
            <a:endParaRPr dirty="0"/>
          </a:p>
        </p:txBody>
      </p:sp>
      <p:sp>
        <p:nvSpPr>
          <p:cNvPr id="86" name="Google Shape;8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4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Life cycle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Reallocation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Normal operation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Renewal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Rebinding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Release </a:t>
            </a:r>
            <a:endParaRPr/>
          </a:p>
        </p:txBody>
      </p:sp>
      <p:pic>
        <p:nvPicPr>
          <p:cNvPr id="87" name="Google Shape;8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775" y="1289875"/>
            <a:ext cx="4789025" cy="200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24125" y="3291953"/>
            <a:ext cx="6254950" cy="407177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6008550" y="7093450"/>
            <a:ext cx="4457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DHCP Lease Time - What is it and How does it work? — </a:t>
            </a:r>
            <a:r>
              <a:rPr lang="en-US" sz="1100" u="sng" dirty="0" err="1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LazyAdmin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95" name="Google Shape;95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DHCP Lease Address Pools</a:t>
            </a:r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28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Each DHCP server maintains a set of IP addresses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to allocate leases to clients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Most of clients are equals 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A range of addresses is normally handled as a single group defined for a particular network </a:t>
            </a:r>
            <a:endParaRPr/>
          </a:p>
        </p:txBody>
      </p:sp>
      <p:pic>
        <p:nvPicPr>
          <p:cNvPr id="97" name="Google Shape;9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36000" y="3844625"/>
            <a:ext cx="6124575" cy="333375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5"/>
          <p:cNvSpPr txBox="1"/>
          <p:nvPr/>
        </p:nvSpPr>
        <p:spPr>
          <a:xfrm>
            <a:off x="2348950" y="6981100"/>
            <a:ext cx="73311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The TCP/IP Guide - DHCP Lease Address Pools, Ranges (Scopes) and Address Management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2588</Words>
  <Application>Microsoft Office PowerPoint</Application>
  <PresentationFormat>自訂</PresentationFormat>
  <Paragraphs>497</Paragraphs>
  <Slides>38</Slides>
  <Notes>38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38</vt:i4>
      </vt:variant>
    </vt:vector>
  </HeadingPairs>
  <TitlesOfParts>
    <vt:vector size="44" baseType="lpstr">
      <vt:lpstr>Source Sans Pro</vt:lpstr>
      <vt:lpstr>Courier New</vt:lpstr>
      <vt:lpstr>Arial</vt:lpstr>
      <vt:lpstr>Times</vt:lpstr>
      <vt:lpstr>Times New Roman</vt:lpstr>
      <vt:lpstr>CSCC NASA</vt:lpstr>
      <vt:lpstr>DHCP &amp; NAT</vt:lpstr>
      <vt:lpstr>DHCP – Dynamic Host Configuration Protocol</vt:lpstr>
      <vt:lpstr>DHCP Motivation</vt:lpstr>
      <vt:lpstr>DHCP introduction</vt:lpstr>
      <vt:lpstr>DHCP Address Assignment</vt:lpstr>
      <vt:lpstr>Dynamic allocation</vt:lpstr>
      <vt:lpstr>DHCP Leases</vt:lpstr>
      <vt:lpstr>DHCP Lease “Life Cycle”</vt:lpstr>
      <vt:lpstr>DHCP Lease Address Pools</vt:lpstr>
      <vt:lpstr>DHCP Protocol (1)</vt:lpstr>
      <vt:lpstr>DHCP Protocol (2)</vt:lpstr>
      <vt:lpstr>DHCP Server on FreeBSD (1)</vt:lpstr>
      <vt:lpstr>DHCP Server on FreeBSD (2)</vt:lpstr>
      <vt:lpstr>DHCP Server on FreeBSD (3)</vt:lpstr>
      <vt:lpstr>DHCP Server on FreeBSD (4)</vt:lpstr>
      <vt:lpstr>NAT – Network Address Translation</vt:lpstr>
      <vt:lpstr>IP Address Crisis </vt:lpstr>
      <vt:lpstr>Network Address Translation (NAT)</vt:lpstr>
      <vt:lpstr>Private Address Space</vt:lpstr>
      <vt:lpstr>Network Address Translation (NAT)</vt:lpstr>
      <vt:lpstr>NAT Terminology </vt:lpstr>
      <vt:lpstr>NAT Address Mappings</vt:lpstr>
      <vt:lpstr>NAT Unidirectional Operation</vt:lpstr>
      <vt:lpstr>NAT Bidirectional Operation</vt:lpstr>
      <vt:lpstr>NAT Bidirectional Operation</vt:lpstr>
      <vt:lpstr>NAT Bidirectional Operation</vt:lpstr>
      <vt:lpstr>NAT Port-Based Operation</vt:lpstr>
      <vt:lpstr>NAT Port-Based Operation</vt:lpstr>
      <vt:lpstr>NAT Port-Based Operation</vt:lpstr>
      <vt:lpstr>NAT Compatibility Issues</vt:lpstr>
      <vt:lpstr>SNAT</vt:lpstr>
      <vt:lpstr>DNAT</vt:lpstr>
      <vt:lpstr>NAT on FreeBSD (1)</vt:lpstr>
      <vt:lpstr>NAT on FreeBSD (2)</vt:lpstr>
      <vt:lpstr>NAT on FreeBSD (3)</vt:lpstr>
      <vt:lpstr>Appendix</vt:lpstr>
      <vt:lpstr>NAT Overlapping Operation</vt:lpstr>
      <vt:lpstr>NAT Overlapping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DHCP &amp; NAT</dc:title>
  <dc:creator>Tse-Han Wang</dc:creator>
  <cp:lastModifiedBy>王則涵</cp:lastModifiedBy>
  <cp:revision>9</cp:revision>
  <dcterms:modified xsi:type="dcterms:W3CDTF">2023-02-21T16:07:44Z</dcterms:modified>
</cp:coreProperties>
</file>