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3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11998325" cy="7559675"/>
  <p:notesSz cx="7559675" cy="10691813"/>
  <p:embeddedFontLst>
    <p:embeddedFont>
      <p:font typeface="Source Sans Pro" panose="020B0503030403020204" pitchFamily="3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 snapToGrid="0">
      <p:cViewPr varScale="1">
        <p:scale>
          <a:sx n="96" d="100"/>
          <a:sy n="96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beefb28e1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beefb28e13_0_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2a0a4cb71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2a0a4cb71_2_10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2a0a4cb71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2a0a4cb71_2_1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2a0a4cb71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2a0a4cb71_2_12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2a0a4cb71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2a0a4cb71_2_13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2a0a4cb71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2a0a4cb71_2_14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2a0a4cb71_2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2a0a4cb71_2_14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2a0a4cb71_2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2a0a4cb71_2_15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2a0a4cb71_2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2a0a4cb71_2_15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2a0a4cb71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2a0a4cb71_2_17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2a0a4cb71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2a0a4cb71_2_18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c2a0a4cb7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c2a0a4cb71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c2a0a4cb71_2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c2a0a4cb71_2_18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c2a0a4cb71_2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c2a0a4cb71_2_19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2a0a4cb71_2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2a0a4cb71_2_19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2a0a4cb71_2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2a0a4cb71_2_20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c2a0a4cb71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c2a0a4cb71_2_2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2a0a4cb71_2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2a0a4cb71_2_21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c2a0a4cb71_2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c2a0a4cb71_2_2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2a0a4cb71_2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c2a0a4cb71_2_22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2a0a4cb71_2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c2a0a4cb71_2_23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2a0a4cb71_2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2a0a4cb71_2_24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c2a0a4cb7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c2a0a4cb71_0_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2a0a4cb71_2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2a0a4cb71_2_24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c2a0a4cb71_2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c2a0a4cb71_2_25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c2a0a4cb71_2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c2a0a4cb71_2_25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2a0a4cb71_2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c2a0a4cb71_2_26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c2a0a4cb71_2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c2a0a4cb71_2_27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2a0a4cb71_2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2a0a4cb71_2_27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2a0a4cb71_2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c2a0a4cb71_2_28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c2a0a4cb71_2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c2a0a4cb71_2_29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c2a0a4cb71_2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c2a0a4cb71_2_29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c2a0a4cb71_2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c2a0a4cb71_2_30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2a0a4cb71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2a0a4cb71_2_2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c2a0a4cb71_2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c2a0a4cb71_2_30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c2a0a4cb71_2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c2a0a4cb71_2_3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c2a0a4cb71_2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c2a0a4cb71_2_32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c2a0a4cb71_2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c2a0a4cb71_2_3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c2a0a4cb71_2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c2a0a4cb71_2_33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c2a0a4cb71_2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c2a0a4cb71_2_33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c2a0a4cb71_2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c2a0a4cb71_2_34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c2a0a4cb71_2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c2a0a4cb71_2_35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c2a0a4cb71_2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c2a0a4cb71_2_35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c2a0a4cb71_2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c2a0a4cb71_2_36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2a0a4cb71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2a0a4cb71_2_3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c2a0a4cb71_2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c2a0a4cb71_2_36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c2a0a4cb71_2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c2a0a4cb71_2_37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c2a0a4cb71_2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c2a0a4cb71_2_38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c2a0a4cb7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c2a0a4cb71_3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c2a0a4cb71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c2a0a4cb71_3_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c2a0a4cb71_3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c2a0a4cb71_3_3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2a0a4cb71_3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c2a0a4cb71_3_3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c2a0a4cb71_3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c2a0a4cb71_3_5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2a0a4cb71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2a0a4cb71_2_4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2a0a4cb71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2a0a4cb71_2_7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2a0a4cb71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2a0a4cb71_2_10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2a0a4cb71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2a0a4cb71_2_1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大標題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5272075" y="6385700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sz="3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 of Department of Computer Science, NYCU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sz="3600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iki/File:Netfilter-packet-flow.sv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ipset.netfilter.org/iptables-extensions.man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bsd.org/doc/handbook/firewalls-pf.html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mpserver/jumpserv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Firewalls</a:t>
            </a: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iptables</a:t>
            </a:r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046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User-space software that control Linux kernel firewall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Control Linux kernel Netfilter modules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Support kernel version 2.4+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Replace ipchains and ipfwadm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iptables allows system administrators to define tables containing chains of rules for the treatment of packets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Packet flow in Netfilter</a:t>
            </a:r>
            <a:endParaRPr/>
          </a:p>
        </p:txBody>
      </p:sp>
      <p:pic>
        <p:nvPicPr>
          <p:cNvPr id="175" name="Google Shape;1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15820"/>
            <a:ext cx="11430000" cy="36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7"/>
          <p:cNvSpPr txBox="1"/>
          <p:nvPr/>
        </p:nvSpPr>
        <p:spPr>
          <a:xfrm>
            <a:off x="3320650" y="5354375"/>
            <a:ext cx="5355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File:Netfilter-packet-flow.svg - Wikimedia Commons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Xtables Architecture</a:t>
            </a:r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53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Xtables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v4, v6, arp, eb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IPv4, IPv6 are different tables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Tables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filter, nat, mangle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Chains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PREROUTING, OUTPUT, FORWARD, INPUT, POSTROUTING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Rules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e.g., iptables -A INPUT -i lo -j ACCEPT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Xtables Architecture – Filter</a:t>
            </a:r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122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Filter Table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The default table of iptables command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For packets filter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INPUT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Packets that come in (to local)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OUTPUT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Packets that go out (from local)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FORWARD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Packets that pass through (from others to others)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Xtables Architecture – NAT</a:t>
            </a:r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626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NAT tables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For IP masquerade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PREROUTING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Packets that will go into the routing tables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POSTROUTING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Packets that have left the routing tables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OUTPUT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Packets that go out (from local)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Xtables Architecture – Mangle</a:t>
            </a:r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763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Mangle Table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For special purpose, e.g., add or remove some special tags from packets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PREROUTING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OUTPUT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FORWARD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INPUT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POSTROUTING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10" name="Google Shape;210;p2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iptables Flowchart</a:t>
            </a:r>
            <a:endParaRPr/>
          </a:p>
        </p:txBody>
      </p:sp>
      <p:pic>
        <p:nvPicPr>
          <p:cNvPr id="211" name="Google Shape;21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7900" y="1670925"/>
            <a:ext cx="6400800" cy="55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iptables – List</a:t>
            </a:r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4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iptables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-t tables : Target table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-L : List all rules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-n : Don't lookup domain names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-v : Show details</a:t>
            </a:r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body" idx="2"/>
          </p:nvPr>
        </p:nvSpPr>
        <p:spPr>
          <a:xfrm>
            <a:off x="2743199" y="4012324"/>
            <a:ext cx="6679933" cy="3351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1400" b="1" dirty="0" err="1"/>
              <a:t>sudo</a:t>
            </a:r>
            <a:r>
              <a:rPr lang="en-US" sz="1400" b="1" dirty="0"/>
              <a:t> </a:t>
            </a:r>
            <a:r>
              <a:rPr lang="en-US" sz="1400" b="1" dirty="0" err="1"/>
              <a:t>iptables</a:t>
            </a:r>
            <a:r>
              <a:rPr lang="en-US" sz="1400" b="1" dirty="0"/>
              <a:t> -L -n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1400" b="1" dirty="0"/>
              <a:t>Chain INPUT (policy ACCEPT)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1400" b="1" dirty="0"/>
              <a:t>target     </a:t>
            </a:r>
            <a:r>
              <a:rPr lang="en-US" sz="1400" b="1" dirty="0" err="1"/>
              <a:t>prot</a:t>
            </a:r>
            <a:r>
              <a:rPr lang="en-US" sz="1400" b="1" dirty="0"/>
              <a:t> opt source               destination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1400" b="1" dirty="0"/>
              <a:t>ACCEPT     all  --  0.0.0.0/0            0.0.0.0/0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1400" b="1" dirty="0"/>
              <a:t>ACCEPT     all  --  0.0.0.0/0            0.0.0.0/0 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1400" b="1" dirty="0"/>
              <a:t>Chain FORWARD (policy ACCEPT)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1400" b="1" dirty="0"/>
              <a:t>target     </a:t>
            </a:r>
            <a:r>
              <a:rPr lang="en-US" sz="1400" b="1" dirty="0" err="1"/>
              <a:t>prot</a:t>
            </a:r>
            <a:r>
              <a:rPr lang="en-US" sz="1400" b="1" dirty="0"/>
              <a:t> opt source               destination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1400" b="1" dirty="0"/>
              <a:t>Chain OUTPUT (policy ACCEPT)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1400" b="1" dirty="0"/>
              <a:t>target     </a:t>
            </a:r>
            <a:r>
              <a:rPr lang="en-US" sz="1400" b="1" dirty="0" err="1"/>
              <a:t>prot</a:t>
            </a:r>
            <a:r>
              <a:rPr lang="en-US" sz="1400" b="1" dirty="0"/>
              <a:t> opt source               destination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1400" b="1" dirty="0"/>
              <a:t>Chain BLOCK (1 references)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1400" b="1" dirty="0"/>
              <a:t>target     </a:t>
            </a:r>
            <a:r>
              <a:rPr lang="en-US" sz="1400" b="1" dirty="0" err="1"/>
              <a:t>prot</a:t>
            </a:r>
            <a:r>
              <a:rPr lang="en-US" sz="1400" b="1" dirty="0"/>
              <a:t> opt source               destination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1400" b="1" dirty="0"/>
              <a:t>DROP       all  --  0.0.0.0/0            0.0.0.0/0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target     </a:t>
            </a:r>
            <a:r>
              <a:rPr lang="en-US" sz="1400" b="1" dirty="0" err="1"/>
              <a:t>prot</a:t>
            </a:r>
            <a:r>
              <a:rPr lang="en-US" sz="1400" b="1" dirty="0"/>
              <a:t> opt source               destination</a:t>
            </a:r>
            <a:endParaRPr sz="14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25" name="Google Shape;225;p2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iptables – Init</a:t>
            </a:r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444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iptables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-F : Flush all rules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-X : Flush all custom chains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-Z : Flush all statistics data for all chains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iptables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-P [INPUT,OUTPUT,FORWARD] [ACCEPT, DROP]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Change the default policy of the target chain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32" name="Google Shape;232;p2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iptables – Save and Restore</a:t>
            </a:r>
            <a:endParaRPr/>
          </a:p>
        </p:txBody>
      </p:sp>
      <p:sp>
        <p:nvSpPr>
          <p:cNvPr id="233" name="Google Shape;233;p2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33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iptables-restore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Restore from restore file</a:t>
            </a:r>
            <a:endParaRPr sz="26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iptables-save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Export all rules and generate restore file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Some system will load restore file at boot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Ex: CentOS /etc/sysconfig/iptables /etc/sysconfig/ip6tables</a:t>
            </a:r>
            <a:endParaRPr sz="24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Restore file syntax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#  comments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*  table name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: chain default-policy [pkt:byte]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Rules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COMMIT (End of file)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Firewalls</a:t>
            </a: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194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Firewall</a:t>
            </a:r>
            <a:endParaRPr sz="29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hardware/software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choke point between secured and unsecured network 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filter incoming and outgoing traffic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prevent communications which are forbidden by the security policy</a:t>
            </a:r>
            <a:endParaRPr sz="270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What it can be used to do</a:t>
            </a:r>
            <a:endParaRPr sz="29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>
                <a:solidFill>
                  <a:srgbClr val="0000FF"/>
                </a:solidFill>
              </a:rPr>
              <a:t>Incoming</a:t>
            </a:r>
            <a:r>
              <a:rPr lang="en-US" sz="2700"/>
              <a:t>: protect and insulate the applications, services and machines</a:t>
            </a:r>
            <a:endParaRPr sz="2700"/>
          </a:p>
          <a:p>
            <a:pPr marL="1371600" lvl="2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/>
              <a:t>Such as telnet, NetBIOS</a:t>
            </a:r>
            <a:endParaRPr sz="25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>
                <a:solidFill>
                  <a:srgbClr val="0000FF"/>
                </a:solidFill>
              </a:rPr>
              <a:t>Outgoing</a:t>
            </a:r>
            <a:r>
              <a:rPr lang="en-US" sz="2700"/>
              <a:t>: limit or disable access from the internal network</a:t>
            </a:r>
            <a:endParaRPr sz="2700"/>
          </a:p>
          <a:p>
            <a:pPr marL="1371600" lvl="2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/>
              <a:t>Such as MSN, ssh, ftp, facebook, SC2, D3</a:t>
            </a:r>
            <a:endParaRPr sz="25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>
                <a:solidFill>
                  <a:srgbClr val="0000FF"/>
                </a:solidFill>
              </a:rPr>
              <a:t>NAT</a:t>
            </a:r>
            <a:r>
              <a:rPr lang="en-US" sz="2700"/>
              <a:t> (Network Address Translation)</a:t>
            </a:r>
            <a:endParaRPr sz="2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39" name="Google Shape;239;p2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iptables – Module</a:t>
            </a:r>
            <a:endParaRPr/>
          </a:p>
        </p:txBody>
      </p:sp>
      <p:sp>
        <p:nvSpPr>
          <p:cNvPr id="240" name="Google Shape;240;p2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5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User may need special rule to filter packets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Split several feature into different module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Stateful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Packets states tracking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Traffic statistics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Use -m to access module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iptables -A INPUT -m conntrack …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iptables -A INPUT -m recent …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http://ipset.netfilter.org/iptables-extensions.man.html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46" name="Google Shape;246;p2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iptables – Rules (1/2)</a:t>
            </a:r>
            <a:endParaRPr/>
          </a:p>
        </p:txBody>
      </p:sp>
      <p:sp>
        <p:nvSpPr>
          <p:cNvPr id="247" name="Google Shape;247;p2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28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Modify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-A, --append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-C, --check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-D, --delete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-I, --insert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-R, --replace</a:t>
            </a:r>
            <a:endParaRPr sz="25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Jump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-j, --jump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To user-defined chain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ACCEPT, DROP, REJECT, RETURN, SNAT, DNAT, MASQUERADE</a:t>
            </a:r>
            <a:endParaRPr sz="23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-g, --goto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Unlike the --jump option return will not continue processing in this chain but  instead  in  the  chain that called us via --jump.</a:t>
            </a:r>
            <a:endParaRPr sz="23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iptables – Rules (2/2)</a:t>
            </a:r>
            <a:endParaRPr/>
          </a:p>
        </p:txBody>
      </p:sp>
      <p:sp>
        <p:nvSpPr>
          <p:cNvPr id="254" name="Google Shape;254;p2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487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Filter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-i, -o [if] : incoming interface / outgoing interface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-i ens192 -o docker0</a:t>
            </a:r>
            <a:endParaRPr sz="23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-s, -d [net] : Source / Destination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-s 192.168.0.1/24 –d 140.113.1.1</a:t>
            </a:r>
            <a:endParaRPr sz="23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--sport, --dport [port] : Source port / Destination port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--sport 22 --dport 80</a:t>
            </a:r>
            <a:endParaRPr sz="23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-p [protocol] : tcp, udp, icmp, all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-p icmp</a:t>
            </a:r>
            <a:endParaRPr sz="23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! (not) : Invert matching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! -s 140.113.1.0/24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! -i eth0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! -p udp</a:t>
            </a:r>
            <a:endParaRPr sz="23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60" name="Google Shape;260;p2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iptables – Custom chain</a:t>
            </a:r>
            <a:endParaRPr/>
          </a:p>
        </p:txBody>
      </p:sp>
      <p:sp>
        <p:nvSpPr>
          <p:cNvPr id="261" name="Google Shape;261;p2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Create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-N my-chain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Define in restore file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When iptables reaches the end of user-defined chain, flow returns to the next rule in the calling chain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E.g.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-A INPUT -j badguy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-A INPUT -j ACCEPT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-A badguy -s 1.2.3.4 -j DROP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-A badguy -s 140.112.0.0/24 -j DROP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…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Hello world</a:t>
            </a:r>
            <a:endParaRPr/>
          </a:p>
        </p:txBody>
      </p:sp>
      <p:sp>
        <p:nvSpPr>
          <p:cNvPr id="268" name="Google Shape;268;p3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998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Allow outgoing packets but deny all incoming packets, except the packets that reply users requests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-A INPUT -i lo -j ACCEPT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-A INPUT -m conntrack --ctstate RELATED,ESTABLISHED -j ACCEPT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State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NEW : New connection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ESTABLISHED : Old connection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RELATED : New connection create by ESTABLISHED session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INVALID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274" name="Google Shape;274;p3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NAT</a:t>
            </a:r>
            <a:endParaRPr/>
          </a:p>
        </p:txBody>
      </p:sp>
      <p:sp>
        <p:nvSpPr>
          <p:cNvPr id="275" name="Google Shape;275;p3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971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Provides NAT from eth0 to eth1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sysctl -w net.ipv4.ip_forward=1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-t NAT -A POSTROUTING -i eth0 -o eth1 -j MASQUERADE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NAT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SNAT --to-source : Change Source IP Address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DNAT --to-destination : Change Destination IP Address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MASQUERADE : Change Source IP Address (based on outgoing device IP Address)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281" name="Google Shape;281;p3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Prevent DDoS Attack</a:t>
            </a:r>
            <a:endParaRPr/>
          </a:p>
        </p:txBody>
      </p:sp>
      <p:sp>
        <p:nvSpPr>
          <p:cNvPr id="282" name="Google Shape;282;p3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971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Append traffic limit (10 times / 60 sec) to SSH services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-A INPUT -p </a:t>
            </a:r>
            <a:r>
              <a:rPr lang="en-US" dirty="0" err="1"/>
              <a:t>tcp</a:t>
            </a:r>
            <a:r>
              <a:rPr lang="en-US" dirty="0"/>
              <a:t> --</a:t>
            </a:r>
            <a:r>
              <a:rPr lang="en-US" dirty="0" err="1"/>
              <a:t>dport</a:t>
            </a:r>
            <a:r>
              <a:rPr lang="en-US" dirty="0"/>
              <a:t> 22 -m state --state NEW -m recent --set --name RECENT --</a:t>
            </a:r>
            <a:r>
              <a:rPr lang="en-US" dirty="0" err="1"/>
              <a:t>rsource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-A INPUT -p </a:t>
            </a:r>
            <a:r>
              <a:rPr lang="en-US" dirty="0" err="1"/>
              <a:t>tcp</a:t>
            </a:r>
            <a:r>
              <a:rPr lang="en-US" dirty="0"/>
              <a:t> --</a:t>
            </a:r>
            <a:r>
              <a:rPr lang="en-US" dirty="0" err="1"/>
              <a:t>dport</a:t>
            </a:r>
            <a:r>
              <a:rPr lang="en-US" dirty="0"/>
              <a:t> 22 -m state --state NEW -m recent --</a:t>
            </a:r>
            <a:r>
              <a:rPr lang="en-US" dirty="0" err="1"/>
              <a:t>rcheck</a:t>
            </a:r>
            <a:r>
              <a:rPr lang="en-US" dirty="0"/>
              <a:t> --seconds 60 --</a:t>
            </a:r>
            <a:r>
              <a:rPr lang="en-US" dirty="0" err="1"/>
              <a:t>hitcount</a:t>
            </a:r>
            <a:r>
              <a:rPr lang="en-US" dirty="0"/>
              <a:t> 10 --name RECENT --</a:t>
            </a:r>
            <a:r>
              <a:rPr lang="en-US" dirty="0" err="1"/>
              <a:t>rsource</a:t>
            </a:r>
            <a:r>
              <a:rPr lang="en-US" dirty="0"/>
              <a:t> -j DROP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 err="1"/>
              <a:t>xt_recent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Record every connection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Filter connection by connecting history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288" name="Google Shape;288;p3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tools</a:t>
            </a:r>
            <a:endParaRPr/>
          </a:p>
        </p:txBody>
      </p:sp>
      <p:sp>
        <p:nvSpPr>
          <p:cNvPr id="289" name="Google Shape;289;p3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426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These tools help user to manage iptables rules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UFW (Uncomplicated Firewall) (Ubuntu)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Easy to use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Hard to customize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Firewalld (Redhat)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Another way to manage your firewall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Sometime even with these tools, you still need to understand iptables, otherwise you cannot manage complicated firewall rules like docker network, kubernetes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</a:t>
            </a:r>
            <a:endParaRPr/>
          </a:p>
        </p:txBody>
      </p:sp>
      <p:sp>
        <p:nvSpPr>
          <p:cNvPr id="295" name="Google Shape;295;p3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296" name="Google Shape;296;p34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302" name="Google Shape;302;p3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Packet Filter (PF)</a:t>
            </a:r>
            <a:endParaRPr/>
          </a:p>
        </p:txBody>
      </p:sp>
      <p:sp>
        <p:nvSpPr>
          <p:cNvPr id="303" name="Google Shape;303;p3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944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Functionality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Filtering packets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NAT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800"/>
              <a:buChar char="○"/>
            </a:pPr>
            <a:r>
              <a:rPr lang="en-US">
                <a:solidFill>
                  <a:srgbClr val="F1C232"/>
                </a:solidFill>
              </a:rPr>
              <a:t>Load balance</a:t>
            </a:r>
            <a:endParaRPr>
              <a:solidFill>
                <a:srgbClr val="F1C232"/>
              </a:solidFill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Char char="○"/>
            </a:pPr>
            <a:r>
              <a:rPr lang="en-US">
                <a:solidFill>
                  <a:srgbClr val="38761D"/>
                </a:solidFill>
              </a:rPr>
              <a:t>QoS: (ALTQ: Alternate Queuing)</a:t>
            </a:r>
            <a:endParaRPr>
              <a:solidFill>
                <a:srgbClr val="38761D"/>
              </a:solidFill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Char char="○"/>
            </a:pPr>
            <a:r>
              <a:rPr lang="en-US">
                <a:solidFill>
                  <a:srgbClr val="666666"/>
                </a:solidFill>
              </a:rPr>
              <a:t>Failover (pfsync + carp)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1377000" y="1763400"/>
            <a:ext cx="3526800" cy="1926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Typical Network Design </a:t>
            </a:r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2226025" y="2187900"/>
            <a:ext cx="636900" cy="44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Host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9"/>
          <p:cNvSpPr/>
          <p:nvPr/>
        </p:nvSpPr>
        <p:spPr>
          <a:xfrm>
            <a:off x="3456025" y="2187900"/>
            <a:ext cx="636900" cy="44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Host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9"/>
          <p:cNvSpPr/>
          <p:nvPr/>
        </p:nvSpPr>
        <p:spPr>
          <a:xfrm>
            <a:off x="2862700" y="2884550"/>
            <a:ext cx="636900" cy="44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Host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5" name="Google Shape;55;p9"/>
          <p:cNvCxnSpPr/>
          <p:nvPr/>
        </p:nvCxnSpPr>
        <p:spPr>
          <a:xfrm>
            <a:off x="1695400" y="2759400"/>
            <a:ext cx="2971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9"/>
          <p:cNvCxnSpPr>
            <a:stCxn id="52" idx="2"/>
            <a:endCxn id="57" idx="0"/>
          </p:cNvCxnSpPr>
          <p:nvPr/>
        </p:nvCxnSpPr>
        <p:spPr>
          <a:xfrm>
            <a:off x="2544475" y="2628900"/>
            <a:ext cx="0" cy="130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3774475" y="2628900"/>
            <a:ext cx="0" cy="130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>
            <a:off x="3181150" y="2759400"/>
            <a:ext cx="0" cy="130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9"/>
          <p:cNvSpPr/>
          <p:nvPr/>
        </p:nvSpPr>
        <p:spPr>
          <a:xfrm>
            <a:off x="3809775" y="5562300"/>
            <a:ext cx="636900" cy="44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Host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9"/>
          <p:cNvSpPr/>
          <p:nvPr/>
        </p:nvSpPr>
        <p:spPr>
          <a:xfrm>
            <a:off x="5039775" y="5562300"/>
            <a:ext cx="636900" cy="44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Host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4446450" y="6258950"/>
            <a:ext cx="636900" cy="44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Host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3" name="Google Shape;63;p9"/>
          <p:cNvCxnSpPr/>
          <p:nvPr/>
        </p:nvCxnSpPr>
        <p:spPr>
          <a:xfrm>
            <a:off x="3507750" y="6133800"/>
            <a:ext cx="2971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9"/>
          <p:cNvCxnSpPr>
            <a:stCxn id="60" idx="2"/>
          </p:cNvCxnSpPr>
          <p:nvPr/>
        </p:nvCxnSpPr>
        <p:spPr>
          <a:xfrm>
            <a:off x="4128225" y="6003300"/>
            <a:ext cx="0" cy="130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9"/>
          <p:cNvCxnSpPr/>
          <p:nvPr/>
        </p:nvCxnSpPr>
        <p:spPr>
          <a:xfrm>
            <a:off x="5347425" y="6003300"/>
            <a:ext cx="0" cy="130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9"/>
          <p:cNvCxnSpPr/>
          <p:nvPr/>
        </p:nvCxnSpPr>
        <p:spPr>
          <a:xfrm>
            <a:off x="4764900" y="6133800"/>
            <a:ext cx="0" cy="130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9"/>
          <p:cNvSpPr/>
          <p:nvPr/>
        </p:nvSpPr>
        <p:spPr>
          <a:xfrm>
            <a:off x="5532200" y="6258950"/>
            <a:ext cx="636900" cy="44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Host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8" name="Google Shape;68;p9"/>
          <p:cNvCxnSpPr/>
          <p:nvPr/>
        </p:nvCxnSpPr>
        <p:spPr>
          <a:xfrm>
            <a:off x="5850650" y="6133800"/>
            <a:ext cx="0" cy="130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9"/>
          <p:cNvSpPr/>
          <p:nvPr/>
        </p:nvSpPr>
        <p:spPr>
          <a:xfrm>
            <a:off x="3230100" y="5170500"/>
            <a:ext cx="3526800" cy="1926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6939225" y="1845025"/>
            <a:ext cx="1077600" cy="2334900"/>
          </a:xfrm>
          <a:prstGeom prst="cube">
            <a:avLst>
              <a:gd name="adj" fmla="val 7575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Firewall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" name="Google Shape;71;p9"/>
          <p:cNvCxnSpPr>
            <a:stCxn id="49" idx="3"/>
            <a:endCxn id="70" idx="2"/>
          </p:cNvCxnSpPr>
          <p:nvPr/>
        </p:nvCxnSpPr>
        <p:spPr>
          <a:xfrm>
            <a:off x="4903800" y="2726700"/>
            <a:ext cx="2035500" cy="326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9"/>
          <p:cNvCxnSpPr>
            <a:stCxn id="69" idx="0"/>
            <a:endCxn id="70" idx="3"/>
          </p:cNvCxnSpPr>
          <p:nvPr/>
        </p:nvCxnSpPr>
        <p:spPr>
          <a:xfrm rot="10800000" flipH="1">
            <a:off x="4993500" y="4179900"/>
            <a:ext cx="2443800" cy="990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9"/>
          <p:cNvSpPr/>
          <p:nvPr/>
        </p:nvSpPr>
        <p:spPr>
          <a:xfrm>
            <a:off x="8960925" y="2155338"/>
            <a:ext cx="1633608" cy="1077624"/>
          </a:xfrm>
          <a:prstGeom prst="cloud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Internet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4" name="Google Shape;74;p9"/>
          <p:cNvCxnSpPr>
            <a:stCxn id="70" idx="5"/>
            <a:endCxn id="73" idx="2"/>
          </p:cNvCxnSpPr>
          <p:nvPr/>
        </p:nvCxnSpPr>
        <p:spPr>
          <a:xfrm rot="10800000" flipH="1">
            <a:off x="8016825" y="2694161"/>
            <a:ext cx="949200" cy="27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Enable pf*</a:t>
            </a:r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971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In /etc/rc.conf (kernel modules loaded automatically)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pf_enable="YES"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pflog_enable="YES"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pfsync_enable="YES"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Kernel configurations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device      pf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device      pflog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device      pfsync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316" name="Google Shape;316;p3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Commands</a:t>
            </a:r>
            <a:endParaRPr/>
          </a:p>
        </p:txBody>
      </p:sp>
      <p:sp>
        <p:nvSpPr>
          <p:cNvPr id="317" name="Google Shape;317;p3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4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/etc/rc.d/pf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start / stop / restart / status / check / reload / resync</a:t>
            </a:r>
            <a:endParaRPr sz="24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pfctl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-e / -d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-F {nat | rules | state | info | Tables | all | …}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-v -s {nat | rules | state | info | all | Anchors | Tables | …}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-v -n -f /etc/pf.conf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-t &lt;table&gt; -T {add | delete| test} {ip …}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-t &lt;table&gt; -T {show | kill | flush | …}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-k {host | network} [-k {host | network}]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-a {anchor} …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Default anchor: -a '*'</a:t>
            </a:r>
            <a:endParaRPr sz="22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E.g. -a 'ftp-proxy/*'</a:t>
            </a:r>
            <a:endParaRPr sz="2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323" name="Google Shape;323;p3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Config ordering</a:t>
            </a:r>
            <a:endParaRPr/>
          </a:p>
        </p:txBody>
      </p:sp>
      <p:sp>
        <p:nvSpPr>
          <p:cNvPr id="324" name="Google Shape;324;p3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85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 dirty="0"/>
              <a:t>Macros</a:t>
            </a:r>
            <a:endParaRPr sz="21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 dirty="0"/>
              <a:t>user-defined variables, so they can be referenced and changed easily.</a:t>
            </a:r>
            <a:endParaRPr sz="19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 dirty="0"/>
              <a:t>Tables		"table"</a:t>
            </a:r>
            <a:endParaRPr sz="21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 dirty="0"/>
              <a:t>similar to macros, but efficient and more flexible for many addresses.</a:t>
            </a:r>
            <a:endParaRPr sz="19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 dirty="0"/>
              <a:t>Options		"set"</a:t>
            </a:r>
            <a:endParaRPr sz="21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 dirty="0"/>
              <a:t>tune the behavior of pf, default values are given.</a:t>
            </a:r>
            <a:endParaRPr sz="19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 dirty="0"/>
              <a:t>Normalization	"scrub"</a:t>
            </a:r>
            <a:endParaRPr sz="21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 dirty="0"/>
              <a:t>reassemble fragments and resolve or reduce traffic ambiguities.</a:t>
            </a:r>
            <a:endParaRPr sz="19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 dirty="0"/>
              <a:t>Queueing		"</a:t>
            </a:r>
            <a:r>
              <a:rPr lang="en-US" sz="2100" dirty="0" err="1"/>
              <a:t>altq</a:t>
            </a:r>
            <a:r>
              <a:rPr lang="en-US" sz="2100" dirty="0"/>
              <a:t>", "queue"</a:t>
            </a:r>
            <a:endParaRPr sz="21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 dirty="0"/>
              <a:t>rule-based bandwidth control.</a:t>
            </a:r>
            <a:endParaRPr sz="19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 dirty="0"/>
              <a:t>Translation (NAT)	"</a:t>
            </a:r>
            <a:r>
              <a:rPr lang="en-US" sz="2100" dirty="0" err="1"/>
              <a:t>rdr</a:t>
            </a:r>
            <a:r>
              <a:rPr lang="en-US" sz="2100" dirty="0"/>
              <a:t>", "</a:t>
            </a:r>
            <a:r>
              <a:rPr lang="en-US" sz="2100" dirty="0" err="1"/>
              <a:t>nat</a:t>
            </a:r>
            <a:r>
              <a:rPr lang="en-US" sz="2100" dirty="0"/>
              <a:t>", "</a:t>
            </a:r>
            <a:r>
              <a:rPr lang="en-US" sz="2100" dirty="0" err="1"/>
              <a:t>binat</a:t>
            </a:r>
            <a:r>
              <a:rPr lang="en-US" sz="2100" dirty="0"/>
              <a:t>"</a:t>
            </a:r>
            <a:endParaRPr sz="21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 dirty="0"/>
              <a:t>specify how addresses are to be mapped or redirected to other addresses</a:t>
            </a:r>
            <a:endParaRPr sz="19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 dirty="0"/>
              <a:t>First match rules</a:t>
            </a:r>
            <a:endParaRPr sz="19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 dirty="0"/>
              <a:t>Filtering		"</a:t>
            </a:r>
            <a:r>
              <a:rPr lang="en-US" sz="2100" dirty="0" err="1"/>
              <a:t>antispoof</a:t>
            </a:r>
            <a:r>
              <a:rPr lang="en-US" sz="2100" dirty="0"/>
              <a:t>", "block", "pass"</a:t>
            </a:r>
            <a:endParaRPr sz="21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 dirty="0"/>
              <a:t>rule-based blocking or passing packets</a:t>
            </a:r>
            <a:endParaRPr sz="1900" dirty="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 dirty="0"/>
              <a:t>Last match rules</a:t>
            </a:r>
            <a:endParaRPr sz="19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330" name="Google Shape;330;p3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Lists</a:t>
            </a:r>
            <a:endParaRPr/>
          </a:p>
        </p:txBody>
      </p:sp>
      <p:sp>
        <p:nvSpPr>
          <p:cNvPr id="331" name="Google Shape;331;p3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07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Lists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Allow the specification of multiple similar criteria within a rule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multiple protocols, port numbers, addresses, etc.</a:t>
            </a:r>
            <a:endParaRPr sz="2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defined by specifying items within { } brackets.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E.g.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pass out on rl0 proto { tcp, udp } from { 192.168.0.1, 10.5.32.6 } to any</a:t>
            </a:r>
            <a:endParaRPr sz="22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pass in on fxp0 proto tcp to port { 22 80 }</a:t>
            </a:r>
            <a:endParaRPr sz="2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Pitfall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pass in on fxp0 from { 10.0.0.0/8, !10.1.2.3 }</a:t>
            </a:r>
            <a:endParaRPr sz="22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You mean (</a:t>
            </a:r>
            <a:r>
              <a:rPr lang="en-US" sz="2200">
                <a:solidFill>
                  <a:srgbClr val="FF0000"/>
                </a:solidFill>
              </a:rPr>
              <a:t>It means</a:t>
            </a:r>
            <a:r>
              <a:rPr lang="en-US" sz="2200"/>
              <a:t>)</a:t>
            </a:r>
            <a:endParaRPr sz="2200"/>
          </a:p>
          <a:p>
            <a:pPr marL="1828800" lvl="3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pass in on fxp0 from 10.0.0.0/8</a:t>
            </a:r>
            <a:endParaRPr sz="2000"/>
          </a:p>
          <a:p>
            <a:pPr marL="1828800" lvl="3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block in on fxp0 from 10.1.2.3</a:t>
            </a:r>
            <a:endParaRPr sz="2000"/>
          </a:p>
          <a:p>
            <a:pPr marL="1828800" lvl="3" indent="-3556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AutoNum type="arabicPeriod"/>
            </a:pPr>
            <a:r>
              <a:rPr lang="en-US" sz="2000">
                <a:solidFill>
                  <a:srgbClr val="FF0000"/>
                </a:solidFill>
              </a:rPr>
              <a:t>pass in on fxp0 from !10.1.2.3</a:t>
            </a:r>
            <a:endParaRPr sz="2000">
              <a:solidFill>
                <a:srgbClr val="FF0000"/>
              </a:solidFill>
            </a:endParaRPr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Use table, instead.</a:t>
            </a:r>
            <a:endParaRPr sz="2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337" name="Google Shape;337;p4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Macros</a:t>
            </a:r>
            <a:endParaRPr/>
          </a:p>
        </p:txBody>
      </p:sp>
      <p:sp>
        <p:nvSpPr>
          <p:cNvPr id="338" name="Google Shape;338;p4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Macros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user-defined variables that can hold IP addresses, port numbers, interface names, etc.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reduce the complexity of a pf ruleset and also make maintaining a ruleset much easier.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Naming: start with [a-zA-Z] and may contain [a-zA-Z0-9_]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E.g.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ext_if = "fxp0"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block in on $ext_if from any to any</a:t>
            </a:r>
            <a:endParaRPr sz="23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Macro of macros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host1 = "192.168.1.1"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host2 = "192.168.1.2"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all_hosts = "{" $host1 $host2 "}"</a:t>
            </a:r>
            <a:endParaRPr sz="23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344" name="Google Shape;344;p4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Tables (1)</a:t>
            </a:r>
            <a:endParaRPr/>
          </a:p>
        </p:txBody>
      </p:sp>
      <p:sp>
        <p:nvSpPr>
          <p:cNvPr id="345" name="Google Shape;345;p4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487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Tables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used to hold a group of IPv4 and/or IPv6 addresses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hostname, interface name, and keyword self</a:t>
            </a:r>
            <a:endParaRPr sz="23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Lookups against a table are very fast and consume less memory and processor time than lists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Two attributes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persist: keep the table in memory even when no rules refer to it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const: cannot be changed once the table is created</a:t>
            </a:r>
            <a:endParaRPr sz="23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E.g.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table &lt;private&gt; const { 10/8, 172.16/12, 192.168/16 }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table &lt;badhosts&gt; persist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block on fxp0 from { &lt;private&gt;, &lt;badhosts&gt; } to any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table &lt;spam&gt; persist </a:t>
            </a:r>
            <a:r>
              <a:rPr lang="en-US" sz="2300">
                <a:solidFill>
                  <a:srgbClr val="6AA84F"/>
                </a:solidFill>
              </a:rPr>
              <a:t>file</a:t>
            </a:r>
            <a:r>
              <a:rPr lang="en-US" sz="2300"/>
              <a:t> "/etc/spammers" file "/etc/openrelays”</a:t>
            </a:r>
            <a:endParaRPr sz="23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351" name="Google Shape;351;p4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Tables (2)</a:t>
            </a:r>
            <a:endParaRPr/>
          </a:p>
        </p:txBody>
      </p:sp>
      <p:sp>
        <p:nvSpPr>
          <p:cNvPr id="352" name="Google Shape;352;p4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5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Tables – Address Matching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An address lookup against a table will return the most narrowly matching entry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E.g.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Result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3" name="Google Shape;353;p42"/>
          <p:cNvSpPr txBox="1">
            <a:spLocks noGrp="1"/>
          </p:cNvSpPr>
          <p:nvPr>
            <p:ph type="body" idx="2"/>
          </p:nvPr>
        </p:nvSpPr>
        <p:spPr>
          <a:xfrm>
            <a:off x="1774500" y="3516575"/>
            <a:ext cx="94533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table &lt;</a:t>
            </a:r>
            <a:r>
              <a:rPr lang="en-US" sz="1600" b="1" dirty="0" err="1"/>
              <a:t>goodguys</a:t>
            </a:r>
            <a:r>
              <a:rPr lang="en-US" sz="1600" b="1" dirty="0"/>
              <a:t>&gt; { 172.16.0.0/16, !172.16.1.0/24, 172.16.1.100 }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block in on dc0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pass  in on dc0 from &lt;</a:t>
            </a:r>
            <a:r>
              <a:rPr lang="en-US" sz="1600" b="1" dirty="0" err="1"/>
              <a:t>goodguys</a:t>
            </a:r>
            <a:r>
              <a:rPr lang="en-US" sz="1600" b="1" dirty="0"/>
              <a:t>&gt;</a:t>
            </a:r>
            <a:endParaRPr sz="1600" b="1" dirty="0"/>
          </a:p>
        </p:txBody>
      </p:sp>
      <p:sp>
        <p:nvSpPr>
          <p:cNvPr id="354" name="Google Shape;354;p42"/>
          <p:cNvSpPr txBox="1">
            <a:spLocks noGrp="1"/>
          </p:cNvSpPr>
          <p:nvPr>
            <p:ph type="body" idx="2"/>
          </p:nvPr>
        </p:nvSpPr>
        <p:spPr>
          <a:xfrm>
            <a:off x="1774500" y="5213149"/>
            <a:ext cx="9453300" cy="1066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172.16.50.5       passed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172.16.1.25       blocked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172.16.1.100      passed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10.1.4.55         blocked</a:t>
            </a:r>
            <a:endParaRPr sz="1600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360" name="Google Shape;360;p4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Options</a:t>
            </a:r>
            <a:endParaRPr/>
          </a:p>
        </p:txBody>
      </p:sp>
      <p:sp>
        <p:nvSpPr>
          <p:cNvPr id="361" name="Google Shape;361;p4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133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Format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control pf's operation, and specified in pf.conf using “set”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Format: set option [sub-ops] value</a:t>
            </a:r>
            <a:endParaRPr sz="21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Options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i="1"/>
              <a:t>loginterface</a:t>
            </a:r>
            <a:r>
              <a:rPr lang="en-US" sz="2300"/>
              <a:t> – collect packets and gather byte count statistics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i="1"/>
              <a:t>ruleset-optimization</a:t>
            </a:r>
            <a:r>
              <a:rPr lang="en-US" sz="2300"/>
              <a:t> – ruleset optimizer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none, basic, profile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basic: remove dups, remove subs, combine into a table, re-order rules</a:t>
            </a:r>
            <a:endParaRPr sz="21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i="1"/>
              <a:t>block-policy</a:t>
            </a:r>
            <a:r>
              <a:rPr lang="en-US" sz="2300"/>
              <a:t> – default behavior for blocked packets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drop, return</a:t>
            </a:r>
            <a:endParaRPr sz="21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i="1"/>
              <a:t>skip on</a:t>
            </a:r>
            <a:r>
              <a:rPr lang="en-US" sz="2300"/>
              <a:t> {ifname} – interfaces for which packets should not be filtered.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E.g. set skip on lo0</a:t>
            </a:r>
            <a:endParaRPr sz="21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i="1"/>
              <a:t>timeout, limit, optimization, state-policy, hostid, require-order, fingerprints, debug</a:t>
            </a:r>
            <a:endParaRPr sz="2300" i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367" name="Google Shape;367;p4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Normalization</a:t>
            </a:r>
            <a:endParaRPr/>
          </a:p>
        </p:txBody>
      </p:sp>
      <p:sp>
        <p:nvSpPr>
          <p:cNvPr id="368" name="Google Shape;368;p4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387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Traffic Normalization</a:t>
            </a:r>
            <a:endParaRPr sz="280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IP fragment reassembly</a:t>
            </a:r>
            <a:endParaRPr sz="2800"/>
          </a:p>
          <a:p>
            <a:pPr marL="1371600" lvl="2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 sz="2800"/>
              <a:t>scrub in all</a:t>
            </a:r>
            <a:endParaRPr sz="280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Default behavior</a:t>
            </a:r>
            <a:endParaRPr sz="2800"/>
          </a:p>
          <a:p>
            <a:pPr marL="1371600" lvl="2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 sz="2800"/>
              <a:t>Fragments are buffered until they form a complete packet, and only the completed packet is passed on to the filter.</a:t>
            </a:r>
            <a:endParaRPr sz="2800"/>
          </a:p>
          <a:p>
            <a:pPr marL="1371600" lvl="2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 sz="2800"/>
              <a:t>Advantage: filter rules have to deal only with complete packets, and ignore fragments.</a:t>
            </a:r>
            <a:endParaRPr sz="2800"/>
          </a:p>
          <a:p>
            <a:pPr marL="1371600" lvl="2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 sz="2800"/>
              <a:t>Disadvantage: caching fragments is the additional memory cost</a:t>
            </a:r>
            <a:endParaRPr sz="2800"/>
          </a:p>
          <a:p>
            <a:pPr marL="1371600" lvl="2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 sz="2800"/>
              <a:t>The full reassembly method is the only method that currently works with NAT.</a:t>
            </a:r>
            <a:endParaRPr sz="2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374" name="Google Shape;374;p4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Translation (1)</a:t>
            </a:r>
            <a:endParaRPr/>
          </a:p>
        </p:txBody>
      </p:sp>
      <p:sp>
        <p:nvSpPr>
          <p:cNvPr id="375" name="Google Shape;375;p4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Translation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Modify either the source or destination address of the packets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The translation engine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/>
              <a:t>modifies the specified address and/or port in the packet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/>
              <a:t>passes it to the packet filter for evaluation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Filter rules filter based on the translated address and port number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Packets passed directly if the </a:t>
            </a:r>
            <a:r>
              <a:rPr lang="en-US" i="1">
                <a:solidFill>
                  <a:srgbClr val="0000FF"/>
                </a:solidFill>
              </a:rPr>
              <a:t>pass</a:t>
            </a:r>
            <a:r>
              <a:rPr lang="en-US"/>
              <a:t> modifier is given in the rule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Firewalls – Capabilities</a:t>
            </a:r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75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Network Layer Firewalls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Operate at a low level of TCP/IP stack as IP-packet filters.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Filter attributes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Source/destination IP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Source/destination port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TTL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Protocols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…</a:t>
            </a:r>
            <a:endParaRPr sz="21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Application Layer Firewalls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Work on the application level of the TCP/IP stack.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Inspect all packets for improper content, a complex work!</a:t>
            </a:r>
            <a:endParaRPr sz="23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Char char="●"/>
            </a:pPr>
            <a:r>
              <a:rPr lang="en-US" sz="2500">
                <a:solidFill>
                  <a:srgbClr val="0000FF"/>
                </a:solidFill>
              </a:rPr>
              <a:t>Application Firewalls</a:t>
            </a:r>
            <a:endParaRPr sz="2500">
              <a:solidFill>
                <a:srgbClr val="0000FF"/>
              </a:solidFill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The access control implemented by applications.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TCP Wrapper (libwrap)</a:t>
            </a:r>
            <a:endParaRPr sz="2300"/>
          </a:p>
        </p:txBody>
      </p:sp>
      <p:sp>
        <p:nvSpPr>
          <p:cNvPr id="82" name="Google Shape;82;p10"/>
          <p:cNvSpPr/>
          <p:nvPr/>
        </p:nvSpPr>
        <p:spPr>
          <a:xfrm>
            <a:off x="9026651" y="1979454"/>
            <a:ext cx="1827000" cy="14286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9026651" y="3523854"/>
            <a:ext cx="1827000" cy="3993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Transport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9026651" y="4038818"/>
            <a:ext cx="1827000" cy="3993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Internet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9026651" y="4553800"/>
            <a:ext cx="1827000" cy="8982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Network Interface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0"/>
          <p:cNvSpPr txBox="1"/>
          <p:nvPr/>
        </p:nvSpPr>
        <p:spPr>
          <a:xfrm>
            <a:off x="9177255" y="1563425"/>
            <a:ext cx="152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TCP/IP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381" name="Google Shape;381;p4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Translation (2)</a:t>
            </a:r>
            <a:endParaRPr/>
          </a:p>
        </p:txBody>
      </p:sp>
      <p:sp>
        <p:nvSpPr>
          <p:cNvPr id="382" name="Google Shape;382;p4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290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Various types of translation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>
                <a:solidFill>
                  <a:srgbClr val="0000FF"/>
                </a:solidFill>
              </a:rPr>
              <a:t>binat </a:t>
            </a:r>
            <a:r>
              <a:rPr lang="en-US" sz="2600"/>
              <a:t>– bidirectional mapping between an external IP netblock and an internal IP netblock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binat on $ext_if from 10.1.2.150 to any -&gt; 140.113.235.123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binat on $ext_if from 192.168.1.0/28 to any -&gt; 140.113.24.0/28</a:t>
            </a:r>
            <a:endParaRPr sz="24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>
                <a:solidFill>
                  <a:srgbClr val="0000FF"/>
                </a:solidFill>
              </a:rPr>
              <a:t>nat </a:t>
            </a:r>
            <a:r>
              <a:rPr lang="en-US" sz="2600"/>
              <a:t>– IP addresses are to be changes as the packet traverses the given interface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no nat on $ext_if from 192.168.123.234 to any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nat </a:t>
            </a:r>
            <a:r>
              <a:rPr lang="en-US" sz="2400">
                <a:solidFill>
                  <a:srgbClr val="0000FF"/>
                </a:solidFill>
              </a:rPr>
              <a:t>pass </a:t>
            </a:r>
            <a:r>
              <a:rPr lang="en-US" sz="2400"/>
              <a:t>on $ext_if from 192.168.123.0/24 to any -&gt; 140.113.235.21</a:t>
            </a:r>
            <a:endParaRPr sz="24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>
                <a:solidFill>
                  <a:srgbClr val="0000FF"/>
                </a:solidFill>
              </a:rPr>
              <a:t>rdr </a:t>
            </a:r>
            <a:r>
              <a:rPr lang="en-US" sz="2600"/>
              <a:t>– redirect packets to another destination and possibly different port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no rdr on $int_if proto tcp from any to $server port 80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rdr on $int_if proto tcp from any to any port 80 -&gt; 127.0.0.1 port 80</a:t>
            </a:r>
            <a:endParaRPr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388" name="Google Shape;388;p4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Translation (3)</a:t>
            </a:r>
            <a:endParaRPr/>
          </a:p>
        </p:txBody>
      </p:sp>
      <p:sp>
        <p:nvSpPr>
          <p:cNvPr id="389" name="Google Shape;389;p4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864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Evaluation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Evaluation order of translation rules depends on the </a:t>
            </a:r>
            <a:r>
              <a:rPr lang="en-US">
                <a:solidFill>
                  <a:srgbClr val="FF0000"/>
                </a:solidFill>
              </a:rPr>
              <a:t>type</a:t>
            </a:r>
            <a:endParaRPr>
              <a:solidFill>
                <a:srgbClr val="FF0000"/>
              </a:solidFill>
            </a:endParaRPr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>
                <a:solidFill>
                  <a:srgbClr val="0000FF"/>
                </a:solidFill>
              </a:rPr>
              <a:t>binat </a:t>
            </a:r>
            <a:r>
              <a:rPr lang="en-US"/>
              <a:t>rules first, and then either </a:t>
            </a:r>
            <a:r>
              <a:rPr lang="en-US">
                <a:solidFill>
                  <a:srgbClr val="0000FF"/>
                </a:solidFill>
              </a:rPr>
              <a:t>rdr </a:t>
            </a:r>
            <a:r>
              <a:rPr lang="en-US"/>
              <a:t>rules for inbound packets or </a:t>
            </a:r>
            <a:r>
              <a:rPr lang="en-US">
                <a:solidFill>
                  <a:srgbClr val="0000FF"/>
                </a:solidFill>
              </a:rPr>
              <a:t>nat </a:t>
            </a:r>
            <a:r>
              <a:rPr lang="en-US"/>
              <a:t>rules for outbound packets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Rules of the same type are evaluated in the order of appearing in the ruleset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first matching</a:t>
            </a:r>
            <a:r>
              <a:rPr lang="en-US"/>
              <a:t> rule decides what action is taken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If no rule matches the packet, it is passed to the filter unmodified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395" name="Google Shape;395;p4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Packet Filtering (1)</a:t>
            </a:r>
            <a:endParaRPr/>
          </a:p>
        </p:txBody>
      </p:sp>
      <p:sp>
        <p:nvSpPr>
          <p:cNvPr id="396" name="Google Shape;396;p4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078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pf has the ability to block and pass packets based on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layer 3(ip, ip6) and layer 4(icmp, icmp6, tcp, udp) headers</a:t>
            </a:r>
            <a:endParaRPr sz="26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Each packet processed by the filter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The filter rules are evaluated in sequential order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The </a:t>
            </a:r>
            <a:r>
              <a:rPr lang="en-US" sz="2600">
                <a:solidFill>
                  <a:srgbClr val="FF0000"/>
                </a:solidFill>
              </a:rPr>
              <a:t>last matching</a:t>
            </a:r>
            <a:r>
              <a:rPr lang="en-US" sz="2600"/>
              <a:t> rule decides what action is taken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If no rule matches the packet, the </a:t>
            </a:r>
            <a:r>
              <a:rPr lang="en-US" sz="2600">
                <a:solidFill>
                  <a:srgbClr val="FF0000"/>
                </a:solidFill>
              </a:rPr>
              <a:t>default </a:t>
            </a:r>
            <a:r>
              <a:rPr lang="en-US" sz="2600"/>
              <a:t>action is to </a:t>
            </a:r>
            <a:r>
              <a:rPr lang="en-US" sz="2600">
                <a:solidFill>
                  <a:srgbClr val="FF0000"/>
                </a:solidFill>
              </a:rPr>
              <a:t>pass</a:t>
            </a:r>
            <a:endParaRPr sz="2600">
              <a:solidFill>
                <a:srgbClr val="FF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Format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{pass | block [drop | return]}    [in | out]    [log]    [quick] [on ifname] … {hosts} …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The simplest to block everything by default: specify the first filter rule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block all</a:t>
            </a:r>
            <a:endParaRPr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402" name="Google Shape;402;p4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Packet Filtering (2)</a:t>
            </a:r>
            <a:endParaRPr/>
          </a:p>
        </p:txBody>
      </p:sp>
      <p:sp>
        <p:nvSpPr>
          <p:cNvPr id="403" name="Google Shape;403;p4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002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States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If the packet is passed, </a:t>
            </a:r>
            <a:r>
              <a:rPr lang="en-US">
                <a:solidFill>
                  <a:srgbClr val="FF0000"/>
                </a:solidFill>
              </a:rPr>
              <a:t>state </a:t>
            </a:r>
            <a:r>
              <a:rPr lang="en-US"/>
              <a:t>is created unless the no state is specified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The first time a packet matches pass, a state entry is created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For subsequent packets, the filter checks whether each matches any state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For TCP, also check its sequence numbers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pf knows how to match ICMP replies to states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Port unreachable for UDP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ICMP echo reply for echo request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…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Stores in BST for efficiency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409" name="Google Shape;409;p5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Packet Filtering (3)</a:t>
            </a:r>
            <a:endParaRPr/>
          </a:p>
        </p:txBody>
      </p:sp>
      <p:sp>
        <p:nvSpPr>
          <p:cNvPr id="410" name="Google Shape;410;p5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900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Parameters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i="1"/>
              <a:t>in</a:t>
            </a:r>
            <a:r>
              <a:rPr lang="en-US"/>
              <a:t> | </a:t>
            </a:r>
            <a:r>
              <a:rPr lang="en-US" i="1"/>
              <a:t>out</a:t>
            </a:r>
            <a:r>
              <a:rPr lang="en-US"/>
              <a:t> – apply to incoming or outgoing packets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i="1"/>
              <a:t>log</a:t>
            </a:r>
            <a:r>
              <a:rPr lang="en-US"/>
              <a:t>  - generate log messages to pflog (pflog0, /var/log/pflog)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Default: the packet that establishes the state is logged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i="1"/>
              <a:t>quick</a:t>
            </a:r>
            <a:r>
              <a:rPr lang="en-US"/>
              <a:t> – the rule is </a:t>
            </a:r>
            <a:r>
              <a:rPr lang="en-US">
                <a:solidFill>
                  <a:srgbClr val="FF0000"/>
                </a:solidFill>
              </a:rPr>
              <a:t>considered the last matching rule</a:t>
            </a:r>
            <a:endParaRPr>
              <a:solidFill>
                <a:srgbClr val="FF0000"/>
              </a:solidFill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i="1"/>
              <a:t>on </a:t>
            </a:r>
            <a:r>
              <a:rPr lang="en-US" i="1" u="sng"/>
              <a:t>ifname</a:t>
            </a:r>
            <a:r>
              <a:rPr lang="en-US"/>
              <a:t> – apply only on the particular interface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i="1"/>
              <a:t>inet</a:t>
            </a:r>
            <a:r>
              <a:rPr lang="en-US"/>
              <a:t> | </a:t>
            </a:r>
            <a:r>
              <a:rPr lang="en-US" i="1"/>
              <a:t>inet6</a:t>
            </a:r>
            <a:r>
              <a:rPr lang="en-US"/>
              <a:t> – apply only on this address family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i="1"/>
              <a:t>proto</a:t>
            </a:r>
            <a:r>
              <a:rPr lang="en-US"/>
              <a:t> {</a:t>
            </a:r>
            <a:r>
              <a:rPr lang="en-US" i="1"/>
              <a:t>tcp</a:t>
            </a:r>
            <a:r>
              <a:rPr lang="en-US"/>
              <a:t> | </a:t>
            </a:r>
            <a:r>
              <a:rPr lang="en-US" i="1"/>
              <a:t>udp</a:t>
            </a:r>
            <a:r>
              <a:rPr lang="en-US"/>
              <a:t> | </a:t>
            </a:r>
            <a:r>
              <a:rPr lang="en-US" i="1"/>
              <a:t>icmp</a:t>
            </a:r>
            <a:r>
              <a:rPr lang="en-US"/>
              <a:t> |</a:t>
            </a:r>
            <a:r>
              <a:rPr lang="en-US" i="1"/>
              <a:t> icmp6</a:t>
            </a:r>
            <a:r>
              <a:rPr lang="en-US"/>
              <a:t>} – apply only on this protocol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416" name="Google Shape;416;p5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Packet Filtering (4)</a:t>
            </a:r>
            <a:endParaRPr/>
          </a:p>
        </p:txBody>
      </p:sp>
      <p:sp>
        <p:nvSpPr>
          <p:cNvPr id="417" name="Google Shape;417;p5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13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Parameters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 i="1"/>
              <a:t>hosts </a:t>
            </a:r>
            <a:r>
              <a:rPr lang="en-US" sz="2400"/>
              <a:t>: { </a:t>
            </a:r>
            <a:r>
              <a:rPr lang="en-US" sz="2400" i="1"/>
              <a:t>from </a:t>
            </a:r>
            <a:r>
              <a:rPr lang="en-US" sz="2400" i="1" u="sng"/>
              <a:t>host</a:t>
            </a:r>
            <a:r>
              <a:rPr lang="en-US" sz="2400" u="sng"/>
              <a:t> </a:t>
            </a:r>
            <a:r>
              <a:rPr lang="en-US" sz="2400"/>
              <a:t>[ </a:t>
            </a:r>
            <a:r>
              <a:rPr lang="en-US" sz="2400" i="1"/>
              <a:t>port</a:t>
            </a:r>
            <a:r>
              <a:rPr lang="en-US" sz="2400"/>
              <a:t> [</a:t>
            </a:r>
            <a:r>
              <a:rPr lang="en-US" sz="2400" i="1"/>
              <a:t>op</a:t>
            </a:r>
            <a:r>
              <a:rPr lang="en-US" sz="2400"/>
              <a:t>] </a:t>
            </a:r>
            <a:r>
              <a:rPr lang="en-US" sz="2400" u="sng"/>
              <a:t>#</a:t>
            </a:r>
            <a:r>
              <a:rPr lang="en-US" sz="2400"/>
              <a:t> ] </a:t>
            </a:r>
            <a:r>
              <a:rPr lang="en-US" sz="2400" i="1"/>
              <a:t>to </a:t>
            </a:r>
            <a:r>
              <a:rPr lang="en-US" sz="2400" i="1" u="sng"/>
              <a:t>host</a:t>
            </a:r>
            <a:r>
              <a:rPr lang="en-US" sz="2400"/>
              <a:t> [</a:t>
            </a:r>
            <a:r>
              <a:rPr lang="en-US" sz="2400" i="1"/>
              <a:t>port</a:t>
            </a:r>
            <a:r>
              <a:rPr lang="en-US" sz="2400"/>
              <a:t> [</a:t>
            </a:r>
            <a:r>
              <a:rPr lang="en-US" sz="2400" i="1"/>
              <a:t>op</a:t>
            </a:r>
            <a:r>
              <a:rPr lang="en-US" sz="2400"/>
              <a:t>] #] </a:t>
            </a:r>
            <a:r>
              <a:rPr lang="en-US" sz="2400">
                <a:solidFill>
                  <a:srgbClr val="FF0000"/>
                </a:solidFill>
              </a:rPr>
              <a:t>|</a:t>
            </a:r>
            <a:r>
              <a:rPr lang="en-US" sz="2400"/>
              <a:t> </a:t>
            </a:r>
            <a:r>
              <a:rPr lang="en-US" sz="2400" i="1"/>
              <a:t>all </a:t>
            </a:r>
            <a:r>
              <a:rPr lang="en-US" sz="2400"/>
              <a:t>}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host: 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host can be specified in CIDR notation, hostnames, interface names, table, or keywords </a:t>
            </a:r>
            <a:r>
              <a:rPr lang="en-US" sz="2200" i="1"/>
              <a:t>any</a:t>
            </a:r>
            <a:r>
              <a:rPr lang="en-US" sz="2200"/>
              <a:t>, </a:t>
            </a:r>
            <a:r>
              <a:rPr lang="en-US" sz="2200" i="1"/>
              <a:t>self,</a:t>
            </a:r>
            <a:r>
              <a:rPr lang="en-US" sz="2200"/>
              <a:t> …</a:t>
            </a:r>
            <a:endParaRPr sz="22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Hostnames are translated to address(es) at ruleset load time.</a:t>
            </a:r>
            <a:endParaRPr sz="22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When the address of an interface or hostname changes, the ruleset must be reloaded</a:t>
            </a:r>
            <a:endParaRPr sz="22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When interface name is surrounded by (), the rule is automatically updated whenever the interface changes its address</a:t>
            </a:r>
            <a:endParaRPr sz="2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port: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ops: unary(=, !=, &lt;, &lt;=, &gt;, &gt;=), and binary(:, &gt;&lt;, &lt;&gt;)</a:t>
            </a:r>
            <a:endParaRPr sz="2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E.g.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block in all</a:t>
            </a:r>
            <a:endParaRPr sz="22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pass in proto tcp from any port &lt; 1024 to self port 33333:44444</a:t>
            </a:r>
            <a:endParaRPr sz="22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423" name="Google Shape;423;p5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Packet Filtering (5)</a:t>
            </a:r>
            <a:endParaRPr/>
          </a:p>
        </p:txBody>
      </p:sp>
      <p:sp>
        <p:nvSpPr>
          <p:cNvPr id="424" name="Google Shape;424;p5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78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Parameters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 i="1"/>
              <a:t>flags</a:t>
            </a:r>
            <a:r>
              <a:rPr lang="en-US" sz="2400"/>
              <a:t> {</a:t>
            </a:r>
            <a:r>
              <a:rPr lang="en-US" sz="2400" u="sng"/>
              <a:t>&lt;</a:t>
            </a:r>
            <a:r>
              <a:rPr lang="en-US" sz="2400" i="1" u="sng"/>
              <a:t>a</a:t>
            </a:r>
            <a:r>
              <a:rPr lang="en-US" sz="2400" u="sng"/>
              <a:t>&gt;</a:t>
            </a:r>
            <a:r>
              <a:rPr lang="en-US" sz="2400"/>
              <a:t>/</a:t>
            </a:r>
            <a:r>
              <a:rPr lang="en-US" sz="2400" u="sng"/>
              <a:t>&lt;</a:t>
            </a:r>
            <a:r>
              <a:rPr lang="en-US" sz="2400" i="1" u="sng"/>
              <a:t>b</a:t>
            </a:r>
            <a:r>
              <a:rPr lang="en-US" sz="2400" u="sng"/>
              <a:t>&gt;</a:t>
            </a:r>
            <a:r>
              <a:rPr lang="en-US" sz="2400"/>
              <a:t> | </a:t>
            </a:r>
            <a:r>
              <a:rPr lang="en-US" sz="2400" i="1"/>
              <a:t>any</a:t>
            </a:r>
            <a:r>
              <a:rPr lang="en-US" sz="2400"/>
              <a:t>} – only apply to TCP packets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Flags: (F)IN, (S)YN, (R)ST, (P)USH, (A)CK, (U)RG, (E)CE, C(W)R</a:t>
            </a:r>
            <a:endParaRPr sz="22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Check flags listed in &lt;b&gt;, and see if the flags (not) in &lt;a&gt; is (not) set</a:t>
            </a:r>
            <a:endParaRPr sz="22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E.g.</a:t>
            </a:r>
            <a:endParaRPr sz="2200"/>
          </a:p>
          <a:p>
            <a:pPr marL="1828800" lvl="3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flags S/S : check SYN is set, ignore others.</a:t>
            </a:r>
            <a:endParaRPr sz="2000"/>
          </a:p>
          <a:p>
            <a:pPr marL="1828800" lvl="3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flags S/SA: check SYN is set and ACK is unset., ignore others</a:t>
            </a:r>
            <a:endParaRPr sz="20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Default </a:t>
            </a:r>
            <a:r>
              <a:rPr lang="en-US" sz="2200" i="1">
                <a:solidFill>
                  <a:srgbClr val="FF0000"/>
                </a:solidFill>
              </a:rPr>
              <a:t>flags S/SA</a:t>
            </a:r>
            <a:r>
              <a:rPr lang="en-US" sz="2200"/>
              <a:t> for TCP</a:t>
            </a:r>
            <a:endParaRPr sz="2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 i="1"/>
              <a:t>icmp-type </a:t>
            </a:r>
            <a:r>
              <a:rPr lang="en-US" sz="2400" i="1" u="sng"/>
              <a:t>type </a:t>
            </a:r>
            <a:r>
              <a:rPr lang="en-US" sz="2400" i="1"/>
              <a:t>code </a:t>
            </a:r>
            <a:r>
              <a:rPr lang="en-US" sz="2400" i="1" u="sng"/>
              <a:t>code</a:t>
            </a:r>
            <a:endParaRPr sz="2400" i="1" u="sng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 i="1"/>
              <a:t>icmp6-type </a:t>
            </a:r>
            <a:r>
              <a:rPr lang="en-US" sz="2400" i="1" u="sng"/>
              <a:t>type </a:t>
            </a:r>
            <a:r>
              <a:rPr lang="en-US" sz="2400" i="1"/>
              <a:t>code </a:t>
            </a:r>
            <a:r>
              <a:rPr lang="en-US" sz="2400" i="1" u="sng"/>
              <a:t>code</a:t>
            </a:r>
            <a:endParaRPr sz="2400" i="1" u="sng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Apply to ICMP and ICMP6 packets</a:t>
            </a:r>
            <a:endParaRPr sz="2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label – for per-rule statistics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{</a:t>
            </a:r>
            <a:r>
              <a:rPr lang="en-US" sz="2400" i="1"/>
              <a:t>tag</a:t>
            </a:r>
            <a:r>
              <a:rPr lang="en-US" sz="2400"/>
              <a:t> | </a:t>
            </a:r>
            <a:r>
              <a:rPr lang="en-US" sz="2400" i="1"/>
              <a:t>tagged</a:t>
            </a:r>
            <a:r>
              <a:rPr lang="en-US" sz="2400"/>
              <a:t>} </a:t>
            </a:r>
            <a:r>
              <a:rPr lang="en-US" sz="2400" i="1" u="sng"/>
              <a:t>string</a:t>
            </a:r>
            <a:endParaRPr sz="2400" i="1" u="sng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tag by nat, rdr, or binat, and identify by filter rules.</a:t>
            </a:r>
            <a:endParaRPr sz="22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430" name="Google Shape;430;p5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Load Balance</a:t>
            </a:r>
            <a:endParaRPr/>
          </a:p>
        </p:txBody>
      </p:sp>
      <p:sp>
        <p:nvSpPr>
          <p:cNvPr id="431" name="Google Shape;431;p5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371418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Load balance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For </a:t>
            </a:r>
            <a:r>
              <a:rPr lang="en-US" dirty="0" err="1"/>
              <a:t>nat</a:t>
            </a:r>
            <a:r>
              <a:rPr lang="en-US" dirty="0"/>
              <a:t> and </a:t>
            </a:r>
            <a:r>
              <a:rPr lang="en-US" dirty="0" err="1"/>
              <a:t>rdr</a:t>
            </a:r>
            <a:r>
              <a:rPr lang="en-US" dirty="0"/>
              <a:t> rules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E.g.</a:t>
            </a:r>
            <a:endParaRPr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dirty="0" err="1"/>
              <a:t>rdr</a:t>
            </a:r>
            <a:r>
              <a:rPr lang="en-US" sz="2400" dirty="0"/>
              <a:t> on $</a:t>
            </a:r>
            <a:r>
              <a:rPr lang="en-US" sz="2400" dirty="0" err="1"/>
              <a:t>ext_if</a:t>
            </a:r>
            <a:r>
              <a:rPr lang="en-US" sz="2400" dirty="0"/>
              <a:t> proto </a:t>
            </a:r>
            <a:r>
              <a:rPr lang="en-US" sz="2400" dirty="0" err="1"/>
              <a:t>tcp</a:t>
            </a:r>
            <a:r>
              <a:rPr lang="en-US" sz="2400" dirty="0"/>
              <a:t> from any to any port 80  -&gt; </a:t>
            </a:r>
            <a:br>
              <a:rPr lang="en-US" sz="2400" dirty="0"/>
            </a:br>
            <a:r>
              <a:rPr lang="en-US" sz="2400" dirty="0"/>
              <a:t>{10.1.2.155, 10.1.2.160, 10.1.2.161} round-robin</a:t>
            </a:r>
            <a:endParaRPr sz="2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437" name="Google Shape;437;p5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Security</a:t>
            </a:r>
            <a:endParaRPr/>
          </a:p>
        </p:txBody>
      </p:sp>
      <p:sp>
        <p:nvSpPr>
          <p:cNvPr id="438" name="Google Shape;438;p5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732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For security consideration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state modulation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Create a high quality random sequence number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Applying modulate state parameter to a TCP connection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syn proxy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pf itself completes the handshake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Applying synproxy state parameter to a TCP connection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Include modulate state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sp>
        <p:nvSpPr>
          <p:cNvPr id="444" name="Google Shape;444;p5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Stateful tracking</a:t>
            </a:r>
            <a:endParaRPr/>
          </a:p>
        </p:txBody>
      </p:sp>
      <p:sp>
        <p:nvSpPr>
          <p:cNvPr id="445" name="Google Shape;445;p5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999556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 err="1"/>
              <a:t>Stateful</a:t>
            </a:r>
            <a:r>
              <a:rPr lang="en-US" dirty="0"/>
              <a:t> tracking options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keep state, modulate state, and </a:t>
            </a:r>
            <a:r>
              <a:rPr lang="en-US" dirty="0" err="1"/>
              <a:t>synproxy</a:t>
            </a:r>
            <a:r>
              <a:rPr lang="en-US" dirty="0"/>
              <a:t> state support these options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keep state must be </a:t>
            </a:r>
            <a:r>
              <a:rPr lang="en-US" dirty="0" err="1"/>
              <a:t>specidied</a:t>
            </a:r>
            <a:r>
              <a:rPr lang="en-US" dirty="0"/>
              <a:t> explicitly to apply options to a rule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E.g.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table &lt;</a:t>
            </a:r>
            <a:r>
              <a:rPr lang="en-US" dirty="0" err="1"/>
              <a:t>bad_hosts</a:t>
            </a:r>
            <a:r>
              <a:rPr lang="en-US" dirty="0"/>
              <a:t>&gt; persist</a:t>
            </a:r>
          </a:p>
          <a:p>
            <a:pPr lvl="1" indent="-406400">
              <a:buFont typeface="Times New Roman"/>
              <a:buChar char="○"/>
            </a:pPr>
            <a:r>
              <a:rPr lang="en-US" altLang="zh-TW" dirty="0"/>
              <a:t>block quick from &lt;</a:t>
            </a:r>
            <a:r>
              <a:rPr lang="en-US" altLang="zh-TW" dirty="0" err="1"/>
              <a:t>bad_hosts</a:t>
            </a:r>
            <a:r>
              <a:rPr lang="en-US" altLang="zh-TW" dirty="0"/>
              <a:t>&gt;</a:t>
            </a:r>
          </a:p>
          <a:p>
            <a:pPr lvl="1" indent="-406400">
              <a:buFont typeface="Times New Roman"/>
              <a:buChar char="○"/>
            </a:pPr>
            <a:r>
              <a:rPr lang="en-US" altLang="zh-TW" dirty="0"/>
              <a:t>pass in on $</a:t>
            </a:r>
            <a:r>
              <a:rPr lang="en-US" altLang="zh-TW" dirty="0" err="1"/>
              <a:t>ext_if</a:t>
            </a:r>
            <a:r>
              <a:rPr lang="en-US" altLang="zh-TW" dirty="0"/>
              <a:t> proto </a:t>
            </a:r>
            <a:r>
              <a:rPr lang="en-US" altLang="zh-TW" dirty="0" err="1"/>
              <a:t>tcp</a:t>
            </a:r>
            <a:r>
              <a:rPr lang="en-US" altLang="zh-TW" dirty="0"/>
              <a:t> to ($</a:t>
            </a:r>
            <a:r>
              <a:rPr lang="en-US" altLang="zh-TW" dirty="0" err="1"/>
              <a:t>ext_if</a:t>
            </a:r>
            <a:r>
              <a:rPr lang="en-US" altLang="zh-TW" dirty="0"/>
              <a:t>) port </a:t>
            </a:r>
            <a:r>
              <a:rPr lang="en-US" altLang="zh-TW" dirty="0" err="1"/>
              <a:t>ssh</a:t>
            </a:r>
            <a:r>
              <a:rPr lang="en-US" altLang="zh-TW" dirty="0"/>
              <a:t> keep state </a:t>
            </a:r>
            <a:br>
              <a:rPr lang="en-US" altLang="zh-TW" dirty="0"/>
            </a:br>
            <a:r>
              <a:rPr lang="en-US" altLang="zh-TW" dirty="0"/>
              <a:t>( max-</a:t>
            </a:r>
            <a:r>
              <a:rPr lang="en-US" altLang="zh-TW" dirty="0" err="1"/>
              <a:t>src</a:t>
            </a:r>
            <a:r>
              <a:rPr lang="en-US" altLang="zh-TW" dirty="0"/>
              <a:t>-conn-rate 5/30, overload &lt;</a:t>
            </a:r>
            <a:r>
              <a:rPr lang="en-US" altLang="zh-TW" dirty="0" err="1"/>
              <a:t>bad_hosts</a:t>
            </a:r>
            <a:r>
              <a:rPr lang="en-US" altLang="zh-TW" dirty="0"/>
              <a:t>&gt; flush global)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Firewalls – Rules</a:t>
            </a:r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Exclusive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Only </a:t>
            </a:r>
            <a:r>
              <a:rPr lang="en-US" sz="2500">
                <a:solidFill>
                  <a:srgbClr val="0000FF"/>
                </a:solidFill>
              </a:rPr>
              <a:t>block</a:t>
            </a:r>
            <a:r>
              <a:rPr lang="en-US" sz="2500"/>
              <a:t> the traffic matching the rulesets</a:t>
            </a:r>
            <a:endParaRPr sz="25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Inclusive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Only </a:t>
            </a:r>
            <a:r>
              <a:rPr lang="en-US" sz="2500">
                <a:solidFill>
                  <a:srgbClr val="FF0000"/>
                </a:solidFill>
              </a:rPr>
              <a:t>allow</a:t>
            </a:r>
            <a:r>
              <a:rPr lang="en-US" sz="2500"/>
              <a:t> the traffic matching the rulesets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Offer much better control of the incoming/outgoing traffic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Safer than exclusive one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>
                <a:solidFill>
                  <a:srgbClr val="FF0000"/>
                </a:solidFill>
              </a:rPr>
              <a:t>(Y)</a:t>
            </a:r>
            <a:r>
              <a:rPr lang="en-US" sz="2300"/>
              <a:t> reduce the risk of allowing unwanted traffic to pass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>
                <a:solidFill>
                  <a:srgbClr val="0000FF"/>
                </a:solidFill>
              </a:rPr>
              <a:t>(N)</a:t>
            </a:r>
            <a:r>
              <a:rPr lang="en-US" sz="2300"/>
              <a:t> increase the risk to block yourself with wrong configuration</a:t>
            </a:r>
            <a:endParaRPr sz="23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State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Stateful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Keep track of which connections are opened through the firewall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Be vulnerable to Denial of Service (DoS) attacks</a:t>
            </a:r>
            <a:endParaRPr sz="23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Stateless</a:t>
            </a:r>
            <a:endParaRPr sz="25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sp>
        <p:nvSpPr>
          <p:cNvPr id="451" name="Google Shape;451;p5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Blocking spoofed</a:t>
            </a:r>
            <a:endParaRPr/>
          </a:p>
        </p:txBody>
      </p:sp>
      <p:sp>
        <p:nvSpPr>
          <p:cNvPr id="452" name="Google Shape;452;p5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2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Blocking spoofed traffic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i="1"/>
              <a:t>antispoof for </a:t>
            </a:r>
            <a:r>
              <a:rPr lang="en-US" sz="2600" i="1" u="sng"/>
              <a:t>ifname</a:t>
            </a:r>
            <a:endParaRPr sz="2600" i="1" u="sng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antispoof for lo0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block drop in on ! lo0 inet from 127.0.0.1/8 to any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block drop in on ! lo0 inet6 from ::1 to any</a:t>
            </a:r>
            <a:endParaRPr sz="24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antispoof for wi0 inet (IP: 10.0.0.1, netmask 255.255.255.0)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block drop in on ! wi0 inet from 10.0.0.0/24 to any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block drop in inet from 10.0.0.1 to any</a:t>
            </a:r>
            <a:endParaRPr sz="24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Pitfall: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Rules created by the </a:t>
            </a:r>
            <a:r>
              <a:rPr lang="en-US" sz="2400" i="1"/>
              <a:t>antispoof </a:t>
            </a:r>
            <a:r>
              <a:rPr lang="en-US" sz="2400"/>
              <a:t>interfere with packets sent over loopback interfaces to local addresses. One should pass these explicitly.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set skip on lo0</a:t>
            </a:r>
            <a:endParaRPr sz="2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sp>
        <p:nvSpPr>
          <p:cNvPr id="458" name="Google Shape;458;p5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Anchors</a:t>
            </a:r>
            <a:endParaRPr/>
          </a:p>
        </p:txBody>
      </p:sp>
      <p:sp>
        <p:nvSpPr>
          <p:cNvPr id="459" name="Google Shape;459;p5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285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Besides the main ruleset, pf can load rulesets into anchor attachment points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An anchor is a container that can hold rules, address tables, and other anchors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The main ruleset is actually the default anchor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An anchor can reference another anchor attachment point using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nat-anchor 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rdr-anchor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binat-anchor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anchor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load anchor &lt;name&gt; from &lt;file&gt;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sp>
        <p:nvSpPr>
          <p:cNvPr id="465" name="Google Shape;465;p5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Example</a:t>
            </a:r>
            <a:endParaRPr/>
          </a:p>
        </p:txBody>
      </p:sp>
      <p:sp>
        <p:nvSpPr>
          <p:cNvPr id="466" name="Google Shape;466;p58"/>
          <p:cNvSpPr txBox="1">
            <a:spLocks noGrp="1"/>
          </p:cNvSpPr>
          <p:nvPr>
            <p:ph type="body" idx="2"/>
          </p:nvPr>
        </p:nvSpPr>
        <p:spPr>
          <a:xfrm>
            <a:off x="615250" y="1563425"/>
            <a:ext cx="10798500" cy="4866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# macro definitions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/>
              <a:t>extdev</a:t>
            </a:r>
            <a:r>
              <a:rPr lang="en-US" sz="1400" b="1" dirty="0"/>
              <a:t>='fxp0</a:t>
            </a:r>
            <a:r>
              <a:rPr lang="en-US" sz="1400" b="1" dirty="0">
                <a:solidFill>
                  <a:schemeClr val="dk1"/>
                </a:solidFill>
              </a:rPr>
              <a:t>'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/>
              <a:t>server_ext</a:t>
            </a:r>
            <a:r>
              <a:rPr lang="en-US" sz="1400" b="1" dirty="0"/>
              <a:t>=</a:t>
            </a:r>
            <a:r>
              <a:rPr lang="en-US" sz="1400" b="1" dirty="0">
                <a:solidFill>
                  <a:schemeClr val="dk1"/>
                </a:solidFill>
              </a:rPr>
              <a:t>'</a:t>
            </a:r>
            <a:r>
              <a:rPr lang="en-US" sz="1400" b="1" dirty="0"/>
              <a:t>140.113.214.13</a:t>
            </a:r>
            <a:r>
              <a:rPr lang="en-US" sz="1400" b="1" dirty="0">
                <a:solidFill>
                  <a:schemeClr val="dk1"/>
                </a:solidFill>
              </a:rPr>
              <a:t>'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# options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set limit { states 10000, frags 5000 }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set </a:t>
            </a:r>
            <a:r>
              <a:rPr lang="en-US" sz="1400" b="1" dirty="0" err="1"/>
              <a:t>loginterface</a:t>
            </a:r>
            <a:r>
              <a:rPr lang="en-US" sz="1400" b="1" dirty="0"/>
              <a:t> $</a:t>
            </a:r>
            <a:r>
              <a:rPr lang="en-US" sz="1400" b="1" dirty="0" err="1"/>
              <a:t>extdev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set block-policy drop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set skip on lo0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# tables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table &lt;</a:t>
            </a:r>
            <a:r>
              <a:rPr lang="en-US" sz="1400" b="1" dirty="0" err="1"/>
              <a:t>badhosts</a:t>
            </a:r>
            <a:r>
              <a:rPr lang="en-US" sz="1400" b="1" dirty="0"/>
              <a:t>&gt; persist file "/</a:t>
            </a:r>
            <a:r>
              <a:rPr lang="en-US" sz="1400" b="1" dirty="0" err="1"/>
              <a:t>etc</a:t>
            </a:r>
            <a:r>
              <a:rPr lang="en-US" sz="1400" b="1" dirty="0"/>
              <a:t>/</a:t>
            </a:r>
            <a:r>
              <a:rPr lang="en-US" sz="1400" b="1" dirty="0" err="1"/>
              <a:t>badhosts.list</a:t>
            </a:r>
            <a:r>
              <a:rPr lang="en-US" sz="1400" b="1" dirty="0"/>
              <a:t>"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# filtering rules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block in  all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pass out all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/>
              <a:t>antispoof</a:t>
            </a:r>
            <a:r>
              <a:rPr lang="en-US" sz="1400" b="1" dirty="0"/>
              <a:t> for $</a:t>
            </a:r>
            <a:r>
              <a:rPr lang="en-US" sz="1400" b="1" dirty="0" err="1"/>
              <a:t>extdev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block log in on $</a:t>
            </a:r>
            <a:r>
              <a:rPr lang="en-US" sz="1400" b="1" dirty="0" err="1"/>
              <a:t>extdev</a:t>
            </a:r>
            <a:r>
              <a:rPr lang="en-US" sz="1400" b="1" dirty="0"/>
              <a:t> proto </a:t>
            </a:r>
            <a:r>
              <a:rPr lang="en-US" sz="1400" b="1" dirty="0" err="1"/>
              <a:t>tcp</a:t>
            </a:r>
            <a:r>
              <a:rPr lang="en-US" sz="1400" b="1" dirty="0"/>
              <a:t> from any to any port {139, 445}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block log in on $</a:t>
            </a:r>
            <a:r>
              <a:rPr lang="en-US" sz="1400" b="1" dirty="0" err="1"/>
              <a:t>extdev</a:t>
            </a:r>
            <a:r>
              <a:rPr lang="en-US" sz="1400" b="1" dirty="0"/>
              <a:t> proto </a:t>
            </a:r>
            <a:r>
              <a:rPr lang="en-US" sz="1400" b="1" dirty="0" err="1"/>
              <a:t>udp</a:t>
            </a:r>
            <a:r>
              <a:rPr lang="en-US" sz="1400" b="1" dirty="0"/>
              <a:t> from any to any port {137, 138}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block on $</a:t>
            </a:r>
            <a:r>
              <a:rPr lang="en-US" sz="1400" b="1" dirty="0" err="1"/>
              <a:t>extdev</a:t>
            </a:r>
            <a:r>
              <a:rPr lang="en-US" sz="1400" b="1" dirty="0"/>
              <a:t> quick from &lt;</a:t>
            </a:r>
            <a:r>
              <a:rPr lang="en-US" sz="1400" b="1" dirty="0" err="1"/>
              <a:t>badhosts</a:t>
            </a:r>
            <a:r>
              <a:rPr lang="en-US" sz="1400" b="1" dirty="0"/>
              <a:t>&gt; to any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pass in on $</a:t>
            </a:r>
            <a:r>
              <a:rPr lang="en-US" sz="1400" b="1" dirty="0" err="1"/>
              <a:t>extdev</a:t>
            </a:r>
            <a:r>
              <a:rPr lang="en-US" sz="1400" b="1" dirty="0"/>
              <a:t> proto </a:t>
            </a:r>
            <a:r>
              <a:rPr lang="en-US" sz="1400" b="1" dirty="0" err="1"/>
              <a:t>tcp</a:t>
            </a:r>
            <a:r>
              <a:rPr lang="en-US" sz="1400" b="1" dirty="0"/>
              <a:t> from 140.113.0.0/16 to any port {139, 445}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pass in on $</a:t>
            </a:r>
            <a:r>
              <a:rPr lang="en-US" sz="1400" b="1" dirty="0" err="1"/>
              <a:t>extdev</a:t>
            </a:r>
            <a:r>
              <a:rPr lang="en-US" sz="1400" b="1" dirty="0"/>
              <a:t> proto </a:t>
            </a:r>
            <a:r>
              <a:rPr lang="en-US" sz="1400" b="1" dirty="0" err="1"/>
              <a:t>udp</a:t>
            </a:r>
            <a:r>
              <a:rPr lang="en-US" sz="1400" b="1" dirty="0"/>
              <a:t> from 140.113.0.0/16 to any port {137, 138}</a:t>
            </a:r>
            <a:endParaRPr sz="1400" b="1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sp>
        <p:nvSpPr>
          <p:cNvPr id="472" name="Google Shape;472;p5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PF in FreeBSD – Debug by pflog</a:t>
            </a:r>
            <a:endParaRPr/>
          </a:p>
        </p:txBody>
      </p:sp>
      <p:sp>
        <p:nvSpPr>
          <p:cNvPr id="473" name="Google Shape;473;p5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285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Enable pflog in /etc/rc.conf (pflog.ko loaded automatically)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pflog_enable="YES"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Log to pflog0 interface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tcpdump -i pflog0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pflog_logfile="/var/log/pflog"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tcpdump -r /var/log/pflog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Create firewall rules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Default configuration rules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pf_rules="/etc/pf.conf"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Sample files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/usr/share/examples/pf/*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sp>
        <p:nvSpPr>
          <p:cNvPr id="479" name="Google Shape;479;p6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on FreeBSD (1)</a:t>
            </a:r>
            <a:endParaRPr/>
          </a:p>
        </p:txBody>
      </p:sp>
      <p:sp>
        <p:nvSpPr>
          <p:cNvPr id="480" name="Google Shape;480;p6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190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Setup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Network topology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configuration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Advanced redirection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configuration</a:t>
            </a:r>
            <a:endParaRPr sz="2500"/>
          </a:p>
        </p:txBody>
      </p:sp>
      <p:sp>
        <p:nvSpPr>
          <p:cNvPr id="481" name="Google Shape;481;p60"/>
          <p:cNvSpPr/>
          <p:nvPr/>
        </p:nvSpPr>
        <p:spPr>
          <a:xfrm>
            <a:off x="1714400" y="4392125"/>
            <a:ext cx="1077600" cy="57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Web Server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192.168.1.1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2" name="Google Shape;482;p60"/>
          <p:cNvSpPr/>
          <p:nvPr/>
        </p:nvSpPr>
        <p:spPr>
          <a:xfrm>
            <a:off x="1714400" y="5340075"/>
            <a:ext cx="1077600" cy="57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FTP Server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192.168.1.2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3" name="Google Shape;483;p60"/>
          <p:cNvSpPr/>
          <p:nvPr/>
        </p:nvSpPr>
        <p:spPr>
          <a:xfrm>
            <a:off x="1714400" y="6288025"/>
            <a:ext cx="1077600" cy="57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PC1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192.168.1.101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4" name="Google Shape;484;p60"/>
          <p:cNvSpPr/>
          <p:nvPr/>
        </p:nvSpPr>
        <p:spPr>
          <a:xfrm>
            <a:off x="3450575" y="5490825"/>
            <a:ext cx="1164600" cy="277200"/>
          </a:xfrm>
          <a:prstGeom prst="rect">
            <a:avLst/>
          </a:prstGeom>
          <a:solidFill>
            <a:srgbClr val="EEECE1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Switch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5" name="Google Shape;485;p60"/>
          <p:cNvSpPr/>
          <p:nvPr/>
        </p:nvSpPr>
        <p:spPr>
          <a:xfrm>
            <a:off x="5018000" y="5117025"/>
            <a:ext cx="1899300" cy="102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NAT Server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Public: 140.113.235.4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Private: 192.168.1.254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Protected area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Google Shape;486;p60"/>
          <p:cNvSpPr/>
          <p:nvPr/>
        </p:nvSpPr>
        <p:spPr>
          <a:xfrm>
            <a:off x="7336300" y="5388525"/>
            <a:ext cx="1562100" cy="481800"/>
          </a:xfrm>
          <a:prstGeom prst="rect">
            <a:avLst/>
          </a:prstGeom>
          <a:solidFill>
            <a:srgbClr val="EEECE1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ipwf firewall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7" name="Google Shape;487;p60"/>
          <p:cNvSpPr/>
          <p:nvPr/>
        </p:nvSpPr>
        <p:spPr>
          <a:xfrm>
            <a:off x="7535050" y="4542875"/>
            <a:ext cx="1164600" cy="277200"/>
          </a:xfrm>
          <a:prstGeom prst="rect">
            <a:avLst/>
          </a:prstGeom>
          <a:solidFill>
            <a:srgbClr val="EEECE1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Switch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8" name="Google Shape;488;p60"/>
          <p:cNvSpPr/>
          <p:nvPr/>
        </p:nvSpPr>
        <p:spPr>
          <a:xfrm>
            <a:off x="10057800" y="4424800"/>
            <a:ext cx="1562112" cy="915300"/>
          </a:xfrm>
          <a:prstGeom prst="cloud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Uplink to Internet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p60"/>
          <p:cNvSpPr/>
          <p:nvPr/>
        </p:nvSpPr>
        <p:spPr>
          <a:xfrm>
            <a:off x="7114450" y="3493700"/>
            <a:ext cx="2005800" cy="57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Other Public Service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Unprotected area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90" name="Google Shape;490;p60"/>
          <p:cNvCxnSpPr>
            <a:stCxn id="481" idx="3"/>
            <a:endCxn id="484" idx="1"/>
          </p:cNvCxnSpPr>
          <p:nvPr/>
        </p:nvCxnSpPr>
        <p:spPr>
          <a:xfrm>
            <a:off x="2792000" y="4681475"/>
            <a:ext cx="658500" cy="9480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1" name="Google Shape;491;p60"/>
          <p:cNvCxnSpPr>
            <a:stCxn id="482" idx="3"/>
            <a:endCxn id="484" idx="1"/>
          </p:cNvCxnSpPr>
          <p:nvPr/>
        </p:nvCxnSpPr>
        <p:spPr>
          <a:xfrm>
            <a:off x="2792000" y="5629425"/>
            <a:ext cx="658500" cy="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2" name="Google Shape;492;p60"/>
          <p:cNvCxnSpPr>
            <a:stCxn id="483" idx="3"/>
            <a:endCxn id="484" idx="1"/>
          </p:cNvCxnSpPr>
          <p:nvPr/>
        </p:nvCxnSpPr>
        <p:spPr>
          <a:xfrm rot="10800000" flipH="1">
            <a:off x="2792000" y="5629375"/>
            <a:ext cx="658500" cy="9480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3" name="Google Shape;493;p60"/>
          <p:cNvCxnSpPr>
            <a:stCxn id="484" idx="3"/>
            <a:endCxn id="485" idx="1"/>
          </p:cNvCxnSpPr>
          <p:nvPr/>
        </p:nvCxnSpPr>
        <p:spPr>
          <a:xfrm>
            <a:off x="4615175" y="5629425"/>
            <a:ext cx="402900" cy="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" name="Google Shape;494;p60"/>
          <p:cNvCxnSpPr>
            <a:stCxn id="485" idx="3"/>
            <a:endCxn id="486" idx="1"/>
          </p:cNvCxnSpPr>
          <p:nvPr/>
        </p:nvCxnSpPr>
        <p:spPr>
          <a:xfrm>
            <a:off x="6917300" y="5629425"/>
            <a:ext cx="419100" cy="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5" name="Google Shape;495;p60"/>
          <p:cNvCxnSpPr>
            <a:endCxn id="487" idx="2"/>
          </p:cNvCxnSpPr>
          <p:nvPr/>
        </p:nvCxnSpPr>
        <p:spPr>
          <a:xfrm rot="10800000">
            <a:off x="8117350" y="4820075"/>
            <a:ext cx="0" cy="5685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6" name="Google Shape;496;p60"/>
          <p:cNvCxnSpPr>
            <a:stCxn id="487" idx="3"/>
            <a:endCxn id="488" idx="2"/>
          </p:cNvCxnSpPr>
          <p:nvPr/>
        </p:nvCxnSpPr>
        <p:spPr>
          <a:xfrm>
            <a:off x="8699650" y="4681475"/>
            <a:ext cx="1362900" cy="2010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7" name="Google Shape;497;p60"/>
          <p:cNvCxnSpPr>
            <a:stCxn id="487" idx="0"/>
            <a:endCxn id="489" idx="2"/>
          </p:cNvCxnSpPr>
          <p:nvPr/>
        </p:nvCxnSpPr>
        <p:spPr>
          <a:xfrm rot="10800000">
            <a:off x="8117350" y="4072475"/>
            <a:ext cx="0" cy="4704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8" name="Google Shape;498;p60"/>
          <p:cNvSpPr/>
          <p:nvPr/>
        </p:nvSpPr>
        <p:spPr>
          <a:xfrm>
            <a:off x="1616425" y="4277675"/>
            <a:ext cx="1273800" cy="2726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1F497D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60"/>
          <p:cNvSpPr txBox="1"/>
          <p:nvPr/>
        </p:nvSpPr>
        <p:spPr>
          <a:xfrm>
            <a:off x="753200" y="69466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Network Hosts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sp>
        <p:nvSpPr>
          <p:cNvPr id="505" name="Google Shape;505;p6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on FreeBSD (2)</a:t>
            </a:r>
            <a:endParaRPr/>
          </a:p>
        </p:txBody>
      </p:sp>
      <p:sp>
        <p:nvSpPr>
          <p:cNvPr id="506" name="Google Shape;506;p6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838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In /etc/rc.conf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ifconfig_fxp0="inet 140.113.235.4"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ifconfig_fxp1="inet 192.168.1.254/24"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defaultrouter="140.113.235.254" 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gateway_enable="YES"</a:t>
            </a:r>
            <a:endParaRPr sz="24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In /etc/pf.conf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nat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rdr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binat</a:t>
            </a:r>
            <a:endParaRPr sz="2400"/>
          </a:p>
        </p:txBody>
      </p:sp>
      <p:sp>
        <p:nvSpPr>
          <p:cNvPr id="507" name="Google Shape;507;p61"/>
          <p:cNvSpPr txBox="1">
            <a:spLocks noGrp="1"/>
          </p:cNvSpPr>
          <p:nvPr>
            <p:ph type="body" idx="2"/>
          </p:nvPr>
        </p:nvSpPr>
        <p:spPr>
          <a:xfrm>
            <a:off x="3846908" y="3732535"/>
            <a:ext cx="7380900" cy="3537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# macro definitions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/>
              <a:t>extdev</a:t>
            </a:r>
            <a:r>
              <a:rPr lang="en-US" sz="1400" b="1" dirty="0"/>
              <a:t>='fxp0'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intranet='192.168.1.0/24'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webserver='192.168.1.1'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/>
              <a:t>ftpserver</a:t>
            </a:r>
            <a:r>
              <a:rPr lang="en-US" sz="1400" b="1" dirty="0"/>
              <a:t>='192.168.1.2'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/>
              <a:t>winxp</a:t>
            </a:r>
            <a:r>
              <a:rPr lang="en-US" sz="1400" b="1" dirty="0"/>
              <a:t>='192.168.1.101'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/>
              <a:t>server_int</a:t>
            </a:r>
            <a:r>
              <a:rPr lang="en-US" sz="1400" b="1" dirty="0"/>
              <a:t>='192.168.1.88'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/>
              <a:t>server_ext</a:t>
            </a:r>
            <a:r>
              <a:rPr lang="en-US" sz="1400" b="1" dirty="0"/>
              <a:t>='140.113.235.13'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# </a:t>
            </a:r>
            <a:r>
              <a:rPr lang="en-US" sz="1400" b="1" dirty="0" err="1"/>
              <a:t>nat</a:t>
            </a:r>
            <a:r>
              <a:rPr lang="en-US" sz="1400" b="1" dirty="0"/>
              <a:t> rules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/>
              <a:t>nat</a:t>
            </a:r>
            <a:r>
              <a:rPr lang="en-US" sz="1400" b="1" dirty="0"/>
              <a:t> on $</a:t>
            </a:r>
            <a:r>
              <a:rPr lang="en-US" sz="1400" b="1" dirty="0" err="1"/>
              <a:t>extdev</a:t>
            </a:r>
            <a:r>
              <a:rPr lang="en-US" sz="1400" b="1" dirty="0"/>
              <a:t> </a:t>
            </a:r>
            <a:r>
              <a:rPr lang="en-US" sz="1400" b="1" dirty="0" err="1"/>
              <a:t>inet</a:t>
            </a:r>
            <a:r>
              <a:rPr lang="en-US" sz="1400" b="1" dirty="0"/>
              <a:t> from $intranet to any -&gt; $</a:t>
            </a:r>
            <a:r>
              <a:rPr lang="en-US" sz="1400" b="1" dirty="0" err="1"/>
              <a:t>extdev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/>
              <a:t>rdr</a:t>
            </a:r>
            <a:r>
              <a:rPr lang="en-US" sz="1400" b="1" dirty="0"/>
              <a:t> on $</a:t>
            </a:r>
            <a:r>
              <a:rPr lang="en-US" sz="1400" b="1" dirty="0" err="1"/>
              <a:t>extdev</a:t>
            </a:r>
            <a:r>
              <a:rPr lang="en-US" sz="1400" b="1" dirty="0"/>
              <a:t> </a:t>
            </a:r>
            <a:r>
              <a:rPr lang="en-US" sz="1400" b="1" dirty="0" err="1"/>
              <a:t>inet</a:t>
            </a:r>
            <a:r>
              <a:rPr lang="en-US" sz="1400" b="1" dirty="0"/>
              <a:t> proto </a:t>
            </a:r>
            <a:r>
              <a:rPr lang="en-US" sz="1400" b="1" dirty="0" err="1"/>
              <a:t>tcp</a:t>
            </a:r>
            <a:r>
              <a:rPr lang="en-US" sz="1400" b="1" dirty="0"/>
              <a:t> to port 80 -&gt; $webserver port 80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/>
              <a:t>rdr</a:t>
            </a:r>
            <a:r>
              <a:rPr lang="en-US" sz="1400" b="1" dirty="0"/>
              <a:t> on $</a:t>
            </a:r>
            <a:r>
              <a:rPr lang="en-US" sz="1400" b="1" dirty="0" err="1"/>
              <a:t>extdev</a:t>
            </a:r>
            <a:r>
              <a:rPr lang="en-US" sz="1400" b="1" dirty="0"/>
              <a:t> </a:t>
            </a:r>
            <a:r>
              <a:rPr lang="en-US" sz="1400" b="1" dirty="0" err="1"/>
              <a:t>inet</a:t>
            </a:r>
            <a:r>
              <a:rPr lang="en-US" sz="1400" b="1" dirty="0"/>
              <a:t> proto </a:t>
            </a:r>
            <a:r>
              <a:rPr lang="en-US" sz="1400" b="1" dirty="0" err="1"/>
              <a:t>tcp</a:t>
            </a:r>
            <a:r>
              <a:rPr lang="en-US" sz="1400" b="1" dirty="0"/>
              <a:t> to port 443 -&gt; $webserver port 443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/>
              <a:t>rdr</a:t>
            </a:r>
            <a:r>
              <a:rPr lang="en-US" sz="1400" b="1" dirty="0"/>
              <a:t> on $</a:t>
            </a:r>
            <a:r>
              <a:rPr lang="en-US" sz="1400" b="1" dirty="0" err="1"/>
              <a:t>extdev</a:t>
            </a:r>
            <a:r>
              <a:rPr lang="en-US" sz="1400" b="1" dirty="0"/>
              <a:t> </a:t>
            </a:r>
            <a:r>
              <a:rPr lang="en-US" sz="1400" b="1" dirty="0" err="1"/>
              <a:t>inet</a:t>
            </a:r>
            <a:r>
              <a:rPr lang="en-US" sz="1400" b="1" dirty="0"/>
              <a:t> proto </a:t>
            </a:r>
            <a:r>
              <a:rPr lang="en-US" sz="1400" b="1" dirty="0" err="1"/>
              <a:t>tcp</a:t>
            </a:r>
            <a:r>
              <a:rPr lang="en-US" sz="1400" b="1" dirty="0"/>
              <a:t> to port 21 -&gt; $</a:t>
            </a:r>
            <a:r>
              <a:rPr lang="en-US" sz="1400" b="1" dirty="0" err="1"/>
              <a:t>ftpserver</a:t>
            </a:r>
            <a:r>
              <a:rPr lang="en-US" sz="1400" b="1" dirty="0"/>
              <a:t> port 21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/>
              <a:t>rdr</a:t>
            </a:r>
            <a:r>
              <a:rPr lang="en-US" sz="1400" b="1" dirty="0"/>
              <a:t> on $</a:t>
            </a:r>
            <a:r>
              <a:rPr lang="en-US" sz="1400" b="1" dirty="0" err="1"/>
              <a:t>extdev</a:t>
            </a:r>
            <a:r>
              <a:rPr lang="en-US" sz="1400" b="1" dirty="0"/>
              <a:t> </a:t>
            </a:r>
            <a:r>
              <a:rPr lang="en-US" sz="1400" b="1" dirty="0" err="1"/>
              <a:t>inet</a:t>
            </a:r>
            <a:r>
              <a:rPr lang="en-US" sz="1400" b="1" dirty="0"/>
              <a:t> proto </a:t>
            </a:r>
            <a:r>
              <a:rPr lang="en-US" sz="1400" b="1" dirty="0" err="1"/>
              <a:t>tcp</a:t>
            </a:r>
            <a:r>
              <a:rPr lang="en-US" sz="1400" b="1" dirty="0"/>
              <a:t> to port 3389 -&gt; $</a:t>
            </a:r>
            <a:r>
              <a:rPr lang="en-US" sz="1400" b="1" dirty="0" err="1"/>
              <a:t>winxp</a:t>
            </a:r>
            <a:r>
              <a:rPr lang="en-US" sz="1400" b="1" dirty="0"/>
              <a:t> port 3389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/>
              <a:t>binat</a:t>
            </a:r>
            <a:r>
              <a:rPr lang="en-US" sz="1400" b="1" dirty="0"/>
              <a:t> on $</a:t>
            </a:r>
            <a:r>
              <a:rPr lang="en-US" sz="1400" b="1" dirty="0" err="1"/>
              <a:t>extdev</a:t>
            </a:r>
            <a:r>
              <a:rPr lang="en-US" sz="1400" b="1" dirty="0"/>
              <a:t> </a:t>
            </a:r>
            <a:r>
              <a:rPr lang="en-US" sz="1400" b="1" dirty="0" err="1"/>
              <a:t>inet</a:t>
            </a:r>
            <a:r>
              <a:rPr lang="en-US" sz="1400" b="1" dirty="0"/>
              <a:t> from $</a:t>
            </a:r>
            <a:r>
              <a:rPr lang="en-US" sz="1400" b="1" dirty="0" err="1"/>
              <a:t>server_int</a:t>
            </a:r>
            <a:r>
              <a:rPr lang="en-US" sz="1400" b="1" dirty="0"/>
              <a:t> to any -&gt; $</a:t>
            </a:r>
            <a:r>
              <a:rPr lang="en-US" sz="1400" b="1" dirty="0" err="1"/>
              <a:t>server_ext</a:t>
            </a:r>
            <a:endParaRPr sz="1400" b="1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sp>
        <p:nvSpPr>
          <p:cNvPr id="513" name="Google Shape;513;p6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ALTQ: Alternate Queue – (1)</a:t>
            </a:r>
            <a:endParaRPr/>
          </a:p>
        </p:txBody>
      </p:sp>
      <p:sp>
        <p:nvSpPr>
          <p:cNvPr id="514" name="Google Shape;514;p6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922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Rebuild Kernel is needed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http://www.freebsd.org/doc/handbook/firewalls-pf.html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ALTQ related kernel options and supported devices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man 4 altq</a:t>
            </a:r>
            <a:endParaRPr/>
          </a:p>
        </p:txBody>
      </p:sp>
      <p:sp>
        <p:nvSpPr>
          <p:cNvPr id="515" name="Google Shape;515;p62"/>
          <p:cNvSpPr txBox="1">
            <a:spLocks noGrp="1"/>
          </p:cNvSpPr>
          <p:nvPr>
            <p:ph type="body" idx="2"/>
          </p:nvPr>
        </p:nvSpPr>
        <p:spPr>
          <a:xfrm>
            <a:off x="1132300" y="3634550"/>
            <a:ext cx="9732000" cy="33465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# </a:t>
            </a:r>
            <a:r>
              <a:rPr lang="en-US" sz="1600" b="1" dirty="0" err="1"/>
              <a:t>altq</a:t>
            </a:r>
            <a:r>
              <a:rPr lang="en-US" sz="1600" b="1" dirty="0"/>
              <a:t>(9). Enable the base part of the hooks with the ALTQ option.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# Individual disciplines must be built into the base system and can not be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# loaded as modules at this point. In order to build a SMP kernel you must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# also have the ALTQ_NOPCC option.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options         ALTQ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options         ALTQ_CBQ        # Class Based Queueing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options         ALTQ_RED        # Random Early Drop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options         ALTQ_RIO        # RED In/Out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options         ALTQ_HFSC       # Hierarchical Packet Scheduler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options         ALTQ_CDNR       # Traffic conditioner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options         ALTQ_PRIQ       # Priority Queueing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options         ALTQ_NOPCC      # Required if the TSC is unusable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options         ALTQ_DEBUG</a:t>
            </a:r>
            <a:endParaRPr sz="1600" b="1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  <p:sp>
        <p:nvSpPr>
          <p:cNvPr id="521" name="Google Shape;521;p6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ALTQ: Alternate Queue – (2)</a:t>
            </a:r>
            <a:endParaRPr/>
          </a:p>
        </p:txBody>
      </p:sp>
      <p:sp>
        <p:nvSpPr>
          <p:cNvPr id="522" name="Google Shape;522;p6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4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>
                <a:solidFill>
                  <a:srgbClr val="0000FF"/>
                </a:solidFill>
              </a:rPr>
              <a:t>altq </a:t>
            </a:r>
            <a:r>
              <a:rPr lang="en-US" sz="2600"/>
              <a:t>on dc0 cbq bandwidth 5Mb queue {</a:t>
            </a:r>
            <a:r>
              <a:rPr lang="en-US" sz="2600">
                <a:solidFill>
                  <a:srgbClr val="0000FF"/>
                </a:solidFill>
              </a:rPr>
              <a:t>std, http</a:t>
            </a:r>
            <a:r>
              <a:rPr lang="en-US" sz="2600"/>
              <a:t>}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queue std bandwidth 10% cbq(</a:t>
            </a:r>
            <a:r>
              <a:rPr lang="en-US" sz="2600">
                <a:solidFill>
                  <a:srgbClr val="6AA84F"/>
                </a:solidFill>
              </a:rPr>
              <a:t>default</a:t>
            </a:r>
            <a:r>
              <a:rPr lang="en-US" sz="2600"/>
              <a:t>)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queue http bandwidth 60% priority 2 cbq(borrow) {employee,developer}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queue developers bandwidth 75% cbq(borrow)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queue employees bandwidth 15%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block return out on dc0 inet all queue std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pass out on dc0 inet proto tcp from $developerhosts to any port 80 queue developers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pass out on dc0 inet proto tcp from $employeehosts to any port 80 queue employees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pass out on dc0 inet proto tcp from any to any port 22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pass out on dc0 inet proto tcp from any to any port 25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Firewalls – DMZ</a:t>
            </a: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6780900" cy="48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Demilitarized zone (Perimeter Network)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Between untrusted and trusted networks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Limited access to internal networks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Open service to WAN (Internet)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SMTP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POP3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HTTP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VPN Servers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…</a:t>
            </a:r>
            <a:endParaRPr sz="24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A layer of security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Limit the damage if system is compromised</a:t>
            </a:r>
            <a:endParaRPr sz="2600"/>
          </a:p>
        </p:txBody>
      </p:sp>
      <p:grpSp>
        <p:nvGrpSpPr>
          <p:cNvPr id="101" name="Google Shape;101;p12"/>
          <p:cNvGrpSpPr/>
          <p:nvPr/>
        </p:nvGrpSpPr>
        <p:grpSpPr>
          <a:xfrm>
            <a:off x="7887183" y="3058672"/>
            <a:ext cx="2416409" cy="1355048"/>
            <a:chOff x="7935200" y="2040950"/>
            <a:chExt cx="3167400" cy="1387800"/>
          </a:xfrm>
        </p:grpSpPr>
        <p:sp>
          <p:nvSpPr>
            <p:cNvPr id="102" name="Google Shape;102;p12"/>
            <p:cNvSpPr/>
            <p:nvPr/>
          </p:nvSpPr>
          <p:spPr>
            <a:xfrm>
              <a:off x="7935200" y="2040950"/>
              <a:ext cx="3167400" cy="1387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8550639" y="2187896"/>
              <a:ext cx="731700" cy="441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Times New Roman"/>
                  <a:ea typeface="Times New Roman"/>
                  <a:cs typeface="Times New Roman"/>
                  <a:sym typeface="Times New Roman"/>
                </a:rPr>
                <a:t>WWW</a:t>
              </a:r>
              <a:endParaRPr sz="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9780625" y="2187900"/>
              <a:ext cx="636900" cy="441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Times New Roman"/>
                  <a:ea typeface="Times New Roman"/>
                  <a:cs typeface="Times New Roman"/>
                  <a:sym typeface="Times New Roman"/>
                </a:rPr>
                <a:t>DNS</a:t>
              </a:r>
              <a:endParaRPr sz="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9187300" y="2884550"/>
              <a:ext cx="636900" cy="441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Times New Roman"/>
                  <a:ea typeface="Times New Roman"/>
                  <a:cs typeface="Times New Roman"/>
                  <a:sym typeface="Times New Roman"/>
                </a:rPr>
                <a:t>Mail</a:t>
              </a:r>
              <a:endParaRPr sz="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6" name="Google Shape;106;p12"/>
            <p:cNvCxnSpPr/>
            <p:nvPr/>
          </p:nvCxnSpPr>
          <p:spPr>
            <a:xfrm>
              <a:off x="8020000" y="2759400"/>
              <a:ext cx="2971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12"/>
            <p:cNvCxnSpPr>
              <a:stCxn id="103" idx="2"/>
            </p:cNvCxnSpPr>
            <p:nvPr/>
          </p:nvCxnSpPr>
          <p:spPr>
            <a:xfrm>
              <a:off x="8916489" y="2628896"/>
              <a:ext cx="0" cy="130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12"/>
            <p:cNvCxnSpPr/>
            <p:nvPr/>
          </p:nvCxnSpPr>
          <p:spPr>
            <a:xfrm>
              <a:off x="10099075" y="2628900"/>
              <a:ext cx="0" cy="130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2"/>
            <p:cNvCxnSpPr/>
            <p:nvPr/>
          </p:nvCxnSpPr>
          <p:spPr>
            <a:xfrm>
              <a:off x="9505750" y="2759400"/>
              <a:ext cx="0" cy="130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0" name="Google Shape;110;p12"/>
          <p:cNvGrpSpPr/>
          <p:nvPr/>
        </p:nvGrpSpPr>
        <p:grpSpPr>
          <a:xfrm>
            <a:off x="7887183" y="1030022"/>
            <a:ext cx="2416409" cy="1355048"/>
            <a:chOff x="7935200" y="2040950"/>
            <a:chExt cx="3167400" cy="1387800"/>
          </a:xfrm>
        </p:grpSpPr>
        <p:sp>
          <p:nvSpPr>
            <p:cNvPr id="111" name="Google Shape;111;p12"/>
            <p:cNvSpPr/>
            <p:nvPr/>
          </p:nvSpPr>
          <p:spPr>
            <a:xfrm>
              <a:off x="7935200" y="2040950"/>
              <a:ext cx="3167400" cy="1387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2"/>
            <p:cNvSpPr/>
            <p:nvPr/>
          </p:nvSpPr>
          <p:spPr>
            <a:xfrm>
              <a:off x="8550625" y="2187900"/>
              <a:ext cx="636900" cy="441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Times New Roman"/>
                  <a:ea typeface="Times New Roman"/>
                  <a:cs typeface="Times New Roman"/>
                  <a:sym typeface="Times New Roman"/>
                </a:rPr>
                <a:t>Host</a:t>
              </a:r>
              <a:endParaRPr sz="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9780625" y="2187900"/>
              <a:ext cx="636900" cy="441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Times New Roman"/>
                  <a:ea typeface="Times New Roman"/>
                  <a:cs typeface="Times New Roman"/>
                  <a:sym typeface="Times New Roman"/>
                </a:rPr>
                <a:t>Host</a:t>
              </a:r>
              <a:endParaRPr sz="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9187300" y="2884550"/>
              <a:ext cx="636900" cy="441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Times New Roman"/>
                  <a:ea typeface="Times New Roman"/>
                  <a:cs typeface="Times New Roman"/>
                  <a:sym typeface="Times New Roman"/>
                </a:rPr>
                <a:t>Host</a:t>
              </a:r>
              <a:endParaRPr sz="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5" name="Google Shape;115;p12"/>
            <p:cNvCxnSpPr/>
            <p:nvPr/>
          </p:nvCxnSpPr>
          <p:spPr>
            <a:xfrm>
              <a:off x="8020000" y="2759400"/>
              <a:ext cx="2971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12"/>
            <p:cNvCxnSpPr>
              <a:stCxn id="112" idx="2"/>
            </p:cNvCxnSpPr>
            <p:nvPr/>
          </p:nvCxnSpPr>
          <p:spPr>
            <a:xfrm>
              <a:off x="8869075" y="2628900"/>
              <a:ext cx="0" cy="130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12"/>
            <p:cNvCxnSpPr/>
            <p:nvPr/>
          </p:nvCxnSpPr>
          <p:spPr>
            <a:xfrm>
              <a:off x="10099075" y="2628900"/>
              <a:ext cx="0" cy="130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2"/>
            <p:cNvCxnSpPr/>
            <p:nvPr/>
          </p:nvCxnSpPr>
          <p:spPr>
            <a:xfrm>
              <a:off x="9505750" y="2759400"/>
              <a:ext cx="0" cy="130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9" name="Google Shape;119;p12"/>
          <p:cNvSpPr txBox="1"/>
          <p:nvPr/>
        </p:nvSpPr>
        <p:spPr>
          <a:xfrm>
            <a:off x="8735375" y="4337525"/>
            <a:ext cx="7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DMZ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2"/>
          <p:cNvSpPr txBox="1"/>
          <p:nvPr/>
        </p:nvSpPr>
        <p:spPr>
          <a:xfrm>
            <a:off x="8311325" y="2308875"/>
            <a:ext cx="1568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Intranet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(LAN)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2"/>
          <p:cNvSpPr/>
          <p:nvPr/>
        </p:nvSpPr>
        <p:spPr>
          <a:xfrm>
            <a:off x="8556600" y="4929225"/>
            <a:ext cx="1077600" cy="436200"/>
          </a:xfrm>
          <a:prstGeom prst="cube">
            <a:avLst>
              <a:gd name="adj" fmla="val 7575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Firewall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2" name="Google Shape;122;p12"/>
          <p:cNvCxnSpPr>
            <a:stCxn id="111" idx="1"/>
            <a:endCxn id="121" idx="2"/>
          </p:cNvCxnSpPr>
          <p:nvPr/>
        </p:nvCxnSpPr>
        <p:spPr>
          <a:xfrm>
            <a:off x="7887183" y="1707546"/>
            <a:ext cx="669300" cy="3456300"/>
          </a:xfrm>
          <a:prstGeom prst="bentConnector3">
            <a:avLst>
              <a:gd name="adj1" fmla="val -3557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2"/>
          <p:cNvCxnSpPr>
            <a:stCxn id="102" idx="3"/>
            <a:endCxn id="121" idx="4"/>
          </p:cNvCxnSpPr>
          <p:nvPr/>
        </p:nvCxnSpPr>
        <p:spPr>
          <a:xfrm flipH="1">
            <a:off x="9601293" y="3736196"/>
            <a:ext cx="702300" cy="1427700"/>
          </a:xfrm>
          <a:prstGeom prst="bentConnector3">
            <a:avLst>
              <a:gd name="adj1" fmla="val -33906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p12"/>
          <p:cNvSpPr/>
          <p:nvPr/>
        </p:nvSpPr>
        <p:spPr>
          <a:xfrm>
            <a:off x="8556600" y="6023425"/>
            <a:ext cx="1077600" cy="436200"/>
          </a:xfrm>
          <a:prstGeom prst="cube">
            <a:avLst>
              <a:gd name="adj" fmla="val 7575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Router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5" name="Google Shape;125;p12"/>
          <p:cNvCxnSpPr>
            <a:stCxn id="121" idx="3"/>
            <a:endCxn id="124" idx="1"/>
          </p:cNvCxnSpPr>
          <p:nvPr/>
        </p:nvCxnSpPr>
        <p:spPr>
          <a:xfrm>
            <a:off x="9078879" y="5365425"/>
            <a:ext cx="0" cy="69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Firewalls – Bastion Host</a:t>
            </a:r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079305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A workstation allow users connect to internal service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Limit the entry point of the internal network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Do logging and auditing on it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Located in DMZ or behind VPN service</a:t>
            </a:r>
          </a:p>
          <a:p>
            <a:pPr indent="-406400">
              <a:buSzPts val="2800"/>
              <a:buChar char="○"/>
            </a:pPr>
            <a:r>
              <a:rPr lang="en-US" dirty="0">
                <a:hlinkClick r:id="rId3"/>
              </a:rPr>
              <a:t>https://github.com/jumpserver/jumpserver</a:t>
            </a:r>
            <a:r>
              <a:rPr lang="en-US" dirty="0"/>
              <a:t> 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Using an SSH Bastion Host transparently</a:t>
            </a:r>
            <a:endParaRPr dirty="0"/>
          </a:p>
        </p:txBody>
      </p:sp>
      <p:grpSp>
        <p:nvGrpSpPr>
          <p:cNvPr id="133" name="Google Shape;133;p13"/>
          <p:cNvGrpSpPr/>
          <p:nvPr/>
        </p:nvGrpSpPr>
        <p:grpSpPr>
          <a:xfrm>
            <a:off x="1878875" y="4501375"/>
            <a:ext cx="8238854" cy="2479729"/>
            <a:chOff x="1878875" y="4501375"/>
            <a:chExt cx="8238854" cy="2479729"/>
          </a:xfrm>
        </p:grpSpPr>
        <p:sp>
          <p:nvSpPr>
            <p:cNvPr id="134" name="Google Shape;134;p13"/>
            <p:cNvSpPr/>
            <p:nvPr/>
          </p:nvSpPr>
          <p:spPr>
            <a:xfrm>
              <a:off x="1969807" y="5135670"/>
              <a:ext cx="1845300" cy="7635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Client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35" name="Google Shape;135;p13"/>
            <p:cNvGrpSpPr/>
            <p:nvPr/>
          </p:nvGrpSpPr>
          <p:grpSpPr>
            <a:xfrm>
              <a:off x="4893344" y="4817419"/>
              <a:ext cx="2300620" cy="1400228"/>
              <a:chOff x="3200200" y="4408450"/>
              <a:chExt cx="1567500" cy="1061100"/>
            </a:xfrm>
          </p:grpSpPr>
          <p:sp>
            <p:nvSpPr>
              <p:cNvPr id="136" name="Google Shape;136;p13"/>
              <p:cNvSpPr/>
              <p:nvPr/>
            </p:nvSpPr>
            <p:spPr>
              <a:xfrm>
                <a:off x="3200200" y="4408450"/>
                <a:ext cx="1567500" cy="106110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Bastion Host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3352600" y="4800300"/>
                <a:ext cx="1257300" cy="578700"/>
              </a:xfrm>
              <a:prstGeom prst="roundRect">
                <a:avLst>
                  <a:gd name="adj" fmla="val 16667"/>
                </a:avLst>
              </a:prstGeom>
              <a:solidFill>
                <a:srgbClr val="FFF2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SSH Agent</a:t>
                </a:r>
                <a:b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Forwarding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38" name="Google Shape;138;p13"/>
            <p:cNvCxnSpPr>
              <a:stCxn id="134" idx="3"/>
              <a:endCxn id="136" idx="1"/>
            </p:cNvCxnSpPr>
            <p:nvPr/>
          </p:nvCxnSpPr>
          <p:spPr>
            <a:xfrm>
              <a:off x="3815107" y="5517420"/>
              <a:ext cx="1078200" cy="0"/>
            </a:xfrm>
            <a:prstGeom prst="straightConnector1">
              <a:avLst/>
            </a:prstGeom>
            <a:noFill/>
            <a:ln w="28575" cap="flat" cmpd="sng">
              <a:solidFill>
                <a:srgbClr val="F1C23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9" name="Google Shape;139;p13"/>
            <p:cNvSpPr/>
            <p:nvPr/>
          </p:nvSpPr>
          <p:spPr>
            <a:xfrm>
              <a:off x="8272429" y="4501375"/>
              <a:ext cx="1845300" cy="7635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Destination</a:t>
              </a:r>
              <a:b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Host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8272429" y="6217604"/>
              <a:ext cx="1845300" cy="7635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Destination</a:t>
              </a:r>
              <a:b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Host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1" name="Google Shape;141;p13"/>
            <p:cNvCxnSpPr>
              <a:stCxn id="136" idx="3"/>
              <a:endCxn id="139" idx="1"/>
            </p:cNvCxnSpPr>
            <p:nvPr/>
          </p:nvCxnSpPr>
          <p:spPr>
            <a:xfrm rot="10800000" flipH="1">
              <a:off x="7193963" y="4883033"/>
              <a:ext cx="1078500" cy="634500"/>
            </a:xfrm>
            <a:prstGeom prst="curvedConnector3">
              <a:avLst>
                <a:gd name="adj1" fmla="val 49997"/>
              </a:avLst>
            </a:prstGeom>
            <a:noFill/>
            <a:ln w="28575" cap="flat" cmpd="sng">
              <a:solidFill>
                <a:srgbClr val="B6D7A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2" name="Google Shape;142;p13"/>
            <p:cNvCxnSpPr>
              <a:stCxn id="136" idx="3"/>
              <a:endCxn id="140" idx="1"/>
            </p:cNvCxnSpPr>
            <p:nvPr/>
          </p:nvCxnSpPr>
          <p:spPr>
            <a:xfrm>
              <a:off x="7193963" y="5517533"/>
              <a:ext cx="1078500" cy="1081800"/>
            </a:xfrm>
            <a:prstGeom prst="curvedConnector3">
              <a:avLst>
                <a:gd name="adj1" fmla="val 49997"/>
              </a:avLst>
            </a:prstGeom>
            <a:noFill/>
            <a:ln w="28575" cap="flat" cmpd="sng">
              <a:solidFill>
                <a:srgbClr val="3D85C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3" name="Google Shape;143;p13"/>
            <p:cNvCxnSpPr>
              <a:stCxn id="139" idx="2"/>
              <a:endCxn id="137" idx="3"/>
            </p:cNvCxnSpPr>
            <p:nvPr/>
          </p:nvCxnSpPr>
          <p:spPr>
            <a:xfrm rot="5400000">
              <a:off x="7853029" y="4374325"/>
              <a:ext cx="451500" cy="2232600"/>
            </a:xfrm>
            <a:prstGeom prst="curvedConnector2">
              <a:avLst/>
            </a:prstGeom>
            <a:noFill/>
            <a:ln w="28575" cap="flat" cmpd="sng">
              <a:solidFill>
                <a:srgbClr val="B7B7B7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144" name="Google Shape;144;p13"/>
            <p:cNvCxnSpPr>
              <a:stCxn id="140" idx="0"/>
              <a:endCxn id="137" idx="3"/>
            </p:cNvCxnSpPr>
            <p:nvPr/>
          </p:nvCxnSpPr>
          <p:spPr>
            <a:xfrm rot="5400000" flipH="1">
              <a:off x="7828129" y="4850654"/>
              <a:ext cx="501300" cy="2232600"/>
            </a:xfrm>
            <a:prstGeom prst="curvedConnector2">
              <a:avLst/>
            </a:prstGeom>
            <a:noFill/>
            <a:ln w="28575" cap="flat" cmpd="sng">
              <a:solidFill>
                <a:srgbClr val="B7B7B7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sp>
          <p:nvSpPr>
            <p:cNvPr id="145" name="Google Shape;145;p13"/>
            <p:cNvSpPr txBox="1"/>
            <p:nvPr/>
          </p:nvSpPr>
          <p:spPr>
            <a:xfrm>
              <a:off x="1878875" y="6519007"/>
              <a:ext cx="2027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SSH Connection: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6" name="Google Shape;146;p13"/>
            <p:cNvCxnSpPr>
              <a:stCxn id="137" idx="1"/>
              <a:endCxn id="134" idx="2"/>
            </p:cNvCxnSpPr>
            <p:nvPr/>
          </p:nvCxnSpPr>
          <p:spPr>
            <a:xfrm flipH="1">
              <a:off x="2892521" y="5716330"/>
              <a:ext cx="2224500" cy="182700"/>
            </a:xfrm>
            <a:prstGeom prst="curvedConnector4">
              <a:avLst>
                <a:gd name="adj1" fmla="val 29259"/>
                <a:gd name="adj2" fmla="val 239764"/>
              </a:avLst>
            </a:prstGeom>
            <a:noFill/>
            <a:ln w="28575" cap="flat" cmpd="sng">
              <a:solidFill>
                <a:srgbClr val="B7B7B7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sp>
          <p:nvSpPr>
            <p:cNvPr id="147" name="Google Shape;147;p13"/>
            <p:cNvSpPr txBox="1"/>
            <p:nvPr/>
          </p:nvSpPr>
          <p:spPr>
            <a:xfrm>
              <a:off x="5249398" y="6519007"/>
              <a:ext cx="2796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SSH Agent Connection: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53" name="Google Shape;153;p1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Firewalls – Packages</a:t>
            </a:r>
            <a:endParaRPr/>
          </a:p>
        </p:txBody>
      </p:sp>
      <p:sp>
        <p:nvSpPr>
          <p:cNvPr id="154" name="Google Shape;154;p1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432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Linux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iptables (kernel 2.4+)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ipchains (kernel &lt; 2.4)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Firewalld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ufw</a:t>
            </a:r>
            <a:endParaRPr sz="26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FreeBSD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IPFILTER (known as IPF)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IPFIREWALL (known as IPFW) + Dummynet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○"/>
            </a:pPr>
            <a:r>
              <a:rPr lang="en-US" sz="2600">
                <a:solidFill>
                  <a:srgbClr val="FF0000"/>
                </a:solidFill>
              </a:rPr>
              <a:t>Packet Filter (known as PF)+ ALTQ</a:t>
            </a:r>
            <a:endParaRPr sz="2600">
              <a:solidFill>
                <a:srgbClr val="FF0000"/>
              </a:solidFill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migrated from OpenBSD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v4.5  (In FreeBSD 9.0)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>
                <a:solidFill>
                  <a:srgbClr val="FF0000"/>
                </a:solidFill>
              </a:rPr>
              <a:t>http://www.openbsd.org/faq/pf/ </a:t>
            </a:r>
            <a:r>
              <a:rPr lang="en-US" sz="2400"/>
              <a:t>  v5.0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iptables in Linux</a:t>
            </a:r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4379</Words>
  <Application>Microsoft Macintosh PowerPoint</Application>
  <PresentationFormat>自訂</PresentationFormat>
  <Paragraphs>695</Paragraphs>
  <Slides>57</Slides>
  <Notes>57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62" baseType="lpstr">
      <vt:lpstr>Arial</vt:lpstr>
      <vt:lpstr>Times New Roman</vt:lpstr>
      <vt:lpstr>Source Sans Pro</vt:lpstr>
      <vt:lpstr>Courier New</vt:lpstr>
      <vt:lpstr>CSCC NASA</vt:lpstr>
      <vt:lpstr>Firewalls</vt:lpstr>
      <vt:lpstr>Firewalls</vt:lpstr>
      <vt:lpstr>Typical Network Design </vt:lpstr>
      <vt:lpstr>Firewalls – Capabilities</vt:lpstr>
      <vt:lpstr>Firewalls – Rules</vt:lpstr>
      <vt:lpstr>Firewalls – DMZ</vt:lpstr>
      <vt:lpstr>Firewalls – Bastion Host</vt:lpstr>
      <vt:lpstr>Firewalls – Packages</vt:lpstr>
      <vt:lpstr>iptables in Linux</vt:lpstr>
      <vt:lpstr>iptables</vt:lpstr>
      <vt:lpstr>Packet flow in Netfilter</vt:lpstr>
      <vt:lpstr>Xtables Architecture</vt:lpstr>
      <vt:lpstr>Xtables Architecture – Filter</vt:lpstr>
      <vt:lpstr>Xtables Architecture – NAT</vt:lpstr>
      <vt:lpstr>Xtables Architecture – Mangle</vt:lpstr>
      <vt:lpstr>iptables Flowchart</vt:lpstr>
      <vt:lpstr>iptables – List</vt:lpstr>
      <vt:lpstr>iptables – Init</vt:lpstr>
      <vt:lpstr>iptables – Save and Restore</vt:lpstr>
      <vt:lpstr>iptables – Module</vt:lpstr>
      <vt:lpstr>iptables – Rules (1/2)</vt:lpstr>
      <vt:lpstr>iptables – Rules (2/2)</vt:lpstr>
      <vt:lpstr>iptables – Custom chain</vt:lpstr>
      <vt:lpstr>Example: Hello world</vt:lpstr>
      <vt:lpstr>Example: NAT</vt:lpstr>
      <vt:lpstr>Example: Prevent DDoS Attack</vt:lpstr>
      <vt:lpstr>Other tools</vt:lpstr>
      <vt:lpstr>PF in FreeBSD</vt:lpstr>
      <vt:lpstr>Packet Filter (PF)</vt:lpstr>
      <vt:lpstr>PF in FreeBSD – Enable pf*</vt:lpstr>
      <vt:lpstr>PF in FreeBSD – Commands</vt:lpstr>
      <vt:lpstr>PF in FreeBSD – Config ordering</vt:lpstr>
      <vt:lpstr>PF in FreeBSD – Lists</vt:lpstr>
      <vt:lpstr>PF in FreeBSD – Macros</vt:lpstr>
      <vt:lpstr>PF in FreeBSD – Tables (1)</vt:lpstr>
      <vt:lpstr>PF in FreeBSD – Tables (2)</vt:lpstr>
      <vt:lpstr>PF in FreeBSD – Options</vt:lpstr>
      <vt:lpstr>PF in FreeBSD – Normalization</vt:lpstr>
      <vt:lpstr>PF in FreeBSD – Translation (1)</vt:lpstr>
      <vt:lpstr>PF in FreeBSD – Translation (2)</vt:lpstr>
      <vt:lpstr>PF in FreeBSD – Translation (3)</vt:lpstr>
      <vt:lpstr>PF in FreeBSD – Packet Filtering (1)</vt:lpstr>
      <vt:lpstr>PF in FreeBSD – Packet Filtering (2)</vt:lpstr>
      <vt:lpstr>PF in FreeBSD – Packet Filtering (3)</vt:lpstr>
      <vt:lpstr>PF in FreeBSD – Packet Filtering (4)</vt:lpstr>
      <vt:lpstr>PF in FreeBSD – Packet Filtering (5)</vt:lpstr>
      <vt:lpstr>PF in FreeBSD – Load Balance</vt:lpstr>
      <vt:lpstr>PF in FreeBSD – Security</vt:lpstr>
      <vt:lpstr>PF in FreeBSD – Stateful tracking</vt:lpstr>
      <vt:lpstr>PF in FreeBSD – Blocking spoofed</vt:lpstr>
      <vt:lpstr>PF in FreeBSD – Anchors</vt:lpstr>
      <vt:lpstr>PF in FreeBSD – Example</vt:lpstr>
      <vt:lpstr>PF in FreeBSD – Debug by pflog</vt:lpstr>
      <vt:lpstr>NAT on FreeBSD (1)</vt:lpstr>
      <vt:lpstr>NAT on FreeBSD (2)</vt:lpstr>
      <vt:lpstr>ALTQ: Alternate Queue – (1)</vt:lpstr>
      <vt:lpstr>ALTQ: Alternate Queue –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Firewalls</dc:title>
  <cp:lastModifiedBy>這是私人帳號，請不要隨便給別人 瑞男</cp:lastModifiedBy>
  <cp:revision>4</cp:revision>
  <dcterms:modified xsi:type="dcterms:W3CDTF">2023-03-01T03:31:03Z</dcterms:modified>
</cp:coreProperties>
</file>