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1998325" cy="7559675"/>
  <p:notesSz cx="7559675" cy="10691813"/>
  <p:embeddedFontLs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eefb28e1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beefb28e13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4ceefd76f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4ceefd76f_0_13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4ceefd76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4ceefd76f_0_14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4ceefd76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4ceefd76f_0_15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4ceefd76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4ceefd76f_0_15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4ceefd76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4ceefd76f_0_16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4ceefd76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4ceefd76f_0_16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4ceefd76f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4ceefd76f_0_17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4ceefd76f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4ceefd76f_0_20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4ceefd76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4ceefd76f_0_2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4ceefd76f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4ceefd76f_0_2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c4ceefd7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c4ceefd76f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4ceefd76f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4ceefd76f_0_36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4ceefd76f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4ceefd76f_0_37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4ceefd76f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4ceefd76f_0_38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4ceefd76f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4ceefd76f_0_39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4ceefd76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c4ceefd76f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4ceefd76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4ceefd76f_0_5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4ceefd76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4ceefd76f_0_6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4ceefd76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4ceefd76f_0_7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4ceefd76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4ceefd76f_0_8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4ceefd76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4ceefd76f_0_8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ceefd76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4ceefd76f_0_13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528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430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sdn.microsoft.com/en-us/library/cc247338.aspx" TargetMode="External"/><Relationship Id="rId4" Type="http://schemas.openxmlformats.org/officeDocument/2006/relationships/hyperlink" Target="https://tools.ietf.org/html/rfc4364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net.microsoft.com/en-us/library/cc787927.aspx" TargetMode="External"/><Relationship Id="rId3" Type="http://schemas.openxmlformats.org/officeDocument/2006/relationships/hyperlink" Target="https://tools.ietf.org/html/rfc1661" TargetMode="External"/><Relationship Id="rId7" Type="http://schemas.openxmlformats.org/officeDocument/2006/relationships/hyperlink" Target="https://technet.microsoft.com/en-us/library/cc785956.asp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ools.ietf.org/html/rfc5247" TargetMode="External"/><Relationship Id="rId11" Type="http://schemas.openxmlformats.org/officeDocument/2006/relationships/hyperlink" Target="https://tools.ietf.org/html/rfc1990" TargetMode="External"/><Relationship Id="rId5" Type="http://schemas.openxmlformats.org/officeDocument/2006/relationships/hyperlink" Target="https://tools.ietf.org/html/rfc1994" TargetMode="External"/><Relationship Id="rId10" Type="http://schemas.openxmlformats.org/officeDocument/2006/relationships/hyperlink" Target="https://tools.ietf.org/html/rfc3078" TargetMode="External"/><Relationship Id="rId4" Type="http://schemas.openxmlformats.org/officeDocument/2006/relationships/hyperlink" Target="https://tools.ietf.org/html/rfc1334" TargetMode="External"/><Relationship Id="rId9" Type="http://schemas.openxmlformats.org/officeDocument/2006/relationships/hyperlink" Target="https://tools.ietf.org/html/rfc211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unneling_protoco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ools.ietf.org/html/rfc278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263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521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ools.ietf.org/html/rfc374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2661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Layer_2_Tunneling_Protocol#History" TargetMode="External"/><Relationship Id="rId5" Type="http://schemas.openxmlformats.org/officeDocument/2006/relationships/hyperlink" Target="https://tools.ietf.org/html/rfc3931" TargetMode="External"/><Relationship Id="rId4" Type="http://schemas.openxmlformats.org/officeDocument/2006/relationships/hyperlink" Target="https://tools.ietf.org/html/rfc234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430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ools.ietf.org/html/rfc430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430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ools.ietf.org/html/rfc5996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jazier.blogspot.com/2015/08/ipsec-vpn-theory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oint-to-Point_Protocol" TargetMode="External"/><Relationship Id="rId13" Type="http://schemas.openxmlformats.org/officeDocument/2006/relationships/hyperlink" Target="https://en.wikipedia.org/wiki/Internet_Key_Exchange" TargetMode="External"/><Relationship Id="rId3" Type="http://schemas.openxmlformats.org/officeDocument/2006/relationships/hyperlink" Target="https://www.goldenfrog.com/blog/myths-about-vpn-logging-and-anonymity" TargetMode="External"/><Relationship Id="rId7" Type="http://schemas.openxmlformats.org/officeDocument/2006/relationships/hyperlink" Target="https://en.wikipedia.org/wiki/Virtual_private_network" TargetMode="External"/><Relationship Id="rId12" Type="http://schemas.openxmlformats.org/officeDocument/2006/relationships/hyperlink" Target="https://en.wikipedia.org/wiki/IPse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Role-based_access_control" TargetMode="External"/><Relationship Id="rId11" Type="http://schemas.openxmlformats.org/officeDocument/2006/relationships/hyperlink" Target="https://en.wikipedia.org/wiki/Layer_2_Tunneling_Protocol" TargetMode="External"/><Relationship Id="rId5" Type="http://schemas.openxmlformats.org/officeDocument/2006/relationships/hyperlink" Target="https://cloud.google.com/beyondcorp/" TargetMode="External"/><Relationship Id="rId10" Type="http://schemas.openxmlformats.org/officeDocument/2006/relationships/hyperlink" Target="https://en.wikipedia.org/wiki/Point-to-Point_Tunneling_Protocol" TargetMode="External"/><Relationship Id="rId4" Type="http://schemas.openxmlformats.org/officeDocument/2006/relationships/hyperlink" Target="https://technet.microsoft.com/zh-tw/library/bb742566.aspx" TargetMode="External"/><Relationship Id="rId9" Type="http://schemas.openxmlformats.org/officeDocument/2006/relationships/hyperlink" Target="https://en.wikipedia.org/wiki/Generic_Routing_Encapsulation" TargetMode="External"/><Relationship Id="rId14" Type="http://schemas.openxmlformats.org/officeDocument/2006/relationships/hyperlink" Target="https://en.wikipedia.org/wiki/List_of_IP_protocol_number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microsoft.com/en-us/previous-versions/windows/it-pro/windows-2000-server/bb742566(v=technet.10)?redirectedfrom=MSD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microsoft.com/en-us/previous-versions/windows/it-pro/windows-2000-server/bb742566(v=technet.10)?redirectedfrom=MSD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revious-versions/windows/it-pro/windows-2000-server/bb742566(v=technet.10)?redirectedfrom=MSD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VPN</a:t>
            </a:r>
            <a:br>
              <a:rPr lang="en-US"/>
            </a:br>
            <a:r>
              <a:rPr lang="en-US"/>
              <a:t>Virtual Private Network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VPN Requirements (1/2)</a:t>
            </a: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467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User Authentication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Verify the VPN client's identity and restrict VPN access to authorized users only.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Provide audit and accounting records to show who accessed what information and when.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X.509</a:t>
            </a:r>
            <a:r>
              <a:rPr lang="en-US"/>
              <a:t>, pre-shared key, etc.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Key Management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Generate and refresh encryption keys for the client and the server.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Simple Key Management for IP: ISAKMP/Oakley, etc.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VPN Requirements (2/2)</a:t>
            </a:r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475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Address Management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Assign a VPN client's address on the intranet and ensure that private addresses are kept private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Data Encryption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No one outside the VPN can alter the VPN.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Data carried on the public network must be rendered unreadable to unauthorized clients on the network.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VPN Security</a:t>
            </a:r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Authentication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Ensuring that the data originates at the source that it claims.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Access Control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Restricting unauthorized users from gaining admission to the network.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Confidentiality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Preventing anyone from reading or copying data as it travels across the Internet.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Data Integrity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Ensuring that no one tampers with data as it travels across the Internet.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Implementations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Based on PPP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Point-to-Point Tunneling Protocol (PPTP) (PPP + encryption + GRE)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Layer Two Tunneling Protocol (L2TP) (PPTP + L2F)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Based on TCP/IP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L2TP/IPsec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IPsec Tunnel mode [</a:t>
            </a:r>
            <a:r>
              <a:rPr lang="en-US" u="sng">
                <a:solidFill>
                  <a:schemeClr val="hlink"/>
                </a:solidFill>
                <a:hlinkClick r:id="rId3"/>
              </a:rPr>
              <a:t>RFC 4301</a:t>
            </a:r>
            <a:r>
              <a:rPr lang="en-US"/>
              <a:t>]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BGP/MPLS IP VPN [</a:t>
            </a:r>
            <a:r>
              <a:rPr lang="en-US" u="sng">
                <a:solidFill>
                  <a:schemeClr val="hlink"/>
                </a:solidFill>
                <a:hlinkClick r:id="rId4"/>
              </a:rPr>
              <a:t>RFC 4364</a:t>
            </a:r>
            <a:r>
              <a:rPr lang="en-US"/>
              <a:t>]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SSL/TLS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Secure Socket Tunneling Protocol (</a:t>
            </a:r>
            <a:r>
              <a:rPr lang="en-US" u="sng">
                <a:solidFill>
                  <a:schemeClr val="hlink"/>
                </a:solidFill>
                <a:hlinkClick r:id="rId5"/>
              </a:rPr>
              <a:t>SSTP</a:t>
            </a:r>
            <a:r>
              <a:rPr lang="en-US"/>
              <a:t>) (PPTP + SSL)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SSL VPN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OpenVPN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PPP - Point-to-Point Protocol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09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PPP [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RFC 1661</a:t>
            </a:r>
            <a:r>
              <a:rPr lang="en-US" sz="2600"/>
              <a:t>] provides a standard method for transporting multi-protocol datagrams over point-to-point (direct) links.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Data link layer (layer 2) protocol</a:t>
            </a:r>
            <a:endParaRPr sz="24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Three components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Encapsulation (for transporting purpose)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Link Control Protocol (for data-link connectability)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Network Control Protocols (NCP) family (L3 management support)</a:t>
            </a:r>
            <a:endParaRPr sz="24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Extra Options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Authentication: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PAP</a:t>
            </a:r>
            <a:r>
              <a:rPr lang="en-US" sz="2400"/>
              <a:t>,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CHAP</a:t>
            </a:r>
            <a:r>
              <a:rPr lang="en-US" sz="2400"/>
              <a:t>, </a:t>
            </a:r>
            <a:r>
              <a:rPr lang="en-US" sz="2400" u="sng">
                <a:solidFill>
                  <a:schemeClr val="hlink"/>
                </a:solidFill>
                <a:hlinkClick r:id="rId6"/>
              </a:rPr>
              <a:t>EAP</a:t>
            </a:r>
            <a:r>
              <a:rPr lang="en-US" sz="2400"/>
              <a:t>, </a:t>
            </a:r>
            <a:r>
              <a:rPr lang="en-US" sz="2400" u="sng">
                <a:solidFill>
                  <a:schemeClr val="hlink"/>
                </a:solidFill>
                <a:hlinkClick r:id="rId7"/>
              </a:rPr>
              <a:t>MS-CHAP</a:t>
            </a:r>
            <a:r>
              <a:rPr lang="en-US" sz="2400"/>
              <a:t>, </a:t>
            </a:r>
            <a:r>
              <a:rPr lang="en-US" sz="2400" u="sng">
                <a:solidFill>
                  <a:schemeClr val="hlink"/>
                </a:solidFill>
                <a:hlinkClick r:id="rId8"/>
              </a:rPr>
              <a:t>MS-CHAPv2</a:t>
            </a:r>
            <a:r>
              <a:rPr lang="en-US" sz="2400"/>
              <a:t>, etc.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Link Quality and error detection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Compression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Encryption: </a:t>
            </a:r>
            <a:r>
              <a:rPr lang="en-US" sz="2400" u="sng">
                <a:solidFill>
                  <a:schemeClr val="hlink"/>
                </a:solidFill>
                <a:hlinkClick r:id="rId9"/>
              </a:rPr>
              <a:t>MPPC</a:t>
            </a:r>
            <a:r>
              <a:rPr lang="en-US" sz="2400"/>
              <a:t> + </a:t>
            </a:r>
            <a:r>
              <a:rPr lang="en-US" sz="2400" u="sng">
                <a:solidFill>
                  <a:schemeClr val="hlink"/>
                </a:solidFill>
                <a:hlinkClick r:id="rId10"/>
              </a:rPr>
              <a:t>MPPE</a:t>
            </a:r>
            <a:r>
              <a:rPr lang="en-US" sz="2400"/>
              <a:t>, etc.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Multilink (</a:t>
            </a:r>
            <a:r>
              <a:rPr lang="en-US" sz="2400" u="sng">
                <a:solidFill>
                  <a:schemeClr val="hlink"/>
                </a:solidFill>
                <a:hlinkClick r:id="rId11"/>
              </a:rPr>
              <a:t>MP</a:t>
            </a:r>
            <a:r>
              <a:rPr lang="en-US" sz="2400"/>
              <a:t>, The PPP Multilink Protocol)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Tunneling Protocol</a:t>
            </a: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73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Allows a network user to access or provide a network service that the underlying network does not support or provide directly.</a:t>
            </a:r>
            <a:r>
              <a:rPr lang="en-US" sz="1800"/>
              <a:t>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Wikipedia</a:t>
            </a:r>
            <a:r>
              <a:rPr lang="en-US" sz="1800"/>
              <a:t>)</a:t>
            </a:r>
            <a:endParaRPr sz="18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 u="sng">
                <a:solidFill>
                  <a:schemeClr val="hlink"/>
                </a:solidFill>
                <a:hlinkClick r:id="rId4"/>
              </a:rPr>
              <a:t>GRE</a:t>
            </a:r>
            <a:r>
              <a:rPr lang="en-US" sz="2900"/>
              <a:t> (Generic Routing Encapsulation): Establish a virtual point-to-point connection between two networks.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IP as a delivery protocol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Virtual Tunnel: (Tunnel) IP header + GRE packet header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Encapsulation, not encryption</a:t>
            </a:r>
            <a:endParaRPr sz="27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PPTP / L2TP</a:t>
            </a:r>
            <a:endParaRPr sz="29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IPsec</a:t>
            </a:r>
            <a:endParaRPr sz="29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OpenVPN (with SSL/TLS)</a:t>
            </a:r>
            <a:endParaRPr sz="29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etc.</a:t>
            </a:r>
            <a:endParaRPr sz="2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PPTP - Point-to-Point Tunneling Protocol</a:t>
            </a:r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5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PPTP [</a:t>
            </a:r>
            <a:r>
              <a:rPr lang="en-US" u="sng">
                <a:solidFill>
                  <a:schemeClr val="hlink"/>
                </a:solidFill>
                <a:hlinkClick r:id="rId3"/>
              </a:rPr>
              <a:t>RFC 2637</a:t>
            </a:r>
            <a:r>
              <a:rPr lang="en-US"/>
              <a:t>] uses an enhanced GRE mechanism to provide a </a:t>
            </a:r>
            <a:r>
              <a:rPr lang="en-US" u="sng"/>
              <a:t>flow- and congestion-controlled</a:t>
            </a:r>
            <a:r>
              <a:rPr lang="en-US"/>
              <a:t> </a:t>
            </a:r>
            <a:r>
              <a:rPr lang="en-US" sz="2100"/>
              <a:t>(TCP)</a:t>
            </a:r>
            <a:r>
              <a:rPr lang="en-US"/>
              <a:t> encapsulated datagram service for carrying PPP packets.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PPTP creates a GRE tunnel through which the PPTP GRE packets are sent.</a:t>
            </a: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2317207" y="4989788"/>
            <a:ext cx="7955590" cy="1702291"/>
            <a:chOff x="3433600" y="5233694"/>
            <a:chExt cx="6839400" cy="1463455"/>
          </a:xfrm>
        </p:grpSpPr>
        <p:sp>
          <p:nvSpPr>
            <p:cNvPr id="188" name="Google Shape;188;p22"/>
            <p:cNvSpPr/>
            <p:nvPr/>
          </p:nvSpPr>
          <p:spPr>
            <a:xfrm>
              <a:off x="5722000" y="5734050"/>
              <a:ext cx="1144200" cy="5529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PPP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866200" y="5734050"/>
              <a:ext cx="3406800" cy="5529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PPP payload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(IP datagram, IPX datagram, MetBEUI frame)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90" name="Google Shape;190;p22"/>
            <p:cNvGrpSpPr/>
            <p:nvPr/>
          </p:nvGrpSpPr>
          <p:grpSpPr>
            <a:xfrm>
              <a:off x="5722000" y="6326648"/>
              <a:ext cx="4551000" cy="370500"/>
              <a:chOff x="5014025" y="4623523"/>
              <a:chExt cx="4551000" cy="370500"/>
            </a:xfrm>
          </p:grpSpPr>
          <p:cxnSp>
            <p:nvCxnSpPr>
              <p:cNvPr id="191" name="Google Shape;191;p22"/>
              <p:cNvCxnSpPr/>
              <p:nvPr/>
            </p:nvCxnSpPr>
            <p:spPr>
              <a:xfrm rot="10800000">
                <a:off x="9563175" y="4630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22"/>
              <p:cNvCxnSpPr/>
              <p:nvPr/>
            </p:nvCxnSpPr>
            <p:spPr>
              <a:xfrm rot="10800000">
                <a:off x="5014025" y="4630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22"/>
              <p:cNvCxnSpPr/>
              <p:nvPr/>
            </p:nvCxnSpPr>
            <p:spPr>
              <a:xfrm rot="10800000">
                <a:off x="5014025" y="4808775"/>
                <a:ext cx="4551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194" name="Google Shape;194;p22"/>
              <p:cNvSpPr txBox="1"/>
              <p:nvPr/>
            </p:nvSpPr>
            <p:spPr>
              <a:xfrm>
                <a:off x="6716508" y="4623523"/>
                <a:ext cx="1144200" cy="370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PPP frame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95" name="Google Shape;195;p22"/>
            <p:cNvGrpSpPr/>
            <p:nvPr/>
          </p:nvGrpSpPr>
          <p:grpSpPr>
            <a:xfrm>
              <a:off x="6866200" y="5233694"/>
              <a:ext cx="3406800" cy="424156"/>
              <a:chOff x="6158225" y="5182269"/>
              <a:chExt cx="3406800" cy="424156"/>
            </a:xfrm>
          </p:grpSpPr>
          <p:cxnSp>
            <p:nvCxnSpPr>
              <p:cNvPr id="196" name="Google Shape;196;p22"/>
              <p:cNvCxnSpPr/>
              <p:nvPr/>
            </p:nvCxnSpPr>
            <p:spPr>
              <a:xfrm rot="10800000">
                <a:off x="9563175" y="5249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22"/>
              <p:cNvCxnSpPr/>
              <p:nvPr/>
            </p:nvCxnSpPr>
            <p:spPr>
              <a:xfrm rot="10800000">
                <a:off x="6158225" y="5249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22"/>
              <p:cNvCxnSpPr/>
              <p:nvPr/>
            </p:nvCxnSpPr>
            <p:spPr>
              <a:xfrm rot="10800000">
                <a:off x="6158225" y="5427775"/>
                <a:ext cx="34068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199" name="Google Shape;199;p22"/>
              <p:cNvSpPr txBox="1"/>
              <p:nvPr/>
            </p:nvSpPr>
            <p:spPr>
              <a:xfrm>
                <a:off x="7404395" y="5182269"/>
                <a:ext cx="912600" cy="370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Encrypted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00" name="Google Shape;200;p22"/>
            <p:cNvSpPr/>
            <p:nvPr/>
          </p:nvSpPr>
          <p:spPr>
            <a:xfrm>
              <a:off x="4577800" y="5734050"/>
              <a:ext cx="1144200" cy="5529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GRE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3433600" y="5734050"/>
              <a:ext cx="1144200" cy="5529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of PPTP</a:t>
            </a:r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03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PPTP has been the subject of many security analyses and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serious security vulnerabilities have been found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MS-CHAP is fundamentally insecure.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MS-CHAPv2 is vulnerable to dictionary attack on the captured challenge response packets.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PPP payload can be encrypted by using Microsoft Point to Point Encryption (MPPE) when using MS-CHAPv1/v2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EAP-TLS</a:t>
            </a:r>
            <a:r>
              <a:rPr lang="en-US"/>
              <a:t>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Extensible Authentication Protocol</a:t>
            </a:r>
            <a:r>
              <a:rPr lang="en-US"/>
              <a:t> – TLS) is the superior authentication choice for PPTP.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L2TP -  Layer Two Tunneling Protocol</a:t>
            </a: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6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500"/>
              <a:t>L2TP </a:t>
            </a:r>
            <a:r>
              <a:rPr lang="en-US" sz="1600"/>
              <a:t>[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RFC 2661</a:t>
            </a:r>
            <a:r>
              <a:rPr lang="en-US" sz="1600"/>
              <a:t>]</a:t>
            </a:r>
            <a:r>
              <a:rPr lang="en-US" sz="2500"/>
              <a:t>: PPTP + </a:t>
            </a:r>
            <a:r>
              <a:rPr lang="en-US" sz="2500" u="sng">
                <a:solidFill>
                  <a:schemeClr val="hlink"/>
                </a:solidFill>
                <a:hlinkClick r:id="rId4"/>
              </a:rPr>
              <a:t>L2F</a:t>
            </a:r>
            <a:r>
              <a:rPr lang="en-US" sz="2500"/>
              <a:t> (Layer Two Forwarding)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High level protocols (e.g., PPP) establish L2TP session (“call”) within the L2TP tunnel, and traffic for each session is isolated.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A tunnel can contains multiple connections at once.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L2TP over IP internetworks uses UDP and a series of L2TP messages for tunnel maintenance.</a:t>
            </a:r>
            <a:endParaRPr sz="25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500" u="sng">
                <a:solidFill>
                  <a:schemeClr val="hlink"/>
                </a:solidFill>
                <a:hlinkClick r:id="rId5"/>
              </a:rPr>
              <a:t>L2TPv3</a:t>
            </a:r>
            <a:r>
              <a:rPr lang="en-US" sz="2500"/>
              <a:t> provides additional security features, improved encapsulation, and the ability to carry data links other than simply PPP over an IP network. </a:t>
            </a:r>
            <a:r>
              <a:rPr lang="en-US" sz="1600" u="sng">
                <a:solidFill>
                  <a:schemeClr val="hlink"/>
                </a:solidFill>
                <a:hlinkClick r:id="rId6"/>
              </a:rPr>
              <a:t>(Wikipedia)</a:t>
            </a:r>
            <a:endParaRPr sz="1600"/>
          </a:p>
        </p:txBody>
      </p:sp>
      <p:grpSp>
        <p:nvGrpSpPr>
          <p:cNvPr id="216" name="Google Shape;216;p24"/>
          <p:cNvGrpSpPr/>
          <p:nvPr/>
        </p:nvGrpSpPr>
        <p:grpSpPr>
          <a:xfrm>
            <a:off x="5347748" y="6143400"/>
            <a:ext cx="5293723" cy="376711"/>
            <a:chOff x="5014025" y="4549745"/>
            <a:chExt cx="4551000" cy="437680"/>
          </a:xfrm>
        </p:grpSpPr>
        <p:cxnSp>
          <p:nvCxnSpPr>
            <p:cNvPr id="217" name="Google Shape;217;p24"/>
            <p:cNvCxnSpPr/>
            <p:nvPr/>
          </p:nvCxnSpPr>
          <p:spPr>
            <a:xfrm rot="10800000">
              <a:off x="9563175" y="4630125"/>
              <a:ext cx="0" cy="3573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24"/>
            <p:cNvCxnSpPr/>
            <p:nvPr/>
          </p:nvCxnSpPr>
          <p:spPr>
            <a:xfrm rot="10800000">
              <a:off x="5014025" y="4630125"/>
              <a:ext cx="0" cy="3573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24"/>
            <p:cNvCxnSpPr/>
            <p:nvPr/>
          </p:nvCxnSpPr>
          <p:spPr>
            <a:xfrm rot="10800000">
              <a:off x="5014025" y="4808775"/>
              <a:ext cx="45510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20" name="Google Shape;220;p24"/>
            <p:cNvSpPr txBox="1"/>
            <p:nvPr/>
          </p:nvSpPr>
          <p:spPr>
            <a:xfrm>
              <a:off x="6831105" y="4549745"/>
              <a:ext cx="915000" cy="42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PPP frame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1" name="Google Shape;221;p24"/>
          <p:cNvGrpSpPr/>
          <p:nvPr/>
        </p:nvGrpSpPr>
        <p:grpSpPr>
          <a:xfrm>
            <a:off x="1355120" y="5441165"/>
            <a:ext cx="9286275" cy="643238"/>
            <a:chOff x="1355120" y="5441165"/>
            <a:chExt cx="9286275" cy="643238"/>
          </a:xfrm>
        </p:grpSpPr>
        <p:sp>
          <p:nvSpPr>
            <p:cNvPr id="222" name="Google Shape;222;p24"/>
            <p:cNvSpPr/>
            <p:nvPr/>
          </p:nvSpPr>
          <p:spPr>
            <a:xfrm>
              <a:off x="5347762" y="5441202"/>
              <a:ext cx="1330800" cy="6432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PPP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6678695" y="5441202"/>
              <a:ext cx="3962700" cy="6432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PPP payload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(IP datagram, IPX datagram, MetBEUI frame)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016828" y="5441202"/>
              <a:ext cx="1330800" cy="6432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L2TP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685895" y="5441202"/>
              <a:ext cx="1330800" cy="6432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355120" y="5441165"/>
              <a:ext cx="1330800" cy="6432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27" name="Google Shape;227;p24"/>
          <p:cNvGrpSpPr/>
          <p:nvPr/>
        </p:nvGrpSpPr>
        <p:grpSpPr>
          <a:xfrm>
            <a:off x="4016590" y="6571875"/>
            <a:ext cx="6624436" cy="369499"/>
            <a:chOff x="5014025" y="4558421"/>
            <a:chExt cx="4551000" cy="429300"/>
          </a:xfrm>
        </p:grpSpPr>
        <p:cxnSp>
          <p:nvCxnSpPr>
            <p:cNvPr id="228" name="Google Shape;228;p24"/>
            <p:cNvCxnSpPr/>
            <p:nvPr/>
          </p:nvCxnSpPr>
          <p:spPr>
            <a:xfrm rot="10800000">
              <a:off x="9563175" y="4630125"/>
              <a:ext cx="0" cy="3573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24"/>
            <p:cNvCxnSpPr/>
            <p:nvPr/>
          </p:nvCxnSpPr>
          <p:spPr>
            <a:xfrm rot="10800000">
              <a:off x="5014025" y="4630125"/>
              <a:ext cx="0" cy="3573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24"/>
            <p:cNvCxnSpPr/>
            <p:nvPr/>
          </p:nvCxnSpPr>
          <p:spPr>
            <a:xfrm rot="10800000">
              <a:off x="5014025" y="4808775"/>
              <a:ext cx="45510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31" name="Google Shape;231;p24"/>
            <p:cNvSpPr txBox="1"/>
            <p:nvPr/>
          </p:nvSpPr>
          <p:spPr>
            <a:xfrm>
              <a:off x="6936092" y="4558421"/>
              <a:ext cx="675900" cy="42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L2TP frame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2" name="Google Shape;232;p24"/>
          <p:cNvGrpSpPr/>
          <p:nvPr/>
        </p:nvGrpSpPr>
        <p:grpSpPr>
          <a:xfrm>
            <a:off x="2685925" y="6992900"/>
            <a:ext cx="7955148" cy="369499"/>
            <a:chOff x="5014025" y="4558434"/>
            <a:chExt cx="4551000" cy="429300"/>
          </a:xfrm>
        </p:grpSpPr>
        <p:cxnSp>
          <p:nvCxnSpPr>
            <p:cNvPr id="233" name="Google Shape;233;p24"/>
            <p:cNvCxnSpPr/>
            <p:nvPr/>
          </p:nvCxnSpPr>
          <p:spPr>
            <a:xfrm rot="10800000">
              <a:off x="9563175" y="4630125"/>
              <a:ext cx="0" cy="3573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24"/>
            <p:cNvCxnSpPr/>
            <p:nvPr/>
          </p:nvCxnSpPr>
          <p:spPr>
            <a:xfrm rot="10800000">
              <a:off x="5014025" y="4630125"/>
              <a:ext cx="0" cy="3573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24"/>
            <p:cNvCxnSpPr/>
            <p:nvPr/>
          </p:nvCxnSpPr>
          <p:spPr>
            <a:xfrm rot="10800000">
              <a:off x="5014025" y="4808775"/>
              <a:ext cx="45510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6973751" y="4558434"/>
              <a:ext cx="629700" cy="42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UDP message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L2TP/IPsec</a:t>
            </a:r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881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L2TP does not provide confidentiality or strong authentication.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Usually use </a:t>
            </a:r>
            <a:r>
              <a:rPr lang="en-US" sz="2300" u="sng">
                <a:solidFill>
                  <a:schemeClr val="hlink"/>
                </a:solidFill>
                <a:hlinkClick r:id="rId3"/>
              </a:rPr>
              <a:t>IPsec</a:t>
            </a:r>
            <a:r>
              <a:rPr lang="en-US" sz="2300"/>
              <a:t> </a:t>
            </a:r>
            <a:r>
              <a:rPr lang="en-US" sz="2300" u="sng">
                <a:solidFill>
                  <a:schemeClr val="hlink"/>
                </a:solidFill>
                <a:hlinkClick r:id="rId4"/>
              </a:rPr>
              <a:t>ESP</a:t>
            </a:r>
            <a:r>
              <a:rPr lang="en-US" sz="2300"/>
              <a:t> </a:t>
            </a:r>
            <a:r>
              <a:rPr lang="en-US" sz="1800"/>
              <a:t>(Encapsulating Security Payload)</a:t>
            </a:r>
            <a:r>
              <a:rPr lang="en-US" sz="2300"/>
              <a:t> to encrypt the L2TP packet.</a:t>
            </a:r>
            <a:endParaRPr sz="23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Data encryption begins before the PPP connection process by negotiating an IPSec security association.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Require computer-level authentication using computer certificates.</a:t>
            </a:r>
            <a:endParaRPr sz="2100"/>
          </a:p>
        </p:txBody>
      </p:sp>
      <p:grpSp>
        <p:nvGrpSpPr>
          <p:cNvPr id="244" name="Google Shape;244;p25"/>
          <p:cNvGrpSpPr/>
          <p:nvPr/>
        </p:nvGrpSpPr>
        <p:grpSpPr>
          <a:xfrm>
            <a:off x="961375" y="3835500"/>
            <a:ext cx="10446065" cy="2550736"/>
            <a:chOff x="961375" y="3835500"/>
            <a:chExt cx="10446065" cy="2550736"/>
          </a:xfrm>
        </p:grpSpPr>
        <p:sp>
          <p:nvSpPr>
            <p:cNvPr id="245" name="Google Shape;245;p25"/>
            <p:cNvSpPr/>
            <p:nvPr/>
          </p:nvSpPr>
          <p:spPr>
            <a:xfrm>
              <a:off x="4970929" y="3835538"/>
              <a:ext cx="1002300" cy="6432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PPP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5973325" y="3835550"/>
              <a:ext cx="3427800" cy="6432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PPP payload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(IP datagram, IPX datagram, MetBEUI frame)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3968540" y="3835538"/>
              <a:ext cx="1002300" cy="6432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L2TP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2966177" y="3835538"/>
              <a:ext cx="1002300" cy="6432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1963882" y="3835500"/>
              <a:ext cx="1002300" cy="6432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4970933" y="5180150"/>
              <a:ext cx="1002300" cy="6432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PPP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5975144" y="5180151"/>
              <a:ext cx="3427800" cy="6432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PPP payload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(IP datagram, IPX datagram, MetBEUI frame)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3968545" y="5180150"/>
              <a:ext cx="1002300" cy="6432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L2TP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966156" y="5180150"/>
              <a:ext cx="1002300" cy="6432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1963886" y="5180113"/>
              <a:ext cx="1002300" cy="6432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IPSec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ESP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961375" y="5180113"/>
              <a:ext cx="1002300" cy="6432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9402874" y="5180125"/>
              <a:ext cx="1002300" cy="6432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IPSec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ESP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trailer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10405140" y="5180125"/>
              <a:ext cx="1002300" cy="6432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IPSec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Auth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trailer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8" name="Google Shape;258;p25"/>
            <p:cNvCxnSpPr>
              <a:stCxn id="259" idx="2"/>
              <a:endCxn id="260" idx="0"/>
            </p:cNvCxnSpPr>
            <p:nvPr/>
          </p:nvCxnSpPr>
          <p:spPr>
            <a:xfrm>
              <a:off x="2966132" y="4478750"/>
              <a:ext cx="0" cy="70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1" name="Google Shape;261;p25"/>
            <p:cNvCxnSpPr/>
            <p:nvPr/>
          </p:nvCxnSpPr>
          <p:spPr>
            <a:xfrm>
              <a:off x="9401132" y="4478750"/>
              <a:ext cx="0" cy="70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2" name="Google Shape;262;p25"/>
            <p:cNvCxnSpPr/>
            <p:nvPr/>
          </p:nvCxnSpPr>
          <p:spPr>
            <a:xfrm flipH="1">
              <a:off x="1975782" y="4478750"/>
              <a:ext cx="990300" cy="68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3" name="Google Shape;263;p25"/>
            <p:cNvCxnSpPr/>
            <p:nvPr/>
          </p:nvCxnSpPr>
          <p:spPr>
            <a:xfrm flipH="1">
              <a:off x="985182" y="4478750"/>
              <a:ext cx="990300" cy="68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64" name="Google Shape;264;p25"/>
            <p:cNvGrpSpPr/>
            <p:nvPr/>
          </p:nvGrpSpPr>
          <p:grpSpPr>
            <a:xfrm>
              <a:off x="2966246" y="6016737"/>
              <a:ext cx="7439065" cy="369499"/>
              <a:chOff x="5014025" y="4594135"/>
              <a:chExt cx="4551000" cy="429300"/>
            </a:xfrm>
          </p:grpSpPr>
          <p:cxnSp>
            <p:nvCxnSpPr>
              <p:cNvPr id="265" name="Google Shape;265;p25"/>
              <p:cNvCxnSpPr/>
              <p:nvPr/>
            </p:nvCxnSpPr>
            <p:spPr>
              <a:xfrm rot="10800000">
                <a:off x="9563175" y="4630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25"/>
              <p:cNvCxnSpPr/>
              <p:nvPr/>
            </p:nvCxnSpPr>
            <p:spPr>
              <a:xfrm rot="10800000">
                <a:off x="5014025" y="4630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25"/>
              <p:cNvCxnSpPr/>
              <p:nvPr/>
            </p:nvCxnSpPr>
            <p:spPr>
              <a:xfrm rot="10800000">
                <a:off x="5014025" y="4808775"/>
                <a:ext cx="4551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268" name="Google Shape;268;p25"/>
              <p:cNvSpPr txBox="1"/>
              <p:nvPr/>
            </p:nvSpPr>
            <p:spPr>
              <a:xfrm>
                <a:off x="6729701" y="4594135"/>
                <a:ext cx="1117800" cy="429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Encrypted by IPSec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6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Uses public telecommunication channels, such as the Internet or other network service, instead of leased lines channels.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Described as Virtual because it is distant connection using private connections.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Used to widely now because of today's globalization. 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Connects users or branches.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Used to use dial-up or Leased communication, now using IP-VPN’s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74" name="Google Shape;274;p2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IPsec</a:t>
            </a:r>
            <a:endParaRPr/>
          </a:p>
        </p:txBody>
      </p:sp>
      <p:sp>
        <p:nvSpPr>
          <p:cNvPr id="275" name="Google Shape;275;p2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IPsec [</a:t>
            </a:r>
            <a:r>
              <a:rPr lang="en-US" sz="2300" u="sng">
                <a:solidFill>
                  <a:schemeClr val="hlink"/>
                </a:solidFill>
                <a:hlinkClick r:id="rId3"/>
              </a:rPr>
              <a:t>RFC 4301</a:t>
            </a:r>
            <a:r>
              <a:rPr lang="en-US" sz="2300"/>
              <a:t>] is a secure network protocol suite provides authentication and encryption ability over IPv4 network.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Two modes in IPsec</a:t>
            </a:r>
            <a:endParaRPr sz="23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b="1"/>
              <a:t>Transport mode</a:t>
            </a:r>
            <a:r>
              <a:rPr lang="en-US" sz="2100"/>
              <a:t>: Insert IPsec header (AH/ESP) between IP and TCP header, then modify original IP header.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b="1"/>
              <a:t>Tunnel mode</a:t>
            </a:r>
            <a:r>
              <a:rPr lang="en-US" sz="2100"/>
              <a:t>: Encapsulate original packet, and prepend new IP and IPsec header.</a:t>
            </a:r>
            <a:endParaRPr sz="21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Two functions that ensure confidentiality:</a:t>
            </a:r>
            <a:endParaRPr sz="23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Authentication Header (AH)</a:t>
            </a:r>
            <a:endParaRPr sz="21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Provide source authentication and integrity without encryption.</a:t>
            </a:r>
            <a:endParaRPr sz="19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Encapsulating Security Payload (ESP)</a:t>
            </a:r>
            <a:endParaRPr sz="21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Provide both data authentication, data integrity and data encryption.</a:t>
            </a:r>
            <a:endParaRPr sz="19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Security Associations (SA) provides the parameters necessary for AH and/or ESP operations.</a:t>
            </a:r>
            <a:endParaRPr sz="23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u="sng">
                <a:solidFill>
                  <a:schemeClr val="hlink"/>
                </a:solidFill>
                <a:hlinkClick r:id="rId4"/>
              </a:rPr>
              <a:t>IKE</a:t>
            </a:r>
            <a:r>
              <a:rPr lang="en-US" sz="2100"/>
              <a:t> (Internet Key Exchange): Provide authentication and key exchange. e.g., ISAKMP, OAKLEY</a:t>
            </a:r>
            <a:endParaRPr sz="2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81" name="Google Shape;281;p2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IPsec Modes</a:t>
            </a:r>
            <a:endParaRPr/>
          </a:p>
        </p:txBody>
      </p:sp>
      <p:pic>
        <p:nvPicPr>
          <p:cNvPr id="282" name="Google Shape;28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9400" y="1460938"/>
            <a:ext cx="7699524" cy="46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7"/>
          <p:cNvSpPr txBox="1"/>
          <p:nvPr/>
        </p:nvSpPr>
        <p:spPr>
          <a:xfrm>
            <a:off x="2675650" y="6981100"/>
            <a:ext cx="664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IPsec VPN Theory | Cisco Routing &amp; Switching and Security (jazier.blogspot.com)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SSL VPN</a:t>
            </a:r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06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 form of VPN that can be used with a standard Web browser.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Also can be used to tunnel traffic via SSL or TLS protocol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traffic is encrypted with the SSL protocol or Transport Layer Security (TLS) protocol.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Proprietary software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Cisco AnyConnect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Juniper Networks Pulse Secure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Fortigate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Open Source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OpenVPN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96" name="Google Shape;296;p2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297" name="Google Shape;297;p2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195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u="sng">
                <a:solidFill>
                  <a:schemeClr val="hlink"/>
                </a:solidFill>
                <a:hlinkClick r:id="rId3"/>
              </a:rPr>
              <a:t>I Am Anonymous When I Use a VPN – 10 Myths Debunked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u="sng">
                <a:solidFill>
                  <a:schemeClr val="hlink"/>
                </a:solidFill>
                <a:hlinkClick r:id="rId4"/>
              </a:rPr>
              <a:t>Virtual Private Networking: An Overview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u="sng">
                <a:solidFill>
                  <a:schemeClr val="hlink"/>
                </a:solidFill>
                <a:hlinkClick r:id="rId5"/>
              </a:rPr>
              <a:t>BeyondCorp</a:t>
            </a:r>
            <a:r>
              <a:rPr lang="en-US" sz="2500"/>
              <a:t> by Google: Protected connection from untrusted networks without the use of a VPN.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See also: Role-Based Access Control (</a:t>
            </a:r>
            <a:r>
              <a:rPr lang="en-US" sz="2300" u="sng">
                <a:solidFill>
                  <a:schemeClr val="hlink"/>
                </a:solidFill>
                <a:hlinkClick r:id="rId6"/>
              </a:rPr>
              <a:t>RBAC</a:t>
            </a:r>
            <a:r>
              <a:rPr lang="en-US" sz="2300"/>
              <a:t>)</a:t>
            </a:r>
            <a:endParaRPr sz="23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Protocol reference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u="sng">
                <a:solidFill>
                  <a:schemeClr val="hlink"/>
                </a:solidFill>
                <a:hlinkClick r:id="rId7"/>
              </a:rPr>
              <a:t>VPN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u="sng">
                <a:solidFill>
                  <a:schemeClr val="hlink"/>
                </a:solidFill>
                <a:hlinkClick r:id="rId8"/>
              </a:rPr>
              <a:t>PPP</a:t>
            </a:r>
            <a:r>
              <a:rPr lang="en-US" sz="2300"/>
              <a:t> / </a:t>
            </a:r>
            <a:r>
              <a:rPr lang="en-US" sz="2300" u="sng">
                <a:solidFill>
                  <a:schemeClr val="hlink"/>
                </a:solidFill>
                <a:hlinkClick r:id="rId9"/>
              </a:rPr>
              <a:t>GRE</a:t>
            </a:r>
            <a:r>
              <a:rPr lang="en-US" sz="2300"/>
              <a:t> / </a:t>
            </a:r>
            <a:r>
              <a:rPr lang="en-US" sz="2300" u="sng">
                <a:solidFill>
                  <a:schemeClr val="hlink"/>
                </a:solidFill>
                <a:hlinkClick r:id="rId10"/>
              </a:rPr>
              <a:t>PPTP</a:t>
            </a:r>
            <a:r>
              <a:rPr lang="en-US" sz="2300"/>
              <a:t> / </a:t>
            </a:r>
            <a:r>
              <a:rPr lang="en-US" sz="2300" u="sng">
                <a:solidFill>
                  <a:schemeClr val="hlink"/>
                </a:solidFill>
                <a:hlinkClick r:id="rId11"/>
              </a:rPr>
              <a:t>L2TP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u="sng">
                <a:solidFill>
                  <a:schemeClr val="hlink"/>
                </a:solidFill>
                <a:hlinkClick r:id="rId12"/>
              </a:rPr>
              <a:t>IPsec</a:t>
            </a:r>
            <a:r>
              <a:rPr lang="en-US" sz="2300"/>
              <a:t> / </a:t>
            </a:r>
            <a:r>
              <a:rPr lang="en-US" sz="2300" u="sng">
                <a:solidFill>
                  <a:schemeClr val="hlink"/>
                </a:solidFill>
                <a:hlinkClick r:id="rId13"/>
              </a:rPr>
              <a:t>IKE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u="sng">
                <a:solidFill>
                  <a:schemeClr val="hlink"/>
                </a:solidFill>
                <a:hlinkClick r:id="rId14"/>
              </a:rPr>
              <a:t>IP protocol numbers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VPN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5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Extension of a private network that encompasses links across shared or public networks like the Internet.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Enable to send data between two computers across a shared or public internetwork in a manner that emulates the properties of a point-to-point private link.</a:t>
            </a:r>
            <a:endParaRPr/>
          </a:p>
        </p:txBody>
      </p:sp>
      <p:grpSp>
        <p:nvGrpSpPr>
          <p:cNvPr id="52" name="Google Shape;52;p9"/>
          <p:cNvGrpSpPr/>
          <p:nvPr/>
        </p:nvGrpSpPr>
        <p:grpSpPr>
          <a:xfrm>
            <a:off x="1209764" y="4452250"/>
            <a:ext cx="9577078" cy="2605039"/>
            <a:chOff x="1209764" y="4452250"/>
            <a:chExt cx="9577078" cy="2605039"/>
          </a:xfrm>
        </p:grpSpPr>
        <p:sp>
          <p:nvSpPr>
            <p:cNvPr id="53" name="Google Shape;53;p9"/>
            <p:cNvSpPr/>
            <p:nvPr/>
          </p:nvSpPr>
          <p:spPr>
            <a:xfrm>
              <a:off x="1209764" y="4452250"/>
              <a:ext cx="4089300" cy="2258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1344533" y="4965410"/>
              <a:ext cx="1369200" cy="441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VPN Server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1344533" y="5845991"/>
              <a:ext cx="1369200" cy="441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Web Server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6" name="Google Shape;56;p9"/>
            <p:cNvCxnSpPr/>
            <p:nvPr/>
          </p:nvCxnSpPr>
          <p:spPr>
            <a:xfrm flipH="1">
              <a:off x="3420101" y="4583104"/>
              <a:ext cx="5100" cy="1997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9"/>
            <p:cNvCxnSpPr/>
            <p:nvPr/>
          </p:nvCxnSpPr>
          <p:spPr>
            <a:xfrm flipH="1">
              <a:off x="2713744" y="5181548"/>
              <a:ext cx="715200" cy="2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9"/>
            <p:cNvCxnSpPr/>
            <p:nvPr/>
          </p:nvCxnSpPr>
          <p:spPr>
            <a:xfrm rot="10800000">
              <a:off x="2713929" y="6065714"/>
              <a:ext cx="712500" cy="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9"/>
            <p:cNvSpPr/>
            <p:nvPr/>
          </p:nvSpPr>
          <p:spPr>
            <a:xfrm>
              <a:off x="3946047" y="5456856"/>
              <a:ext cx="1156200" cy="441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Firewall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0" name="Google Shape;60;p9"/>
            <p:cNvCxnSpPr>
              <a:stCxn id="59" idx="1"/>
            </p:cNvCxnSpPr>
            <p:nvPr/>
          </p:nvCxnSpPr>
          <p:spPr>
            <a:xfrm rot="10800000">
              <a:off x="3424347" y="5677056"/>
              <a:ext cx="521700" cy="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61;p9"/>
            <p:cNvSpPr/>
            <p:nvPr/>
          </p:nvSpPr>
          <p:spPr>
            <a:xfrm>
              <a:off x="5580775" y="4681199"/>
              <a:ext cx="2565756" cy="1834380"/>
            </a:xfrm>
            <a:prstGeom prst="cloud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Internet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9963942" y="4765157"/>
              <a:ext cx="822900" cy="66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VPN Client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 rot="-5400000">
              <a:off x="5975950" y="2717200"/>
              <a:ext cx="199200" cy="4757400"/>
            </a:xfrm>
            <a:prstGeom prst="can">
              <a:avLst>
                <a:gd name="adj" fmla="val 82684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" name="Google Shape;64;p9"/>
            <p:cNvCxnSpPr/>
            <p:nvPr/>
          </p:nvCxnSpPr>
          <p:spPr>
            <a:xfrm>
              <a:off x="2713788" y="5098779"/>
              <a:ext cx="7234500" cy="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9"/>
            <p:cNvSpPr txBox="1"/>
            <p:nvPr/>
          </p:nvSpPr>
          <p:spPr>
            <a:xfrm>
              <a:off x="4782944" y="4713121"/>
              <a:ext cx="164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Tunnel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" name="Google Shape;66;p9"/>
            <p:cNvSpPr txBox="1"/>
            <p:nvPr/>
          </p:nvSpPr>
          <p:spPr>
            <a:xfrm>
              <a:off x="8320507" y="4765157"/>
              <a:ext cx="164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VPN Connection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7" name="Google Shape;67;p9"/>
            <p:cNvCxnSpPr/>
            <p:nvPr/>
          </p:nvCxnSpPr>
          <p:spPr>
            <a:xfrm rot="10800000">
              <a:off x="3424333" y="5677009"/>
              <a:ext cx="521700" cy="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9"/>
            <p:cNvCxnSpPr/>
            <p:nvPr/>
          </p:nvCxnSpPr>
          <p:spPr>
            <a:xfrm rot="10800000">
              <a:off x="5101481" y="5677009"/>
              <a:ext cx="515700" cy="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" name="Google Shape;69;p9"/>
            <p:cNvSpPr txBox="1"/>
            <p:nvPr/>
          </p:nvSpPr>
          <p:spPr>
            <a:xfrm>
              <a:off x="2600805" y="6657089"/>
              <a:ext cx="1643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Private Network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Uses of VPNs (1/3)</a:t>
            </a:r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Remote Access Over the Internet</a:t>
            </a:r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825" y="2141875"/>
            <a:ext cx="6720941" cy="48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 txBox="1"/>
          <p:nvPr/>
        </p:nvSpPr>
        <p:spPr>
          <a:xfrm>
            <a:off x="1885150" y="6978700"/>
            <a:ext cx="82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Virtual Private Networking: An Overview | Microsoft Docs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Uses of VPNs (2/3)</a:t>
            </a: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Connecting Networks Over the Internet (Site to Site VPN)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525" y="2275475"/>
            <a:ext cx="10313550" cy="43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/>
          <p:nvPr/>
        </p:nvSpPr>
        <p:spPr>
          <a:xfrm>
            <a:off x="1885150" y="6978700"/>
            <a:ext cx="82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Virtual Private Networking: An Overview | Microsoft Docs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Uses of VPNs (3/3)</a:t>
            </a:r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 Connecting Computers over an Intranet (similar to 1.)</a:t>
            </a:r>
            <a:endParaRPr/>
          </a:p>
        </p:txBody>
      </p:sp>
      <p:sp>
        <p:nvSpPr>
          <p:cNvPr id="95" name="Google Shape;95;p12"/>
          <p:cNvSpPr txBox="1"/>
          <p:nvPr/>
        </p:nvSpPr>
        <p:spPr>
          <a:xfrm>
            <a:off x="1885150" y="6978700"/>
            <a:ext cx="82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Virtual Private Networking: An Overview | Microsoft Docs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538" y="2697788"/>
            <a:ext cx="7595527" cy="376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Use VPN?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006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Cheap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Legacy private network uses remote connectivity through dial-up modems or through leased line connections, it’s expensive.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Scalable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Extending a leased line connection is complex.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Easy to administer.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Security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Provide encryption and file integrity.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VPN Key Concept - Tunneling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546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VPN consists of a set of point to point connections tunneled over the Internet.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 order to achieve tunneling, the packets are encapsulated as the payload of packets.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Payloads, to and from addresses, port numbers and other standard protocol packet headers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As seen by the external routers carrying the connection</a:t>
            </a:r>
            <a:endParaRPr/>
          </a:p>
        </p:txBody>
      </p:sp>
      <p:grpSp>
        <p:nvGrpSpPr>
          <p:cNvPr id="111" name="Google Shape;111;p14"/>
          <p:cNvGrpSpPr/>
          <p:nvPr/>
        </p:nvGrpSpPr>
        <p:grpSpPr>
          <a:xfrm>
            <a:off x="1824625" y="5250055"/>
            <a:ext cx="8968250" cy="2050695"/>
            <a:chOff x="1824625" y="5250055"/>
            <a:chExt cx="8968250" cy="2050695"/>
          </a:xfrm>
        </p:grpSpPr>
        <p:sp>
          <p:nvSpPr>
            <p:cNvPr id="112" name="Google Shape;112;p14"/>
            <p:cNvSpPr/>
            <p:nvPr/>
          </p:nvSpPr>
          <p:spPr>
            <a:xfrm>
              <a:off x="3189498" y="6202650"/>
              <a:ext cx="782100" cy="419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Host 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897788" y="5789400"/>
              <a:ext cx="2671812" cy="1489644"/>
            </a:xfrm>
            <a:prstGeom prst="cloud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Transit Internet work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rot="-5400000">
              <a:off x="6143750" y="4151257"/>
              <a:ext cx="330000" cy="4521900"/>
            </a:xfrm>
            <a:prstGeom prst="can">
              <a:avLst>
                <a:gd name="adj" fmla="val 82684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8906475" y="6787750"/>
              <a:ext cx="78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Tunnel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3255082" y="5250055"/>
              <a:ext cx="156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Tunnel Endpoint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8614248" y="6202650"/>
              <a:ext cx="782100" cy="419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Host 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8" name="Google Shape;118;p14"/>
            <p:cNvCxnSpPr>
              <a:stCxn id="116" idx="2"/>
              <a:endCxn id="114" idx="1"/>
            </p:cNvCxnSpPr>
            <p:nvPr/>
          </p:nvCxnSpPr>
          <p:spPr>
            <a:xfrm>
              <a:off x="4036282" y="5650255"/>
              <a:ext cx="11400" cy="76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9" name="Google Shape;119;p14"/>
            <p:cNvSpPr/>
            <p:nvPr/>
          </p:nvSpPr>
          <p:spPr>
            <a:xfrm>
              <a:off x="4805925" y="6312450"/>
              <a:ext cx="272100" cy="1995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5117350" y="6312450"/>
              <a:ext cx="1068000" cy="199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1" name="Google Shape;121;p14"/>
            <p:cNvCxnSpPr>
              <a:stCxn id="116" idx="2"/>
            </p:cNvCxnSpPr>
            <p:nvPr/>
          </p:nvCxnSpPr>
          <p:spPr>
            <a:xfrm>
              <a:off x="4036282" y="5650255"/>
              <a:ext cx="4479300" cy="55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2" name="Google Shape;122;p14"/>
            <p:cNvSpPr txBox="1"/>
            <p:nvPr/>
          </p:nvSpPr>
          <p:spPr>
            <a:xfrm>
              <a:off x="4036275" y="5772775"/>
              <a:ext cx="2400900" cy="19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Transit Internetwork Header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4909300" y="6674950"/>
              <a:ext cx="1484100" cy="62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Tunneled Payload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4" name="Google Shape;124;p14"/>
            <p:cNvCxnSpPr/>
            <p:nvPr/>
          </p:nvCxnSpPr>
          <p:spPr>
            <a:xfrm flipH="1">
              <a:off x="4941875" y="6064375"/>
              <a:ext cx="1200" cy="248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Google Shape;125;p14"/>
            <p:cNvCxnSpPr>
              <a:endCxn id="120" idx="2"/>
            </p:cNvCxnSpPr>
            <p:nvPr/>
          </p:nvCxnSpPr>
          <p:spPr>
            <a:xfrm rot="10800000" flipH="1">
              <a:off x="5650150" y="6511950"/>
              <a:ext cx="1200" cy="272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6" name="Google Shape;126;p14"/>
            <p:cNvSpPr/>
            <p:nvPr/>
          </p:nvSpPr>
          <p:spPr>
            <a:xfrm>
              <a:off x="1824625" y="6312450"/>
              <a:ext cx="1068000" cy="199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1928725" y="6463350"/>
              <a:ext cx="859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Payload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9724875" y="6312450"/>
              <a:ext cx="1068000" cy="199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9828975" y="6463350"/>
              <a:ext cx="859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Payload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0" name="Google Shape;130;p14"/>
            <p:cNvCxnSpPr/>
            <p:nvPr/>
          </p:nvCxnSpPr>
          <p:spPr>
            <a:xfrm rot="10800000">
              <a:off x="8310850" y="6645250"/>
              <a:ext cx="693600" cy="342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VPN Requirements</a:t>
            </a:r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055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User Authentication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Key Management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Address Management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Data Encryption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1332</Words>
  <Application>Microsoft Office PowerPoint</Application>
  <PresentationFormat>自訂</PresentationFormat>
  <Paragraphs>222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Times New Roman</vt:lpstr>
      <vt:lpstr>Source Sans Pro</vt:lpstr>
      <vt:lpstr>CSCC NASA</vt:lpstr>
      <vt:lpstr>VPN Virtual Private Network</vt:lpstr>
      <vt:lpstr>Introduction</vt:lpstr>
      <vt:lpstr>What is VPN</vt:lpstr>
      <vt:lpstr>Common Uses of VPNs (1/3)</vt:lpstr>
      <vt:lpstr>Common Uses of VPNs (2/3)</vt:lpstr>
      <vt:lpstr>Common Uses of VPNs (3/3)</vt:lpstr>
      <vt:lpstr>Why Use VPN?</vt:lpstr>
      <vt:lpstr>VPN Key Concept - Tunneling</vt:lpstr>
      <vt:lpstr>Basic VPN Requirements</vt:lpstr>
      <vt:lpstr>Basic VPN Requirements (1/2)</vt:lpstr>
      <vt:lpstr>Basic VPN Requirements (2/2)</vt:lpstr>
      <vt:lpstr>VPN Security</vt:lpstr>
      <vt:lpstr>Common Implementations</vt:lpstr>
      <vt:lpstr>PPP - Point-to-Point Protocol</vt:lpstr>
      <vt:lpstr>Tunneling Protocol</vt:lpstr>
      <vt:lpstr>PPTP - Point-to-Point Tunneling Protocol</vt:lpstr>
      <vt:lpstr>Security of PPTP</vt:lpstr>
      <vt:lpstr>L2TP -  Layer Two Tunneling Protocol</vt:lpstr>
      <vt:lpstr>L2TP/IPsec</vt:lpstr>
      <vt:lpstr>IPsec</vt:lpstr>
      <vt:lpstr>IPsec Modes</vt:lpstr>
      <vt:lpstr>SSL VPN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 Virtual Private Network</dc:title>
  <cp:lastModifiedBy>李富源</cp:lastModifiedBy>
  <cp:revision>1</cp:revision>
  <dcterms:modified xsi:type="dcterms:W3CDTF">2021-03-04T08:45:10Z</dcterms:modified>
</cp:coreProperties>
</file>