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1998325" cy="7559675"/>
  <p:notesSz cx="7559675" cy="10691813"/>
  <p:embeddedFontLs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5"/>
  </p:normalViewPr>
  <p:slideViewPr>
    <p:cSldViewPr snapToGrid="0">
      <p:cViewPr varScale="1">
        <p:scale>
          <a:sx n="97" d="100"/>
          <a:sy n="97" d="100"/>
        </p:scale>
        <p:origin x="1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c5acd0142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c5acd0142a_0_3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5acd0142a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5acd0142a_0_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c5acd0142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c5acd0142a_0_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5acd014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5acd0142a_0_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5acd0142a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5acd0142a_0_6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5acd0142a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5acd0142a_0_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c5acd0142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c5acd0142a_0_6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c5acd0142a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c5acd0142a_0_8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c5acd0142a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c5acd0142a_0_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5acd0142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5acd0142a_0_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3238f8c3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3238f8c39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c5acd0142a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c5acd0142a_0_1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c5acd0142a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c5acd0142a_0_1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3238f8c3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3238f8c39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c3238f8c3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c3238f8c39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c3238f8c3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c3238f8c39_0_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3238f8c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3238f8c39_0_2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3238f8c39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3238f8c39_0_3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3238f8c3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3238f8c39_0_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c3238f8c3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c3238f8c39_0_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.wikipedia.org/wiki/Diffie%E2%80%93Hellman_key_exchang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openvpn.net/openvpn/wiki/EasyRSA3-OpenVPN-Howt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openvpn.net/index.php/documentation/security-overview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ocean.com/community/tutorials/how-to-setup-and-configure-an-openvpn-server-on-centos-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iki.archlinux.org/index.php/OpenVPN" TargetMode="External"/><Relationship Id="rId4" Type="http://schemas.openxmlformats.org/officeDocument/2006/relationships/hyperlink" Target="https://www.howtoforge.com/tutorial/how-to-install-openvpn-on-centos-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OpenVPN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Diffie Hellman parameters</a:t>
            </a:r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Diffie–Hellman is used to secure a variety of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Internet</a:t>
            </a:r>
            <a:r>
              <a:rPr lang="en-US"/>
              <a:t> services. However, research published in October 2015 suggests that the parameters in use for many D-H Internet applications at that time are not strong enough to prevent compromise by very well-funded attackers, such as the security services of large governments.</a:t>
            </a:r>
            <a:r>
              <a:rPr lang="en-US" sz="2500"/>
              <a:t>(</a:t>
            </a:r>
            <a:r>
              <a:rPr lang="en-US" sz="2500" u="sng">
                <a:solidFill>
                  <a:schemeClr val="hlink"/>
                </a:solidFill>
                <a:hlinkClick r:id="rId4"/>
              </a:rPr>
              <a:t>wikipedia</a:t>
            </a:r>
            <a:r>
              <a:rPr lang="en-US" sz="2500"/>
              <a:t>)</a:t>
            </a:r>
            <a:endParaRPr sz="250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Generate 2048-bit dhparams!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HMAC</a:t>
            </a:r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tls-auth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 tls-auth directive adds an additional HMAC signature to all SSL/TLS handshake packets for integrity verification. Any UDP packet not bearing the correct HMAC signature can be dropped without further processing. The tls-auth HMAC signature provides an additional level of security above and beyond that provided by SSL/TLS. It can protect against: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DoS attacks or port flooding on the OpenVPN UDP port.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Port scanning to determine which server UDP ports are in a listening state.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Buffer overflow vulnerabilities in the SSL/TLS implementation.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SSL/TLS handshake initiations from unauthorized machines (while such handshakes would ultimately fail to authenticate, tls-auth can cut them off at a much earlier point).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Generate ca, cert</a:t>
            </a:r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65457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dirty="0"/>
              <a:t>Use easy-</a:t>
            </a:r>
            <a:r>
              <a:rPr lang="en-US" dirty="0" err="1"/>
              <a:t>rsa</a:t>
            </a:r>
            <a:r>
              <a:rPr lang="en-US" dirty="0"/>
              <a:t>, an </a:t>
            </a:r>
            <a:r>
              <a:rPr lang="en-US" dirty="0" err="1"/>
              <a:t>openvpn</a:t>
            </a:r>
            <a:r>
              <a:rPr lang="en-US" dirty="0"/>
              <a:t> </a:t>
            </a:r>
            <a:r>
              <a:rPr lang="en-US" dirty="0" err="1"/>
              <a:t>ca,cert</a:t>
            </a:r>
            <a:r>
              <a:rPr lang="en-US" dirty="0"/>
              <a:t> generate tool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 dirty="0"/>
              <a:t>Do it from scratch with </a:t>
            </a:r>
            <a:r>
              <a:rPr lang="en-US" dirty="0" err="1"/>
              <a:t>openssl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</a:rPr>
              <a:t>※Question: Can we generate certificates using Let’s Encrypt? Pros &amp; Cons ?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easy-rsa</a:t>
            </a:r>
            <a:endParaRPr/>
          </a:p>
        </p:txBody>
      </p:sp>
      <p:sp>
        <p:nvSpPr>
          <p:cNvPr id="144" name="Google Shape;144;p19"/>
          <p:cNvSpPr txBox="1">
            <a:spLocks noGrp="1"/>
          </p:cNvSpPr>
          <p:nvPr>
            <p:ph type="body" idx="2"/>
          </p:nvPr>
        </p:nvSpPr>
        <p:spPr>
          <a:xfrm>
            <a:off x="615250" y="2185625"/>
            <a:ext cx="10798500" cy="46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pkg install easy-rsa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mkdir /root/ca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cd /root/ca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easyrsa init-pki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easyrsa build-ca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cd /usr/local/etc/openvpn/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easyrsa init-pki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easyrsa gen-req [NAME] nopass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easyrsa gen-dh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mkdir /root/client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cd /root/client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easyrsa init-pki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# /easyrsa fen-req [NAME]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</p:txBody>
      </p:sp>
      <p:sp>
        <p:nvSpPr>
          <p:cNvPr id="145" name="Google Shape;145;p19"/>
          <p:cNvSpPr txBox="1"/>
          <p:nvPr/>
        </p:nvSpPr>
        <p:spPr>
          <a:xfrm>
            <a:off x="2112100" y="6839678"/>
            <a:ext cx="77724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Arial"/>
              <a:buNone/>
            </a:pPr>
            <a:r>
              <a:rPr lang="en-US" sz="16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https://community.openvpn.net/openvpn/wiki/EasyRSA3-OpenVPN-Howto</a:t>
            </a: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FreeBSD: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Sign key to CA</a:t>
            </a:r>
            <a:endParaRPr/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2"/>
          </p:nvPr>
        </p:nvSpPr>
        <p:spPr>
          <a:xfrm>
            <a:off x="599913" y="2788635"/>
            <a:ext cx="10798500" cy="19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cd /root/ca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easyrsa import-req /usr/local/etc/openvpn/pki/reqs/[NAME].req [NAME]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easyrsa import-req /root/client/pki/reqs/[NAME].req [NAME]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easyrsa sign-req server [NAME]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easyrsa sign-req client [NAME]</a:t>
            </a:r>
            <a:endParaRPr sz="1900"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Diffie-Hellman / TLS-auth key</a:t>
            </a: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body" idx="2"/>
          </p:nvPr>
        </p:nvSpPr>
        <p:spPr>
          <a:xfrm>
            <a:off x="599913" y="2582392"/>
            <a:ext cx="10798500" cy="23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DH-KEY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cd /usr/local/etc/openvpn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easyrsa gen dh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AUTH KEY (Server &amp; Client)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cd /usr/local/etc/openvpn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openvpn -genkey -secret ta.key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Package your config</a:t>
            </a:r>
            <a:endParaRPr/>
          </a:p>
        </p:txBody>
      </p:sp>
      <p:sp>
        <p:nvSpPr>
          <p:cNvPr id="167" name="Google Shape;167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177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Server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ca.crt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server.conf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server.key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server.crt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dh.pem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ta.key</a:t>
            </a: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6016750" y="1563425"/>
            <a:ext cx="5417700" cy="29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Client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ca.crt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client.conf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client.key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client.crt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ta.key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Enable and start</a:t>
            </a:r>
            <a:endParaRPr/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86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SERVER SIDE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CLIENT SIDE</a:t>
            </a:r>
            <a:endParaRPr/>
          </a:p>
        </p:txBody>
      </p:sp>
      <p:sp>
        <p:nvSpPr>
          <p:cNvPr id="176" name="Google Shape;176;p23"/>
          <p:cNvSpPr txBox="1">
            <a:spLocks noGrp="1"/>
          </p:cNvSpPr>
          <p:nvPr>
            <p:ph type="body" idx="2"/>
          </p:nvPr>
        </p:nvSpPr>
        <p:spPr>
          <a:xfrm>
            <a:off x="1052375" y="2096400"/>
            <a:ext cx="103452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cp keys,conf,crts... /usr/local/etc/openvpn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/usr/local/etc/rc.d/openvpn start</a:t>
            </a:r>
            <a:endParaRPr b="1"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2"/>
          </p:nvPr>
        </p:nvSpPr>
        <p:spPr>
          <a:xfrm>
            <a:off x="1052375" y="4395850"/>
            <a:ext cx="10345200" cy="86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cp keys,conf,crts... /usr/local/etc/openvpn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/usr/local/etc/rc.d/openvpn start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User-authentication</a:t>
            </a: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Simply by signing client certs.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Use Username/password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Use 3rd party authentication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RADIUS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/>
              <a:t>LDAP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Server Side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2"/>
          </p:nvPr>
        </p:nvSpPr>
        <p:spPr>
          <a:xfrm>
            <a:off x="599050" y="2371938"/>
            <a:ext cx="10798500" cy="28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Inside server.conf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Using PAM to auth (Working with LDAP/NIS/Local Accout)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(verify-client-cert)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plugin /usr/local/lib/openvpn/plugins/openvpn-plugin-auth-pam.so login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Use a shell script to auth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auth-user-pass-verify /etc/openvpn/auth.sh via-env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script-security 3 # To allow script reading passwords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  <p:sp>
        <p:nvSpPr>
          <p:cNvPr id="192" name="Google Shape;192;p25"/>
          <p:cNvSpPr txBox="1"/>
          <p:nvPr/>
        </p:nvSpPr>
        <p:spPr>
          <a:xfrm>
            <a:off x="3604150" y="5322625"/>
            <a:ext cx="4788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/usr/share/doc/openvpn-2.4.6/README.auth-pam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/etc/pam.d/login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Why OpenVPN</a:t>
            </a:r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50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Cross-platform portability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-US"/>
              <a:t>iOS / Android / Windows / Linux / FreeBSD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-US"/>
              <a:t>OpenWRT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Extensible VPN framework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-US"/>
              <a:t>Logging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lphaLcPeriod"/>
            </a:pPr>
            <a:r>
              <a:rPr lang="en-US"/>
              <a:t>Authentication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en-US"/>
              <a:t>OpenVPN uses an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industrial-strength security model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Client Side</a:t>
            </a:r>
            <a:endParaRPr/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2"/>
          </p:nvPr>
        </p:nvSpPr>
        <p:spPr>
          <a:xfrm>
            <a:off x="599050" y="2696685"/>
            <a:ext cx="10798500" cy="21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A dialog will popup to ask you username/password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auth-user-pass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Saving username/password into a file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auth-user-pass client.secret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# cat client.secret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ClientName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b="1"/>
              <a:t>ClientPassword</a:t>
            </a:r>
            <a:endParaRPr sz="19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780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https://www.digitalocean.com/community/tutorials/how-to-setup-and-configure-an-openvpn-server-on-centos-7</a:t>
            </a:r>
            <a:r>
              <a:rPr lang="en-US" sz="2600"/>
              <a:t>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u="sng">
                <a:solidFill>
                  <a:schemeClr val="hlink"/>
                </a:solidFill>
                <a:hlinkClick r:id="rId4"/>
              </a:rPr>
              <a:t>https://www.howtoforge.com/tutorial/how-to-install-openvpn-on-centos-7/</a:t>
            </a:r>
            <a:r>
              <a:rPr lang="en-US" sz="2600"/>
              <a:t> 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 u="sng">
                <a:solidFill>
                  <a:schemeClr val="hlink"/>
                </a:solidFill>
                <a:hlinkClick r:id="rId5"/>
              </a:rPr>
              <a:t>https://wiki.archlinux.org/index.php/OpenVPN</a:t>
            </a:r>
            <a:r>
              <a:rPr lang="en-US" sz="2600"/>
              <a:t> </a:t>
            </a:r>
            <a:endParaRPr sz="2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TUN/TAP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18300" cy="2944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TAP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Layer 2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behave like adapter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More overhead(L2)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Transfer any protocol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Bridge</a:t>
            </a:r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5826850" y="1563425"/>
            <a:ext cx="5697600" cy="24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TUN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Layer 3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Less Overhead(L3)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Only IPv4 , IPv6(OpenVPN 2.3)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 Bridges!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Configuring OpenVPN</a:t>
            </a:r>
            <a:endParaRPr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123658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A server/client setting can be described as a </a:t>
            </a:r>
            <a:r>
              <a:rPr lang="en-US" dirty="0" err="1"/>
              <a:t>ovpn</a:t>
            </a:r>
            <a:r>
              <a:rPr lang="en-US" dirty="0"/>
              <a:t>/conf file.</a:t>
            </a:r>
            <a:br>
              <a:rPr lang="en-US" dirty="0"/>
            </a:br>
            <a:endParaRPr dirty="0"/>
          </a:p>
          <a:p>
            <a:pPr lvl="0" indent="-457200" algn="l" rtl="0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l"/>
            </a:pPr>
            <a:r>
              <a:rPr lang="en-US" dirty="0"/>
              <a:t>At most circumstances, we will separate key/ca files to make config file clean.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Configuration</a:t>
            </a:r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69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openvpn</a:t>
            </a:r>
            <a:r>
              <a:rPr lang="en-US" dirty="0"/>
              <a:t>/</a:t>
            </a:r>
            <a:r>
              <a:rPr lang="en-US" dirty="0" err="1"/>
              <a:t>openvpn.conf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copy</a:t>
            </a:r>
            <a:endParaRPr dirty="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From: /</a:t>
            </a:r>
            <a:r>
              <a:rPr lang="en-US" sz="2500" dirty="0" err="1"/>
              <a:t>usr</a:t>
            </a:r>
            <a:r>
              <a:rPr lang="en-US" sz="2500" dirty="0"/>
              <a:t>/local/share/examples/</a:t>
            </a:r>
            <a:r>
              <a:rPr lang="en-US" sz="2500" dirty="0" err="1"/>
              <a:t>openvpn</a:t>
            </a:r>
            <a:r>
              <a:rPr lang="en-US" sz="2500" dirty="0"/>
              <a:t>/sample-config-files/</a:t>
            </a:r>
            <a:r>
              <a:rPr lang="en-US" sz="2500" dirty="0" err="1"/>
              <a:t>server.conf</a:t>
            </a:r>
            <a:endParaRPr sz="2500" dirty="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To: /</a:t>
            </a:r>
            <a:r>
              <a:rPr lang="en-US" sz="2500" dirty="0" err="1"/>
              <a:t>usr</a:t>
            </a:r>
            <a:r>
              <a:rPr lang="en-US" sz="2500" dirty="0"/>
              <a:t>/local/</a:t>
            </a:r>
            <a:r>
              <a:rPr lang="en-US" sz="2500" dirty="0" err="1"/>
              <a:t>etc</a:t>
            </a:r>
            <a:r>
              <a:rPr lang="en-US" sz="2500" dirty="0"/>
              <a:t>/</a:t>
            </a:r>
            <a:r>
              <a:rPr lang="en-US" sz="2500" dirty="0" err="1"/>
              <a:t>openvpn</a:t>
            </a:r>
            <a:r>
              <a:rPr lang="en-US" sz="2500" dirty="0"/>
              <a:t>/</a:t>
            </a:r>
            <a:r>
              <a:rPr lang="en-US" sz="2500" dirty="0" err="1"/>
              <a:t>openvpn.conf</a:t>
            </a:r>
            <a:endParaRPr sz="25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In 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rc.conf.local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err="1"/>
              <a:t>openvpn_enable</a:t>
            </a:r>
            <a:r>
              <a:rPr lang="en-US" dirty="0"/>
              <a:t>="YES"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 err="1"/>
              <a:t>openvpn_configfile</a:t>
            </a:r>
            <a:r>
              <a:rPr lang="en-US" dirty="0"/>
              <a:t>=</a:t>
            </a:r>
            <a:r>
              <a:rPr lang="en-US" dirty="0">
                <a:solidFill>
                  <a:schemeClr val="dk1"/>
                </a:solidFill>
              </a:rPr>
              <a:t>"</a:t>
            </a:r>
            <a:r>
              <a:rPr lang="en-US" dirty="0"/>
              <a:t>/</a:t>
            </a:r>
            <a:r>
              <a:rPr lang="en-US" dirty="0" err="1"/>
              <a:t>usr</a:t>
            </a:r>
            <a:r>
              <a:rPr lang="en-US" dirty="0"/>
              <a:t>/local/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openvpn</a:t>
            </a:r>
            <a:r>
              <a:rPr lang="en-US" dirty="0"/>
              <a:t>/</a:t>
            </a:r>
            <a:r>
              <a:rPr lang="en-US" dirty="0" err="1"/>
              <a:t>openvpn.conf</a:t>
            </a:r>
            <a:r>
              <a:rPr lang="en-US" dirty="0">
                <a:solidFill>
                  <a:schemeClr val="dk1"/>
                </a:solidFill>
              </a:rPr>
              <a:t>"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server config(1/2)</a:t>
            </a: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body" idx="2"/>
          </p:nvPr>
        </p:nvSpPr>
        <p:spPr>
          <a:xfrm>
            <a:off x="615250" y="1563425"/>
            <a:ext cx="10798500" cy="47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port 1194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proto udp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dev tun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 ca.crt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cert server.crt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key server.key  # This file should be kept secret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dh dh2048.pem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topology subnet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 192.168.14.0 255.255.255.0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ifconfig-pool-persist ipp.txt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client-config-dir static_clients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push "redirect-gateway def1 bypass-dhcp"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push "dhcp-option DNS 8.8.8.8"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push "dhcp-option DNS 8.8.4.4"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client-to-client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server config(2/2)</a:t>
            </a: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2"/>
          </p:nvPr>
        </p:nvSpPr>
        <p:spPr>
          <a:xfrm>
            <a:off x="615250" y="1563425"/>
            <a:ext cx="10798500" cy="35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keepalive 10 120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tls-auth ta.key 0 # This file is secret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cipher AES-256-CBC   # AES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comp-lzo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max-clients 10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user nobody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group nobody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persist-key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persist-tun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verb 5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mute 20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simple client config</a:t>
            </a: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body" idx="2"/>
          </p:nvPr>
        </p:nvSpPr>
        <p:spPr>
          <a:xfrm>
            <a:off x="599050" y="1563425"/>
            <a:ext cx="10798500" cy="53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client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dev tun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proto udp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remote xxx.com 1194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resolv-retry infinite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nobind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persist-key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persist-tun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ca ca.crt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cert client.crt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key client.key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remote-cert-tls server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tls-auth ta.key 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cipher AES-256-CBC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comp-lzo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verb 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mute 20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X.509 PKI</a:t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4180825" y="1304150"/>
            <a:ext cx="1218900" cy="951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Root CA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95" name="Google Shape;95;p15"/>
          <p:cNvGrpSpPr/>
          <p:nvPr/>
        </p:nvGrpSpPr>
        <p:grpSpPr>
          <a:xfrm>
            <a:off x="6673915" y="1304138"/>
            <a:ext cx="1542600" cy="1080175"/>
            <a:chOff x="4921015" y="1735638"/>
            <a:chExt cx="1542600" cy="1080175"/>
          </a:xfrm>
        </p:grpSpPr>
        <p:sp>
          <p:nvSpPr>
            <p:cNvPr id="96" name="Google Shape;96;p15"/>
            <p:cNvSpPr/>
            <p:nvPr/>
          </p:nvSpPr>
          <p:spPr>
            <a:xfrm>
              <a:off x="4921015" y="1735638"/>
              <a:ext cx="1542600" cy="9516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7" name="Google Shape;97;p15"/>
            <p:cNvSpPr txBox="1"/>
            <p:nvPr/>
          </p:nvSpPr>
          <p:spPr>
            <a:xfrm>
              <a:off x="4921015" y="1984513"/>
              <a:ext cx="154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Certificate</a:t>
              </a:r>
              <a:b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Revocation</a:t>
              </a:r>
              <a:b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List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98" name="Google Shape;98;p15"/>
          <p:cNvSpPr/>
          <p:nvPr/>
        </p:nvSpPr>
        <p:spPr>
          <a:xfrm>
            <a:off x="2018475" y="2685450"/>
            <a:ext cx="1324200" cy="132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128172" y="2685450"/>
            <a:ext cx="1324200" cy="132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6237868" y="2825988"/>
            <a:ext cx="1043100" cy="10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Subordinate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Signing 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01" name="Google Shape;101;p15"/>
          <p:cNvCxnSpPr>
            <a:stCxn id="94" idx="1"/>
            <a:endCxn id="98" idx="7"/>
          </p:cNvCxnSpPr>
          <p:nvPr/>
        </p:nvCxnSpPr>
        <p:spPr>
          <a:xfrm flipH="1">
            <a:off x="3148825" y="1779950"/>
            <a:ext cx="1032000" cy="1099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" name="Google Shape;102;p15"/>
          <p:cNvCxnSpPr>
            <a:stCxn id="94" idx="2"/>
            <a:endCxn id="99" idx="0"/>
          </p:cNvCxnSpPr>
          <p:nvPr/>
        </p:nvCxnSpPr>
        <p:spPr>
          <a:xfrm>
            <a:off x="4790275" y="2255750"/>
            <a:ext cx="0" cy="429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3" name="Google Shape;103;p15"/>
          <p:cNvCxnSpPr>
            <a:stCxn id="94" idx="3"/>
            <a:endCxn id="96" idx="1"/>
          </p:cNvCxnSpPr>
          <p:nvPr/>
        </p:nvCxnSpPr>
        <p:spPr>
          <a:xfrm>
            <a:off x="5399725" y="1779950"/>
            <a:ext cx="1659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/>
          <p:cNvCxnSpPr>
            <a:stCxn id="94" idx="3"/>
            <a:endCxn id="100" idx="0"/>
          </p:cNvCxnSpPr>
          <p:nvPr/>
        </p:nvCxnSpPr>
        <p:spPr>
          <a:xfrm>
            <a:off x="5399725" y="1779950"/>
            <a:ext cx="1359600" cy="1046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" name="Google Shape;105;p15"/>
          <p:cNvSpPr/>
          <p:nvPr/>
        </p:nvSpPr>
        <p:spPr>
          <a:xfrm>
            <a:off x="4169825" y="4457775"/>
            <a:ext cx="1324200" cy="132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6097322" y="4457775"/>
            <a:ext cx="1324200" cy="13242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Certificate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5"/>
          <p:cNvSpPr/>
          <p:nvPr/>
        </p:nvSpPr>
        <p:spPr>
          <a:xfrm>
            <a:off x="8389218" y="4598313"/>
            <a:ext cx="1043100" cy="1043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Subordinate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Signing 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8139465" y="2871750"/>
            <a:ext cx="1542610" cy="1070850"/>
            <a:chOff x="7072365" y="3760450"/>
            <a:chExt cx="1542610" cy="1070850"/>
          </a:xfrm>
        </p:grpSpPr>
        <p:sp>
          <p:nvSpPr>
            <p:cNvPr id="109" name="Google Shape;109;p15"/>
            <p:cNvSpPr/>
            <p:nvPr/>
          </p:nvSpPr>
          <p:spPr>
            <a:xfrm>
              <a:off x="7072365" y="3760450"/>
              <a:ext cx="1542600" cy="951600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7072375" y="4000000"/>
              <a:ext cx="154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Certificate</a:t>
              </a:r>
              <a:b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Revocation</a:t>
              </a:r>
              <a:b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List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cxnSp>
        <p:nvCxnSpPr>
          <p:cNvPr id="111" name="Google Shape;111;p15"/>
          <p:cNvCxnSpPr>
            <a:stCxn id="100" idx="3"/>
            <a:endCxn id="109" idx="1"/>
          </p:cNvCxnSpPr>
          <p:nvPr/>
        </p:nvCxnSpPr>
        <p:spPr>
          <a:xfrm>
            <a:off x="7280968" y="3347538"/>
            <a:ext cx="1244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2" name="Google Shape;112;p15"/>
          <p:cNvCxnSpPr>
            <a:stCxn id="100" idx="2"/>
            <a:endCxn id="106" idx="0"/>
          </p:cNvCxnSpPr>
          <p:nvPr/>
        </p:nvCxnSpPr>
        <p:spPr>
          <a:xfrm>
            <a:off x="6759418" y="3869088"/>
            <a:ext cx="0" cy="58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5"/>
          <p:cNvCxnSpPr>
            <a:stCxn id="100" idx="2"/>
            <a:endCxn id="105" idx="0"/>
          </p:cNvCxnSpPr>
          <p:nvPr/>
        </p:nvCxnSpPr>
        <p:spPr>
          <a:xfrm flipH="1">
            <a:off x="4831918" y="3869088"/>
            <a:ext cx="1927500" cy="588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4" name="Google Shape;114;p15"/>
          <p:cNvCxnSpPr>
            <a:stCxn id="100" idx="2"/>
            <a:endCxn id="107" idx="0"/>
          </p:cNvCxnSpPr>
          <p:nvPr/>
        </p:nvCxnSpPr>
        <p:spPr>
          <a:xfrm>
            <a:off x="6759418" y="3869088"/>
            <a:ext cx="2151300" cy="72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5" name="Google Shape;115;p15"/>
          <p:cNvSpPr/>
          <p:nvPr/>
        </p:nvSpPr>
        <p:spPr>
          <a:xfrm>
            <a:off x="8288725" y="6107025"/>
            <a:ext cx="1244100" cy="1043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Entire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Repeats as needed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" name="Google Shape;116;p15"/>
          <p:cNvCxnSpPr>
            <a:stCxn id="107" idx="2"/>
            <a:endCxn id="115" idx="0"/>
          </p:cNvCxnSpPr>
          <p:nvPr/>
        </p:nvCxnSpPr>
        <p:spPr>
          <a:xfrm>
            <a:off x="8910768" y="5641413"/>
            <a:ext cx="0" cy="465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1089</Words>
  <Application>Microsoft Macintosh PowerPoint</Application>
  <PresentationFormat>自訂</PresentationFormat>
  <Paragraphs>214</Paragraphs>
  <Slides>21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7" baseType="lpstr">
      <vt:lpstr>Times New Roman</vt:lpstr>
      <vt:lpstr>Source Sans Pro</vt:lpstr>
      <vt:lpstr>Wingdings</vt:lpstr>
      <vt:lpstr>Arial</vt:lpstr>
      <vt:lpstr>Courier New</vt:lpstr>
      <vt:lpstr>CSCC NASA</vt:lpstr>
      <vt:lpstr>OpenVPN</vt:lpstr>
      <vt:lpstr>Why OpenVPN</vt:lpstr>
      <vt:lpstr>TUN/TAP</vt:lpstr>
      <vt:lpstr>Configuring OpenVPN</vt:lpstr>
      <vt:lpstr>Configuration</vt:lpstr>
      <vt:lpstr>A simple server config(1/2)</vt:lpstr>
      <vt:lpstr>A simple server config(2/2)</vt:lpstr>
      <vt:lpstr>A simple client config</vt:lpstr>
      <vt:lpstr>X.509 PKI</vt:lpstr>
      <vt:lpstr>Diffie Hellman parameters</vt:lpstr>
      <vt:lpstr>HMAC</vt:lpstr>
      <vt:lpstr>Generate ca, cert</vt:lpstr>
      <vt:lpstr>easy-rsa</vt:lpstr>
      <vt:lpstr>Sign key to CA</vt:lpstr>
      <vt:lpstr>Diffie-Hellman / TLS-auth key</vt:lpstr>
      <vt:lpstr>Package your config</vt:lpstr>
      <vt:lpstr>Enable and start</vt:lpstr>
      <vt:lpstr>User-authentication</vt:lpstr>
      <vt:lpstr>Server Side</vt:lpstr>
      <vt:lpstr>Client Side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OpenVPN</dc:title>
  <cp:lastModifiedBy>Jui Nan Lin</cp:lastModifiedBy>
  <cp:revision>2</cp:revision>
  <dcterms:modified xsi:type="dcterms:W3CDTF">2021-03-10T23:05:13Z</dcterms:modified>
</cp:coreProperties>
</file>