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7559675" cx="11998325"/>
  <p:notesSz cx="7559675" cy="10691800"/>
  <p:embeddedFontLs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iv1U4sC1fOJQw1Y2tpUhzfotwi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FAE180-5C8D-4E7A-A364-0B14CCE06445}">
  <a:tblStyle styleId="{7BFAE180-5C8D-4E7A-A364-0B14CCE064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沒有最下面 procmail 教學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7f3061782_0_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c7f3061782_0_9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when 以下縮排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higher preference顏色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configuraiton -&gt; configuration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綠色?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7f3061782_0_8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c7f3061782_0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33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598488" y="801688"/>
            <a:ext cx="6364287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b="0" i="0" sz="3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Google Shape;28;p39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b="0" i="0" sz="60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.dovecot.org/configuration_manual/sieve/installation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ta@nasa.cs.nctu.edu.t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freebsd.org/cgi/man.cgi?query=forward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rfc-editor.org/rfc/rfc2822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eric@knecht.sendmail.org" TargetMode="External"/><Relationship Id="rId4" Type="http://schemas.openxmlformats.org/officeDocument/2006/relationships/hyperlink" Target="mailto:evi@anchor.cs.colorado.edu" TargetMode="External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fc-editor.org/rfc/rfc2822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freebsd.org/cgi/man.cgi?query=vacation" TargetMode="External"/><Relationship Id="rId4" Type="http://schemas.openxmlformats.org/officeDocument/2006/relationships/hyperlink" Target="https://man.freebsd.org/cgi/man.cgi?query=db&amp;sektion=3&amp;apropos=0&amp;manpath=FreeBSD+13.1-RELEASE+and+Ports" TargetMode="External"/><Relationship Id="rId5" Type="http://schemas.openxmlformats.org/officeDocument/2006/relationships/hyperlink" Target="https://man.freebsd.org/cgi/man.cgi?query=dbm&amp;sektion=3&amp;apropos=0&amp;manpath=FreeBSD+13.1-RELEASE+and+Ports" TargetMode="External"/><Relationship Id="rId6" Type="http://schemas.openxmlformats.org/officeDocument/2006/relationships/hyperlink" Target="https://www.freebsd.org/cgi/man.cgi?query=forwar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fc-editor.org/rfc/rfc2476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fc-editor.org/rfc/rfc821" TargetMode="External"/><Relationship Id="rId4" Type="http://schemas.openxmlformats.org/officeDocument/2006/relationships/hyperlink" Target="https://www.rfc-editor.org/rfc/rfc2821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rfc-editor.org/rfc/rfc5321" TargetMode="External"/><Relationship Id="rId6" Type="http://schemas.openxmlformats.org/officeDocument/2006/relationships/hyperlink" Target="https://www.rfc-editor.org/rfc/rfc7504" TargetMode="External"/><Relationship Id="rId7" Type="http://schemas.openxmlformats.org/officeDocument/2006/relationships/hyperlink" Target="http://www.sendmail.org/" TargetMode="External"/><Relationship Id="rId8" Type="http://schemas.openxmlformats.org/officeDocument/2006/relationships/hyperlink" Target="http://www.postfix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E-Mail System</a:t>
            </a:r>
            <a:endParaRPr/>
          </a:p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lctseng (2020-2023, CC-BY)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? (?-2019)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Delivery Agent</a:t>
            </a:r>
            <a:endParaRPr sz="4500"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599050" y="1563425"/>
            <a:ext cx="10830900" cy="7043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Place mails in users' mailboxes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Accept mail from MTA and deliver the mail to the local recipients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of recipients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User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Program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Sieve filters, procmail (deprecated), ...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/>
              <a:t>Sieve - mail filtering language (RFC 5228)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Many implementations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Pigeonhole - Sieve implementation </a:t>
            </a:r>
            <a:br>
              <a:rPr lang="en-US"/>
            </a:br>
            <a:r>
              <a:rPr lang="en-US"/>
              <a:t>provided by Dovecot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Official documentation</a:t>
            </a:r>
            <a:r>
              <a:rPr lang="en-US"/>
              <a:t> </a:t>
            </a:r>
            <a:endParaRPr/>
          </a:p>
          <a:p>
            <a: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4775" y="548211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10363700" y="5652475"/>
            <a:ext cx="720000" cy="91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f3061782_0_96"/>
          <p:cNvSpPr txBox="1"/>
          <p:nvPr>
            <p:ph idx="1" type="body"/>
          </p:nvPr>
        </p:nvSpPr>
        <p:spPr>
          <a:xfrm>
            <a:off x="582838" y="2120175"/>
            <a:ext cx="10830900" cy="5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The place on the local machine where email is stored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Usually the directory: </a:t>
            </a:r>
            <a:r>
              <a:rPr lang="en-US">
                <a:highlight>
                  <a:srgbClr val="EFEFEF"/>
                </a:highlight>
              </a:rPr>
              <a:t>/var/mail</a:t>
            </a:r>
            <a:r>
              <a:rPr lang="en-US"/>
              <a:t> or </a:t>
            </a:r>
            <a:r>
              <a:rPr lang="en-US">
                <a:highlight>
                  <a:srgbClr val="EFEFEF"/>
                </a:highlight>
              </a:rPr>
              <a:t>/var/spool/mail</a:t>
            </a:r>
            <a:endParaRPr>
              <a:highlight>
                <a:srgbClr val="EFEFEF"/>
              </a:highlight>
            </a:endParaRPr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Users' mails are stored in files named with each user's login name</a:t>
            </a:r>
            <a:endParaRPr/>
          </a:p>
          <a:p>
            <a:pPr indent="-457200" lvl="3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/>
              <a:t>Eg. </a:t>
            </a:r>
            <a:r>
              <a:rPr lang="en-US">
                <a:highlight>
                  <a:srgbClr val="EFEFEF"/>
                </a:highlight>
              </a:rPr>
              <a:t>/var/mail/lctseng</a:t>
            </a:r>
            <a:endParaRPr>
              <a:highlight>
                <a:srgbClr val="EFEFEF"/>
              </a:highlight>
            </a:endParaRPr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Permission "</a:t>
            </a:r>
            <a:r>
              <a:rPr lang="en-US">
                <a:highlight>
                  <a:srgbClr val="EFEFEF"/>
                </a:highlight>
              </a:rPr>
              <a:t>775</a:t>
            </a:r>
            <a:r>
              <a:rPr lang="en-US"/>
              <a:t>" and </a:t>
            </a:r>
            <a:r>
              <a:rPr lang="en-US">
                <a:highlight>
                  <a:srgbClr val="EFEFEF"/>
                </a:highlight>
              </a:rPr>
              <a:t>root:mail</a:t>
            </a:r>
            <a:r>
              <a:rPr lang="en-US"/>
              <a:t> as the owner and group owner</a:t>
            </a:r>
            <a:endParaRPr/>
          </a:p>
          <a:p>
            <a:pPr indent="-457200" lvl="3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>
                <a:highlight>
                  <a:srgbClr val="F3F3F3"/>
                </a:highlight>
              </a:rPr>
              <a:t>drwxrwxr-x  2 root  mail  512 Dec 16 15:51 mail/</a:t>
            </a:r>
            <a:endParaRPr>
              <a:highlight>
                <a:srgbClr val="F3F3F3"/>
              </a:highlight>
            </a:endParaRPr>
          </a:p>
          <a:p>
            <a:pPr indent="-2921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Using database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When the organization is large or for ISP with millions of customers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Easy to search, categorize</a:t>
            </a:r>
            <a:endParaRPr/>
          </a:p>
          <a:p>
            <a:pPr indent="-2794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c7f3061782_0_9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c7f3061782_0_9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Storage</a:t>
            </a:r>
            <a:endParaRPr/>
          </a:p>
        </p:txBody>
      </p:sp>
      <p:pic>
        <p:nvPicPr>
          <p:cNvPr id="181" name="Google Shape;181;gc7f3061782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000" y="381388"/>
            <a:ext cx="4474799" cy="15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c7f3061782_0_96"/>
          <p:cNvSpPr/>
          <p:nvPr/>
        </p:nvSpPr>
        <p:spPr>
          <a:xfrm>
            <a:off x="11144175" y="752875"/>
            <a:ext cx="720000" cy="479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Access Agent</a:t>
            </a:r>
            <a:endParaRPr sz="4500"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599050" y="1563425"/>
            <a:ext cx="10830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Help user download mail from server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IMAP (Internet Message Access Protocol)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POP3 (Post Office Protocol – Version 3)</a:t>
            </a:r>
            <a:endParaRPr/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6250" y="535546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/>
          <p:nvPr/>
        </p:nvSpPr>
        <p:spPr>
          <a:xfrm>
            <a:off x="11152950" y="6412575"/>
            <a:ext cx="663300" cy="44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(1)</a:t>
            </a:r>
            <a:endParaRPr sz="4500"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599050" y="1563425"/>
            <a:ext cx="10830900" cy="5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Two kinds of email addresses: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 based address (obsolete)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Message will travel through several intermediate hosts to the destination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Format: </a:t>
            </a:r>
            <a:r>
              <a:rPr lang="en-US">
                <a:highlight>
                  <a:srgbClr val="EFEFEF"/>
                </a:highlight>
              </a:rPr>
              <a:t>host!path!user</a:t>
            </a:r>
            <a:endParaRPr>
              <a:highlight>
                <a:srgbClr val="EFEFEF"/>
              </a:highlight>
            </a:endParaRPr>
          </a:p>
          <a:p>
            <a:pPr indent="-3937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/>
              <a:t>E.g. </a:t>
            </a:r>
            <a:r>
              <a:rPr lang="en-US">
                <a:highlight>
                  <a:srgbClr val="EFEFEF"/>
                </a:highlight>
              </a:rPr>
              <a:t>sender!path!to!</a:t>
            </a:r>
            <a:r>
              <a:rPr lang="en-US">
                <a:solidFill>
                  <a:schemeClr val="dk1"/>
                </a:solidFill>
                <a:highlight>
                  <a:srgbClr val="EFEFEF"/>
                </a:highlight>
              </a:rPr>
              <a:t>destination</a:t>
            </a:r>
            <a:r>
              <a:rPr lang="en-US">
                <a:highlight>
                  <a:srgbClr val="EFEFEF"/>
                </a:highlight>
              </a:rPr>
              <a:t>!</a:t>
            </a:r>
            <a:r>
              <a:rPr lang="en-US">
                <a:highlight>
                  <a:srgbClr val="EFEFEF"/>
                </a:highlight>
              </a:rPr>
              <a:t>recipient</a:t>
            </a:r>
            <a:r>
              <a:rPr lang="en-US">
                <a:highlight>
                  <a:srgbClr val="EFEFEF"/>
                </a:highlight>
              </a:rPr>
              <a:t> </a:t>
            </a:r>
            <a:endParaRPr>
              <a:highlight>
                <a:srgbClr val="EFEFEF"/>
              </a:highlight>
            </a:endParaRPr>
          </a:p>
          <a:p>
            <a:pPr indent="-3937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/>
              <a:t>This mail is sent from "sender" host to the user "</a:t>
            </a:r>
            <a:r>
              <a:rPr lang="en-US">
                <a:solidFill>
                  <a:schemeClr val="dk1"/>
                </a:solidFill>
              </a:rPr>
              <a:t>recipient</a:t>
            </a:r>
            <a:r>
              <a:rPr lang="en-US"/>
              <a:t>" at "</a:t>
            </a:r>
            <a:r>
              <a:rPr lang="en-US">
                <a:solidFill>
                  <a:schemeClr val="dk1"/>
                </a:solidFill>
              </a:rPr>
              <a:t>destination</a:t>
            </a:r>
            <a:r>
              <a:rPr lang="en-US"/>
              <a:t>" host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Location independent address (relies on DNS)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Simply identify the final destination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Format: </a:t>
            </a:r>
            <a:r>
              <a:rPr lang="en-US">
                <a:highlight>
                  <a:srgbClr val="EFEFEF"/>
                </a:highlight>
              </a:rPr>
              <a:t>user@host.domain</a:t>
            </a:r>
            <a:endParaRPr>
              <a:highlight>
                <a:srgbClr val="EFEFEF"/>
              </a:highlight>
            </a:endParaRPr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ta@nasa.cs.nctu.edu.tw</a:t>
            </a:r>
            <a:r>
              <a:rPr lang="en-US"/>
              <a:t>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1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(2)</a:t>
            </a:r>
            <a:endParaRPr sz="4500"/>
          </a:p>
        </p:txBody>
      </p:sp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599050" y="1563425"/>
            <a:ext cx="11009400" cy="5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Where to send the mail?</a:t>
            </a:r>
            <a:endParaRPr/>
          </a:p>
          <a:p>
            <a:pPr indent="-457200" lvl="1" marL="952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/>
              <a:t>When you want to send a mail to lctseng@cs.nctu.edu.tw, the MTA will:</a:t>
            </a:r>
            <a:endParaRPr/>
          </a:p>
          <a:p>
            <a:pPr indent="-514350" lvl="2" marL="1479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□"/>
            </a:pPr>
            <a:r>
              <a:rPr lang="en-US"/>
              <a:t>First, lookup up the mail exchanger of "cs.nctu.edu.tw"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□"/>
            </a:pPr>
            <a:r>
              <a:rPr lang="en-US"/>
              <a:t>If there is any servers, try from servers with higher priority (smaller value)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□"/>
            </a:pPr>
            <a:r>
              <a:rPr lang="en-US"/>
              <a:t>If no MX records, mail it directly to the host (A record)</a:t>
            </a:r>
            <a:endParaRPr/>
          </a:p>
        </p:txBody>
      </p:sp>
      <p:sp>
        <p:nvSpPr>
          <p:cNvPr id="206" name="Google Shape;206;p14"/>
          <p:cNvSpPr txBox="1"/>
          <p:nvPr>
            <p:ph idx="2" type="body"/>
          </p:nvPr>
        </p:nvSpPr>
        <p:spPr>
          <a:xfrm>
            <a:off x="1043950" y="3739500"/>
            <a:ext cx="9665700" cy="1768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$ dig mx cs.nctu.edu.tw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>
                <a:solidFill>
                  <a:srgbClr val="FF0000"/>
                </a:solidFill>
              </a:rPr>
              <a:t>;; ANSWER SECTION: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>
                <a:solidFill>
                  <a:srgbClr val="FF0000"/>
                </a:solidFill>
              </a:rPr>
              <a:t>cs.nctu.edu.tw.         3600    IN      MX      5 csmx2.cs.nctu.edu.tw.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cs.nctu.edu.tw.         3600    IN      MX      10 csmx3.cs.nctu.edu.tw.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>
                <a:solidFill>
                  <a:srgbClr val="FF0000"/>
                </a:solidFill>
              </a:rPr>
              <a:t>cs.nctu.edu.tw.         3600    IN      MX      5 csmx1.cs.nctu.edu.tw.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(3)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599050" y="1563425"/>
            <a:ext cx="108309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Why using "Mail eXchanger"? 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Centralize all the mail tasks to group of servers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Security enforcement, firewall control, …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More robust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load balancing, fail over, 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Alias</a:t>
            </a:r>
            <a:endParaRPr sz="4500"/>
          </a:p>
        </p:txBody>
      </p:sp>
      <p:sp>
        <p:nvSpPr>
          <p:cNvPr id="220" name="Google Shape;220;p16"/>
          <p:cNvSpPr txBox="1"/>
          <p:nvPr>
            <p:ph idx="1" type="body"/>
          </p:nvPr>
        </p:nvSpPr>
        <p:spPr>
          <a:xfrm>
            <a:off x="599050" y="1563425"/>
            <a:ext cx="10830900" cy="5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Alias</a:t>
            </a:r>
            <a:endParaRPr sz="28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Map a username to something else</a:t>
            </a:r>
            <a:endParaRPr sz="2600"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Mailing list</a:t>
            </a:r>
            <a:endParaRPr sz="26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Be careful of </a:t>
            </a:r>
            <a:r>
              <a:rPr lang="en-US" sz="2400">
                <a:solidFill>
                  <a:srgbClr val="FF0000"/>
                </a:solidFill>
              </a:rPr>
              <a:t>mail looping</a:t>
            </a:r>
            <a:endParaRPr sz="2400">
              <a:solidFill>
                <a:srgbClr val="FF0000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Several mechanisms to define aliases:</a:t>
            </a:r>
            <a:endParaRPr sz="28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Traditional method: in files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Traditional method + NIS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LDAP (Light-weight Directory Access Protocol)</a:t>
            </a:r>
            <a:endParaRPr sz="26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When the mail server wants to resolve name</a:t>
            </a:r>
            <a:endParaRPr sz="28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File-based method</a:t>
            </a:r>
            <a:endParaRPr sz="24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LDAP-based method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</a:t>
            </a:r>
            <a:r>
              <a:rPr lang="en-US" sz="4000"/>
              <a:t>Mechanisms</a:t>
            </a:r>
            <a:r>
              <a:rPr lang="en-US" sz="4000"/>
              <a:t> (1)</a:t>
            </a:r>
            <a:endParaRPr sz="4000"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599050" y="1563425"/>
            <a:ext cx="108309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Places for defining alias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highlight>
                  <a:srgbClr val="EFEFEF"/>
                </a:highlight>
              </a:rPr>
              <a:t>[sender]</a:t>
            </a:r>
            <a:r>
              <a:rPr lang="en-US"/>
              <a:t> In configuration file of a MUA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MUA expands the alias before injecting the message into the mail system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highlight>
                  <a:srgbClr val="EFEFEF"/>
                </a:highlight>
              </a:rPr>
              <a:t>[receiver]</a:t>
            </a:r>
            <a:r>
              <a:rPr lang="en-US"/>
              <a:t> In the system-wide </a:t>
            </a:r>
            <a:r>
              <a:rPr lang="en-US">
                <a:highlight>
                  <a:srgbClr val="EFEFEF"/>
                </a:highlight>
              </a:rPr>
              <a:t>/etc/mail/aliases</a:t>
            </a:r>
            <a:r>
              <a:rPr lang="en-US"/>
              <a:t> file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MDA 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Deliver to the new destination </a:t>
            </a:r>
            <a:r>
              <a:rPr lang="en-US"/>
              <a:t>when</a:t>
            </a:r>
            <a:r>
              <a:rPr lang="en-US"/>
              <a:t> </a:t>
            </a:r>
            <a:r>
              <a:rPr lang="en-US"/>
              <a:t>receiving</a:t>
            </a:r>
            <a:r>
              <a:rPr lang="en-US"/>
              <a:t> the mail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highlight>
                  <a:srgbClr val="EFEFEF"/>
                </a:highlight>
              </a:rPr>
              <a:t>[receiver]</a:t>
            </a:r>
            <a:r>
              <a:rPr lang="en-US"/>
              <a:t> In user's forwarding file,</a:t>
            </a:r>
            <a:r>
              <a:rPr lang="en-US">
                <a:highlight>
                  <a:srgbClr val="EFEFEF"/>
                </a:highlight>
              </a:rPr>
              <a:t> ~/.forward</a:t>
            </a:r>
            <a:endParaRPr>
              <a:highlight>
                <a:srgbClr val="EFEFEF"/>
              </a:highlight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MDA after system-wide alias file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forward(5)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599050" y="1563425"/>
            <a:ext cx="108309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format of an entry in aliases file</a:t>
            </a:r>
            <a:endParaRPr sz="29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Local-name: recipient1,recipient2,…</a:t>
            </a:r>
            <a:endParaRPr sz="2700"/>
          </a:p>
          <a:p>
            <a:pPr indent="-3873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E.g.</a:t>
            </a:r>
            <a:endParaRPr sz="2500"/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admin: lwhsu,wangth,jnlin</a:t>
            </a:r>
            <a:endParaRPr sz="2300">
              <a:highlight>
                <a:srgbClr val="EFEFEF"/>
              </a:highlight>
            </a:endParaRPr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lctseng: lctseng@cs.nctu.edu.tw</a:t>
            </a:r>
            <a:endParaRPr sz="2300">
              <a:highlight>
                <a:srgbClr val="EFEFEF"/>
              </a:highlight>
            </a:endParaRPr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root: ta</a:t>
            </a:r>
            <a:endParaRPr sz="2300">
              <a:highlight>
                <a:srgbClr val="EFEFEF"/>
              </a:highlight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Local-name: </a:t>
            </a:r>
            <a:r>
              <a:rPr lang="en-US" sz="2700">
                <a:solidFill>
                  <a:srgbClr val="339933"/>
                </a:solidFill>
              </a:rPr>
              <a:t>:include:</a:t>
            </a:r>
            <a:r>
              <a:rPr lang="en-US" sz="2700"/>
              <a:t>filename</a:t>
            </a:r>
            <a:endParaRPr sz="2700"/>
          </a:p>
          <a:p>
            <a:pPr indent="-3873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E.g.</a:t>
            </a:r>
            <a:endParaRPr sz="2500"/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ta: :include:/usr/local/mail/TA</a:t>
            </a:r>
            <a:endParaRPr sz="2300">
              <a:highlight>
                <a:srgbClr val="EFEFEF"/>
              </a:highlight>
            </a:endParaRPr>
          </a:p>
        </p:txBody>
      </p:sp>
      <p:sp>
        <p:nvSpPr>
          <p:cNvPr id="234" name="Google Shape;234;p1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/>
              <a:t>Mail Alias – Mechanisms (2)</a:t>
            </a:r>
            <a:endParaRPr sz="4000"/>
          </a:p>
        </p:txBody>
      </p:sp>
      <p:sp>
        <p:nvSpPr>
          <p:cNvPr id="235" name="Google Shape;235;p18"/>
          <p:cNvSpPr txBox="1"/>
          <p:nvPr>
            <p:ph idx="2" type="body"/>
          </p:nvPr>
        </p:nvSpPr>
        <p:spPr>
          <a:xfrm>
            <a:off x="7865650" y="4787800"/>
            <a:ext cx="2412000" cy="2193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/>
              <a:t>lwhsu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/>
              <a:t>fyli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/>
              <a:t>lctseng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/>
              <a:t>jnlin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/>
              <a:t>wangth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/>
              <a:t>pmli</a:t>
            </a:r>
            <a:endParaRPr b="1" sz="1800"/>
          </a:p>
        </p:txBody>
      </p:sp>
      <p:sp>
        <p:nvSpPr>
          <p:cNvPr id="236" name="Google Shape;236;p18"/>
          <p:cNvSpPr txBox="1"/>
          <p:nvPr/>
        </p:nvSpPr>
        <p:spPr>
          <a:xfrm>
            <a:off x="8602133" y="6731700"/>
            <a:ext cx="1585492" cy="43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TA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599050" y="1563425"/>
            <a:ext cx="10830900" cy="5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format of an entry in aliases file</a:t>
            </a:r>
            <a:endParaRPr sz="29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 startAt="3"/>
            </a:pPr>
            <a:r>
              <a:rPr lang="en-US" sz="2700"/>
              <a:t>Local-name: </a:t>
            </a:r>
            <a:r>
              <a:rPr lang="en-US" sz="2700">
                <a:solidFill>
                  <a:srgbClr val="FF0000"/>
                </a:solidFill>
              </a:rPr>
              <a:t>absolute</a:t>
            </a:r>
            <a:r>
              <a:rPr lang="en-US" sz="2700"/>
              <a:t>-path-file</a:t>
            </a:r>
            <a:endParaRPr sz="2700"/>
          </a:p>
          <a:p>
            <a:pPr indent="-3873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A</a:t>
            </a:r>
            <a:r>
              <a:rPr lang="en-US" sz="2500"/>
              <a:t>ppended to file</a:t>
            </a:r>
            <a:endParaRPr sz="2500"/>
          </a:p>
          <a:p>
            <a:pPr indent="-3873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complaints: </a:t>
            </a:r>
            <a:r>
              <a:rPr lang="en-US" sz="2300">
                <a:solidFill>
                  <a:srgbClr val="0000FF"/>
                </a:solidFill>
                <a:highlight>
                  <a:srgbClr val="EFEFEF"/>
                </a:highlight>
              </a:rPr>
              <a:t>/dev/null</a:t>
            </a:r>
            <a:endParaRPr sz="2300">
              <a:solidFill>
                <a:srgbClr val="0000FF"/>
              </a:solidFill>
              <a:highlight>
                <a:srgbClr val="EFEFEF"/>
              </a:highlight>
            </a:endParaRPr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troubles: trouble_admin,trouble_log</a:t>
            </a:r>
            <a:endParaRPr sz="2300">
              <a:highlight>
                <a:srgbClr val="EFEFEF"/>
              </a:highlight>
            </a:endParaRPr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trouble_admin: :include:/usr/local/mail/troadm</a:t>
            </a:r>
            <a:endParaRPr sz="2300">
              <a:highlight>
                <a:srgbClr val="EFEFEF"/>
              </a:highlight>
            </a:endParaRPr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trouble_log: /usr/local/mail/logs/troublemail</a:t>
            </a:r>
            <a:endParaRPr sz="2300">
              <a:highlight>
                <a:srgbClr val="EFEFEF"/>
              </a:highlight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 startAt="3"/>
            </a:pPr>
            <a:r>
              <a:rPr lang="en-US" sz="2700"/>
              <a:t>Local-name: "|program-path"</a:t>
            </a:r>
            <a:endParaRPr sz="2700"/>
          </a:p>
          <a:p>
            <a:pPr indent="-3873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Inject as STDIN</a:t>
            </a:r>
            <a:endParaRPr sz="2500"/>
          </a:p>
          <a:p>
            <a:pPr indent="-3873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autoftp: "|/usr/local/bin/ftpserver"</a:t>
            </a:r>
            <a:endParaRPr sz="2300">
              <a:highlight>
                <a:srgbClr val="EFEFEF"/>
              </a:highlight>
            </a:endParaRPr>
          </a:p>
          <a:p>
            <a:pPr indent="-3746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>
                <a:highlight>
                  <a:srgbClr val="EFEFEF"/>
                </a:highlight>
              </a:rPr>
              <a:t>nahw3: "|/home/nahw3/receive.py"</a:t>
            </a:r>
            <a:endParaRPr sz="2300">
              <a:highlight>
                <a:srgbClr val="EFEFEF"/>
              </a:highlight>
            </a:endParaRPr>
          </a:p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/>
              <a:t>Mail Alias – Mechanisms (3)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Components of an E-Mail (1)</a:t>
            </a:r>
            <a:endParaRPr/>
          </a:p>
        </p:txBody>
      </p:sp>
      <p:sp>
        <p:nvSpPr>
          <p:cNvPr id="44" name="Google Shape;44;p2"/>
          <p:cNvSpPr txBox="1"/>
          <p:nvPr>
            <p:ph idx="1" type="body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You can really see …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Headers, which can be forged, altered, etc.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Body</a:t>
            </a:r>
            <a:endParaRPr/>
          </a:p>
        </p:txBody>
      </p:sp>
      <p:graphicFrame>
        <p:nvGraphicFramePr>
          <p:cNvPr id="45" name="Google Shape;45;p2"/>
          <p:cNvGraphicFramePr/>
          <p:nvPr/>
        </p:nvGraphicFramePr>
        <p:xfrm>
          <a:off x="1300400" y="323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{7BFAE180-5C8D-4E7A-A364-0B14CCE06445}</a:tableStyleId>
              </a:tblPr>
              <a:tblGrid>
                <a:gridCol w="1633950"/>
                <a:gridCol w="7431400"/>
              </a:tblGrid>
              <a:tr h="12801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Header =&gt;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Date: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Thu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Mar 202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09:15:04 +0800 (CST)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From: NCTU CSCC Help &lt;help@cs.nctu.edu.tw&gt;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To: lctseng@cs.nctu.edu.tw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Subject: [CSCC] Test Mail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Blank Line =&gt;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Body =&gt;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is a test mail.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599050" y="1563425"/>
            <a:ext cx="10830900" cy="29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hashed aliases DB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highlight>
                  <a:srgbClr val="EFEFEF"/>
                </a:highlight>
              </a:rPr>
              <a:t>/etc/mail/aliases</a:t>
            </a:r>
            <a:r>
              <a:rPr lang="en-US"/>
              <a:t>: plain text aliases information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highlight>
                  <a:srgbClr val="EFEFEF"/>
                </a:highlight>
              </a:rPr>
              <a:t>/etc/mail/aliases.db</a:t>
            </a:r>
            <a:r>
              <a:rPr lang="en-US"/>
              <a:t>: hashed version for efficiency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"</a:t>
            </a:r>
            <a:r>
              <a:rPr lang="en-US">
                <a:highlight>
                  <a:srgbClr val="EFEFEF"/>
                </a:highlight>
              </a:rPr>
              <a:t>newaliases</a:t>
            </a:r>
            <a:r>
              <a:rPr lang="en-US"/>
              <a:t>" command</a:t>
            </a:r>
            <a:endParaRPr/>
          </a:p>
          <a:p>
            <a:pPr indent="-4064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/>
              <a:t>Rebuild the hashed version when changing the aliases file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Files read from ":include:" is </a:t>
            </a:r>
            <a:r>
              <a:rPr lang="en-US">
                <a:solidFill>
                  <a:srgbClr val="FF0000"/>
                </a:solidFill>
              </a:rPr>
              <a:t>outside the aliases file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0" name="Google Shape;250;p2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/>
              <a:t>Mail Alias – Mechanisms (4)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/>
              <a:t>Mail Alias – Mechanisms (5)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599050" y="1563425"/>
            <a:ext cx="10830900" cy="4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maintainable forwarding file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highlight>
                  <a:srgbClr val="EFEFEF"/>
                </a:highlight>
              </a:rPr>
              <a:t>~/.forward</a:t>
            </a:r>
            <a:endParaRPr>
              <a:highlight>
                <a:srgbClr val="EFEFEF"/>
              </a:highlight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Format: comma-separated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highlight>
                  <a:srgbClr val="EFEFEF"/>
                </a:highlight>
              </a:rPr>
              <a:t>lctseng@gmail.com</a:t>
            </a:r>
            <a:endParaRPr>
              <a:highlight>
                <a:srgbClr val="EFEFEF"/>
              </a:highlight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rgbClr val="FF0000"/>
                </a:solidFill>
                <a:highlight>
                  <a:srgbClr val="EFEFEF"/>
                </a:highlight>
              </a:rPr>
              <a:t>\lctseng</a:t>
            </a:r>
            <a:r>
              <a:rPr lang="en-US">
                <a:highlight>
                  <a:srgbClr val="EFEFEF"/>
                </a:highlight>
              </a:rPr>
              <a:t>, lctseng@gmail.com, lctseng@nycu.edu.tw</a:t>
            </a:r>
            <a:endParaRPr>
              <a:highlight>
                <a:srgbClr val="EFEFEF"/>
              </a:highlight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>
                <a:solidFill>
                  <a:schemeClr val="dk1"/>
                </a:solidFill>
              </a:rPr>
              <a:t>backslash + username</a:t>
            </a:r>
            <a:endParaRPr sz="2600">
              <a:solidFill>
                <a:schemeClr val="dk1"/>
              </a:solidFill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chemeClr val="dk1"/>
                </a:solidFill>
              </a:rPr>
              <a:t>B</a:t>
            </a:r>
            <a:r>
              <a:rPr lang="en-US" sz="2600">
                <a:solidFill>
                  <a:schemeClr val="dk1"/>
                </a:solidFill>
              </a:rPr>
              <a:t>ypassing further redirection (</a:t>
            </a:r>
            <a:r>
              <a:rPr lang="en-US">
                <a:solidFill>
                  <a:schemeClr val="dk1"/>
                </a:solidFill>
              </a:rPr>
              <a:t>deliver</a:t>
            </a:r>
            <a:r>
              <a:rPr lang="en-US" sz="2600">
                <a:solidFill>
                  <a:schemeClr val="dk1"/>
                </a:solidFill>
              </a:rPr>
              <a:t> to mailbox directly)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Must be owned by user and with permission of 600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path to </a:t>
            </a:r>
            <a:r>
              <a:rPr lang="en-US">
                <a:highlight>
                  <a:srgbClr val="EFEFEF"/>
                </a:highlight>
              </a:rPr>
              <a:t>.forward</a:t>
            </a:r>
            <a:r>
              <a:rPr lang="en-US"/>
              <a:t> file should be writable only to user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599050" y="1563425"/>
            <a:ext cx="108309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Alias must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postmaster and MAILER-DAEMON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Mail system maintainer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bin, sys, daemon, nobody, … 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System accounts (root)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root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 forward root mail to the administrator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highlight>
                  <a:srgbClr val="EFEFEF"/>
                </a:highlight>
              </a:rPr>
              <a:t>/root/.forward</a:t>
            </a:r>
            <a:endParaRPr>
              <a:highlight>
                <a:srgbClr val="EFEFEF"/>
              </a:highlight>
            </a:endParaRPr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>
                <a:highlight>
                  <a:srgbClr val="EFEFEF"/>
                </a:highlight>
              </a:rPr>
              <a:t>aliases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64" name="Google Shape;264;p2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4000"/>
              <a:t>Mail Alias – Mechanisms (6)</a:t>
            </a:r>
            <a:endParaRPr/>
          </a:p>
        </p:txBody>
      </p:sp>
      <p:sp>
        <p:nvSpPr>
          <p:cNvPr id="265" name="Google Shape;265;p22"/>
          <p:cNvSpPr txBox="1"/>
          <p:nvPr>
            <p:ph idx="2" type="body"/>
          </p:nvPr>
        </p:nvSpPr>
        <p:spPr>
          <a:xfrm>
            <a:off x="7595675" y="2516225"/>
            <a:ext cx="3726000" cy="3240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MAILER-DAEMON: postmaster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postmaster: 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bin:	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bind:	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daemon:	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games:	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kmem:	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mailnull:	postmaster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nobody:	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operator: root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700"/>
              <a:t>…</a:t>
            </a:r>
            <a:endParaRPr b="1"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2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Headers (1)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Defined by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RFC2822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Mail reader will hide some uninteresting header information</a:t>
            </a:r>
            <a:endParaRPr/>
          </a:p>
        </p:txBody>
      </p:sp>
      <p:sp>
        <p:nvSpPr>
          <p:cNvPr id="273" name="Google Shape;273;p24"/>
          <p:cNvSpPr txBox="1"/>
          <p:nvPr>
            <p:ph idx="2" type="body"/>
          </p:nvPr>
        </p:nvSpPr>
        <p:spPr>
          <a:xfrm>
            <a:off x="1529925" y="2785525"/>
            <a:ext cx="8675700" cy="2452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Date: Wed, 18 Apr 2007 14:05:04 +0800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From: 大小姐 &lt;lkkg-girl@mail.richhome.net&gt;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Subject: 笑狗好可怕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To: Yung-Hsiang Liu &lt;liuyh@nabsd.cs.nctu.edu.tw&gt;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User-Agent: Mutt/1.5.15 (2007-04-06)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你趕快把牠趕跑好不好？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2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Headers (2)</a:t>
            </a:r>
            <a:endParaRPr/>
          </a:p>
        </p:txBody>
      </p:sp>
      <p:sp>
        <p:nvSpPr>
          <p:cNvPr id="280" name="Google Shape;280;p25"/>
          <p:cNvSpPr txBox="1"/>
          <p:nvPr>
            <p:ph idx="2" type="body"/>
          </p:nvPr>
        </p:nvSpPr>
        <p:spPr>
          <a:xfrm>
            <a:off x="599050" y="1563425"/>
            <a:ext cx="10628700" cy="5690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From chwong@chbsd.cs.nctu.edu.tw  Wed Apr 18 14:07:21 2007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Return-Path: &lt;chwong@chbsd.cs.nctu.edu.tw&gt;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X-Original-To: liuyh@nabsd.cs.nctu.edu.tw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Delivered-To: liuyh@nabsd.cs.nctu.edu.tw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Received: from chbsd.cs.nctu.edu.tw (chbsd.csie.nctu.edu.tw [140.113.17.212])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by nabsd.cs.nctu.edu.tw (Postfix) with ESMTP id 22EC73B4D51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for &lt;chwong@nabsd.cs.nctu.edu.tw&gt;; Wed, 18 Apr 2007 14:07:21 +0800 (CST)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Received: from chbsd.cs.nctu.edu.tw (localhost [127.0.0.1])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by chbsd.cs.nctu.edu.tw (8.13.8/8.13.8) with ESMTP id l3I654P3060925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for &lt;chwong@nabsd.cs.nctu.edu.tw&gt;; Wed, 18 Apr 2007 14:05:04 +0800 (CST)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(envelope-from chwong@chbsd.cs.nctu.edu.tw)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Received: (from chwong@localhost)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by chbsd.cs.nctu.edu.tw (8.13.8/8.13.8/Submit) id l3I654AY060924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for chwong@nabsd.cs.nctu.edu.tw; Wed, 18 Apr 2007 14:05:04 +0800 (CST)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        (envelope-from chwong)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Date: Wed, 18 Apr 2007 14:05:04 +0800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From: =?utf-8?B?5aSn5bCP5aeQ?= &lt;lkkg-girl@mail.richhome.net&gt;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To: Yung-Hsiang Liu &lt;liuyh@nabsd.cs.nctu.edu.tw&gt;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Subject: =?utf-8?B?56yR54uX5aW95Y+v5oCV?=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Message-ID: &lt;20070418060503.GA60903@chbsd.csie.nctu.edu.tw&gt;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MIME-Version: 1.0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Content-Type: text/plain; charset=utf-8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Content-Disposition: inline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Content-Transfer-Encoding: 8bit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User-Agent: Mutt/1.5.15 (2007-04-06)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Status: RO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Content-Length: 23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Lines: 1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你趕快把牠趕跑好不好？</a:t>
            </a:r>
            <a:endParaRPr b="1"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2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Transport Example (1)</a:t>
            </a:r>
            <a:endParaRPr/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599050" y="1563425"/>
            <a:ext cx="108309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eric@knecht.sendmail.org</a:t>
            </a:r>
            <a:r>
              <a:rPr lang="en-US"/>
              <a:t> sends a email to user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evi@anchor.cs.colorado.edu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dig mx anchor.cs.colorado.edu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mroe.cs.colorado.edu</a:t>
            </a:r>
            <a:endParaRPr/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82749" y="3580900"/>
            <a:ext cx="7663502" cy="364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/>
              <a:t>Mail Transport Example (2)</a:t>
            </a:r>
            <a:endParaRPr/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599050" y="1563425"/>
            <a:ext cx="10830900" cy="5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400"/>
              <a:t>Headers in the example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From eric@knecht.sendmail.org 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Added by mail.local when the mail is put in user's mailbox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Used to separate message boundary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Return-Path: eric@knecht.sendmail.org 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The envelope "mail from"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Used to send the error message to this address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May be different to the "From" address in usual header 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Delivered-To: evi@rupertsberg</a:t>
            </a:r>
            <a:endParaRPr sz="2000"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Final envelope "rcpt to"</a:t>
            </a:r>
            <a:endParaRPr/>
          </a:p>
          <a:p>
            <a:pPr indent="0" lvl="2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296" name="Google Shape;2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125" y="509350"/>
            <a:ext cx="4063000" cy="19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7f3061782_0_8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gc7f3061782_0_8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/>
              <a:t>Mail Transport Example (3)</a:t>
            </a:r>
            <a:endParaRPr/>
          </a:p>
        </p:txBody>
      </p:sp>
      <p:sp>
        <p:nvSpPr>
          <p:cNvPr id="303" name="Google Shape;303;gc7f3061782_0_83"/>
          <p:cNvSpPr txBox="1"/>
          <p:nvPr>
            <p:ph idx="1" type="body"/>
          </p:nvPr>
        </p:nvSpPr>
        <p:spPr>
          <a:xfrm>
            <a:off x="583713" y="2005675"/>
            <a:ext cx="10830900" cy="4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400"/>
              <a:t>Headers in the example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Received: from knecht.sendmail.org (localhost [127.0.0.1]) by knecht.sendmail.org (8.9.3/8.9.2) with ESMTP id GAA18984; Fri 1 Oct 1999 06:04:02 -800 (PST)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Every machine that is ever processed this mail will add a "Received" record in </a:t>
            </a:r>
            <a:r>
              <a:rPr b="1" lang="en-US" sz="2000">
                <a:solidFill>
                  <a:srgbClr val="FF0000"/>
                </a:solidFill>
              </a:rPr>
              <a:t>top</a:t>
            </a:r>
            <a:r>
              <a:rPr lang="en-US" sz="2000"/>
              <a:t> of headers</a:t>
            </a:r>
            <a:endParaRPr/>
          </a:p>
          <a:p>
            <a:pPr indent="-457200" lvl="3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Sending machine</a:t>
            </a:r>
            <a:endParaRPr sz="1800"/>
          </a:p>
          <a:p>
            <a:pPr indent="-457200" lvl="3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Receiving machine</a:t>
            </a:r>
            <a:endParaRPr sz="1800"/>
          </a:p>
          <a:p>
            <a:pPr indent="-457200" lvl="3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Mail server software in receiving machine</a:t>
            </a:r>
            <a:endParaRPr sz="1800"/>
          </a:p>
          <a:p>
            <a:pPr indent="-457200" lvl="3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Unique queue identifier of mail server in receiving machine</a:t>
            </a:r>
            <a:endParaRPr sz="1800"/>
          </a:p>
          <a:p>
            <a:pPr indent="-457200" lvl="3" marL="2057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Date and time</a:t>
            </a:r>
            <a:endParaRPr/>
          </a:p>
          <a:p>
            <a:pPr indent="-2921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304" name="Google Shape;304;gc7f3061782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1125" y="509350"/>
            <a:ext cx="4063000" cy="19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</a:pPr>
            <a:r>
              <a:rPr lang="en-US"/>
              <a:t>Mail Transport Example (4)</a:t>
            </a:r>
            <a:endParaRPr/>
          </a:p>
        </p:txBody>
      </p:sp>
      <p:sp>
        <p:nvSpPr>
          <p:cNvPr id="311" name="Google Shape;311;p27"/>
          <p:cNvSpPr txBox="1"/>
          <p:nvPr>
            <p:ph idx="1" type="body"/>
          </p:nvPr>
        </p:nvSpPr>
        <p:spPr>
          <a:xfrm>
            <a:off x="599050" y="1563425"/>
            <a:ext cx="10830900" cy="4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Received: from </a:t>
            </a:r>
            <a:r>
              <a:rPr b="1" lang="en-US" sz="1800">
                <a:solidFill>
                  <a:srgbClr val="339933"/>
                </a:solidFill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anchor</a:t>
            </a:r>
            <a:r>
              <a:rPr b="1" lang="en-US" sz="1800">
                <a:solidFill>
                  <a:srgbClr val="339933"/>
                </a:solidFill>
              </a:rPr>
              <a:t>.cs.Colorado.EDU</a:t>
            </a:r>
            <a:r>
              <a:rPr lang="en-US" sz="1800"/>
              <a:t> (root@anchor.cs.colorado.edu [128.138.242.1]) by </a:t>
            </a:r>
            <a:r>
              <a:rPr b="1" lang="en-US" sz="1800">
                <a:solidFill>
                  <a:srgbClr val="339933"/>
                </a:solidFill>
              </a:rPr>
              <a:t>columbine.cs.colorado.edu (8.9.3/8.9.2)</a:t>
            </a:r>
            <a:r>
              <a:rPr b="1" lang="en-US" sz="1800"/>
              <a:t> </a:t>
            </a:r>
            <a:r>
              <a:rPr lang="en-US" sz="1800"/>
              <a:t>with ESMTP id HAA21741 for &lt;evi@rupertsberg.cs.colorado.edu&gt;; Fri, 1 Oct 1999 07:04:25 -0700 (MST)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b="1" lang="en-US" sz="1800">
                <a:solidFill>
                  <a:srgbClr val="674EA7"/>
                </a:solidFill>
              </a:rPr>
              <a:t>more.cs.colorado.edu</a:t>
            </a:r>
            <a:r>
              <a:rPr lang="en-US" sz="1800"/>
              <a:t> (more.cs.colorado.edu [128.138.243.1]) by </a:t>
            </a:r>
            <a:r>
              <a:rPr b="1" lang="en-US" sz="1800">
                <a:solidFill>
                  <a:srgbClr val="674EA7"/>
                </a:solidFill>
              </a:rPr>
              <a:t>anchor.cs.colorado.edu</a:t>
            </a:r>
            <a:r>
              <a:rPr lang="en-US" sz="1800"/>
              <a:t> (8.9.3/8.9.2) with ESMTP id HAA26176 for &lt;evi@anchor.cs.colorado.edu&gt;; Fri, 1 Oct 1999 07:04:24 -0700 (MST)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b="1" lang="en-US" sz="1800">
                <a:solidFill>
                  <a:srgbClr val="E36C09"/>
                </a:solidFill>
              </a:rPr>
              <a:t>knecht.sendmail.org</a:t>
            </a:r>
            <a:r>
              <a:rPr lang="en-US" sz="1800"/>
              <a:t> (knecht.sendmail.org [209.31.233.160]) by </a:t>
            </a:r>
            <a:r>
              <a:rPr b="1" lang="en-US" sz="1800">
                <a:solidFill>
                  <a:srgbClr val="E36C09"/>
                </a:solidFill>
              </a:rPr>
              <a:t>more.cs.colorado.edu</a:t>
            </a:r>
            <a:r>
              <a:rPr lang="en-US" sz="1800"/>
              <a:t> (8.9.3/8.9.2) with ESMTP id HAA09899 fro &lt;evi@anchor.cs.colorado.edu&gt;; Fri, 1 Oct 1999 07:04:23 -700 (MST)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b="1" lang="en-US" sz="1800">
                <a:solidFill>
                  <a:srgbClr val="0070C0"/>
                </a:solidFill>
              </a:rPr>
              <a:t>knecht.sendmail.org</a:t>
            </a:r>
            <a:r>
              <a:rPr lang="en-US" sz="1800"/>
              <a:t> (localhost [127.0.0.1]) by </a:t>
            </a:r>
            <a:r>
              <a:rPr b="1" lang="en-US" sz="1800">
                <a:solidFill>
                  <a:srgbClr val="0070C0"/>
                </a:solidFill>
              </a:rPr>
              <a:t>knecht.sendmail.org</a:t>
            </a:r>
            <a:r>
              <a:rPr lang="en-US" sz="1800"/>
              <a:t> (8.9.3/8.9.2) with ESMTP id GAA18984; Fri 1 Oct 1999 06:04:02 -800 (PST) </a:t>
            </a:r>
            <a:endParaRPr/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312" name="Google Shape;3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8776" y="5588975"/>
            <a:ext cx="3768778" cy="17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/>
          <p:nvPr/>
        </p:nvSpPr>
        <p:spPr>
          <a:xfrm>
            <a:off x="7532025" y="5588975"/>
            <a:ext cx="1354500" cy="1846200"/>
          </a:xfrm>
          <a:prstGeom prst="rect">
            <a:avLst/>
          </a:prstGeom>
          <a:solidFill>
            <a:srgbClr val="84DCFF">
              <a:alpha val="43137"/>
            </a:srgbClr>
          </a:solidFill>
          <a:ln cap="flat" cmpd="sng" w="2857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7"/>
          <p:cNvSpPr/>
          <p:nvPr/>
        </p:nvSpPr>
        <p:spPr>
          <a:xfrm>
            <a:off x="8886525" y="5588975"/>
            <a:ext cx="843000" cy="1846200"/>
          </a:xfrm>
          <a:prstGeom prst="rect">
            <a:avLst/>
          </a:prstGeom>
          <a:solidFill>
            <a:srgbClr val="FFD384">
              <a:alpha val="43137"/>
            </a:srgbClr>
          </a:solidFill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9729525" y="5588975"/>
            <a:ext cx="720000" cy="1846200"/>
          </a:xfrm>
          <a:prstGeom prst="rect">
            <a:avLst/>
          </a:prstGeom>
          <a:solidFill>
            <a:srgbClr val="FB84FF">
              <a:alpha val="43137"/>
            </a:srgbClr>
          </a:solidFill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/>
          <p:nvPr/>
        </p:nvSpPr>
        <p:spPr>
          <a:xfrm>
            <a:off x="10449529" y="5588975"/>
            <a:ext cx="948000" cy="1846200"/>
          </a:xfrm>
          <a:prstGeom prst="rect">
            <a:avLst/>
          </a:prstGeom>
          <a:solidFill>
            <a:srgbClr val="BDFF84">
              <a:alpha val="43137"/>
            </a:srgbClr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5000"/>
              <a:buFont typeface="Arial"/>
              <a:buNone/>
            </a:pPr>
            <a:r>
              <a:rPr lang="en-US"/>
              <a:t>Mail Transport Example (5)</a:t>
            </a:r>
            <a:endParaRPr/>
          </a:p>
        </p:txBody>
      </p:sp>
      <p:sp>
        <p:nvSpPr>
          <p:cNvPr id="323" name="Google Shape;323;p28"/>
          <p:cNvSpPr txBox="1"/>
          <p:nvPr>
            <p:ph idx="1" type="body"/>
          </p:nvPr>
        </p:nvSpPr>
        <p:spPr>
          <a:xfrm>
            <a:off x="599050" y="1563425"/>
            <a:ext cx="10830900" cy="5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Message-Id: &lt;199910011404.GAA18984@knecht.sendmail.org)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Add by sender's MTA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X-Mailer: exmh version 2.0.2 2/24/98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MUA 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Non-standard header information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To: Evi Nemeth &lt;evi@anchor.cs.colorado.edu&gt;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Subject: Re: hi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Date: Fri, 1 Oct 1999 06:04:02 -800</a:t>
            </a:r>
            <a:endParaRPr/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599050" y="1563425"/>
            <a:ext cx="8038500" cy="54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Three major components</a:t>
            </a:r>
            <a:endParaRPr sz="26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envelope</a:t>
            </a:r>
            <a:endParaRPr sz="24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Invisible to users</a:t>
            </a:r>
            <a:endParaRPr sz="22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Determine </a:t>
            </a:r>
            <a:r>
              <a:rPr lang="en-US" sz="2200">
                <a:solidFill>
                  <a:srgbClr val="FF0000"/>
                </a:solidFill>
              </a:rPr>
              <a:t>where the message should be delivered</a:t>
            </a:r>
            <a:r>
              <a:rPr lang="en-US" sz="2200"/>
              <a:t>, or to whom it should be returned </a:t>
            </a:r>
            <a:br>
              <a:rPr lang="en-US" sz="2200"/>
            </a:br>
            <a:endParaRPr sz="22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headers</a:t>
            </a:r>
            <a:endParaRPr sz="24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Information about the messages, defined in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RFC2822</a:t>
            </a:r>
            <a:endParaRPr sz="2200"/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Date, From, To, Content-Type, charset</a:t>
            </a:r>
            <a:endParaRPr sz="2000"/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Content-Length, MessageID, …</a:t>
            </a:r>
            <a:endParaRPr sz="2000"/>
          </a:p>
          <a:p>
            <a: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No checking consistent "To" in envelope and header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message body</a:t>
            </a:r>
            <a:endParaRPr sz="24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Text, attachments, ...</a:t>
            </a:r>
            <a:endParaRPr sz="2000"/>
          </a:p>
        </p:txBody>
      </p:sp>
      <p:sp>
        <p:nvSpPr>
          <p:cNvPr id="52" name="Google Shape;52;p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Components of an E-Mail (2)</a:t>
            </a:r>
            <a:endParaRPr/>
          </a:p>
        </p:txBody>
      </p:sp>
      <p:pic>
        <p:nvPicPr>
          <p:cNvPr id="53" name="Google Shape;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5875" y="1008875"/>
            <a:ext cx="2126324" cy="21263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/>
        </p:nvSpPr>
        <p:spPr>
          <a:xfrm>
            <a:off x="10018859" y="2221811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To: Victim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1050" y="3516437"/>
            <a:ext cx="3055974" cy="30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9681809" y="3911499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Dear Bob: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9750896" y="4481136"/>
            <a:ext cx="14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mail body goes here...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10245252" y="5604875"/>
            <a:ext cx="11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Alice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9525838" y="6331263"/>
            <a:ext cx="212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anything!</a:t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9030000" y="2919150"/>
            <a:ext cx="291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 system</a:t>
            </a:r>
            <a:r>
              <a:rPr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</a:t>
            </a:r>
            <a:r>
              <a:rPr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1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this</a:t>
            </a:r>
            <a:endParaRPr b="0" i="0" sz="21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9850609" y="1265186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From: Hacker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System Architecture</a:t>
            </a:r>
            <a:endParaRPr/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599050" y="1563425"/>
            <a:ext cx="108309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Components in a mail system architecture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Mail servers for incoming and/or outgoing mails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Storage for mailboxes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IMAP or POP3 to integrate PC and remote clients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Simplest architecture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○"/>
            </a:pPr>
            <a:r>
              <a:rPr lang="en-US">
                <a:solidFill>
                  <a:schemeClr val="dk1"/>
                </a:solidFill>
              </a:rPr>
              <a:t>Only one machine</a:t>
            </a:r>
            <a:endParaRPr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■"/>
            </a:pPr>
            <a:r>
              <a:rPr lang="en-US">
                <a:solidFill>
                  <a:schemeClr val="dk1"/>
                </a:solidFill>
              </a:rPr>
              <a:t>MTA server for SMTP (Postfix)</a:t>
            </a:r>
            <a:endParaRPr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■"/>
            </a:pPr>
            <a:r>
              <a:rPr lang="en-US">
                <a:solidFill>
                  <a:schemeClr val="dk1"/>
                </a:solidFill>
              </a:rPr>
              <a:t>Local disk storage for mailboxes</a:t>
            </a:r>
            <a:endParaRPr>
              <a:solidFill>
                <a:schemeClr val="dk1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■"/>
            </a:pPr>
            <a:r>
              <a:rPr lang="en-US">
                <a:solidFill>
                  <a:schemeClr val="dk1"/>
                </a:solidFill>
              </a:rPr>
              <a:t>MAA server for IMAP/POP3 (Dovecot)</a:t>
            </a:r>
            <a:endParaRPr>
              <a:solidFill>
                <a:schemeClr val="dk1"/>
              </a:solidFill>
            </a:endParaRPr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 sz="4400"/>
              <a:t>Mail System Architecture </a:t>
            </a:r>
            <a:r>
              <a:rPr lang="en-US" sz="4400">
                <a:latin typeface="Verdana"/>
                <a:ea typeface="Verdana"/>
                <a:cs typeface="Verdana"/>
                <a:sym typeface="Verdana"/>
              </a:rPr>
              <a:t>–</a:t>
            </a:r>
            <a:br>
              <a:rPr lang="en-US" sz="4400"/>
            </a:br>
            <a:r>
              <a:rPr lang="en-US" sz="4400"/>
              <a:t>	</a:t>
            </a:r>
            <a:r>
              <a:rPr lang="en-US" sz="4000"/>
              <a:t>Scalable architecture for</a:t>
            </a:r>
            <a:r>
              <a:rPr lang="en-US" sz="4400"/>
              <a:t> </a:t>
            </a:r>
            <a:r>
              <a:rPr lang="en-US" sz="4000"/>
              <a:t>medium sites</a:t>
            </a:r>
            <a:endParaRPr sz="4000"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599050" y="1563425"/>
            <a:ext cx="108309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/>
              <a:t>Centralize 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400"/>
              <a:t>At least one machine for incoming message and 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Mail home can be the same host or another one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400"/>
              <a:t>At least one machine for outgoing message</a:t>
            </a:r>
            <a:endParaRPr/>
          </a:p>
          <a:p>
            <a:pPr indent="-457200" lvl="2" marL="160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Each host run MSA and forward mail to the same mail-out server or send the mail directly</a:t>
            </a:r>
            <a:endParaRPr/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2800"/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794" y="4152711"/>
            <a:ext cx="6611930" cy="317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To, CC, and BCC</a:t>
            </a:r>
            <a:endParaRPr/>
          </a:p>
        </p:txBody>
      </p:sp>
      <p:sp>
        <p:nvSpPr>
          <p:cNvPr id="345" name="Google Shape;345;p32"/>
          <p:cNvSpPr txBox="1"/>
          <p:nvPr>
            <p:ph idx="1" type="body"/>
          </p:nvPr>
        </p:nvSpPr>
        <p:spPr>
          <a:xfrm>
            <a:off x="599050" y="1563425"/>
            <a:ext cx="10830900" cy="6087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You should always make sure you mail the right people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The </a:t>
            </a:r>
            <a:r>
              <a:rPr b="1" lang="en-US"/>
              <a:t>To field </a:t>
            </a:r>
            <a:r>
              <a:rPr lang="en-US"/>
              <a:t>is for people that the message directly affects, and that you require actions from.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The </a:t>
            </a:r>
            <a:r>
              <a:rPr b="1" lang="en-US"/>
              <a:t>CC (or Carbon Copy) field</a:t>
            </a:r>
            <a:r>
              <a:rPr lang="en-US"/>
              <a:t> is for people you want to know about the message, but are not directly involved.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The </a:t>
            </a:r>
            <a:r>
              <a:rPr b="1" lang="en-US"/>
              <a:t>BCC field (Blind Carbon Copy</a:t>
            </a:r>
            <a:r>
              <a:rPr lang="en-US"/>
              <a:t>) is used when you want other people to receive the message, but you don't want the other recipients to know they got it.</a:t>
            </a:r>
            <a:endParaRPr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There are "To" and "CC," but not "BCC" in the email headers.</a:t>
            </a:r>
            <a:endParaRPr/>
          </a:p>
          <a:p>
            <a:pPr indent="-457200" lvl="1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>
                <a:solidFill>
                  <a:srgbClr val="FF0000"/>
                </a:solidFill>
              </a:rPr>
              <a:t>Why </a:t>
            </a:r>
            <a:r>
              <a:rPr lang="en-US"/>
              <a:t>"No checking consistent 'To' in envelope and header"</a:t>
            </a:r>
            <a:endParaRPr/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  <a:p>
            <a:pPr indent="-2667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vacation</a:t>
            </a:r>
            <a:endParaRPr/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599050" y="1563425"/>
            <a:ext cx="10830900" cy="4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vacation(1)</a:t>
            </a:r>
            <a:r>
              <a:rPr lang="en-US" sz="2800"/>
              <a:t>: E-mail auto-responder</a:t>
            </a:r>
            <a:endParaRPr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/>
              <a:t>returns  a message, </a:t>
            </a:r>
            <a:r>
              <a:rPr lang="en-US" sz="2600">
                <a:highlight>
                  <a:srgbClr val="EFEFEF"/>
                </a:highlight>
              </a:rPr>
              <a:t>~/.vacation.msg</a:t>
            </a:r>
            <a:r>
              <a:rPr lang="en-US" sz="2600"/>
              <a:t> by default</a:t>
            </a:r>
            <a:endParaRPr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>
                <a:highlight>
                  <a:srgbClr val="EFEFEF"/>
                </a:highlight>
              </a:rPr>
              <a:t>~/.vacation.db</a:t>
            </a:r>
            <a:endParaRPr sz="2600">
              <a:highlight>
                <a:srgbClr val="EFEFEF"/>
              </a:highlight>
            </a:endParaRPr>
          </a:p>
          <a:p>
            <a:pPr indent="-457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default database file for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db(3)</a:t>
            </a:r>
            <a:endParaRPr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>
                <a:highlight>
                  <a:srgbClr val="EFEFEF"/>
                </a:highlight>
              </a:rPr>
              <a:t>~/.vacation.{dir,pag}</a:t>
            </a:r>
            <a:endParaRPr>
              <a:highlight>
                <a:srgbClr val="EFEFEF"/>
              </a:highlight>
            </a:endParaRPr>
          </a:p>
          <a:p>
            <a:pPr indent="-457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default database file for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dbm(3)</a:t>
            </a:r>
            <a:endParaRPr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>
                <a:highlight>
                  <a:srgbClr val="EFEFEF"/>
                </a:highlight>
              </a:rPr>
              <a:t>~/.vacation.msg</a:t>
            </a:r>
            <a:endParaRPr>
              <a:highlight>
                <a:srgbClr val="EFEFEF"/>
              </a:highlight>
            </a:endParaRPr>
          </a:p>
          <a:p>
            <a:pPr indent="-457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default message to send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/>
              <a:t>Use with </a:t>
            </a:r>
            <a:r>
              <a:rPr lang="en-US" sz="2800" u="sng">
                <a:solidFill>
                  <a:schemeClr val="hlink"/>
                </a:solidFill>
                <a:hlinkClick r:id="rId6"/>
              </a:rPr>
              <a:t>forward(5)</a:t>
            </a:r>
            <a:endParaRPr/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>
                <a:highlight>
                  <a:srgbClr val="EFEFEF"/>
                </a:highlight>
              </a:rPr>
              <a:t>\lctseng, |/usr/bin/vacation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5942700" y="2764075"/>
            <a:ext cx="456000" cy="1782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6633700" y="3358325"/>
            <a:ext cx="425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messages people sent to you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"/>
          <p:cNvGrpSpPr/>
          <p:nvPr/>
        </p:nvGrpSpPr>
        <p:grpSpPr>
          <a:xfrm>
            <a:off x="4290615" y="4444075"/>
            <a:ext cx="720000" cy="2783400"/>
            <a:chOff x="4290615" y="4444075"/>
            <a:chExt cx="720000" cy="2783400"/>
          </a:xfrm>
        </p:grpSpPr>
        <p:sp>
          <p:nvSpPr>
            <p:cNvPr id="67" name="Google Shape;67;p4"/>
            <p:cNvSpPr/>
            <p:nvPr/>
          </p:nvSpPr>
          <p:spPr>
            <a:xfrm>
              <a:off x="4290615" y="4444075"/>
              <a:ext cx="720000" cy="27834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 flipH="1" rot="-5400000">
              <a:off x="4173750" y="6405200"/>
              <a:ext cx="94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1470825" y="4444075"/>
            <a:ext cx="2819700" cy="278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HostA - sender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599050" y="1563425"/>
            <a:ext cx="5426700" cy="26545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Major components</a:t>
            </a:r>
            <a:endParaRPr sz="24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0000FF"/>
                </a:solidFill>
              </a:rPr>
              <a:t>Mail User Agent </a:t>
            </a:r>
            <a:r>
              <a:rPr lang="en-US" sz="2200"/>
              <a:t>(MUA)</a:t>
            </a:r>
            <a:endParaRPr sz="22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Help user read and compose mails</a:t>
            </a:r>
            <a:endParaRPr sz="20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0000FF"/>
                </a:solidFill>
              </a:rPr>
              <a:t>Submission Agent</a:t>
            </a:r>
            <a:r>
              <a:rPr lang="en-US" sz="2200"/>
              <a:t> (SA)</a:t>
            </a:r>
            <a:endParaRPr sz="22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Route mails to local MTA</a:t>
            </a:r>
            <a:endParaRPr sz="20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0000FF"/>
                </a:solidFill>
              </a:rPr>
              <a:t>Mail Transport Agent </a:t>
            </a:r>
            <a:r>
              <a:rPr lang="en-US" sz="2200"/>
              <a:t>(MTA)</a:t>
            </a:r>
            <a:endParaRPr sz="22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Route mails among machines</a:t>
            </a:r>
            <a:endParaRPr sz="2000"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5644750" y="1563425"/>
            <a:ext cx="56670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0000FF"/>
                </a:solidFill>
              </a:rPr>
              <a:t>Delivery Agent </a:t>
            </a:r>
            <a:r>
              <a:rPr lang="en-US" sz="2200"/>
              <a:t>(DA)</a:t>
            </a:r>
            <a:endParaRPr sz="22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Place mails in users' </a:t>
            </a:r>
            <a:r>
              <a:rPr lang="en-US" sz="22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mailboxes 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0000FF"/>
                </a:solidFill>
              </a:rPr>
              <a:t>Access Agent</a:t>
            </a:r>
            <a:r>
              <a:rPr lang="en-US" sz="2200"/>
              <a:t> (AA)</a:t>
            </a:r>
            <a:endParaRPr sz="22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Connect the user agents to the mailboxes using POP3 or IMAP protocols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/>
          </a:p>
        </p:txBody>
      </p:sp>
      <p:sp>
        <p:nvSpPr>
          <p:cNvPr id="74" name="Google Shape;74;p4"/>
          <p:cNvSpPr/>
          <p:nvPr/>
        </p:nvSpPr>
        <p:spPr>
          <a:xfrm>
            <a:off x="1627762" y="4885450"/>
            <a:ext cx="957413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Mail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627762" y="5719875"/>
            <a:ext cx="957413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627762" y="6554300"/>
            <a:ext cx="957413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069600" y="5290900"/>
            <a:ext cx="1042500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(port 25)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069600" y="6139174"/>
            <a:ext cx="1042500" cy="63776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(port 587)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p4"/>
          <p:cNvCxnSpPr>
            <a:stCxn id="74" idx="3"/>
            <a:endCxn id="77" idx="1"/>
          </p:cNvCxnSpPr>
          <p:nvPr/>
        </p:nvCxnSpPr>
        <p:spPr>
          <a:xfrm>
            <a:off x="2585175" y="5174800"/>
            <a:ext cx="484500" cy="40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4"/>
          <p:cNvCxnSpPr>
            <a:stCxn id="75" idx="3"/>
            <a:endCxn id="78" idx="1"/>
          </p:cNvCxnSpPr>
          <p:nvPr/>
        </p:nvCxnSpPr>
        <p:spPr>
          <a:xfrm>
            <a:off x="2585175" y="6009225"/>
            <a:ext cx="484500" cy="44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4"/>
          <p:cNvCxnSpPr>
            <a:stCxn id="76" idx="3"/>
            <a:endCxn id="78" idx="1"/>
          </p:cNvCxnSpPr>
          <p:nvPr/>
        </p:nvCxnSpPr>
        <p:spPr>
          <a:xfrm flipH="1" rot="10800000">
            <a:off x="2585175" y="6458150"/>
            <a:ext cx="484500" cy="38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4"/>
          <p:cNvCxnSpPr>
            <a:stCxn id="78" idx="0"/>
            <a:endCxn id="77" idx="2"/>
          </p:cNvCxnSpPr>
          <p:nvPr/>
        </p:nvCxnSpPr>
        <p:spPr>
          <a:xfrm rot="10800000">
            <a:off x="3590850" y="5869474"/>
            <a:ext cx="0" cy="26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4"/>
          <p:cNvSpPr/>
          <p:nvPr/>
        </p:nvSpPr>
        <p:spPr>
          <a:xfrm>
            <a:off x="5293800" y="5290900"/>
            <a:ext cx="1042500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869575" y="4885450"/>
            <a:ext cx="1042500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sendmail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869575" y="5719875"/>
            <a:ext cx="1042500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Sieve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92300" y="5290900"/>
            <a:ext cx="854100" cy="578700"/>
          </a:xfrm>
          <a:prstGeom prst="can">
            <a:avLst>
              <a:gd fmla="val 14234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198100" y="6554300"/>
            <a:ext cx="1042500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Dovecot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4"/>
          <p:cNvCxnSpPr>
            <a:stCxn id="77" idx="3"/>
            <a:endCxn id="83" idx="1"/>
          </p:cNvCxnSpPr>
          <p:nvPr/>
        </p:nvCxnSpPr>
        <p:spPr>
          <a:xfrm>
            <a:off x="4112100" y="5580250"/>
            <a:ext cx="118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4"/>
          <p:cNvCxnSpPr>
            <a:stCxn id="83" idx="3"/>
            <a:endCxn id="84" idx="1"/>
          </p:cNvCxnSpPr>
          <p:nvPr/>
        </p:nvCxnSpPr>
        <p:spPr>
          <a:xfrm flipH="1" rot="10800000">
            <a:off x="6336300" y="5174650"/>
            <a:ext cx="533400" cy="405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4"/>
          <p:cNvCxnSpPr>
            <a:stCxn id="83" idx="2"/>
            <a:endCxn id="85" idx="1"/>
          </p:cNvCxnSpPr>
          <p:nvPr/>
        </p:nvCxnSpPr>
        <p:spPr>
          <a:xfrm flipH="1" rot="-5400000">
            <a:off x="6272550" y="5412100"/>
            <a:ext cx="139500" cy="1054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4"/>
          <p:cNvCxnSpPr>
            <a:stCxn id="84" idx="3"/>
            <a:endCxn id="86" idx="2"/>
          </p:cNvCxnSpPr>
          <p:nvPr/>
        </p:nvCxnSpPr>
        <p:spPr>
          <a:xfrm>
            <a:off x="7912075" y="5174800"/>
            <a:ext cx="380100" cy="40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4"/>
          <p:cNvCxnSpPr>
            <a:stCxn id="85" idx="3"/>
            <a:endCxn id="86" idx="2"/>
          </p:cNvCxnSpPr>
          <p:nvPr/>
        </p:nvCxnSpPr>
        <p:spPr>
          <a:xfrm flipH="1" rot="10800000">
            <a:off x="7912075" y="5580225"/>
            <a:ext cx="380100" cy="42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4"/>
          <p:cNvCxnSpPr/>
          <p:nvPr/>
        </p:nvCxnSpPr>
        <p:spPr>
          <a:xfrm>
            <a:off x="8719350" y="5876625"/>
            <a:ext cx="0" cy="6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4"/>
          <p:cNvCxnSpPr>
            <a:stCxn id="87" idx="1"/>
          </p:cNvCxnSpPr>
          <p:nvPr/>
        </p:nvCxnSpPr>
        <p:spPr>
          <a:xfrm rot="10800000">
            <a:off x="7710900" y="6843650"/>
            <a:ext cx="48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4"/>
          <p:cNvSpPr/>
          <p:nvPr/>
        </p:nvSpPr>
        <p:spPr>
          <a:xfrm>
            <a:off x="9663100" y="5308300"/>
            <a:ext cx="2008500" cy="1262100"/>
          </a:xfrm>
          <a:prstGeom prst="roundRect">
            <a:avLst>
              <a:gd fmla="val 894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 = User agent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 = Submission agent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= Transport agent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= Delivery agent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 = Access agent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005875" y="4444075"/>
            <a:ext cx="4451700" cy="278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HostB -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755388" y="6561225"/>
            <a:ext cx="957413" cy="57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Thunderbird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9506" y="5652475"/>
            <a:ext cx="4276185" cy="148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User Agent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599050" y="1563425"/>
            <a:ext cx="108309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Help user read and compose mails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UA must know mail format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Previously: Text only (command line agents)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Now: MIME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※ MIME (Multipurpose Internet Mail Extensions)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Include several types of content that can be encoded in the mail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7-bit base64, 8-bit binary, ...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mage</a:t>
            </a:r>
            <a:r>
              <a:rPr lang="en-US"/>
              <a:t>, video, </a:t>
            </a:r>
            <a:r>
              <a:rPr lang="en-US">
                <a:solidFill>
                  <a:srgbClr val="FF0000"/>
                </a:solidFill>
              </a:rPr>
              <a:t>virus</a:t>
            </a:r>
            <a:r>
              <a:rPr lang="en-US"/>
              <a:t>, …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7399506" y="5836596"/>
            <a:ext cx="654996" cy="128783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0175402" y="6705175"/>
            <a:ext cx="609330" cy="41925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Submission Agent</a:t>
            </a:r>
            <a:endParaRPr sz="4500"/>
          </a:p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599050" y="1563425"/>
            <a:ext cx="7472100" cy="5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Route mails to local MTA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Typical works that a MTA must do: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Ensuring that all hostname are fully qualified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Modifying headers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MessageID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Date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DomainKeys/DKIM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Logging errors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…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RFC2476</a:t>
            </a:r>
            <a:r>
              <a:rPr lang="en-US"/>
              <a:t> introduces the idea of splitting MTA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Let SA to share the load</a:t>
            </a:r>
            <a:endParaRPr/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6250" y="548211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/>
          <p:nvPr/>
        </p:nvSpPr>
        <p:spPr>
          <a:xfrm>
            <a:off x="8415125" y="6309125"/>
            <a:ext cx="720000" cy="49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Transport Agent (1)</a:t>
            </a:r>
            <a:endParaRPr sz="4500"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599050" y="1563425"/>
            <a:ext cx="10830900" cy="5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Route mails among machines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Accept mail from UA, examine the recipients' addresses, and delivery the mail to the correct host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SMTP (Simple Mail Transport Protocol)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RFC 821</a:t>
            </a:r>
            <a:r>
              <a:rPr lang="en-US"/>
              <a:t> (1982)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ESMTP (Extended SMTP)</a:t>
            </a:r>
            <a:endParaRPr/>
          </a:p>
          <a:p>
            <a: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RFC 2821</a:t>
            </a:r>
            <a:r>
              <a:rPr lang="en-US"/>
              <a:t> (2001)</a:t>
            </a:r>
            <a:r>
              <a:rPr lang="en-US"/>
              <a:t> =&gt;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5321</a:t>
            </a:r>
            <a:r>
              <a:rPr lang="en-US"/>
              <a:t> (2008) =&gt;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7504</a:t>
            </a:r>
            <a:r>
              <a:rPr lang="en-US"/>
              <a:t> (2015)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Popular transport agents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sendmail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http://www.sendmail.org/</a:t>
            </a:r>
            <a:r>
              <a:rPr lang="en-US"/>
              <a:t> 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rgbClr val="0000FF"/>
                </a:solidFill>
              </a:rPr>
              <a:t>Postfix</a:t>
            </a:r>
            <a:r>
              <a:rPr lang="en-US"/>
              <a:t>   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http://www.postfix.org/</a:t>
            </a:r>
            <a:r>
              <a:rPr lang="en-US"/>
              <a:t> </a:t>
            </a:r>
            <a:endParaRPr/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exim, qmail, …</a:t>
            </a:r>
            <a:endParaRPr/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8600" y="548211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/>
          <p:nvPr/>
        </p:nvSpPr>
        <p:spPr>
          <a:xfrm>
            <a:off x="8387400" y="5771825"/>
            <a:ext cx="1825800" cy="57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Transport Agent (2)</a:t>
            </a: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Conversation between MTAs</a:t>
            </a:r>
            <a:endParaRPr/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Threat of eavesdropping</a:t>
            </a:r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>
            <a:off x="1873115" y="3023775"/>
            <a:ext cx="7814626" cy="3226567"/>
            <a:chOff x="706950" y="3342149"/>
            <a:chExt cx="6838140" cy="2823387"/>
          </a:xfrm>
        </p:grpSpPr>
        <p:sp>
          <p:nvSpPr>
            <p:cNvPr id="134" name="Google Shape;134;p9"/>
            <p:cNvSpPr/>
            <p:nvPr/>
          </p:nvSpPr>
          <p:spPr>
            <a:xfrm>
              <a:off x="4886190" y="3342149"/>
              <a:ext cx="2658900" cy="2823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Remot</a:t>
              </a:r>
              <a:r>
                <a:rPr b="1"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1138793" y="3342236"/>
              <a:ext cx="2658900" cy="2823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</a:t>
              </a:r>
              <a:endPara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9"/>
            <p:cNvSpPr txBox="1"/>
            <p:nvPr/>
          </p:nvSpPr>
          <p:spPr>
            <a:xfrm>
              <a:off x="2645850" y="36358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hello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9"/>
            <p:cNvSpPr txBox="1"/>
            <p:nvPr/>
          </p:nvSpPr>
          <p:spPr>
            <a:xfrm>
              <a:off x="1421850" y="4097550"/>
              <a:ext cx="1944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mail from sender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9"/>
            <p:cNvSpPr txBox="1"/>
            <p:nvPr/>
          </p:nvSpPr>
          <p:spPr>
            <a:xfrm>
              <a:off x="935850" y="4559250"/>
              <a:ext cx="243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mail to </a:t>
              </a:r>
              <a:r>
                <a:rPr b="0" i="0" lang="en-US" sz="1800" u="sng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friend@remote</a:t>
              </a:r>
              <a:endParaRPr b="0" i="0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9"/>
            <p:cNvSpPr txBox="1"/>
            <p:nvPr/>
          </p:nvSpPr>
          <p:spPr>
            <a:xfrm>
              <a:off x="706950" y="5020950"/>
              <a:ext cx="2658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Here comes the message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9"/>
            <p:cNvSpPr txBox="1"/>
            <p:nvPr/>
          </p:nvSpPr>
          <p:spPr>
            <a:xfrm>
              <a:off x="5246250" y="38689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hello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5246250" y="43306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9"/>
            <p:cNvSpPr txBox="1"/>
            <p:nvPr/>
          </p:nvSpPr>
          <p:spPr>
            <a:xfrm>
              <a:off x="5246250" y="47923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9"/>
            <p:cNvSpPr txBox="1"/>
            <p:nvPr/>
          </p:nvSpPr>
          <p:spPr>
            <a:xfrm>
              <a:off x="5246250" y="52540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5246250" y="57157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" name="Google Shape;145;p9"/>
            <p:cNvCxnSpPr>
              <a:stCxn id="136" idx="3"/>
              <a:endCxn id="140" idx="1"/>
            </p:cNvCxnSpPr>
            <p:nvPr/>
          </p:nvCxnSpPr>
          <p:spPr>
            <a:xfrm>
              <a:off x="3365850" y="3837900"/>
              <a:ext cx="1880400" cy="23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6" name="Google Shape;146;p9"/>
            <p:cNvCxnSpPr>
              <a:endCxn id="137" idx="3"/>
            </p:cNvCxnSpPr>
            <p:nvPr/>
          </p:nvCxnSpPr>
          <p:spPr>
            <a:xfrm flipH="1">
              <a:off x="3365850" y="4071000"/>
              <a:ext cx="18804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7" name="Google Shape;147;p9"/>
            <p:cNvCxnSpPr>
              <a:stCxn id="137" idx="3"/>
              <a:endCxn id="141" idx="1"/>
            </p:cNvCxnSpPr>
            <p:nvPr/>
          </p:nvCxnSpPr>
          <p:spPr>
            <a:xfrm>
              <a:off x="3365850" y="4299600"/>
              <a:ext cx="1880400" cy="23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8" name="Google Shape;148;p9"/>
            <p:cNvCxnSpPr>
              <a:stCxn id="141" idx="1"/>
              <a:endCxn id="138" idx="3"/>
            </p:cNvCxnSpPr>
            <p:nvPr/>
          </p:nvCxnSpPr>
          <p:spPr>
            <a:xfrm flipH="1">
              <a:off x="3365850" y="4532700"/>
              <a:ext cx="18804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49" name="Google Shape;149;p9"/>
            <p:cNvCxnSpPr>
              <a:stCxn id="138" idx="3"/>
              <a:endCxn id="142" idx="1"/>
            </p:cNvCxnSpPr>
            <p:nvPr/>
          </p:nvCxnSpPr>
          <p:spPr>
            <a:xfrm>
              <a:off x="3365850" y="4761300"/>
              <a:ext cx="1880400" cy="23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0" name="Google Shape;150;p9"/>
            <p:cNvCxnSpPr>
              <a:stCxn id="142" idx="1"/>
              <a:endCxn id="139" idx="3"/>
            </p:cNvCxnSpPr>
            <p:nvPr/>
          </p:nvCxnSpPr>
          <p:spPr>
            <a:xfrm flipH="1">
              <a:off x="3365850" y="4994400"/>
              <a:ext cx="18804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51" name="Google Shape;151;p9"/>
            <p:cNvSpPr txBox="1"/>
            <p:nvPr/>
          </p:nvSpPr>
          <p:spPr>
            <a:xfrm>
              <a:off x="2645850" y="544420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Done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2" name="Google Shape;152;p9"/>
            <p:cNvCxnSpPr>
              <a:stCxn id="139" idx="3"/>
              <a:endCxn id="143" idx="1"/>
            </p:cNvCxnSpPr>
            <p:nvPr/>
          </p:nvCxnSpPr>
          <p:spPr>
            <a:xfrm>
              <a:off x="3365850" y="5223000"/>
              <a:ext cx="1880400" cy="23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3" name="Google Shape;153;p9"/>
            <p:cNvCxnSpPr>
              <a:stCxn id="143" idx="1"/>
              <a:endCxn id="151" idx="3"/>
            </p:cNvCxnSpPr>
            <p:nvPr/>
          </p:nvCxnSpPr>
          <p:spPr>
            <a:xfrm flipH="1">
              <a:off x="3365850" y="5456100"/>
              <a:ext cx="1880400" cy="19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4" name="Google Shape;154;p9"/>
            <p:cNvCxnSpPr>
              <a:endCxn id="144" idx="1"/>
            </p:cNvCxnSpPr>
            <p:nvPr/>
          </p:nvCxnSpPr>
          <p:spPr>
            <a:xfrm>
              <a:off x="3365850" y="5646300"/>
              <a:ext cx="1880400" cy="27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Transport Agent (3)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Protocol: SMTP</a:t>
            </a:r>
            <a:endParaRPr/>
          </a:p>
        </p:txBody>
      </p:sp>
      <p:sp>
        <p:nvSpPr>
          <p:cNvPr id="162" name="Google Shape;162;p10"/>
          <p:cNvSpPr txBox="1"/>
          <p:nvPr>
            <p:ph idx="2" type="body"/>
          </p:nvPr>
        </p:nvSpPr>
        <p:spPr>
          <a:xfrm>
            <a:off x="615250" y="2129300"/>
            <a:ext cx="5126400" cy="3600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$ </a:t>
            </a:r>
            <a:r>
              <a:rPr b="1" lang="en-US" sz="1500">
                <a:solidFill>
                  <a:srgbClr val="FF0000"/>
                </a:solidFill>
              </a:rPr>
              <a:t>telnet smtp.example.com 25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Trying 140.113.235.103...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Connected to </a:t>
            </a:r>
            <a:r>
              <a:rPr b="1" lang="en-US" sz="1500"/>
              <a:t>smtp.example.com</a:t>
            </a:r>
            <a:r>
              <a:rPr b="1" lang="en-US" sz="1500"/>
              <a:t>.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Escape character is '^]'.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220 </a:t>
            </a:r>
            <a:r>
              <a:rPr b="1" lang="en-US" sz="1500"/>
              <a:t>smtp.example.com</a:t>
            </a:r>
            <a:r>
              <a:rPr b="1" lang="en-US" sz="1500"/>
              <a:t> ESMTP Postfix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ehlo me.example.com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250-</a:t>
            </a:r>
            <a:r>
              <a:rPr b="1" lang="en-US" sz="1500"/>
              <a:t>smtp.example.com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250-PIPELINING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250-SIZE 204800000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250-VRFY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250-ETRN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250-ENHANCEDSTATUSCODES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250-8BITMIME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 DSN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/>
          </a:p>
        </p:txBody>
      </p:sp>
      <p:sp>
        <p:nvSpPr>
          <p:cNvPr id="163" name="Google Shape;163;p10"/>
          <p:cNvSpPr txBox="1"/>
          <p:nvPr>
            <p:ph idx="2" type="body"/>
          </p:nvPr>
        </p:nvSpPr>
        <p:spPr>
          <a:xfrm>
            <a:off x="5957750" y="2129300"/>
            <a:ext cx="5439900" cy="36000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mail from: &lt;alice@example.com&gt;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 2.1.0 Ok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rcpt to: &lt;bob@example.com&gt;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 2.1.5 Ok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data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354 End data with &lt;CR&gt;&lt;LF&gt;.&lt;CR&gt;&lt;LF&gt;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From: haha &lt;devnull@example.com&gt;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To: admin@foobar.net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hehe... I spammed you!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0000"/>
                </a:solidFill>
              </a:rPr>
              <a:t>.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250 2.0.0 Ok: queued as 81BD4FB4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4A86E8"/>
                </a:solidFill>
              </a:rPr>
              <a:t>quit</a:t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221 2.0.0 Bye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Connection closed by foreign host.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/>
          </a:p>
        </p:txBody>
      </p:sp>
      <p:sp>
        <p:nvSpPr>
          <p:cNvPr id="164" name="Google Shape;164;p10"/>
          <p:cNvSpPr txBox="1"/>
          <p:nvPr>
            <p:ph idx="2" type="body"/>
          </p:nvPr>
        </p:nvSpPr>
        <p:spPr>
          <a:xfrm>
            <a:off x="615250" y="5833475"/>
            <a:ext cx="10798500" cy="15075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From: haha &lt;devnull@example.com&gt;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0000FF"/>
                </a:solidFill>
              </a:rPr>
              <a:t>To: admin@foobar.net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9900"/>
                </a:solidFill>
              </a:rPr>
              <a:t>Message-Id: &lt;20230330070002.81BD4FB4@smtp.example.com&gt;</a:t>
            </a:r>
            <a:endParaRPr b="1"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>
                <a:solidFill>
                  <a:srgbClr val="FF9900"/>
                </a:solidFill>
              </a:rPr>
              <a:t>Date: Thu,  30 Mar 2023 14:59:53 +0800 (CST)</a:t>
            </a:r>
            <a:endParaRPr b="1" sz="15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500"/>
              <a:t>hehe... I spammed you!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Johnson Yuan</dc:creator>
</cp:coreProperties>
</file>