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6858000" cx="12192000"/>
  <p:notesSz cx="6858000" cy="9144000"/>
  <p:embeddedFontLst>
    <p:embeddedFont>
      <p:font typeface="Source Sans Pro"/>
      <p:regular r:id="rId91"/>
      <p:bold r:id="rId92"/>
      <p:italic r:id="rId93"/>
      <p:boldItalic r:id="rId9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95" roundtripDataSignature="AMtx7mgUFJyLzvHt/gTzUp7N26ajDcxZ6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Liang-Chi Tseng"/>
  <p:cmAuthor clrIdx="1" id="1" initials="" lastIdx="2" name="李富源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2730FCA-57BA-477E-870C-EFA227E652F3}">
  <a:tblStyle styleId="{12730FCA-57BA-477E-870C-EFA227E652F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95" Type="http://customschemas.google.com/relationships/presentationmetadata" Target="metadata"/><Relationship Id="rId50" Type="http://schemas.openxmlformats.org/officeDocument/2006/relationships/slide" Target="slides/slide44.xml"/><Relationship Id="rId94" Type="http://schemas.openxmlformats.org/officeDocument/2006/relationships/font" Target="fonts/SourceSansPro-boldItalic.fntdata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1" Type="http://schemas.openxmlformats.org/officeDocument/2006/relationships/font" Target="fonts/SourceSansPro-regular.fntdata"/><Relationship Id="rId90" Type="http://schemas.openxmlformats.org/officeDocument/2006/relationships/slide" Target="slides/slide84.xml"/><Relationship Id="rId93" Type="http://schemas.openxmlformats.org/officeDocument/2006/relationships/font" Target="fonts/SourceSansPro-italic.fntdata"/><Relationship Id="rId92" Type="http://schemas.openxmlformats.org/officeDocument/2006/relationships/font" Target="fonts/SourceSansPro-bold.fntdata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19T10:35:38.230">
    <p:pos x="5735" y="2043"/>
    <p:text>這個圖我暫時用ppt畫的，可以改用其他工具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p1shGQ"/>
      </p:ext>
    </p:extLst>
  </p:cm>
  <p:cm authorId="1" idx="1" dt="2021-04-19T10:35:38.230">
    <p:pos x="5735" y="2043"/>
    <p:text>已更新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np1shGU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1-04-19T10:35:48.697">
    <p:pos x="5701" y="2790"/>
    <p:text>右邊應該是 Delivery agents，而非Input agents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np1shGY"/>
      </p:ext>
    </p:extLst>
  </p:cm>
  <p:cm authorId="1" idx="2" dt="2021-04-19T10:35:48.697">
    <p:pos x="5701" y="2790"/>
    <p:text>已更新</p:text>
    <p:extLst>
      <p:ext uri="{C676402C-5697-4E1C-873F-D02D1690AC5C}">
        <p15:threadingInfo timeZoneBias="0">
          <p15:parentCm authorId="0" idx="2"/>
        </p15:threadingInfo>
      </p:ext>
      <p:ext uri="http://customooxmlschemas.google.com/">
        <go:slidesCustomData xmlns:go="http://customooxmlschemas.google.com/" commentPostId="AAAAnp1shGc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6"/>
          <p:cNvSpPr txBox="1"/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b="0" i="0" sz="60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86"/>
          <p:cNvSpPr txBox="1"/>
          <p:nvPr>
            <p:ph idx="1" type="subTitle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6"/>
          <p:cNvSpPr txBox="1"/>
          <p:nvPr/>
        </p:nvSpPr>
        <p:spPr>
          <a:xfrm>
            <a:off x="5570654" y="5639676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urce Sans Pro"/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b="0" i="0" sz="30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Source Sans Pro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b="0" i="0" sz="11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45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14;p8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8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b="0" i="0" sz="3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icrosoft JhengHei"/>
              <a:buChar char="□"/>
              <a:defRPr b="0" i="0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■"/>
              <a:defRPr b="0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8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標題及物件">
  <p:cSld name="1_標題及物件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icrosoft JhengHei"/>
              <a:buChar char="□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>
                <a:solidFill>
                  <a:srgbClr val="04617B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88"/>
          <p:cNvSpPr txBox="1"/>
          <p:nvPr/>
        </p:nvSpPr>
        <p:spPr>
          <a:xfrm>
            <a:off x="691978" y="2810619"/>
            <a:ext cx="10791568" cy="3366343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>
                <a:alpha val="97647"/>
              </a:scheme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" name="Google Shape;23;p8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postfix.org/DATABASE_README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postfix.org/" TargetMode="External"/><Relationship Id="rId4" Type="http://schemas.openxmlformats.org/officeDocument/2006/relationships/hyperlink" Target="http://www.postfix.org/documentation.html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postfix.org/local.8.html" TargetMode="External"/><Relationship Id="rId4" Type="http://schemas.openxmlformats.org/officeDocument/2006/relationships/hyperlink" Target="http://www.postfix.org/virtual.5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www.postfix.org/OVERVIEW.html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omments" Target="../comments/comment1.xml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comments" Target="../comments/comment2.xml"/><Relationship Id="rId4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freebsd.org/cgi/man.cgi?query=postqueue" TargetMode="External"/><Relationship Id="rId4" Type="http://schemas.openxmlformats.org/officeDocument/2006/relationships/hyperlink" Target="https://www.freebsd.org/cgi/man.cgi?query=postsuper" TargetMode="External"/><Relationship Id="rId5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www.freebsd.org/cgi/man.cgi?query=postcat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1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ostfix.org/QSHAPE_README.html#queues" TargetMode="External"/><Relationship Id="rId4" Type="http://schemas.openxmlformats.org/officeDocument/2006/relationships/hyperlink" Target="http://www.postfix.org/QSHAPE_README.html#queues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://tools.ietf.org/html/rfc2554" TargetMode="External"/><Relationship Id="rId4" Type="http://schemas.openxmlformats.org/officeDocument/2006/relationships/hyperlink" Target="http://tools.ietf.org/html/rfc4954" TargetMode="External"/><Relationship Id="rId5" Type="http://schemas.openxmlformats.org/officeDocument/2006/relationships/hyperlink" Target="http://wiki2.dovecot.org/" TargetMode="External"/><Relationship Id="rId6" Type="http://schemas.openxmlformats.org/officeDocument/2006/relationships/hyperlink" Target="http://www.postfix.org/SASL_README.html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hyperlink" Target="https://doc.dovecot.org/configuration_manual/quick_configuration/" TargetMode="Externa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hyperlink" Target="https://it.cs.nycu.edu.tw/mail-receiv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"/>
          <p:cNvSpPr txBox="1"/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</a:pPr>
            <a:r>
              <a:rPr lang="en-US"/>
              <a:t>Postfix</a:t>
            </a:r>
            <a:endParaRPr/>
          </a:p>
        </p:txBody>
      </p:sp>
      <p:sp>
        <p:nvSpPr>
          <p:cNvPr id="29" name="Google Shape;29;p1"/>
          <p:cNvSpPr txBox="1"/>
          <p:nvPr>
            <p:ph idx="1" type="subTitle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rPr lang="en-US"/>
              <a:t>lctseng (2020-2023, CC-BY)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rPr lang="en-US"/>
              <a:t>? (?-2019)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Message Store Format</a:t>
            </a:r>
            <a:endParaRPr/>
          </a:p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Mbox format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Store messages in </a:t>
            </a:r>
            <a:r>
              <a:rPr lang="en-US" sz="1800">
                <a:solidFill>
                  <a:srgbClr val="548135"/>
                </a:solidFill>
              </a:rPr>
              <a:t>single file</a:t>
            </a:r>
            <a:r>
              <a:rPr lang="en-US" sz="1800"/>
              <a:t> for each user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Each message start with </a:t>
            </a: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>
                <a:solidFill>
                  <a:srgbClr val="FF0000"/>
                </a:solidFill>
              </a:rPr>
              <a:t>From</a:t>
            </a:r>
            <a:r>
              <a:rPr lang="en-US" sz="1800">
                <a:solidFill>
                  <a:srgbClr val="FF0000"/>
                </a:solidFill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>
                <a:solidFill>
                  <a:srgbClr val="FF0000"/>
                </a:solidFill>
              </a:rPr>
              <a:t> </a:t>
            </a:r>
            <a:r>
              <a:rPr lang="en-US" sz="1800"/>
              <a:t>line and continued with message headers and body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Mbox format has </a:t>
            </a:r>
            <a:r>
              <a:rPr lang="en-US" sz="1800">
                <a:solidFill>
                  <a:srgbClr val="00B0F0"/>
                </a:solidFill>
              </a:rPr>
              <a:t>file-locking</a:t>
            </a:r>
            <a:r>
              <a:rPr lang="en-US" sz="1800"/>
              <a:t> problem (performance)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Maildir format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Use </a:t>
            </a:r>
            <a:r>
              <a:rPr lang="en-US" sz="1800">
                <a:solidFill>
                  <a:srgbClr val="548135"/>
                </a:solidFill>
              </a:rPr>
              <a:t>structure of directories </a:t>
            </a:r>
            <a:r>
              <a:rPr lang="en-US" sz="1800"/>
              <a:t>to store email messages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Each message is in its owned file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Three subdirectories - </a:t>
            </a:r>
            <a:r>
              <a:rPr lang="en-US" sz="1600"/>
              <a:t>cur, new, and tmp</a:t>
            </a:r>
            <a:endParaRPr sz="16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Maildir format has </a:t>
            </a:r>
            <a:r>
              <a:rPr lang="en-US" sz="1800">
                <a:solidFill>
                  <a:srgbClr val="00B0F0"/>
                </a:solidFill>
              </a:rPr>
              <a:t>scalability</a:t>
            </a:r>
            <a:r>
              <a:rPr lang="en-US" sz="1800"/>
              <a:t> 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locate and delete mails quickly, but waste amounts of fd, inodes, space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Problems of quota and backup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Related parameters (in main.cf)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mail_spool_directory = /var/mail		(Mbox)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mail_spool_directory = /var/mail/		(Maildir)</a:t>
            </a:r>
            <a:endParaRPr/>
          </a:p>
        </p:txBody>
      </p:sp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5327373" y="3657599"/>
            <a:ext cx="218661" cy="84482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5546034" y="3479323"/>
            <a:ext cx="2842592" cy="10231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cur: already read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new: unread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tmp: under receving (working dir)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Read your mail from terminal</a:t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read mails, you must login via ssh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Built-in command to read mail: "mail"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Friendly command-line MUA: "mutt"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Pkg: mutt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Port: mail/mutt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read from remote host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Supports MUA like Outlook, Thunderbird, or even Gmail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You need MAA (supports IMAP/POP3)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Dovecot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Pkg: dovecot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Port: mail/dovecot</a:t>
            </a:r>
            <a:endParaRPr/>
          </a:p>
        </p:txBody>
      </p:sp>
      <p:sp>
        <p:nvSpPr>
          <p:cNvPr id="116" name="Google Shape;116;p1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&amp; POP3/IMAP</a:t>
            </a:r>
            <a:endParaRPr/>
          </a:p>
        </p:txBody>
      </p:sp>
      <p:sp>
        <p:nvSpPr>
          <p:cNvPr id="122" name="Google Shape;122;p12"/>
          <p:cNvSpPr txBox="1"/>
          <p:nvPr>
            <p:ph idx="1" type="body"/>
          </p:nvPr>
        </p:nvSpPr>
        <p:spPr>
          <a:xfrm>
            <a:off x="691978" y="1351004"/>
            <a:ext cx="10791568" cy="500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POP3 vs. IMAP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Both are used to retrieve mail from server for remote clients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POP3 has to download entire message, while IMAP can download headers only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POP3 can download only single mailbox, while IMAP can let you maintain multiple mailboxes and folders on server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Postfix works together with POP3/IMAP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Postfix and POP3/IMAP must agree on the type of </a:t>
            </a:r>
            <a:r>
              <a:rPr lang="en-US" sz="2400">
                <a:solidFill>
                  <a:srgbClr val="548135"/>
                </a:solidFill>
              </a:rPr>
              <a:t>mailbox format </a:t>
            </a:r>
            <a:br>
              <a:rPr lang="en-US" sz="2400">
                <a:solidFill>
                  <a:srgbClr val="548135"/>
                </a:solidFill>
              </a:rPr>
            </a:br>
            <a:r>
              <a:rPr lang="en-US" sz="2400"/>
              <a:t>and style of </a:t>
            </a:r>
            <a:r>
              <a:rPr lang="en-US" sz="2400">
                <a:solidFill>
                  <a:srgbClr val="548135"/>
                </a:solidFill>
              </a:rPr>
              <a:t>locking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Standard message store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Non-standard message store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Such as Cyrus IMAP or Dovecot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5340" y="361925"/>
            <a:ext cx="1949093" cy="1698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41160" y="4596299"/>
            <a:ext cx="1542386" cy="20527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</a:t>
            </a:r>
            <a:endParaRPr sz="4000"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Two most important configuration files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/usr/local/etc/postfix/main.cf – postconf(5)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Core configuration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/usr/local/etc/postfix/master.cf – master(5)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Which postfix service should invoke which program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Edit main.cf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Using text editor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postconf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$ postconf [-e] "myhostname=nasa.cs.nctu.edu.tw"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$ postconf -d myhostname	(print default setting)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$ postconf myhostname		(print current setting)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Reload postfix whenever there is a change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$ postfix reload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</a:t>
            </a:r>
            <a:r>
              <a:rPr lang="en-US"/>
              <a:t>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Lookup tables (1)</a:t>
            </a:r>
            <a:endParaRPr/>
          </a:p>
        </p:txBody>
      </p:sp>
      <p:sp>
        <p:nvSpPr>
          <p:cNvPr id="138" name="Google Shape;138;p14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Parameters that use external files to store values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Such as mydestination, mynetwork, relay_domains</a:t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Text-based table is ok, but time-consuming when table is large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Lookup tables syntax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Key	values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Database format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$ postconf -m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List all available database format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In main.cf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default_database_type</a:t>
            </a:r>
            <a:endParaRPr sz="1800"/>
          </a:p>
          <a:p>
            <a:pPr indent="-17145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  <a:p>
            <a:pPr indent="-17145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  <a:p>
            <a:pPr indent="-17145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  <a:p>
            <a:pPr indent="-1397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2800"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139" name="Google Shape;139;p1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1713917" y="5306670"/>
            <a:ext cx="4679950" cy="9779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postconf  default_database_type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default_database_type = hash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postconf  -h default_database_type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9361824" y="3112031"/>
            <a:ext cx="2121722" cy="2757678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 postconf -m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4617B"/>
                </a:solidFill>
                <a:latin typeface="Courier New"/>
                <a:ea typeface="Courier New"/>
                <a:cs typeface="Courier New"/>
                <a:sym typeface="Courier New"/>
              </a:rPr>
              <a:t>btree</a:t>
            </a:r>
            <a:endParaRPr b="1" sz="1600">
              <a:solidFill>
                <a:srgbClr val="04617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cidr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environ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4617B"/>
                </a:solidFill>
                <a:latin typeface="Courier New"/>
                <a:ea typeface="Courier New"/>
                <a:cs typeface="Courier New"/>
                <a:sym typeface="Courier New"/>
              </a:rPr>
              <a:t>hash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internal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proxy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regexp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tcp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texthash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unix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3467301" y="6356350"/>
            <a:ext cx="524092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http://www.postfix.org/DATABASE_README.html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</a:t>
            </a:r>
            <a:r>
              <a:rPr lang="en-US"/>
              <a:t>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Lookup tables (2)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databased-lookup table in main.cf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syntax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parameter = type:name</a:t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E.g.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In main.cf</a:t>
            </a:r>
            <a:br>
              <a:rPr lang="en-US" sz="3200"/>
            </a:br>
            <a:r>
              <a:rPr lang="en-US" sz="2000"/>
              <a:t>canonical_maps = hash:/usr/local/etc/postfix/canonical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After execute postmap</a:t>
            </a:r>
            <a:br>
              <a:rPr lang="en-US" sz="2000"/>
            </a:br>
            <a:r>
              <a:rPr lang="en-US" sz="2000"/>
              <a:t>/usr/local/etc/postfix/canonical.db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postmap command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Generate database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$ postmap hash:/usr/local/etc/postfix/canonical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Query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$ postmap -q nctu.edu.tw hash:/usr/local/etc/postfix/canonical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sp>
        <p:nvSpPr>
          <p:cNvPr id="149" name="Google Shape;149;p1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8597457" y="6132340"/>
            <a:ext cx="28948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don’t need to add ".db" here</a:t>
            </a:r>
            <a:endParaRPr/>
          </a:p>
        </p:txBody>
      </p:sp>
      <p:cxnSp>
        <p:nvCxnSpPr>
          <p:cNvPr id="151" name="Google Shape;151;p15"/>
          <p:cNvCxnSpPr>
            <a:stCxn id="150" idx="2"/>
          </p:cNvCxnSpPr>
          <p:nvPr/>
        </p:nvCxnSpPr>
        <p:spPr>
          <a:xfrm flipH="1">
            <a:off x="8248505" y="6501672"/>
            <a:ext cx="1796400" cy="80100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</a:t>
            </a:r>
            <a:r>
              <a:rPr lang="en-US"/>
              <a:t>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Lookup tables (3)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Regular expression tables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More flexible for matching keys in lookup tables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Sometimes you cannot list all the possibilities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Two regular expression libraries used in Postfix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POSIX extended regular expression	(regexp, default)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Perl-Compatible regular expression	(PCRE)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Usage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/pattern/		value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Do some content checks (filtering)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header_checks</a:t>
            </a:r>
            <a:endParaRPr sz="1800"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body_checks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Design some features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/(\S+)\.(\S+)@cs\.nctu\.edu\.tw/        $1@cs.nctu.edu.tw</a:t>
            </a:r>
            <a:endParaRPr/>
          </a:p>
          <a:p>
            <a:pPr indent="-1143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b="1" sz="18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158" name="Google Shape;158;p1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</a:t>
            </a:r>
            <a:r>
              <a:rPr lang="en-US"/>
              <a:t>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Categories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Categories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Server identities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my...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Mail rewriting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for incoming/outgoing mails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Access control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restrictions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Mail processing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filter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Operation details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…</a:t>
            </a:r>
            <a:endParaRPr/>
          </a:p>
          <a:p>
            <a:pPr indent="-14605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</a:pPr>
            <a:r>
              <a:t/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</a:pPr>
            <a:r>
              <a:t/>
            </a:r>
            <a:endParaRPr sz="4400"/>
          </a:p>
        </p:txBody>
      </p:sp>
      <p:sp>
        <p:nvSpPr>
          <p:cNvPr id="165" name="Google Shape;165;p1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US" sz="4000"/>
              <a:t>MTA Identity</a:t>
            </a:r>
            <a:endParaRPr sz="4000"/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Four related parameters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myhostname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myhostname = nasa.cs.nctu.edu.tw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If un-specified, postfix will use 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‘</a:t>
            </a:r>
            <a:r>
              <a:rPr lang="en-US" sz="1800"/>
              <a:t>hostname</a:t>
            </a:r>
            <a:r>
              <a:rPr lang="en-US" sz="1800">
                <a:latin typeface="Verdana"/>
                <a:ea typeface="Verdana"/>
                <a:cs typeface="Verdana"/>
                <a:sym typeface="Verdana"/>
              </a:rPr>
              <a:t>’</a:t>
            </a:r>
            <a:r>
              <a:rPr lang="en-US" sz="1800"/>
              <a:t> command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mydestination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List all the domains that postfix should accept for local delivery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mydestination = $myhostname, localhost.$mydomain $mydomain</a:t>
            </a:r>
            <a:endParaRPr sz="1800"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This is the CS situation that MX will route mail to mailgate</a:t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mydestination = $myhostname www.$mydomain, ftp.$mydomain</a:t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mydomain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mydomain = cs.nctu.edu.tw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If un-specified, postfix use myhostname minus the first component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myorigin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myorigin = $mydomain	(default is $myhostname)</a:t>
            </a:r>
            <a:endParaRPr/>
          </a:p>
        </p:txBody>
      </p:sp>
      <p:sp>
        <p:nvSpPr>
          <p:cNvPr id="172" name="Google Shape;172;p1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 sz="4000"/>
              <a:t> System-wide aliases</a:t>
            </a:r>
            <a:endParaRPr sz="4000"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691978" y="1351004"/>
            <a:ext cx="10791568" cy="51193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Using aliases in Postfix (</a:t>
            </a:r>
            <a:r>
              <a:rPr lang="en-US" sz="2800">
                <a:solidFill>
                  <a:srgbClr val="00B050"/>
                </a:solidFill>
              </a:rPr>
              <a:t>first-matching</a:t>
            </a:r>
            <a:r>
              <a:rPr lang="en-US" sz="2800"/>
              <a:t>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alias_maps = hash:/etc/aliases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alias_maps = hash:/etc/aliases, nis:mail.aliases</a:t>
            </a:r>
            <a:endParaRPr sz="26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alias_database = hash:/etc/aliases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alias_map vs alias_database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alias_map</a:t>
            </a:r>
            <a:endParaRPr sz="2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Which map to use (lookup table)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Not all of them is controlled by Postfix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E.g. nis</a:t>
            </a:r>
            <a:endParaRPr sz="22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alias_database</a:t>
            </a:r>
            <a:endParaRPr sz="2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Tell "newaliases" which (local) database to rebuild</a:t>
            </a:r>
            <a:endParaRPr sz="2800"/>
          </a:p>
        </p:txBody>
      </p: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</a:t>
            </a:r>
            <a:endParaRPr/>
          </a:p>
        </p:txBody>
      </p:sp>
      <p:sp>
        <p:nvSpPr>
          <p:cNvPr id="35" name="Google Shape;35;p2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Postfix v3.7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Latest stable release: 3.7.4 (</a:t>
            </a:r>
            <a:r>
              <a:rPr lang="en-US"/>
              <a:t>January, 2023</a:t>
            </a:r>
            <a:r>
              <a:rPr lang="en-US"/>
              <a:t>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/usr/ports/mail/postfix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pkg install postifx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http://www.postfix.org</a:t>
            </a:r>
            <a:r>
              <a:rPr lang="en-US"/>
              <a:t>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http://www.postfix.org/documentation.html</a:t>
            </a:r>
            <a:r>
              <a:rPr lang="en-US"/>
              <a:t> 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 sz="4000"/>
              <a:t> System-wide aliases </a:t>
            </a:r>
            <a:endParaRPr sz="4000"/>
          </a:p>
        </p:txBody>
      </p:sp>
      <p:sp>
        <p:nvSpPr>
          <p:cNvPr id="185" name="Google Shape;185;p20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Build alias database file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$ postalias /etc/aliases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Can be used on files other than /etc/aliases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$ newaliases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For /etc/aliases =&gt; can be changed by "alias_database"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Alias file format (same as sendmail)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Value can be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Email address, filename, |command, :include: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Alias restriction (alias, forward, include)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allow_mail_to_commands = alias, forward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sz="2600"/>
              <a:t>allow_mail_to_files = alias, forward</a:t>
            </a:r>
            <a:endParaRPr/>
          </a:p>
        </p:txBody>
      </p:sp>
      <p:sp>
        <p:nvSpPr>
          <p:cNvPr id="186" name="Google Shape;186;p2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3600"/>
              <a:buFont typeface="Source Sans Pro"/>
              <a:buNone/>
            </a:pPr>
            <a:r>
              <a:rPr lang="en-US" sz="3600"/>
              <a:t>Postfix Configuration – Virtual Alias Maps</a:t>
            </a:r>
            <a:endParaRPr sz="3600"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691978" y="1351005"/>
            <a:ext cx="10791568" cy="5218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Virtual Alias Map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It </a:t>
            </a:r>
            <a:r>
              <a:rPr lang="en-US" sz="2000">
                <a:solidFill>
                  <a:srgbClr val="FF0000"/>
                </a:solidFill>
              </a:rPr>
              <a:t>recursively</a:t>
            </a:r>
            <a:r>
              <a:rPr lang="en-US" sz="2000"/>
              <a:t> </a:t>
            </a:r>
            <a:r>
              <a:rPr lang="en-US" sz="2000">
                <a:solidFill>
                  <a:srgbClr val="7030A0"/>
                </a:solidFill>
              </a:rPr>
              <a:t>rewrites</a:t>
            </a:r>
            <a:r>
              <a:rPr lang="en-US" sz="2000"/>
              <a:t> </a:t>
            </a:r>
            <a:r>
              <a:rPr lang="en-US" sz="2000">
                <a:solidFill>
                  <a:srgbClr val="00B050"/>
                </a:solidFill>
              </a:rPr>
              <a:t>envelope recipient </a:t>
            </a:r>
            <a:r>
              <a:rPr lang="en-US" sz="2000"/>
              <a:t>addresses for all local, all virtual, and all remote mail destinations.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000"/>
              <a:buChar char="■"/>
            </a:pPr>
            <a:r>
              <a:rPr lang="en-US" sz="2000">
                <a:solidFill>
                  <a:srgbClr val="0070C0"/>
                </a:solidFill>
              </a:rPr>
              <a:t>virtual_alias_domains</a:t>
            </a:r>
            <a:r>
              <a:rPr lang="en-US" sz="2000"/>
              <a:t> = $virtual_alias_maps (default)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virtual_alias_maps = hash:/usr/local/etc/postfix/virtual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src-address				dst-address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lctseng@cs.nctu.edu.tw		@nasa.cs.nctu.edu.tw</a:t>
            </a:r>
            <a:endParaRPr sz="2000"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lctseng				alice@gmail.com</a:t>
            </a:r>
            <a:endParaRPr sz="2000"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@cs.nycu.edu.tw			@cs.nctu.edu.tw</a:t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Applying regular expression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virtual_alias_maps = pcre:/usr/local/etc/postfix/virtual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/^root(\..+)?@(t)?(cs|np)?bsd\d*\.cs\.nctu\.edu\.tw$/	bsdta@cs.nctu.edu.tw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/^root(\..+)?@(t)?(cs|np)?linux\d*\.cs\.nctu\.edu\.tw$/	linuxta@cs.nctu.edu.tw</a:t>
            </a:r>
            <a:endParaRPr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2000"/>
              <a:t>/^root(\..+)?@(t)?csmail\w*\d*\.cs\.nctu\.edu\.tw$/	mailta@cs.nctu.edu.tw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93" name="Google Shape;193;p2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3600"/>
              <a:buFont typeface="Source Sans Pro"/>
              <a:buNone/>
            </a:pPr>
            <a:r>
              <a:rPr lang="en-US" sz="3600"/>
              <a:t>Postfix Configuration – Virtual Alias Maps vs Alias Map</a:t>
            </a:r>
            <a:endParaRPr sz="3600"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alias_map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Used by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local(8)</a:t>
            </a:r>
            <a:r>
              <a:rPr lang="en-US" sz="2400"/>
              <a:t> delivery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Key must be local recipients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Value can be email/file/command/…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virtual_alias_maps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Used by </a:t>
            </a:r>
            <a:r>
              <a:rPr lang="en-US" sz="2400" u="sng">
                <a:solidFill>
                  <a:schemeClr val="hlink"/>
                </a:solidFill>
                <a:hlinkClick r:id="rId4"/>
              </a:rPr>
              <a:t>virtual(5)</a:t>
            </a:r>
            <a:r>
              <a:rPr lang="en-US" sz="2400"/>
              <a:t> delivery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Higher priority than alias_map</a:t>
            </a:r>
            <a:endParaRPr sz="2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Key can be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user@domain</a:t>
            </a:r>
            <a:endParaRPr sz="24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user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@domain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Value must be valid email addresses or local recipients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00" name="Google Shape;200;p2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Relay Control (1)</a:t>
            </a:r>
            <a:endParaRPr/>
          </a:p>
        </p:txBody>
      </p:sp>
      <p:sp>
        <p:nvSpPr>
          <p:cNvPr id="206" name="Google Shape;206;p23"/>
          <p:cNvSpPr txBox="1"/>
          <p:nvPr>
            <p:ph idx="1" type="body"/>
          </p:nvPr>
        </p:nvSpPr>
        <p:spPr>
          <a:xfrm>
            <a:off x="691978" y="1351004"/>
            <a:ext cx="10791568" cy="5005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Open relay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A mail server that permit anyone to relay mails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Neither originates or ends with a user from its domain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200"/>
              <a:buChar char="□"/>
            </a:pPr>
            <a:r>
              <a:rPr lang="en-US" sz="2400">
                <a:solidFill>
                  <a:srgbClr val="FF0000"/>
                </a:solidFill>
              </a:rPr>
              <a:t>Spam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By default, postfix is not an open relay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mail server should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Relay mail for trusted user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Such as lctseng@smtp.cs.nctu.edu.tw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Relay mail for trusted domain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E.g. </a:t>
            </a:r>
            <a:r>
              <a:rPr i="1" lang="en-US" sz="2400"/>
              <a:t>smtp.cs.nctu.edu.tw</a:t>
            </a:r>
            <a:r>
              <a:rPr lang="en-US" sz="2400"/>
              <a:t>  trusts  </a:t>
            </a:r>
            <a:r>
              <a:rPr i="1" lang="en-US" sz="2400"/>
              <a:t>cs.nctu.edu.tw</a:t>
            </a:r>
            <a:endParaRPr i="1" sz="24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07" name="Google Shape;207;p2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Relay Control (2)</a:t>
            </a:r>
            <a:endParaRPr/>
          </a:p>
        </p:txBody>
      </p:sp>
      <p:sp>
        <p:nvSpPr>
          <p:cNvPr id="213" name="Google Shape;213;p24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Restricting relay access by mynetworks_style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mynetworks_style = subnet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Allow relaying from other hosts in the same </a:t>
            </a:r>
            <a:r>
              <a:rPr lang="en-US" sz="2000">
                <a:solidFill>
                  <a:srgbClr val="7030A0"/>
                </a:solidFill>
              </a:rPr>
              <a:t>subnet</a:t>
            </a:r>
            <a:r>
              <a:rPr lang="en-US" sz="2000"/>
              <a:t>, configured in this machine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mynetworks_style = host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Allow relaying for only local machine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mynetworks_style = class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Any host in the same class A, B or 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Usually we don’t use this - your server may trust the whole subnet from your provider</a:t>
            </a:r>
            <a:endParaRPr/>
          </a:p>
        </p:txBody>
      </p:sp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Relay Control (3)</a:t>
            </a:r>
            <a:endParaRPr/>
          </a:p>
        </p:txBody>
      </p:sp>
      <p:sp>
        <p:nvSpPr>
          <p:cNvPr id="220" name="Google Shape;220;p2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Restricting relay access by mynetworks </a:t>
            </a:r>
            <a:r>
              <a:rPr lang="en-US" sz="2400"/>
              <a:t>(override mynetworks_style)</a:t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List individual IP or subnets in network/netmask notation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E.g. in /usr/local/etc/postfix/mynetworks</a:t>
            </a:r>
            <a:endParaRPr sz="24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127.0.0.0/8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140.113.0.0/16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10.113.0.0/16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Relay depends on the type of your mail server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smtp.cs.nctu.edu.tw will be different from csmx1.cs.nctu.edu.tw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Outgoing: usually accepts submission from local domain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Incoming: may relay mails for trusted domains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221" name="Google Shape;221;p2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 sz="4000"/>
              <a:t> Rewriting address (1)</a:t>
            </a:r>
            <a:endParaRPr sz="4000"/>
          </a:p>
        </p:txBody>
      </p:sp>
      <p:sp>
        <p:nvSpPr>
          <p:cNvPr id="227" name="Google Shape;227;p26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 unqualified address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To append "myorigin" to local name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lctseng =&gt; lctseng</a:t>
            </a:r>
            <a:r>
              <a:rPr b="1" lang="en-US" sz="2000">
                <a:solidFill>
                  <a:srgbClr val="2E75B5"/>
                </a:solidFill>
              </a:rPr>
              <a:t>@nasa.cs.nctu.edu.tw</a:t>
            </a:r>
            <a:endParaRPr b="1" sz="2000">
              <a:solidFill>
                <a:srgbClr val="2E75B5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append_at_myorigin = yes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To append "mydomain" to address that contain only host.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lctseng@nasa=&gt; lctseng@nasa</a:t>
            </a:r>
            <a:r>
              <a:rPr b="1" lang="en-US" sz="2000">
                <a:solidFill>
                  <a:srgbClr val="2E75B5"/>
                </a:solidFill>
              </a:rPr>
              <a:t>.cs.nctu.edu.tw</a:t>
            </a:r>
            <a:endParaRPr b="1" sz="2000">
              <a:solidFill>
                <a:srgbClr val="2E75B5"/>
              </a:solidFill>
            </a:endParaRPr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append_dot_mydomain = yes</a:t>
            </a:r>
            <a:endParaRPr/>
          </a:p>
        </p:txBody>
      </p:sp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 sz="4000"/>
              <a:t> Rewriting address (2)</a:t>
            </a:r>
            <a:endParaRPr sz="4000"/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Masquerading hostname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Hide the names of internal hosts to make all addresses appear as if they come from the same mail server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It is often used in out-going mail gateway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masquerade_domains = cs.nctu.edu.tw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lctseng@subdomain.cs.nctu.edu.tw =&gt; lctseng@cs.nctu.edu.tw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masquerade_domains = !chairman.cs.nctu.edu.tw cs.nctu.edu.tw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masquerade_exceptions = admin, root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Rewrite to all envelope and header address </a:t>
            </a:r>
            <a:r>
              <a:rPr lang="en-US" sz="2400">
                <a:solidFill>
                  <a:srgbClr val="FF0000"/>
                </a:solidFill>
              </a:rPr>
              <a:t>excepts </a:t>
            </a:r>
            <a:r>
              <a:rPr lang="en-US" sz="2400" u="sng">
                <a:solidFill>
                  <a:srgbClr val="2E75B5"/>
                </a:solidFill>
              </a:rPr>
              <a:t>envelope recipient </a:t>
            </a:r>
            <a:r>
              <a:rPr lang="en-US" sz="2400"/>
              <a:t>address (the default)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masquerade_class = envelope_sender, header_sender, header_recipient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This allows incoming messages can be filtered based on their recipient address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t/>
            </a:r>
            <a:endParaRPr sz="3600"/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 sz="4000"/>
              <a:t> Rewriting address (3)</a:t>
            </a:r>
            <a:endParaRPr sz="4000"/>
          </a:p>
        </p:txBody>
      </p:sp>
      <p:sp>
        <p:nvSpPr>
          <p:cNvPr id="241" name="Google Shape;241;p2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Canonical address – canonical(5)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Rewrite both </a:t>
            </a:r>
            <a:r>
              <a:rPr lang="en-US" sz="2400">
                <a:solidFill>
                  <a:schemeClr val="accent5"/>
                </a:solidFill>
              </a:rPr>
              <a:t>header</a:t>
            </a:r>
            <a:r>
              <a:rPr lang="en-US" sz="2400"/>
              <a:t> and </a:t>
            </a:r>
            <a:r>
              <a:rPr lang="en-US" sz="2400">
                <a:solidFill>
                  <a:schemeClr val="accent5"/>
                </a:solidFill>
              </a:rPr>
              <a:t>envelope</a:t>
            </a:r>
            <a:r>
              <a:rPr lang="en-US" sz="2400"/>
              <a:t> </a:t>
            </a:r>
            <a:r>
              <a:rPr lang="en-US" sz="2400" u="sng">
                <a:solidFill>
                  <a:srgbClr val="FF0000"/>
                </a:solidFill>
              </a:rPr>
              <a:t>recursively</a:t>
            </a:r>
            <a:r>
              <a:rPr lang="en-US" sz="2400"/>
              <a:t> invoked by </a:t>
            </a:r>
            <a:r>
              <a:rPr lang="en-US" sz="2400">
                <a:solidFill>
                  <a:schemeClr val="accent5"/>
                </a:solidFill>
              </a:rPr>
              <a:t>cleanup</a:t>
            </a:r>
            <a:r>
              <a:rPr lang="en-US" sz="2400"/>
              <a:t> daemon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main.cf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canonical_maps = hash:/usr/local/etc/postfix/canonical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canonical_classes = envelope_sender, envelope_recipient,</a:t>
            </a:r>
            <a:br>
              <a:rPr lang="en-US" sz="2400"/>
            </a:br>
            <a:r>
              <a:rPr lang="en-US" sz="2400"/>
              <a:t>                                 header_sender, header_recipient</a:t>
            </a:r>
            <a:endParaRPr sz="2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canonical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800"/>
              <a:t>/^(.*)@(t)?(cs)?(bsd|linux|sun)\d*\.cs\.nctu\.edu\.tw$/	$1@cs.nctu.edu.tw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Simlar configurations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sender_canonical_maps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、</a:t>
            </a:r>
            <a:r>
              <a:rPr lang="en-US" sz="2400"/>
              <a:t>sender_canonical_classes</a:t>
            </a:r>
            <a:endParaRPr sz="24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recipient_canonical_maps</a:t>
            </a:r>
            <a:r>
              <a:rPr lang="en-US" sz="2400">
                <a:latin typeface="PMingLiu"/>
                <a:ea typeface="PMingLiu"/>
                <a:cs typeface="PMingLiu"/>
                <a:sym typeface="PMingLiu"/>
              </a:rPr>
              <a:t>、</a:t>
            </a:r>
            <a:r>
              <a:rPr lang="en-US" sz="2400"/>
              <a:t>recipient_canonical_classes</a:t>
            </a:r>
            <a:endParaRPr sz="24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42" name="Google Shape;242;p2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9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Postfix Configuration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 sz="4000"/>
              <a:t> Rewriting address (4)</a:t>
            </a:r>
            <a:endParaRPr sz="4000"/>
          </a:p>
        </p:txBody>
      </p:sp>
      <p:sp>
        <p:nvSpPr>
          <p:cNvPr id="248" name="Google Shape;248;p29"/>
          <p:cNvSpPr txBox="1"/>
          <p:nvPr>
            <p:ph idx="1" type="body"/>
          </p:nvPr>
        </p:nvSpPr>
        <p:spPr>
          <a:xfrm>
            <a:off x="691978" y="1351004"/>
            <a:ext cx="10791568" cy="5506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Relocated users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Used to inform sender that the recipient is moved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"user has moved to </a:t>
            </a:r>
            <a:r>
              <a:rPr i="1" lang="en-US" sz="2400"/>
              <a:t>new</a:t>
            </a:r>
            <a:r>
              <a:rPr b="1" lang="en-US" sz="2400"/>
              <a:t>_</a:t>
            </a:r>
            <a:r>
              <a:rPr i="1" lang="en-US" sz="2400"/>
              <a:t>location</a:t>
            </a:r>
            <a:r>
              <a:rPr lang="en-US" sz="2400"/>
              <a:t>" bounce messages</a:t>
            </a:r>
            <a:endParaRPr sz="22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main.cf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relocated_maps = hash:/usr/local/etc/postfix/relocated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relocated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400"/>
              <a:t>andy@nasa.cs.nctu.edu.tw	andyliu@abc.com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400"/>
              <a:t>lctseng				EC319, NCTU, Hsinchu, ROC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2400"/>
              <a:t>@nabsd.cs.nctu.edu.tw	zfs.cs.nctu.edu.tw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Unknown users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Not local user and not found in maps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Default action: reject	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49" name="Google Shape;249;p2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9"/>
          <p:cNvSpPr txBox="1"/>
          <p:nvPr/>
        </p:nvSpPr>
        <p:spPr>
          <a:xfrm>
            <a:off x="4849501" y="5241870"/>
            <a:ext cx="59504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can be anything: phone number, street address, …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Role of Postfix</a:t>
            </a:r>
            <a:endParaRPr/>
          </a:p>
        </p:txBody>
      </p:sp>
      <p:sp>
        <p:nvSpPr>
          <p:cNvPr id="42" name="Google Shape;42;p3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MTA that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Receive and deliver email over the network (SMTP)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Local delivery</a:t>
            </a:r>
            <a:endParaRPr/>
          </a:p>
          <a:p>
            <a:pPr indent="-450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http://www.postfix.org/OVERVIEW.html</a:t>
            </a:r>
            <a:r>
              <a:rPr lang="en-US"/>
              <a:t> 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3" name="Google Shape;43;p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" name="Google Shape;4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37582" y="3008833"/>
            <a:ext cx="7300361" cy="359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0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master.cf (1)</a:t>
            </a:r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/usr/local/etc/postfix/master.cf (</a:t>
            </a:r>
            <a:r>
              <a:rPr lang="en-US" sz="2800">
                <a:solidFill>
                  <a:srgbClr val="FF0000"/>
                </a:solidFill>
              </a:rPr>
              <a:t>master(5)</a:t>
            </a:r>
            <a:r>
              <a:rPr lang="en-US" sz="2800"/>
              <a:t>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Define services that </a:t>
            </a:r>
            <a:r>
              <a:rPr b="1" lang="en-US" sz="2400"/>
              <a:t>master</a:t>
            </a:r>
            <a:r>
              <a:rPr lang="en-US" sz="2400"/>
              <a:t> daemon can invoke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Each row defines a service and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Each column contains a specific configuration option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1597400" y="3116025"/>
            <a:ext cx="9308100" cy="35403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==========================================================================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service type  private unpriv  chroot  wakeup  maxproc command + args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              (yes)   (yes)   (yes)   (never) (100)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==========================================================================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smtp      inet  n       -       n       -       -       smtpd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pickup    unix  n       -       n       60      1       pickup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cleanup   unix  n       -       n       -       0       cleanup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rewrite   unix  -       -       n       -       -       trivial-rewrite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smtp      unix  -       -       n       -       -       smtp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     unix  -       n       n       -       -       local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virtual   unix  -       n       n       -       -       virtual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relay     unix  -       -       n       -       -       smtp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-o smtp_fallback_relay=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lmtp      unix  -       -       n       -       -       lmtp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maildrop  unix  -       n       n       -       -       pipe</a:t>
            </a:r>
            <a:endParaRPr b="1"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flags=DRhu user=vmail argv=/usr/local/bin/maildrop -d ${recipient}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master.cf (2)</a:t>
            </a:r>
            <a:endParaRPr/>
          </a:p>
        </p:txBody>
      </p:sp>
      <p:sp>
        <p:nvSpPr>
          <p:cNvPr id="264" name="Google Shape;264;p31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Configuration options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Service name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Service type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inet, unix, fifo (obsolete), or pass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Private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Access to this component is restricted to the Postfix system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"inet" type cannot be private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Unprivileged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Run with the least amount of privilege required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y will run with the account defined in "mail_owner"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 will run with root privilege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local, pipe, spawn, and virtual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Configuration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master.cf (3)</a:t>
            </a:r>
            <a:endParaRPr/>
          </a:p>
        </p:txBody>
      </p:sp>
      <p:sp>
        <p:nvSpPr>
          <p:cNvPr id="271" name="Google Shape;271;p32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Char char="•"/>
            </a:pPr>
            <a:r>
              <a:rPr lang="en-US">
                <a:solidFill>
                  <a:srgbClr val="000000"/>
                </a:solidFill>
              </a:rPr>
              <a:t>Configuration options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Chroot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chroot location is defined in "queue_directory"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Wake up time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Automatically wake up the service after the number of seconds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Process limit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Number of processes that can be executed simultaneously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Default count is defined in "default_process_limit"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command + args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Default path is defined in "daemon_directory"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/usr/libexec/postfix 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272" name="Google Shape;272;p3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Architecture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US"/>
              <a:t>Message OUT</a:t>
            </a:r>
            <a:endParaRPr/>
          </a:p>
        </p:txBody>
      </p:sp>
      <p:sp>
        <p:nvSpPr>
          <p:cNvPr id="278" name="Google Shape;278;p33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Local delivery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Relay to the destinations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 delivery agent (MDA)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Specify in /usr/local/etc/postfix/master.cf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How a client program connects to a service and what daemon program runs when a service is requested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lmtp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Local Mail Transfer Protocol (Limited SMTP)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 queue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One recipient at once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Used to deliver to mail systems on the same network or even the same host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pipe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Used to deliver message to external program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79" name="Google Shape;279;p3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Mail Relaying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Transport Maps (1)</a:t>
            </a:r>
            <a:endParaRPr/>
          </a:p>
        </p:txBody>
      </p:sp>
      <p:sp>
        <p:nvSpPr>
          <p:cNvPr id="285" name="Google Shape;285;p34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Transport maps – transport(5)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It </a:t>
            </a:r>
            <a:r>
              <a:rPr lang="en-US" sz="2000">
                <a:solidFill>
                  <a:schemeClr val="accent6"/>
                </a:solidFill>
              </a:rPr>
              <a:t>override</a:t>
            </a:r>
            <a:r>
              <a:rPr lang="en-US" sz="2000">
                <a:solidFill>
                  <a:srgbClr val="2E75B5"/>
                </a:solidFill>
              </a:rPr>
              <a:t> </a:t>
            </a:r>
            <a:r>
              <a:rPr lang="en-US" sz="2000">
                <a:solidFill>
                  <a:srgbClr val="7030A0"/>
                </a:solidFill>
              </a:rPr>
              <a:t>default</a:t>
            </a:r>
            <a:r>
              <a:rPr lang="en-US" sz="2000">
                <a:solidFill>
                  <a:srgbClr val="2E75B5"/>
                </a:solidFill>
              </a:rPr>
              <a:t> </a:t>
            </a:r>
            <a:r>
              <a:rPr lang="en-US" sz="2000"/>
              <a:t>transport method to deliver messages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In main.cf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transport_maps = hash:/usr/local/etc/postfix/transport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In transport file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domain_or_address	transport:nexthop</a:t>
            </a:r>
            <a:endParaRPr sz="1600"/>
          </a:p>
          <a:p>
            <a:pPr indent="-1651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csie.nctu.edu.tw		smtp:</a:t>
            </a:r>
            <a:r>
              <a:rPr lang="en-US" sz="1600">
                <a:solidFill>
                  <a:srgbClr val="1F3864"/>
                </a:solidFill>
              </a:rPr>
              <a:t>[</a:t>
            </a:r>
            <a:r>
              <a:rPr lang="en-US" sz="1600"/>
              <a:t>mailgate.csie.nctu.edu.tw</a:t>
            </a:r>
            <a:r>
              <a:rPr lang="en-US" sz="1600">
                <a:solidFill>
                  <a:srgbClr val="1F3864"/>
                </a:solidFill>
              </a:rPr>
              <a:t>]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cs.nctu.edu.tw		smtp:[csmailgate.cs.nctu.edu.tw]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cis.nctu.edu.tw		smtp:[mail.cis.nctu.edu.tw]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example.com		smtp:</a:t>
            </a:r>
            <a:r>
              <a:rPr lang="en-US" sz="1600">
                <a:solidFill>
                  <a:srgbClr val="7030A0"/>
                </a:solidFill>
              </a:rPr>
              <a:t>[192.168.23.56]</a:t>
            </a:r>
            <a:r>
              <a:rPr lang="en-US" sz="1600"/>
              <a:t>:20025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orillynet.com		smtp</a:t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ora.com			maildrop</a:t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kdent@ora.com		error:no mail accepted for kdent</a:t>
            </a:r>
            <a:endParaRPr sz="16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286" name="Google Shape;286;p3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4"/>
          <p:cNvSpPr txBox="1"/>
          <p:nvPr/>
        </p:nvSpPr>
        <p:spPr>
          <a:xfrm>
            <a:off x="4403678" y="2994813"/>
            <a:ext cx="29595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"Service" defined in master.cf</a:t>
            </a:r>
            <a:endParaRPr sz="1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34"/>
          <p:cNvCxnSpPr/>
          <p:nvPr/>
        </p:nvCxnSpPr>
        <p:spPr>
          <a:xfrm flipH="1">
            <a:off x="3971678" y="3148121"/>
            <a:ext cx="432000" cy="216000"/>
          </a:xfrm>
          <a:prstGeom prst="curvedConnector3">
            <a:avLst>
              <a:gd fmla="val 101097" name="adj1"/>
            </a:avLst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Mail Relaying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Transport Maps (2)</a:t>
            </a:r>
            <a:endParaRPr/>
          </a:p>
        </p:txBody>
      </p:sp>
      <p:sp>
        <p:nvSpPr>
          <p:cNvPr id="294" name="Google Shape;294;p3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Usage in transport map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MX =&gt; Local delivery mail server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mailpost to bbs/news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Postponing mail relay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Such as ISP has to postpone until customer network is online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In transport map:</a:t>
            </a:r>
            <a:br>
              <a:rPr lang="en-US" sz="1800"/>
            </a:br>
            <a:r>
              <a:rPr lang="en-US" sz="1800"/>
              <a:t>abc.com		ondemand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In /usr/local/etc/postfix/master.cf</a:t>
            </a:r>
            <a:br>
              <a:rPr lang="en-US" sz="1800"/>
            </a:br>
            <a:r>
              <a:rPr lang="en-US" sz="1800"/>
              <a:t>ondemand    unix    -    -    n    -    -    smtp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In /usr/local/etc/postfix/main.cf</a:t>
            </a:r>
            <a:br>
              <a:rPr lang="en-US" sz="1800"/>
            </a:br>
            <a:r>
              <a:rPr lang="en-US" sz="1800"/>
              <a:t>defer_transports = ondemand</a:t>
            </a:r>
            <a:br>
              <a:rPr lang="en-US" sz="1800"/>
            </a:br>
            <a:r>
              <a:rPr lang="en-US" sz="1800"/>
              <a:t>transport_maps = hash:/usr/local/etc/postfix/transport</a:t>
            </a:r>
            <a:endParaRPr/>
          </a:p>
          <a:p>
            <a:pPr indent="-17145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Whenever the customer network is online, do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$ postqueue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-US" sz="1600"/>
              <a:t>s abc.com</a:t>
            </a:r>
            <a:endParaRPr/>
          </a:p>
          <a:p>
            <a:pPr indent="-254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295" name="Google Shape;295;p3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5"/>
          <p:cNvSpPr txBox="1"/>
          <p:nvPr/>
        </p:nvSpPr>
        <p:spPr>
          <a:xfrm>
            <a:off x="6387600" y="4681468"/>
            <a:ext cx="4916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"ondemand" transport should trigger by postqueue </a:t>
            </a:r>
            <a:endParaRPr/>
          </a:p>
        </p:txBody>
      </p:sp>
      <p:cxnSp>
        <p:nvCxnSpPr>
          <p:cNvPr id="297" name="Google Shape;297;p35"/>
          <p:cNvCxnSpPr/>
          <p:nvPr/>
        </p:nvCxnSpPr>
        <p:spPr>
          <a:xfrm rot="10800000">
            <a:off x="4695825" y="4933950"/>
            <a:ext cx="1750684" cy="4936"/>
          </a:xfrm>
          <a:prstGeom prst="straightConnector1">
            <a:avLst/>
          </a:prstGeom>
          <a:solidFill>
            <a:schemeClr val="accent1"/>
          </a:solidFill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Mail Relaying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Inbound Mail Gateway (1)</a:t>
            </a:r>
            <a:endParaRPr/>
          </a:p>
        </p:txBody>
      </p:sp>
      <p:sp>
        <p:nvSpPr>
          <p:cNvPr id="303" name="Google Shape;303;p36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Inbound Mail Gateway (IMG, MX)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Accept all mail for a network from the Internet and relays it to internal mail systems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E.g.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gw.example.com is a IMG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With MX records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mail1.example.com is internal mail system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Serves internal subnet</a:t>
            </a:r>
            <a:endParaRPr/>
          </a:p>
        </p:txBody>
      </p:sp>
      <p:sp>
        <p:nvSpPr>
          <p:cNvPr id="304" name="Google Shape;304;p3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5" name="Google Shape;30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20491" y="3060152"/>
            <a:ext cx="7090535" cy="3296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Mail Relaying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Inbound Mail Gateway (2)</a:t>
            </a:r>
            <a:endParaRPr/>
          </a:p>
        </p:txBody>
      </p:sp>
      <p:sp>
        <p:nvSpPr>
          <p:cNvPr id="311" name="Google Shape;311;p3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be IMG, suppose 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You are administrator for cs.nctu.edu.tw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Hostname is csmx1.cs.nctu.edu.tw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You have to be the IMG for secureLab.cs.nctu.edu.tw and javaLab.cs.nctu.edu.tw</a:t>
            </a:r>
            <a:endParaRPr/>
          </a:p>
          <a:p>
            <a:pPr indent="-381000" lvl="2" marL="12382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Firewall only allow outsource connect to IMG port 25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The MX record for secureLab.cs.nctu.edu.tw and javaLab.cs.nctu.edu.tw should point to  csmx1.cs.nctu.edu.tw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In csmx1.cs.nctu.edu.tw, </a:t>
            </a:r>
            <a:br>
              <a:rPr lang="en-US" sz="1800"/>
            </a:br>
            <a:r>
              <a:rPr lang="en-US" sz="1800"/>
              <a:t>relay_domains = secureLab.cs.nctu.edu.tw javaLab.cs.nctu.edu.tw</a:t>
            </a:r>
            <a:br>
              <a:rPr lang="en-US" sz="1800"/>
            </a:br>
            <a:r>
              <a:rPr lang="en-US" sz="1800"/>
              <a:t>transport_maps = hash:/usr/local/etc/postfix/transport</a:t>
            </a:r>
            <a:br>
              <a:rPr lang="en-US" sz="1800"/>
            </a:br>
            <a:r>
              <a:rPr lang="en-US" sz="1800"/>
              <a:t>secureLab.cs.nctu.edu.tw		relay:[secureLab.cs.nctu.edu.tw]</a:t>
            </a:r>
            <a:br>
              <a:rPr lang="en-US" sz="1800"/>
            </a:br>
            <a:r>
              <a:rPr lang="en-US" sz="1800"/>
              <a:t>javaLab.cs.nctu.edu.tw		relay:[javaLab.cs.nctu.edu.tw]</a:t>
            </a:r>
            <a:endParaRPr/>
          </a:p>
          <a:p>
            <a:pPr indent="-342900" lvl="1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/>
              <a:t>In secureLab.cs.nctu.edu.tw ( and so do javaLab.cs.nctu.edu.tw)</a:t>
            </a:r>
            <a:br>
              <a:rPr lang="en-US" sz="1800"/>
            </a:br>
            <a:r>
              <a:rPr lang="en-US" sz="1800"/>
              <a:t>mydestination = secureLab.cs.nctu.edu.tw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12" name="Google Shape;312;p3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86829" y="4102848"/>
            <a:ext cx="3532080" cy="16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9829801" y="5094081"/>
            <a:ext cx="7708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csmx1</a:t>
            </a:r>
            <a:endParaRPr/>
          </a:p>
        </p:txBody>
      </p:sp>
      <p:sp>
        <p:nvSpPr>
          <p:cNvPr id="315" name="Google Shape;315;p37"/>
          <p:cNvSpPr txBox="1"/>
          <p:nvPr/>
        </p:nvSpPr>
        <p:spPr>
          <a:xfrm>
            <a:off x="10591524" y="5808315"/>
            <a:ext cx="113223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javaLab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secureLab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Mail Relaying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 </a:t>
            </a:r>
            <a:r>
              <a:rPr lang="en-US"/>
              <a:t>Outbound Mail Gateway</a:t>
            </a:r>
            <a:endParaRPr/>
          </a:p>
        </p:txBody>
      </p:sp>
      <p:sp>
        <p:nvSpPr>
          <p:cNvPr id="321" name="Google Shape;321;p38"/>
          <p:cNvSpPr txBox="1"/>
          <p:nvPr>
            <p:ph idx="1" type="body"/>
          </p:nvPr>
        </p:nvSpPr>
        <p:spPr>
          <a:xfrm>
            <a:off x="691978" y="1351004"/>
            <a:ext cx="8143909" cy="5099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Outbound Mail Gateway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Accept mails from inside network and relay them to Internet hosts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To be OMG, suppose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You are administrator for cs.nctu.edu.tw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Hostname is csmailer.cs.nctu.edu.tw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You have to be the OMG for secureLab.cs.nctu.edu.tw and javaLab.cs.nctu.edu.tw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-US" sz="1800"/>
              <a:t>In main.cf of csmailer.cs.nctu.edu.tw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7030A0"/>
                </a:solidFill>
              </a:rPr>
              <a:t>mynetworks </a:t>
            </a:r>
            <a:r>
              <a:rPr lang="en-US" sz="1800"/>
              <a:t>= hash:/usr/local/etc/postfix/mynetworks</a:t>
            </a:r>
            <a:endParaRPr sz="1800"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br>
              <a:rPr lang="en-US" sz="1800"/>
            </a:br>
            <a:endParaRPr sz="1800"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 startAt="2"/>
            </a:pPr>
            <a:r>
              <a:rPr lang="en-US" sz="1800"/>
              <a:t>All students in secureLab/javaLab will configure their MUA to use secureLab/javaLab.cs.nctu.edu.tw to be the SMTP server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 startAt="2"/>
            </a:pPr>
            <a:r>
              <a:rPr lang="en-US" sz="1800"/>
              <a:t>In main.cf of secureLab/javaLab.cs.nctu.edu.tw, </a:t>
            </a:r>
            <a:endParaRPr/>
          </a:p>
          <a:p>
            <a:pPr indent="-381000" lvl="1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7030A0"/>
                </a:solidFill>
              </a:rPr>
              <a:t>relayhost </a:t>
            </a:r>
            <a:r>
              <a:rPr lang="en-US" sz="1800"/>
              <a:t>= [csmailer.cs.nctu.edu.tw]</a:t>
            </a:r>
            <a:endParaRPr/>
          </a:p>
        </p:txBody>
      </p:sp>
      <p:sp>
        <p:nvSpPr>
          <p:cNvPr id="322" name="Google Shape;322;p3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38"/>
          <p:cNvSpPr txBox="1"/>
          <p:nvPr/>
        </p:nvSpPr>
        <p:spPr>
          <a:xfrm>
            <a:off x="1633497" y="4472609"/>
            <a:ext cx="2262642" cy="584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secureLab.cs.nctu.edu.tw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javaLab.cs.nctu.edu.tw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4" name="Google Shape;324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84543" y="1210962"/>
            <a:ext cx="3599003" cy="4793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9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Queue Management</a:t>
            </a:r>
            <a:endParaRPr/>
          </a:p>
        </p:txBody>
      </p:sp>
      <p:sp>
        <p:nvSpPr>
          <p:cNvPr id="330" name="Google Shape;330;p39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queue manage daemon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“</a:t>
            </a:r>
            <a:r>
              <a:rPr lang="en-US" sz="2000"/>
              <a:t>qmgr”</a:t>
            </a:r>
            <a:r>
              <a:rPr lang="en-US" sz="2000"/>
              <a:t> daemon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Unique queue ID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Queue directories (/var/spool/postfix/*)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active, bounce, corrupt, deferred, hold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Message movement between queues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T</a:t>
            </a:r>
            <a:r>
              <a:rPr lang="en-US" sz="2000"/>
              <a:t>akes messages alternatively between incoming and deferred to active queue</a:t>
            </a:r>
            <a:endParaRPr sz="20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331" name="Google Shape;331;p3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5311" y="4270642"/>
            <a:ext cx="6040003" cy="2321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Architecture</a:t>
            </a:r>
            <a:endParaRPr/>
          </a:p>
        </p:txBody>
      </p:sp>
      <p:sp>
        <p:nvSpPr>
          <p:cNvPr id="50" name="Google Shape;50;p4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Modular-design MTA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Not</a:t>
            </a:r>
            <a:r>
              <a:rPr lang="en-US" sz="2000"/>
              <a:t> a monolithic system (e.g. sendmail).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</a:t>
            </a:r>
            <a:r>
              <a:rPr lang="en-US" sz="2000"/>
              <a:t>everal individual programs =&gt; each one handles specific task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</a:t>
            </a:r>
            <a:r>
              <a:rPr lang="en-US" sz="2000"/>
              <a:t>ost important: “master”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Reside i</a:t>
            </a:r>
            <a:r>
              <a:rPr lang="en-US" sz="1800"/>
              <a:t>n memory (daemon)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Load</a:t>
            </a:r>
            <a:r>
              <a:rPr lang="en-US" sz="1800"/>
              <a:t> configuration from </a:t>
            </a:r>
            <a:r>
              <a:rPr lang="en-US" sz="1800">
                <a:solidFill>
                  <a:srgbClr val="548135"/>
                </a:solidFill>
              </a:rPr>
              <a:t>master.cf</a:t>
            </a:r>
            <a:r>
              <a:rPr lang="en-US" sz="1800"/>
              <a:t> and </a:t>
            </a:r>
            <a:r>
              <a:rPr lang="en-US" sz="1800">
                <a:solidFill>
                  <a:srgbClr val="548135"/>
                </a:solidFill>
              </a:rPr>
              <a:t>main.cf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Invoke other processes for tasks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Major tasks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Receive mail and put in </a:t>
            </a:r>
            <a:r>
              <a:rPr lang="en-US" sz="2000">
                <a:solidFill>
                  <a:srgbClr val="FF0000"/>
                </a:solidFill>
              </a:rPr>
              <a:t>queue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Queue management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Delivery mail from queue 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1" name="Google Shape;51;p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7349" y="5525501"/>
            <a:ext cx="7740825" cy="1127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0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Queue Management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Queue Scheduling </a:t>
            </a:r>
            <a:endParaRPr/>
          </a:p>
        </p:txBody>
      </p:sp>
      <p:sp>
        <p:nvSpPr>
          <p:cNvPr id="338" name="Google Shape;338;p40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Double delay in deferred messages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Between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minimal_backoff_time = 300s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maximal_backoff_time = 4000s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</a:t>
            </a:r>
            <a:r>
              <a:rPr lang="en-US" sz="2400"/>
              <a:t>eriodically scan deferred queue for reborn</a:t>
            </a:r>
            <a:r>
              <a:rPr lang="en-US" sz="2400"/>
              <a:t> messages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queue_run_delay = 300s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Deferred =&gt; bounce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maximal_queue_lifetime = 5d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39" name="Google Shape;339;p4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Queue Management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Message Delivery</a:t>
            </a:r>
            <a:endParaRPr/>
          </a:p>
        </p:txBody>
      </p:sp>
      <p:sp>
        <p:nvSpPr>
          <p:cNvPr id="345" name="Google Shape;345;p41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Controlling outgoing messages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Avoid </a:t>
            </a:r>
            <a:r>
              <a:rPr lang="en-US" sz="2000"/>
              <a:t>overwhelming</a:t>
            </a:r>
            <a:r>
              <a:rPr lang="en-US" sz="2000"/>
              <a:t> the destination when there are lots of messages to it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</a:t>
            </a:r>
            <a:r>
              <a:rPr lang="en-US" sz="2000"/>
              <a:t>oncurrent delivery succeed =&gt; increase concurrency between: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initial_destination_concurrency = 5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default_destination_concurrency_limit = 20</a:t>
            </a:r>
            <a:endParaRPr/>
          </a:p>
          <a:p>
            <a:pPr indent="-2032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Under control by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maxproc in /usr/local/etc/postfix/master.cf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Customization for different </a:t>
            </a:r>
            <a:r>
              <a:rPr lang="en-US" sz="1800"/>
              <a:t>transport mailers</a:t>
            </a:r>
            <a:r>
              <a:rPr lang="en-US" sz="1800"/>
              <a:t>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smtp_destination_concurrency_limit = 25              </a:t>
            </a:r>
            <a:r>
              <a:rPr lang="en-US" sz="1600">
                <a:solidFill>
                  <a:srgbClr val="FF0000"/>
                </a:solidFill>
              </a:rPr>
              <a:t>for external delivery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local_destination_concurrency_limit = 10              </a:t>
            </a:r>
            <a:r>
              <a:rPr lang="en-US" sz="1600">
                <a:solidFill>
                  <a:srgbClr val="FF0000"/>
                </a:solidFill>
              </a:rPr>
              <a:t>for local recipients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Control how many recipients for a single outgoing message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default_destination_recipient_limit = 50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Customization for transport mailers: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smtp_destination_recipient_limit = 100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346" name="Google Shape;346;p4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2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Queue Management – Error Notification</a:t>
            </a:r>
            <a:endParaRPr/>
          </a:p>
        </p:txBody>
      </p:sp>
      <p:sp>
        <p:nvSpPr>
          <p:cNvPr id="352" name="Google Shape;352;p42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Sending error messages to administrator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E</a:t>
            </a:r>
            <a:r>
              <a:rPr lang="en-US" sz="2400"/>
              <a:t>rror classes to be generated and sent to administrator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notify_classes = resource, software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Possible e</a:t>
            </a:r>
            <a:r>
              <a:rPr lang="en-US" sz="2400"/>
              <a:t>rror classes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353" name="Google Shape;353;p4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4" name="Google Shape;354;p42"/>
          <p:cNvGraphicFramePr/>
          <p:nvPr/>
        </p:nvGraphicFramePr>
        <p:xfrm>
          <a:off x="2416624" y="331048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{12730FCA-57BA-477E-870C-EFA227E652F3}</a:tableStyleId>
              </a:tblPr>
              <a:tblGrid>
                <a:gridCol w="1106500"/>
                <a:gridCol w="3563925"/>
                <a:gridCol w="2289175"/>
              </a:tblGrid>
              <a:tr h="57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 Class</a:t>
                      </a:r>
                      <a:endParaRPr/>
                    </a:p>
                  </a:txBody>
                  <a:tcPr marT="45725" marB="45725" marR="91450" marL="9145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Noticed Recipient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(all default to postmaster)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00"/>
                    </a:solidFill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bounce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headers of bounced mails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bounce_notice_recipient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2bounce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undeliverable bounced mails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2bounce_notice_recipient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headers of delayed mails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delay_notice_recipient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91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policy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transcript when mail is reject due to</a:t>
                      </a:r>
                      <a:b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anti-spam restrictions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error_notice_recipient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protocol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transcript that has SMTP error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error_notice_recipient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resource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notice because of resource problem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error_notice_recipient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software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Send notice because of software problem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error_notice_recipient</a:t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4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Queue Management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Queue Tools (1)</a:t>
            </a:r>
            <a:endParaRPr/>
          </a:p>
        </p:txBody>
      </p:sp>
      <p:sp>
        <p:nvSpPr>
          <p:cNvPr id="360" name="Google Shape;360;p43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3"/>
              </a:rPr>
              <a:t>postqueue(1)</a:t>
            </a:r>
            <a:endParaRPr sz="1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US" sz="1600"/>
              <a:t>postqueue </a:t>
            </a:r>
            <a:r>
              <a:rPr lang="en-US" sz="16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600"/>
              <a:t>p  (or “mailq”)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Show the queued mails (no </a:t>
            </a:r>
            <a:r>
              <a:rPr lang="en-US" sz="1400">
                <a:solidFill>
                  <a:srgbClr val="FF0000"/>
                </a:solidFill>
              </a:rPr>
              <a:t>mail content</a:t>
            </a:r>
            <a:r>
              <a:rPr lang="en-US" sz="1400"/>
              <a:t>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US" sz="1600"/>
              <a:t>postqueue </a:t>
            </a:r>
            <a:r>
              <a:rPr lang="en-US" sz="16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600"/>
              <a:t>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Attempt to flush(deliver) all queued mail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US" sz="1600"/>
              <a:t>postqueue </a:t>
            </a:r>
            <a:r>
              <a:rPr lang="en-US" sz="16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600"/>
              <a:t>s cs.nctu.edu.tw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Schedule immediate delivery of all mail queued for site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postsuper(1)</a:t>
            </a:r>
            <a:endParaRPr sz="1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US" sz="1600"/>
              <a:t>Delete queued messages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postsuper </a:t>
            </a:r>
            <a:r>
              <a:rPr lang="en-US" sz="1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400"/>
              <a:t>d E757A3428C6 	(from incoming, active, deferred, hold)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postsuper </a:t>
            </a:r>
            <a:r>
              <a:rPr lang="en-US" sz="1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400"/>
              <a:t>d ALL 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US" sz="1600"/>
              <a:t>Put messages 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1600"/>
              <a:t>on hold</a:t>
            </a: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"</a:t>
            </a:r>
            <a:r>
              <a:rPr lang="en-US" sz="1600"/>
              <a:t> so that no attempt is made to deliver it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postsuper </a:t>
            </a:r>
            <a:r>
              <a:rPr lang="en-US" sz="1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400"/>
              <a:t>h E757A3428C6 	(from incoming, active, deferred)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US" sz="1600"/>
              <a:t>Release messages in hold queue (into deferred queue)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postsuper </a:t>
            </a:r>
            <a:r>
              <a:rPr lang="en-US" sz="1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400"/>
              <a:t>H ALL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</a:pPr>
            <a:r>
              <a:rPr lang="en-US" sz="1600"/>
              <a:t>Requeue messages into maildrop queue (maildrop =&gt; pickup =&gt; cleanup =&gt; incoming)</a:t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postsuper </a:t>
            </a:r>
            <a:r>
              <a:rPr lang="en-US" sz="1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400"/>
              <a:t>r E757A3428C6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00"/>
              <a:buChar char="□"/>
            </a:pPr>
            <a:r>
              <a:rPr lang="en-US" sz="1400"/>
              <a:t>postsuper </a:t>
            </a:r>
            <a:r>
              <a:rPr lang="en-US" sz="1400">
                <a:latin typeface="Times"/>
                <a:ea typeface="Times"/>
                <a:cs typeface="Times"/>
                <a:sym typeface="Times"/>
              </a:rPr>
              <a:t>–</a:t>
            </a:r>
            <a:r>
              <a:rPr lang="en-US" sz="1400"/>
              <a:t>r ALL</a:t>
            </a:r>
            <a:endParaRPr/>
          </a:p>
          <a:p>
            <a:pPr indent="-254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361" name="Google Shape;361;p4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5274" y="1744575"/>
            <a:ext cx="3026051" cy="266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Queue Management </a:t>
            </a:r>
            <a:r>
              <a:rPr lang="en-US">
                <a:latin typeface="Verdana"/>
                <a:ea typeface="Verdana"/>
                <a:cs typeface="Verdana"/>
                <a:sym typeface="Verdana"/>
              </a:rPr>
              <a:t>–</a:t>
            </a:r>
            <a:r>
              <a:rPr lang="en-US"/>
              <a:t> Queue Tools (2)</a:t>
            </a:r>
            <a:endParaRPr/>
          </a:p>
        </p:txBody>
      </p:sp>
      <p:sp>
        <p:nvSpPr>
          <p:cNvPr id="368" name="Google Shape;368;p44"/>
          <p:cNvSpPr txBox="1"/>
          <p:nvPr>
            <p:ph idx="1" type="body"/>
          </p:nvPr>
        </p:nvSpPr>
        <p:spPr>
          <a:xfrm>
            <a:off x="691978" y="1351005"/>
            <a:ext cx="2433370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postcat(1)</a:t>
            </a:r>
            <a:r>
              <a:rPr lang="en-US" sz="2000"/>
              <a:t>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Display the contents of a queue file 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69" name="Google Shape;369;p4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3125348" y="1423343"/>
            <a:ext cx="8831264" cy="4681282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nasa [/home/lctseng] -lctseng-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mailq</a:t>
            </a:r>
            <a:endParaRPr b="1" sz="12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-Queue ID- --Size-- ----Arrival Time---- -Sender/Recipient-------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3314234284A      602 Sat May 19 04:16:20  root@nasa.cs.nctu.edu.tw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(connect to csmx1.cs.nctu.edu.tw[140.113.235.104]:25: Operation timed out)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          lctseng@cs.nctu.edu.tw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nasa [/home/lctseng] -lctseng- </a:t>
            </a:r>
            <a:r>
              <a:rPr b="1" lang="en-US" sz="1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sudo postcat -q 3314234284A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</a:t>
            </a:r>
            <a:r>
              <a:rPr b="1" lang="en-US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ENVELOPE RECORDS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deferred/3/3314234284A ***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message_size:             602             214               1               0             602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message_arrival_time: Sat May 19 04:16:20 2012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create_time: Sat May 19 04:16:20 2012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sender: root@nasa.cs.nctu.edu.tw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named_attribute: rewrite_context=local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original_recipient: root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recipient: lctseng@cs.nctu.edu.tw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*** </a:t>
            </a:r>
            <a:r>
              <a:rPr b="1" lang="en-US" sz="12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MESSAGE CONTENTS</a:t>
            </a: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deferred/3/3314234284A ***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Received: by nasa.cs.nctu.edu.tw (Postfix)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3314234284A; Sat, 19 May 2012 04:16:20 +0800 (CST)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Delivered-To: root@nasa.cs.nctu.edu.tw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Received: by nasa.cs.nctu.edu.tw (Postfix, from userid 0)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id 2CB713427A5; Sat, 19 May 2012 04:16:20 +0800 (CST)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To: root@nasa.cs.nctu.edu.tw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Subject: nasa.cs.nctu.edu.tw weekly run output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Message-Id: &lt;20120518201620.2CB713427A5@nasa.cs.nctu.edu.tw&gt;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Sat, 19 May 2012 04:16:20 +0800 (CST)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From: root@nasa.cs.nctu.edu.tw (NASA Root)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Rebuilding locate database: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Rebuilding whatis database:</a:t>
            </a:r>
            <a:endParaRPr/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…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Multiple Domains</a:t>
            </a:r>
            <a:endParaRPr/>
          </a:p>
        </p:txBody>
      </p:sp>
      <p:sp>
        <p:nvSpPr>
          <p:cNvPr id="376" name="Google Shape;376;p4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 single system to host many domains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E.g.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We use csmailgate.cs.nctu.edu.tw to host both </a:t>
            </a:r>
            <a:r>
              <a:rPr b="1" lang="en-US" sz="1800">
                <a:solidFill>
                  <a:srgbClr val="FF0000"/>
                </a:solidFill>
              </a:rPr>
              <a:t>cs</a:t>
            </a:r>
            <a:r>
              <a:rPr b="1" lang="en-US" sz="1800"/>
              <a:t>.nctu.edu.tw</a:t>
            </a:r>
            <a:r>
              <a:rPr lang="en-US" sz="1800"/>
              <a:t> and </a:t>
            </a:r>
            <a:r>
              <a:rPr b="1" lang="en-US" sz="1800">
                <a:solidFill>
                  <a:srgbClr val="FF0000"/>
                </a:solidFill>
              </a:rPr>
              <a:t>csie</a:t>
            </a:r>
            <a:r>
              <a:rPr b="1" lang="en-US" sz="1800"/>
              <a:t>.nctu.edu.tw</a:t>
            </a:r>
            <a:endParaRPr b="1" sz="1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Purpose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Final delivery on the machine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Forwarding to destination elsewhere (mail gateway)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Important considerations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Does the same user id with different domain should go to the same mailbox or different mailbox?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YES	(shared domain)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NO	(separate domain)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Does every user require a system account in /etc/passwd ?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YES 	(system account)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NO	(virtual account)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377" name="Google Shape;377;p4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Multiple Domains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br>
              <a:rPr lang="en-US" sz="4000"/>
            </a:br>
            <a:r>
              <a:rPr lang="en-US" sz="4000"/>
              <a:t>	</a:t>
            </a:r>
            <a:r>
              <a:rPr lang="en-US" sz="3200"/>
              <a:t>Shared Domain with System Account</a:t>
            </a:r>
            <a:endParaRPr sz="3200"/>
          </a:p>
        </p:txBody>
      </p:sp>
      <p:sp>
        <p:nvSpPr>
          <p:cNvPr id="383" name="Google Shape;383;p46"/>
          <p:cNvSpPr txBox="1"/>
          <p:nvPr>
            <p:ph idx="1" type="body"/>
          </p:nvPr>
        </p:nvSpPr>
        <p:spPr>
          <a:xfrm>
            <a:off x="691978" y="1351005"/>
            <a:ext cx="10791568" cy="53704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Situation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A</a:t>
            </a:r>
            <a:r>
              <a:rPr lang="en-US" sz="2000"/>
              <a:t>ccept mails for both canonical and virtual domains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</a:t>
            </a:r>
            <a:r>
              <a:rPr lang="en-US" sz="2000"/>
              <a:t>ame mailbox for the same user id (lctseng@ =&gt; /var/mail/lctseng)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Procedure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Setup MX records for both domains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Modify 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2000"/>
              <a:t>mydomain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2000"/>
              <a:t> to canonical domain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Modify 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2000"/>
              <a:t>mydestination</a:t>
            </a:r>
            <a:r>
              <a:rPr lang="en-US" sz="20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2000"/>
              <a:t> parameter to let mails to virtual domain can be local delivered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E.g.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mydomain = cs.nctu.edu.tw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mydestination = $myhostname, $mydomain, csie.nctu.edu.tw</a:t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rPr lang="en-US" sz="1600"/>
              <a:t>	※ </a:t>
            </a:r>
            <a:r>
              <a:rPr lang="en-US" sz="1800"/>
              <a:t>In this way, mail to both </a:t>
            </a:r>
            <a:r>
              <a:rPr lang="en-US" sz="1800" u="sng">
                <a:solidFill>
                  <a:srgbClr val="FF0000"/>
                </a:solidFill>
              </a:rPr>
              <a:t>lctseng@cs.nctu.edu.tw</a:t>
            </a:r>
            <a:r>
              <a:rPr lang="en-US" sz="1800"/>
              <a:t> and </a:t>
            </a:r>
            <a:r>
              <a:rPr lang="en-US" sz="1800" u="sng">
                <a:solidFill>
                  <a:srgbClr val="FF0000"/>
                </a:solidFill>
              </a:rPr>
              <a:t>lctseng@csie.nctu.edu.tw</a:t>
            </a:r>
            <a:r>
              <a:rPr lang="en-US" sz="1800"/>
              <a:t> will go to csmailgate:/var/mail/lctseng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Limitation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Can not separate </a:t>
            </a:r>
            <a:r>
              <a:rPr lang="en-US" sz="2000" u="sng">
                <a:solidFill>
                  <a:srgbClr val="FF0000"/>
                </a:solidFill>
              </a:rPr>
              <a:t>lctseng@cs.nctu.edu.tw</a:t>
            </a:r>
            <a:r>
              <a:rPr lang="en-US" sz="2000"/>
              <a:t> from </a:t>
            </a:r>
            <a:r>
              <a:rPr lang="en-US" sz="2000" u="sng">
                <a:solidFill>
                  <a:srgbClr val="FF0000"/>
                </a:solidFill>
              </a:rPr>
              <a:t>lctseng@csie.nctu.edu.tw</a:t>
            </a:r>
            <a:r>
              <a:rPr lang="en-US" sz="2000"/>
              <a:t> </a:t>
            </a:r>
            <a:endParaRPr/>
          </a:p>
        </p:txBody>
      </p:sp>
      <p:sp>
        <p:nvSpPr>
          <p:cNvPr id="384" name="Google Shape;384;p4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Situation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A</a:t>
            </a:r>
            <a:r>
              <a:rPr lang="en-US" sz="2000"/>
              <a:t>ccept mails for both canonical and virtual domains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Mailboxes are not necessarily the same for the same user id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Procedure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Modify "mydomain" to canonical domain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Modify "virtual_alias_domains" to accept mails to virtual domains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Create "virtual_alias_maps" map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E.g.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mydomain = cs.nctu.edu.tw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virtual_alias_domains = abc.com.tw, xyz.com.tw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virtual_alias_maps = hash:/usr/local/etc/postfix/virtual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Limitation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Need to maintain system accounts for virtual domain users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390" name="Google Shape;390;p4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4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Multiple Domains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br>
              <a:rPr lang="en-US" sz="4000"/>
            </a:br>
            <a:r>
              <a:rPr lang="en-US" sz="4000"/>
              <a:t>	</a:t>
            </a:r>
            <a:r>
              <a:rPr lang="en-US" sz="3200"/>
              <a:t>Separate Domains with System Accounts</a:t>
            </a:r>
            <a:endParaRPr sz="3200"/>
          </a:p>
        </p:txBody>
      </p:sp>
      <p:sp>
        <p:nvSpPr>
          <p:cNvPr id="392" name="Google Shape;392;p47"/>
          <p:cNvSpPr txBox="1"/>
          <p:nvPr/>
        </p:nvSpPr>
        <p:spPr>
          <a:xfrm>
            <a:off x="7969635" y="4894637"/>
            <a:ext cx="2606907" cy="5847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CEO@abc.com.tw	andy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@xyz.com.tw	jack</a:t>
            </a:r>
            <a:endParaRPr/>
          </a:p>
        </p:txBody>
      </p:sp>
      <p:cxnSp>
        <p:nvCxnSpPr>
          <p:cNvPr id="393" name="Google Shape;393;p47"/>
          <p:cNvCxnSpPr/>
          <p:nvPr/>
        </p:nvCxnSpPr>
        <p:spPr>
          <a:xfrm rot="10800000">
            <a:off x="7627991" y="5395964"/>
            <a:ext cx="341644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Useful when users in virtual domains: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N</a:t>
            </a:r>
            <a:r>
              <a:rPr lang="en-US" sz="1800"/>
              <a:t>o need to login to system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Only retrieve mail through POP/IMAP server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Procedure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Modify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/>
              <a:t>virtual_mailbox_domains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/>
              <a:t> to let postfix know what mails it should accepts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Modify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/>
              <a:t>virtual_mailbox_base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/>
              <a:t> and create related directory to put mails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Create 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/>
              <a:t>virtual_mailbox_maps</a:t>
            </a:r>
            <a:r>
              <a:rPr lang="en-US" sz="1800">
                <a:latin typeface="Times"/>
                <a:ea typeface="Times"/>
                <a:cs typeface="Times"/>
                <a:sym typeface="Times"/>
              </a:rPr>
              <a:t>"</a:t>
            </a:r>
            <a:r>
              <a:rPr lang="en-US" sz="1800"/>
              <a:t> map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E.g.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virtual_mailbox_domain = abc.com.tw, xyz.com.tw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virtual_mailbox_base = /var/vmail</a:t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Create /var/vmail/abc-domain and /var/vmail/xyz-domain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virtual_mailbox_maps = hash:/usr/local/etc/postfix/vmailbox</a:t>
            </a:r>
            <a:endParaRPr sz="1600"/>
          </a:p>
          <a:p>
            <a:pPr indent="-1778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r>
              <a:t/>
            </a:r>
            <a:endParaRPr sz="16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800"/>
              <a:buChar char="□"/>
            </a:pPr>
            <a:r>
              <a:rPr lang="en-US" sz="1600"/>
              <a:t>In /usr/local/etc/postfix/vmailbox</a:t>
            </a:r>
            <a:endParaRPr sz="1600"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>
                <a:solidFill>
                  <a:srgbClr val="FF0000"/>
                </a:solidFill>
              </a:rPr>
              <a:t>CEO@abc.com.tw</a:t>
            </a:r>
            <a:r>
              <a:rPr lang="en-US" sz="1400"/>
              <a:t>	abc-domain/CEO	(Mailbox format)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400"/>
              <a:buChar char="•"/>
            </a:pPr>
            <a:r>
              <a:rPr lang="en-US" sz="1400">
                <a:solidFill>
                  <a:srgbClr val="FF0000"/>
                </a:solidFill>
              </a:rPr>
              <a:t>CEO@xyz.com.tw</a:t>
            </a:r>
            <a:r>
              <a:rPr lang="en-US" sz="1400"/>
              <a:t>	xyz-domain/CEO/	(Maildir format)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399" name="Google Shape;399;p4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4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Multiple Domains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br>
              <a:rPr lang="en-US" sz="4000"/>
            </a:br>
            <a:r>
              <a:rPr lang="en-US" sz="4000"/>
              <a:t>	</a:t>
            </a:r>
            <a:r>
              <a:rPr lang="en-US" sz="3200"/>
              <a:t>Separate Domains with Virtual Accounts (1)</a:t>
            </a:r>
            <a:endParaRPr sz="3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9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Ownerships of virtual mailboxes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Simplest way: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S</a:t>
            </a:r>
            <a:r>
              <a:rPr lang="en-US" sz="1800"/>
              <a:t>ame owner of POP/IMAP Servers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Flexibility in postfix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virtual_uid_maps and virtual_gid_maps</a:t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E.g.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virtual_uid_maps = static:1003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virtual_gid_maps = static:105</a:t>
            </a:r>
            <a:endParaRPr/>
          </a:p>
          <a:p>
            <a:pPr indent="-1143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virtual_uid_maps = hash:/usr/local/etc/postfix/virtual_uids</a:t>
            </a:r>
            <a:endParaRPr sz="1800"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virtual_uid_maps = hash:/usr/local/etc/postfix/virtual_uids  static:1003</a:t>
            </a:r>
            <a:endParaRPr/>
          </a:p>
          <a:p>
            <a:pPr indent="-1143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 /usr/local/etc/postfix/virtual_uids</a:t>
            </a:r>
            <a:endParaRPr sz="1800"/>
          </a:p>
          <a:p>
            <a:pPr indent="-228600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CEO@abc.com.tw	1004</a:t>
            </a:r>
            <a:endParaRPr/>
          </a:p>
          <a:p>
            <a:pPr indent="-228600" lvl="4" marL="2057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CEO@xyz.com.tw	1008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  <p:sp>
        <p:nvSpPr>
          <p:cNvPr id="406" name="Google Shape;406;p4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9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Multiple Domains </a:t>
            </a:r>
            <a:r>
              <a:rPr lang="en-US" sz="4000">
                <a:latin typeface="Verdana"/>
                <a:ea typeface="Verdana"/>
                <a:cs typeface="Verdana"/>
                <a:sym typeface="Verdana"/>
              </a:rPr>
              <a:t>–</a:t>
            </a:r>
            <a:br>
              <a:rPr lang="en-US" sz="4000"/>
            </a:br>
            <a:r>
              <a:rPr lang="en-US" sz="4000"/>
              <a:t>	</a:t>
            </a:r>
            <a:r>
              <a:rPr lang="en-US" sz="3200"/>
              <a:t>Separate Domains with Virtual Accounts (2)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Architecture – Message IN</a:t>
            </a:r>
            <a:endParaRPr/>
          </a:p>
        </p:txBody>
      </p:sp>
      <p:sp>
        <p:nvSpPr>
          <p:cNvPr id="58" name="Google Shape;58;p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Four ways</a:t>
            </a:r>
            <a:endParaRPr sz="3200"/>
          </a:p>
          <a:p>
            <a:pPr indent="-469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2000"/>
              <a:t>Local submission</a:t>
            </a:r>
            <a:endParaRPr sz="30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“</a:t>
            </a:r>
            <a:r>
              <a:rPr lang="en-US" sz="1800"/>
              <a:t>postdrop” command</a:t>
            </a:r>
            <a:endParaRPr sz="28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“</a:t>
            </a:r>
            <a:r>
              <a:rPr lang="en-US" sz="1800"/>
              <a:t>maildrop” queue</a:t>
            </a:r>
            <a:endParaRPr sz="28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“</a:t>
            </a:r>
            <a:r>
              <a:rPr lang="en-US" sz="1800"/>
              <a:t>pickup” daemon </a:t>
            </a:r>
            <a:endParaRPr sz="28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“</a:t>
            </a:r>
            <a:r>
              <a:rPr lang="en-US" sz="1800"/>
              <a:t>cleanup” daemon</a:t>
            </a:r>
            <a:endParaRPr sz="2800"/>
          </a:p>
          <a:p>
            <a:pPr indent="-2413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H</a:t>
            </a:r>
            <a:r>
              <a:rPr lang="en-US" sz="1600"/>
              <a:t>eader/address validation</a:t>
            </a:r>
            <a:endParaRPr sz="26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“</a:t>
            </a:r>
            <a:r>
              <a:rPr lang="en-US" sz="1800"/>
              <a:t>incoming” queue</a:t>
            </a:r>
            <a:endParaRPr sz="2800"/>
          </a:p>
          <a:p>
            <a:pPr indent="-469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2000"/>
              <a:t>Network submission</a:t>
            </a:r>
            <a:endParaRPr sz="30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“</a:t>
            </a:r>
            <a:r>
              <a:rPr lang="en-US" sz="1800"/>
              <a:t>smtpd” daemon</a:t>
            </a:r>
            <a:endParaRPr sz="2800"/>
          </a:p>
          <a:p>
            <a:pPr indent="-469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2000"/>
              <a:t>Local forwarding</a:t>
            </a:r>
            <a:endParaRPr sz="30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Resubmit for such as </a:t>
            </a:r>
            <a:r>
              <a:rPr lang="en-US" sz="1800">
                <a:highlight>
                  <a:srgbClr val="EFEFEF"/>
                </a:highlight>
              </a:rPr>
              <a:t>.forward</a:t>
            </a:r>
            <a:endParaRPr sz="2800">
              <a:highlight>
                <a:srgbClr val="EFEFEF"/>
              </a:highlight>
            </a:endParaRPr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Envelope "to" is changed</a:t>
            </a:r>
            <a:endParaRPr sz="2800"/>
          </a:p>
          <a:p>
            <a:pPr indent="-4699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 sz="2000"/>
              <a:t>Notification </a:t>
            </a:r>
            <a:endParaRPr sz="3000"/>
          </a:p>
          <a:p>
            <a:pPr indent="-2413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1800"/>
              <a:t>Notify admin when error happens</a:t>
            </a:r>
            <a:endParaRPr sz="2800"/>
          </a:p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0913" y="1943100"/>
            <a:ext cx="3405490" cy="3978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0533" y="2794873"/>
            <a:ext cx="3438376" cy="3126809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5"/>
          <p:cNvSpPr txBox="1"/>
          <p:nvPr/>
        </p:nvSpPr>
        <p:spPr>
          <a:xfrm>
            <a:off x="5865983" y="5909293"/>
            <a:ext cx="20239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submission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5"/>
          <p:cNvSpPr txBox="1"/>
          <p:nvPr/>
        </p:nvSpPr>
        <p:spPr>
          <a:xfrm>
            <a:off x="9376934" y="5909293"/>
            <a:ext cx="23572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Network submission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0"/>
          <p:cNvSpPr txBox="1"/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</a:pPr>
            <a:r>
              <a:rPr lang="en-US"/>
              <a:t>Step by Step Examples</a:t>
            </a:r>
            <a:endParaRPr/>
          </a:p>
        </p:txBody>
      </p:sp>
      <p:sp>
        <p:nvSpPr>
          <p:cNvPr id="413" name="Google Shape;413;p50"/>
          <p:cNvSpPr txBox="1"/>
          <p:nvPr>
            <p:ph idx="1" type="subTitle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rPr lang="en-US"/>
              <a:t>Let’s learn from examples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14" name="Google Shape;414;p5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Step by Step Examples</a:t>
            </a:r>
            <a:endParaRPr/>
          </a:p>
        </p:txBody>
      </p:sp>
      <p:sp>
        <p:nvSpPr>
          <p:cNvPr id="420" name="Google Shape;420;p51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Build a Basic MTA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Send test mails to verify your MTA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Check whether your mail is sent or not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MTA Authentication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MTA Encryption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MAA for POP3 and IMAP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Note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this example, we assume you have public IP/domain</a:t>
            </a:r>
            <a:endParaRPr sz="24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21" name="Google Shape;421;p5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7309" y="2827439"/>
            <a:ext cx="5021600" cy="1748379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52"/>
          <p:cNvSpPr txBox="1"/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</a:pPr>
            <a:r>
              <a:rPr lang="en-US"/>
              <a:t>Build a Basic MTA</a:t>
            </a:r>
            <a:endParaRPr/>
          </a:p>
        </p:txBody>
      </p:sp>
      <p:sp>
        <p:nvSpPr>
          <p:cNvPr id="428" name="Google Shape;428;p52"/>
          <p:cNvSpPr txBox="1"/>
          <p:nvPr>
            <p:ph idx="1" type="subTitle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rPr lang="en-US"/>
              <a:t>Can send mails to other domain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429" name="Google Shape;429;p5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52"/>
          <p:cNvSpPr/>
          <p:nvPr/>
        </p:nvSpPr>
        <p:spPr>
          <a:xfrm>
            <a:off x="8020050" y="3276600"/>
            <a:ext cx="2171700" cy="533400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Build a basic MTA(1)</a:t>
            </a:r>
            <a:endParaRPr/>
          </a:p>
        </p:txBody>
      </p:sp>
      <p:sp>
        <p:nvSpPr>
          <p:cNvPr id="436" name="Google Shape;436;p53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Can send mails to other domain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Install Postfix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Pkg: postfix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Port: mail/postfix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After installation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Disable "sendmail" program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service sendmail stop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In /etc/rc.conf</a:t>
            </a:r>
            <a:endParaRPr sz="2000"/>
          </a:p>
          <a:p>
            <a:pPr indent="-1143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In /etc/periodic.conf (create if not exists)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37" name="Google Shape;437;p5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53"/>
          <p:cNvSpPr txBox="1"/>
          <p:nvPr/>
        </p:nvSpPr>
        <p:spPr>
          <a:xfrm>
            <a:off x="1899320" y="4638278"/>
            <a:ext cx="2900153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sendmail_enable="NONE"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9" name="Google Shape;439;p53"/>
          <p:cNvSpPr txBox="1"/>
          <p:nvPr/>
        </p:nvSpPr>
        <p:spPr>
          <a:xfrm>
            <a:off x="1899320" y="5377621"/>
            <a:ext cx="4875053" cy="984885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daily_clean_hoststat_enable="NO"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daily_status_mail_rejects_enable="NO"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daily_status_include_submit_mailq="NO"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daily_submit_queuerun="NO"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Build a basic MTA(2)</a:t>
            </a:r>
            <a:endParaRPr/>
          </a:p>
        </p:txBody>
      </p:sp>
      <p:sp>
        <p:nvSpPr>
          <p:cNvPr id="445" name="Google Shape;445;p54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Replace sendmail by Postfix modified version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Edit /etc/mail/mailer.conf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46" name="Google Shape;446;p5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4"/>
          <p:cNvSpPr txBox="1"/>
          <p:nvPr/>
        </p:nvSpPr>
        <p:spPr>
          <a:xfrm>
            <a:off x="1583003" y="2453655"/>
            <a:ext cx="4504759" cy="984885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Sendmail   /usr/local/sbin/sendmail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send-mail  /usr/local/sbin/sendmail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Mailq      /usr/local/sbin/sendmail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newaliases /usr/local/sbin/sendmail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Build a basic MTA(3)</a:t>
            </a:r>
            <a:endParaRPr/>
          </a:p>
        </p:txBody>
      </p:sp>
      <p:sp>
        <p:nvSpPr>
          <p:cNvPr id="453" name="Google Shape;453;p5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After installation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Enable postfix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Edit /etc/rc.conf</a:t>
            </a:r>
            <a:endParaRPr sz="2000"/>
          </a:p>
          <a:p>
            <a:pPr indent="0" lvl="2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service postfix start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Set up DNS records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Some domains will reject mails from hosts without DNS record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Suppose the hostname is "demo1.nasa.lctseng.nctucs.net"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Set up these records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(A record) demo1.nasa.lctseng.nctucs.net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(A record) nasa.lctseng.nctucs.net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(MX record) nasa.lctseng.nctucs.net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Points to "demo1.nasa.lctseng.nctucs.net"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454" name="Google Shape;454;p5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55"/>
          <p:cNvSpPr txBox="1"/>
          <p:nvPr/>
        </p:nvSpPr>
        <p:spPr>
          <a:xfrm>
            <a:off x="1908845" y="2580878"/>
            <a:ext cx="2653290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postfix_enable="YES"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Build a basic MTA(4)</a:t>
            </a:r>
            <a:endParaRPr/>
          </a:p>
        </p:txBody>
      </p:sp>
      <p:sp>
        <p:nvSpPr>
          <p:cNvPr id="461" name="Google Shape;461;p56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Set up MTA identity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main.cf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Reload or restart postfix to apply changes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$ postfix reload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462" name="Google Shape;462;p5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6"/>
          <p:cNvSpPr txBox="1"/>
          <p:nvPr/>
        </p:nvSpPr>
        <p:spPr>
          <a:xfrm>
            <a:off x="1671345" y="2466530"/>
            <a:ext cx="6356227" cy="1206484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myhostname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demo1.nasa.lctseng.nctucs.net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mydomain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myorigin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$myhostname</a:t>
            </a:r>
            <a:endParaRPr b="1"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mydestination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$myhostname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localhost. </a:t>
            </a: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$mydomain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localhost, </a:t>
            </a: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$mydomain</a:t>
            </a:r>
            <a:endParaRPr b="1" sz="1600">
              <a:solidFill>
                <a:srgbClr val="0070C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Send test mails to verify your MTA(1)</a:t>
            </a:r>
            <a:endParaRPr/>
          </a:p>
        </p:txBody>
      </p:sp>
      <p:sp>
        <p:nvSpPr>
          <p:cNvPr id="469" name="Google Shape;469;p5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"telnet" or "mail" command</a:t>
            </a:r>
            <a:endParaRPr/>
          </a:p>
        </p:txBody>
      </p:sp>
      <p:sp>
        <p:nvSpPr>
          <p:cNvPr id="470" name="Google Shape;470;p5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57"/>
          <p:cNvSpPr txBox="1"/>
          <p:nvPr/>
        </p:nvSpPr>
        <p:spPr>
          <a:xfrm>
            <a:off x="5586225" y="1416527"/>
            <a:ext cx="4855800" cy="51348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telnet localhost 25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Trying 127.0.0.1...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Connected to localhost.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Escape character is '^]'.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220 demo1.nasa.lctseng.nctucs.net ESMTP Postfix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EHLO localhost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250-demo1.nasa.lctseng.nctucs.net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250-PIPELINING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250-SIZE 10240000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250-VRFY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250-ETRN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250-ENHANCEDSTATUSCODES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250-8BITMIME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 DSN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MAIL FROM: lctseng@nasa.lctseng.nctucs.net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 2.1.0 Ok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RCPT TO: lctseng@cs.nctu.edu.tw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 2.1.5 Ok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354 End data with &lt;CR&gt;&lt;LF&gt;.&lt;CR&gt;&lt;LF&gt;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Subject: This is test mail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sz="14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250 2.0.0 Ok: queued as 3C868150</a:t>
            </a:r>
            <a:endParaRPr b="1"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57"/>
          <p:cNvSpPr txBox="1"/>
          <p:nvPr/>
        </p:nvSpPr>
        <p:spPr>
          <a:xfrm>
            <a:off x="10258425" y="6130409"/>
            <a:ext cx="748923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telnet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Send test mails to verify your MTA(2)</a:t>
            </a:r>
            <a:endParaRPr/>
          </a:p>
        </p:txBody>
      </p:sp>
      <p:sp>
        <p:nvSpPr>
          <p:cNvPr id="478" name="Google Shape;478;p5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The "mail" command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See man page for more details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Result (gmail)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79" name="Google Shape;479;p5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8"/>
          <p:cNvSpPr txBox="1"/>
          <p:nvPr/>
        </p:nvSpPr>
        <p:spPr>
          <a:xfrm>
            <a:off x="1295400" y="1905000"/>
            <a:ext cx="4557600" cy="9927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mail -s "test from nasa" lctseng@gmail.com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This is test mail from NASA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regards,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lang="en-US" sz="1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admin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i="1" lang="en-US" sz="1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(Press Ctrl+D)</a:t>
            </a:r>
            <a:endParaRPr b="1" i="1" sz="1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1" name="Google Shape;48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2719" y="4086225"/>
            <a:ext cx="4765043" cy="2562225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482" name="Google Shape;482;p58"/>
          <p:cNvSpPr txBox="1"/>
          <p:nvPr/>
        </p:nvSpPr>
        <p:spPr>
          <a:xfrm>
            <a:off x="5334000" y="2778075"/>
            <a:ext cx="607859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mail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Send test mails to verify your MTA(3)</a:t>
            </a:r>
            <a:endParaRPr/>
          </a:p>
        </p:txBody>
      </p:sp>
      <p:sp>
        <p:nvSpPr>
          <p:cNvPr id="488" name="Google Shape;488;p59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Mail source text of the previous example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89" name="Google Shape;489;p5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59"/>
          <p:cNvSpPr txBox="1"/>
          <p:nvPr/>
        </p:nvSpPr>
        <p:spPr>
          <a:xfrm>
            <a:off x="1685925" y="1885950"/>
            <a:ext cx="8991600" cy="44145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Delivered-To: lctseng@gmail.com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Received: by 10.129.125.135 with SMTP id y129csp874822ywc;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Sun, 6 Mar 2016 02:39:22 -0800 (PST)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X-Received: by 10.98.87.90 with SMTP id l87mr25639644pfb.70.1457260762400;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Sun, 06 Mar 2016 02:39:22 -0800 (PST)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Return-Path: &lt;lctseng@nasa.lctseng.nctucs.net&gt;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Received: from demo1.nasa.lctseng.nctucs.net </a:t>
            </a:r>
            <a:r>
              <a:rPr b="1" lang="en-US" sz="13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…(omitted)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by mx.google.com with ESMTP id bz6si20406744pad.30.2016.03.06.02.39.21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&lt;lctseng@gmail.com&gt;;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Sun, 06 Mar 2016 02:39:21 -0800 (PST)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Received-SPF: neutral (google.com: 140.113.168.238 is neither permitted </a:t>
            </a:r>
            <a:r>
              <a:rPr b="1" lang="en-US" sz="13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…(omitted)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Authentication-Results: mx.google.com;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spf=neutral (google.com: 140.113.168.238 is neither permitted </a:t>
            </a:r>
            <a:r>
              <a:rPr b="1" lang="en-US" sz="1300">
                <a:solidFill>
                  <a:srgbClr val="C55A11"/>
                </a:solidFill>
                <a:latin typeface="Courier New"/>
                <a:ea typeface="Courier New"/>
                <a:cs typeface="Courier New"/>
                <a:sym typeface="Courier New"/>
              </a:rPr>
              <a:t>…(omitted)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Received: by demo1.nasa.lctseng.nctucs.net (Postfix, from userid 1001)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	id 6D916162; Sun,  6 Mar 2016 18:38:04 +0800 (CST)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To: lctseng@gmail.com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Subject: test from nasa</a:t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Message-Id: &lt;20160306103804.6D916162@demo1.nasa.lctseng.nctucs.net&gt;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Date: Sun,  6 Mar 2016 18:38:04 +0800 (CST)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From: lctseng@nasa.lctseng.nctucs.net (lctseng)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This is test mail from NASA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regards,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admin</a:t>
            </a:r>
            <a:endParaRPr b="1" i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Postfix Architecture – Queue</a:t>
            </a:r>
            <a:endParaRPr/>
          </a:p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Five different queues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incoming 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The first queue that every incoming email will stay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active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Queue manager will move message into active queue whenever there is enough system resources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Queue manager then invokes suitable DA to delivery it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deferred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Messages that cannot be delivered are moved here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These messages are sent back either with bounce or defer daemons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corrupt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Used to store damaged or unreadable message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hold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Requested by admin (manually or automatically)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□"/>
            </a:pPr>
            <a:r>
              <a:rPr lang="en-US" sz="1800"/>
              <a:t>Stay in queue until admin intervenes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 u="sng">
              <a:solidFill>
                <a:schemeClr val="hlink"/>
              </a:solidFill>
              <a:hlinkClick r:id="rId3"/>
            </a:endParaRPr>
          </a:p>
          <a:p>
            <a:pPr indent="-17145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</a:pPr>
            <a:r>
              <a:t/>
            </a:r>
            <a:endParaRPr sz="1800"/>
          </a:p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"/>
          <p:cNvSpPr/>
          <p:nvPr/>
        </p:nvSpPr>
        <p:spPr>
          <a:xfrm>
            <a:off x="3335855" y="6362026"/>
            <a:ext cx="562852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http://www.postfix.org/QSHAPE_README.html#queues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0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Check whether your mail is sent or not (1)</a:t>
            </a:r>
            <a:endParaRPr/>
          </a:p>
        </p:txBody>
      </p:sp>
      <p:sp>
        <p:nvSpPr>
          <p:cNvPr id="496" name="Google Shape;496;p60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Sometimes, we do not receive mails immediately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There may be some errors when your MTA sending mails to other domain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Mails will stay in queues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Contain information about each mail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Tools to management mail queues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postqueue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postsuper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497" name="Google Shape;497;p6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Check whether your mail is sent or not (2)</a:t>
            </a:r>
            <a:endParaRPr/>
          </a:p>
        </p:txBody>
      </p:sp>
      <p:sp>
        <p:nvSpPr>
          <p:cNvPr id="503" name="Google Shape;503;p61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 for rejected mails (send mails to @cs.nctu.edu.tw)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The destination MX cannot verify the </a:t>
            </a:r>
            <a:r>
              <a:rPr lang="en-US" sz="2400">
                <a:solidFill>
                  <a:srgbClr val="FF0000"/>
                </a:solidFill>
              </a:rPr>
              <a:t>domain of sender host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Reason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You may forget to set up correct DNS record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This mail will </a:t>
            </a:r>
            <a:r>
              <a:rPr lang="en-US" sz="2400">
                <a:solidFill>
                  <a:srgbClr val="FF0000"/>
                </a:solidFill>
              </a:rPr>
              <a:t>NOT</a:t>
            </a:r>
            <a:r>
              <a:rPr lang="en-US" sz="2400"/>
              <a:t> be delivered until you set up your DNS record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504" name="Google Shape;504;p6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61"/>
          <p:cNvSpPr txBox="1"/>
          <p:nvPr/>
        </p:nvSpPr>
        <p:spPr>
          <a:xfrm>
            <a:off x="958309" y="1933575"/>
            <a:ext cx="8347200" cy="13530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-Queue ID- --Size-- ----Arrival Time---- -Sender/Recipient-------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3C868150        377 Sun Mar  6 18:23:11  lctseng@nasa.lctseng.nctucs.net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(host csmx3.cs.nctu.edu.tw[140.113.235.119] said: 450 4.1.8 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&lt;lctseng@nasa.lctseng.nctucs.net&gt;: </a:t>
            </a: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Sender address rejected: Domain not found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 reply to RCPT TO command)) lctseng@cs.nctu.edu.tw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-- 0 Kbytes in 1 Request.</a:t>
            </a:r>
            <a:endParaRPr b="1" i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Check whether your mail is sent or not (3)</a:t>
            </a:r>
            <a:endParaRPr/>
          </a:p>
        </p:txBody>
      </p:sp>
      <p:sp>
        <p:nvSpPr>
          <p:cNvPr id="511" name="Google Shape;511;p62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 for deferred mails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Problem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The mail is deferred for a short time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Reason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Destination host wants to examine our server is a spamming host or not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The mail will be delivered after a short time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Generally within 30 minutes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512" name="Google Shape;512;p6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2"/>
          <p:cNvSpPr txBox="1"/>
          <p:nvPr/>
        </p:nvSpPr>
        <p:spPr>
          <a:xfrm>
            <a:off x="1225009" y="1857375"/>
            <a:ext cx="7917600" cy="15330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-Queue ID- --Size-- ----Arrival Time---- -Sender/Recipient-------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3C868150        377 Sun Mar  6 18:23:11  lctseng@nasa.lctseng.nctucs.net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(host csmx1.cs.nctu.edu.tw[140.113.235.104] said: 450 4.2.0 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&lt;lctseng@cs.nctu.edu.tw&gt;: </a:t>
            </a: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Recipient address rejected: Greylisted</a:t>
            </a: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see http://postgrey.schweikert.ch/help/cs.nctu.edu.tw.html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(in reply to RCPT TO command))    lctseng@cs.nctu.edu.tw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t/>
            </a:r>
            <a:endParaRPr b="1"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-- 0 Kbytes in 1 Request.</a:t>
            </a:r>
            <a:endParaRPr sz="13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3"/>
          <p:cNvSpPr txBox="1"/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</a:pPr>
            <a:r>
              <a:rPr lang="en-US"/>
              <a:t>MTA Authentication</a:t>
            </a:r>
            <a:endParaRPr/>
          </a:p>
        </p:txBody>
      </p:sp>
      <p:sp>
        <p:nvSpPr>
          <p:cNvPr id="519" name="Google Shape;519;p63"/>
          <p:cNvSpPr txBox="1"/>
          <p:nvPr>
            <p:ph idx="1" type="subTitle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rPr lang="en-US"/>
              <a:t>We don’t want unauthorized user to access our MTA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520" name="Google Shape;520;p6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authentication(1)</a:t>
            </a:r>
            <a:endParaRPr sz="4000"/>
          </a:p>
        </p:txBody>
      </p:sp>
      <p:sp>
        <p:nvSpPr>
          <p:cNvPr id="526" name="Google Shape;526;p64"/>
          <p:cNvSpPr txBox="1"/>
          <p:nvPr>
            <p:ph idx="1" type="body"/>
          </p:nvPr>
        </p:nvSpPr>
        <p:spPr>
          <a:xfrm>
            <a:off x="691977" y="1351005"/>
            <a:ext cx="11176173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previous example, only localhost can send mail to other domain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try telnet on other host, when you try to send mails to other domain, you will get: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That is because you have following lines (default) in main.cf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So Postfix only trust clients from localhost</a:t>
            </a:r>
            <a:endParaRPr/>
          </a:p>
        </p:txBody>
      </p:sp>
      <p:sp>
        <p:nvSpPr>
          <p:cNvPr id="527" name="Google Shape;527;p6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64"/>
          <p:cNvSpPr txBox="1"/>
          <p:nvPr/>
        </p:nvSpPr>
        <p:spPr>
          <a:xfrm>
            <a:off x="1009650" y="2362200"/>
            <a:ext cx="5554800" cy="17130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demo1.nasa.lctseng.nctucs.net 25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Trying 140.113.168.238...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demo1.nasa.lctseng.nctucs.net.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220 demo1.nasa.lctseng.nctucs.net ESMTP Postfix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MAIL FROM: lctseng@demo1.nasa.lctseng.nctucs.net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2.1.0 Ok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RCPT TO: lctseng@gmail.com</a:t>
            </a:r>
            <a:endParaRPr sz="1300"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</a:pPr>
            <a:r>
              <a:rPr b="1" lang="en-US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454 4.7.1 &lt;lctseng@gmail.com&gt;: Relay access denied</a:t>
            </a:r>
            <a:endParaRPr sz="1300"/>
          </a:p>
        </p:txBody>
      </p:sp>
      <p:sp>
        <p:nvSpPr>
          <p:cNvPr id="529" name="Google Shape;529;p64"/>
          <p:cNvSpPr txBox="1"/>
          <p:nvPr/>
        </p:nvSpPr>
        <p:spPr>
          <a:xfrm>
            <a:off x="1009650" y="4710855"/>
            <a:ext cx="5554800" cy="300000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5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mynetworks_style</a:t>
            </a:r>
            <a:r>
              <a:rPr b="1" lang="en-US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host</a:t>
            </a:r>
            <a:endParaRPr b="1"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authentication(2)</a:t>
            </a:r>
            <a:endParaRPr sz="4000"/>
          </a:p>
        </p:txBody>
      </p:sp>
      <p:sp>
        <p:nvSpPr>
          <p:cNvPr id="535" name="Google Shape;535;p6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 to let SMTP clients outside from trust networks get the same privileges as trusted hosts?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Can send mails to other domain, not only </a:t>
            </a:r>
            <a:r>
              <a:rPr b="1" lang="en-US" sz="2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$mydestination</a:t>
            </a:r>
            <a:endParaRPr b="1" sz="20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We need authentication (account and password)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SASL Authentication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Simple Authentication and Security Layer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RFC 2554</a:t>
            </a:r>
            <a:r>
              <a:rPr lang="en-US" sz="2000"/>
              <a:t>,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RFC 4954</a:t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configure SASL for Postfix, we need another daemon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Dovecot SASL (we use it in our example)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Cyrus SASL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References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 u="sng">
                <a:solidFill>
                  <a:schemeClr val="hlink"/>
                </a:solidFill>
                <a:hlinkClick r:id="rId5"/>
              </a:rPr>
              <a:t>http://wiki2.dovecot.org/</a:t>
            </a:r>
            <a:r>
              <a:rPr lang="en-US" sz="2000"/>
              <a:t> 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 u="sng">
                <a:solidFill>
                  <a:schemeClr val="hlink"/>
                </a:solidFill>
                <a:hlinkClick r:id="rId6"/>
              </a:rPr>
              <a:t>http://www.postfix.org/SASL_README.html</a:t>
            </a:r>
            <a:r>
              <a:rPr lang="en-US" sz="2000"/>
              <a:t> 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36" name="Google Shape;536;p6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6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authentication(3) - Dovecot SASL</a:t>
            </a:r>
            <a:endParaRPr sz="4000"/>
          </a:p>
        </p:txBody>
      </p:sp>
      <p:sp>
        <p:nvSpPr>
          <p:cNvPr id="542" name="Google Shape;542;p66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Installation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Pkg: dovecot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Port: mail/dovecot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Enable Dovecot SASL daemon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In /etc/rc.conf</a:t>
            </a:r>
            <a:endParaRPr sz="2000"/>
          </a:p>
          <a:p>
            <a:pPr indent="-3937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Copy configuration files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Create SSL keys for Dovecot (self-signed or use Let’s Encrypt)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Change path for SSL files in </a:t>
            </a:r>
            <a:r>
              <a:rPr lang="en-US" sz="2000">
                <a:solidFill>
                  <a:srgbClr val="FF0000"/>
                </a:solidFill>
              </a:rPr>
              <a:t>/usr/local/etc/dovecot/conf.d/10-ssl.conf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Note: these are mainly for POP3s and IMAPs, not SASL in Postfix</a:t>
            </a:r>
            <a:endParaRPr sz="2000">
              <a:solidFill>
                <a:srgbClr val="FF0000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service dovecot start</a:t>
            </a:r>
            <a:endParaRPr/>
          </a:p>
          <a:p>
            <a:pPr indent="-1651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543" name="Google Shape;543;p6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66"/>
          <p:cNvSpPr txBox="1"/>
          <p:nvPr/>
        </p:nvSpPr>
        <p:spPr>
          <a:xfrm>
            <a:off x="1733550" y="3405758"/>
            <a:ext cx="2653290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dovecot_enable="YES"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66"/>
          <p:cNvSpPr txBox="1"/>
          <p:nvPr/>
        </p:nvSpPr>
        <p:spPr>
          <a:xfrm>
            <a:off x="1733550" y="4125838"/>
            <a:ext cx="5985934" cy="541687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 -R /usr/local/etc/dovecot/example-config/* \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/usr/local/etc/dovecot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authentication(4) - Postfix with Dovecot SASL</a:t>
            </a:r>
            <a:endParaRPr sz="4000"/>
          </a:p>
        </p:txBody>
      </p:sp>
      <p:sp>
        <p:nvSpPr>
          <p:cNvPr id="551" name="Google Shape;551;p6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Set up Dovecot SASL authenticate (using system account)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/usr/local/etc/dovecot/conf.d/10-master.conf: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/usr/local/etc/dovecot/conf.d/10-auth.conf</a:t>
            </a:r>
            <a:endParaRPr/>
          </a:p>
        </p:txBody>
      </p:sp>
      <p:sp>
        <p:nvSpPr>
          <p:cNvPr id="552" name="Google Shape;552;p6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67"/>
          <p:cNvSpPr txBox="1"/>
          <p:nvPr/>
        </p:nvSpPr>
        <p:spPr>
          <a:xfrm>
            <a:off x="1752600" y="2362200"/>
            <a:ext cx="6232796" cy="187128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service auth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# Postfix smtp-auth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unix_listener /var/spool/postfix/private/auth {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 = 0666    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4" name="Google Shape;554;p67"/>
          <p:cNvSpPr txBox="1"/>
          <p:nvPr/>
        </p:nvSpPr>
        <p:spPr>
          <a:xfrm>
            <a:off x="1752600" y="4953000"/>
            <a:ext cx="3764172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auth_mechanisms = plain login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6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authentication(5) - Postfix with Dovecot SASL</a:t>
            </a:r>
            <a:endParaRPr/>
          </a:p>
        </p:txBody>
      </p:sp>
      <p:sp>
        <p:nvSpPr>
          <p:cNvPr id="560" name="Google Shape;560;p6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Set up Dovecot SASL in Postfix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 main.cf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Restart/Reload Dovecot and Postfix</a:t>
            </a:r>
            <a:endParaRPr/>
          </a:p>
        </p:txBody>
      </p:sp>
      <p:sp>
        <p:nvSpPr>
          <p:cNvPr id="561" name="Google Shape;561;p6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8"/>
          <p:cNvSpPr txBox="1"/>
          <p:nvPr/>
        </p:nvSpPr>
        <p:spPr>
          <a:xfrm>
            <a:off x="1676400" y="2362200"/>
            <a:ext cx="7220246" cy="275767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# Set SASL to Dovecot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smtpd_sasl_type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dovecot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# Specify the UNIX socket path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smtpd_sasl_path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private/auth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# Enable SASL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smtpd_sasl_auth_enable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yes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# For client (backward) capability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broken_sasl_auth_clients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yes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# Allow SASL authenticated clients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smtpd_recipient_restrictions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permit_mynetworks,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permit_sasl_authenticated,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reject_unauth_destination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9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authentication(6)</a:t>
            </a:r>
            <a:endParaRPr/>
          </a:p>
        </p:txBody>
      </p:sp>
      <p:sp>
        <p:nvSpPr>
          <p:cNvPr id="568" name="Google Shape;568;p69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Now you can authenticate your identity in SMTP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69" name="Google Shape;569;p6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69"/>
          <p:cNvSpPr txBox="1"/>
          <p:nvPr/>
        </p:nvSpPr>
        <p:spPr>
          <a:xfrm>
            <a:off x="1371600" y="2057400"/>
            <a:ext cx="5985934" cy="3644075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demo1.nasa.lctseng.nctucs.net 25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Trying 140.113.168.238...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demo1.nasa.lctseng.nctucs.net.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220 demo1.nasa.lctseng.nctucs.net ESMTP Postfix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EHLO linuxhome.cs.nctu.edu.tw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250-demo1.nasa.lctseng.nctucs.net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250-PIPELINING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250-SIZE 10240000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250-VRFY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250-ETRN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250-AUTH PLAIN LOGIN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250-AUTH=PLAIN LOGIN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250-ENHANCEDSTATUSCODES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250-8BITMIME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DSN</a:t>
            </a:r>
            <a:endParaRPr/>
          </a:p>
        </p:txBody>
      </p:sp>
      <p:sp>
        <p:nvSpPr>
          <p:cNvPr id="571" name="Google Shape;571;p69"/>
          <p:cNvSpPr/>
          <p:nvPr/>
        </p:nvSpPr>
        <p:spPr>
          <a:xfrm>
            <a:off x="1447800" y="4495800"/>
            <a:ext cx="25527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Message Flow in Postfix (1)</a:t>
            </a:r>
            <a:endParaRPr/>
          </a:p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helene@oreilly.com =&gt; frank@postfix.org (doel@onlamp.com)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Phase1: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C</a:t>
            </a:r>
            <a:r>
              <a:rPr lang="en-US" sz="2000"/>
              <a:t>ompose mail using MUA</a:t>
            </a:r>
            <a:endParaRPr sz="20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Call </a:t>
            </a:r>
            <a:r>
              <a:rPr lang="en-US" sz="2000">
                <a:highlight>
                  <a:srgbClr val="EFEFEF"/>
                </a:highlight>
              </a:rPr>
              <a:t>postdrop</a:t>
            </a:r>
            <a:r>
              <a:rPr lang="en-US" sz="2000"/>
              <a:t> command to send it</a:t>
            </a:r>
            <a:endParaRPr sz="2000"/>
          </a:p>
          <a:p>
            <a:pPr indent="-2032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To “maildrop” queue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sp>
        <p:nvSpPr>
          <p:cNvPr id="78" name="Google Shape;78;p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7"/>
          <p:cNvSpPr/>
          <p:nvPr/>
        </p:nvSpPr>
        <p:spPr>
          <a:xfrm>
            <a:off x="6277068" y="1689113"/>
            <a:ext cx="1296144" cy="216024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7"/>
          <p:cNvSpPr txBox="1"/>
          <p:nvPr/>
        </p:nvSpPr>
        <p:spPr>
          <a:xfrm>
            <a:off x="6781124" y="1351005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alias</a:t>
            </a:r>
            <a:endParaRPr/>
          </a:p>
        </p:txBody>
      </p:sp>
      <p:pic>
        <p:nvPicPr>
          <p:cNvPr id="81" name="Google Shape;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9794" y="2909675"/>
            <a:ext cx="4523750" cy="35115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/>
        </p:nvSpPr>
        <p:spPr>
          <a:xfrm>
            <a:off x="8673589" y="3691934"/>
            <a:ext cx="1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oreilly.com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70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authentication(7)</a:t>
            </a:r>
            <a:endParaRPr/>
          </a:p>
        </p:txBody>
      </p:sp>
      <p:sp>
        <p:nvSpPr>
          <p:cNvPr id="577" name="Google Shape;577;p70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The account and password are encoded in Base64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If you have perl installed, suggest your account is </a:t>
            </a:r>
            <a:r>
              <a:rPr lang="en-US">
                <a:solidFill>
                  <a:srgbClr val="FF0000"/>
                </a:solidFill>
              </a:rPr>
              <a:t>test</a:t>
            </a:r>
            <a:r>
              <a:rPr lang="en-US"/>
              <a:t> and password is </a:t>
            </a:r>
            <a:r>
              <a:rPr lang="en-US">
                <a:solidFill>
                  <a:srgbClr val="FF0000"/>
                </a:solidFill>
              </a:rPr>
              <a:t>testpassword</a:t>
            </a:r>
            <a:endParaRPr>
              <a:solidFill>
                <a:srgbClr val="FF0000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It will generate encoded account and password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Char char="□"/>
            </a:pPr>
            <a:r>
              <a:rPr lang="en-US"/>
              <a:t>For example: AHRlc3QAdGVzdHBhc3N3b3Jk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578" name="Google Shape;578;p7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70"/>
          <p:cNvSpPr txBox="1"/>
          <p:nvPr/>
        </p:nvSpPr>
        <p:spPr>
          <a:xfrm>
            <a:off x="1490189" y="2847975"/>
            <a:ext cx="9195146" cy="320088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perl -MMIME::Base64 -e 'print encode_base64("\000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\000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testpassword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");'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MTA authentication(8)</a:t>
            </a:r>
            <a:endParaRPr/>
          </a:p>
        </p:txBody>
      </p:sp>
      <p:sp>
        <p:nvSpPr>
          <p:cNvPr id="585" name="Google Shape;585;p71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the encoded account and password to authenticate it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586" name="Google Shape;586;p7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71"/>
          <p:cNvSpPr txBox="1"/>
          <p:nvPr/>
        </p:nvSpPr>
        <p:spPr>
          <a:xfrm>
            <a:off x="2276475" y="1828800"/>
            <a:ext cx="8454559" cy="4973669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demo1.nasa.lctseng.nctucs.net 25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Trying 140.113.168.238...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demo1.nasa.lctseng.nctucs.net.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220 demo1.nasa.lctseng.nctucs.net ESMTP Postfix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AUTH PLAIN AHRlc3QAdGVzdHBhc3N3b3Jk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235 2.7.0 Authentication successful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MAIL FROM: lctseng@nasa.lctseng.nctucs.net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2.1.0 Ok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RCPT TO: lctseng@gmail.com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2.1.5 Ok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354 End data with &lt;CR&gt;&lt;LF&gt;.&lt;CR&gt;&lt;LF&gt;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To: lctseng@gmail.com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Subject: This is authenticated client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Message-Id: &lt;20160307120109.861A9154@demo1.nasa.lctseng.nctucs.net&gt;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Date: Mon,  7 Mar 2016 15:01:09 +0800 (CST)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From: lctseng@demo1.nasa.lctseng.nctucs.net (lctseng)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 b="1" sz="160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 Mail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2.0.0 Ok: queued as F3D59171</a:t>
            </a:r>
            <a:endParaRPr/>
          </a:p>
        </p:txBody>
      </p:sp>
      <p:sp>
        <p:nvSpPr>
          <p:cNvPr id="588" name="Google Shape;588;p71"/>
          <p:cNvSpPr/>
          <p:nvPr/>
        </p:nvSpPr>
        <p:spPr>
          <a:xfrm>
            <a:off x="2352674" y="2971800"/>
            <a:ext cx="4410075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2"/>
          <p:cNvSpPr txBox="1"/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</a:pPr>
            <a:r>
              <a:rPr lang="en-US"/>
              <a:t>MTA Encryption</a:t>
            </a:r>
            <a:endParaRPr/>
          </a:p>
        </p:txBody>
      </p:sp>
      <p:sp>
        <p:nvSpPr>
          <p:cNvPr id="594" name="Google Shape;594;p72"/>
          <p:cNvSpPr txBox="1"/>
          <p:nvPr>
            <p:ph idx="1" type="subTitle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200"/>
              <a:buNone/>
            </a:pPr>
            <a:r>
              <a:rPr lang="en-US" sz="3200"/>
              <a:t>The Internet is dangerous, we need to protect ourselves from sniffing.</a:t>
            </a:r>
            <a:endParaRPr sz="32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595" name="Google Shape;595;p7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MTA encryption(1) </a:t>
            </a:r>
            <a:endParaRPr/>
          </a:p>
        </p:txBody>
      </p:sp>
      <p:sp>
        <p:nvSpPr>
          <p:cNvPr id="601" name="Google Shape;601;p73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previous example, all SMTP sessions are in </a:t>
            </a:r>
            <a:r>
              <a:rPr lang="en-US" sz="2400">
                <a:solidFill>
                  <a:srgbClr val="FF0000"/>
                </a:solidFill>
              </a:rPr>
              <a:t>plain text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Your encoded authentication information is in danger!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need encryption over SSL/TLS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Like HTTP can be enhanced to HTTPs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Postfix supports two kinds of encryption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SMTP over TLS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SMTPs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Before we enable SMTP over TLS (or SMTPs), you need SSL keys and certificates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J</a:t>
            </a:r>
            <a:r>
              <a:rPr lang="en-US" sz="2000"/>
              <a:t>ust like HTTPs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Self-signed or use Let’s Encrypt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You can use the same certificates/keys as Dovecot’s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In main.cf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602" name="Google Shape;602;p7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73"/>
          <p:cNvSpPr txBox="1"/>
          <p:nvPr/>
        </p:nvSpPr>
        <p:spPr>
          <a:xfrm>
            <a:off x="3588520" y="5906119"/>
            <a:ext cx="4998484" cy="541687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smtpd_tls_cert_file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/path/to/cert.pem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smtpd_tls_key_file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= /path/to/key.pem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MTA encryption(2-1) - Set up SMTP over TLS</a:t>
            </a:r>
            <a:endParaRPr/>
          </a:p>
        </p:txBody>
      </p:sp>
      <p:sp>
        <p:nvSpPr>
          <p:cNvPr id="609" name="Google Shape;609;p74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Recommended for SMTP encryption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Use the same port as SMTP (port 25)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 force encryption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Client can choose whether to encrypt mails or not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But server can configured to force encryption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main.cf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No force encryption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Force encryption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Reload Postfix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610" name="Google Shape;610;p7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74"/>
          <p:cNvSpPr txBox="1"/>
          <p:nvPr/>
        </p:nvSpPr>
        <p:spPr>
          <a:xfrm>
            <a:off x="1752600" y="4419600"/>
            <a:ext cx="3887603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smtpd_tls_security_level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may</a:t>
            </a:r>
            <a:endParaRPr/>
          </a:p>
        </p:txBody>
      </p:sp>
      <p:sp>
        <p:nvSpPr>
          <p:cNvPr id="612" name="Google Shape;612;p74"/>
          <p:cNvSpPr txBox="1"/>
          <p:nvPr/>
        </p:nvSpPr>
        <p:spPr>
          <a:xfrm>
            <a:off x="1752600" y="5172468"/>
            <a:ext cx="4381328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smtpd_tls_security_level </a:t>
            </a: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encrypt</a:t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75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MTA encryption(2-2) - Set up SMTP over TLS</a:t>
            </a:r>
            <a:endParaRPr/>
          </a:p>
        </p:txBody>
      </p:sp>
      <p:sp>
        <p:nvSpPr>
          <p:cNvPr id="618" name="Google Shape;618;p75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Now your server supports SMTP over TLS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you use force encryption, you must STARTTLS before sending mails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619" name="Google Shape;619;p75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75"/>
          <p:cNvSpPr txBox="1"/>
          <p:nvPr/>
        </p:nvSpPr>
        <p:spPr>
          <a:xfrm>
            <a:off x="1295400" y="1828800"/>
            <a:ext cx="5985934" cy="3422475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telnet demo1.nasa.lctseng.nctucs.net 25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Trying 140.113.168.238...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 to demo1.nasa.lctseng.nctucs.net.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Escape character is '^]'.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220 demo1.nasa.lctseng.nctucs.net ESMTP Postfix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EHLO linuxhome.cs.nctu.edu.tw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250-demo1.nasa.lctseng.nctucs.net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250-PIPELINING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250-SIZE 10240000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250-VRFY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250-ETRN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250-STARTTLS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250-ENHANCEDSTATUSCODES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250-8BITMIME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250 DSN</a:t>
            </a:r>
            <a:endParaRPr/>
          </a:p>
        </p:txBody>
      </p:sp>
      <p:sp>
        <p:nvSpPr>
          <p:cNvPr id="621" name="Google Shape;621;p75"/>
          <p:cNvSpPr txBox="1"/>
          <p:nvPr/>
        </p:nvSpPr>
        <p:spPr>
          <a:xfrm>
            <a:off x="1295400" y="5827276"/>
            <a:ext cx="5739072" cy="541687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MAIL FROM: lctseng@nasa.lctseng.nctucs.net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530 5.7.0 Must issue a STARTTLS command first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6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MTA encryption(2-3) - Set up SMTP over TLS</a:t>
            </a:r>
            <a:endParaRPr/>
          </a:p>
        </p:txBody>
      </p:sp>
      <p:sp>
        <p:nvSpPr>
          <p:cNvPr id="627" name="Google Shape;627;p76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Send mail with STARTTLS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You cannot use telnet (plain-text client) anymore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Connection becomes encrypted after STARTTLS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telnet cannot read encrypted text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OpenSSL client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28" name="Google Shape;628;p76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76"/>
          <p:cNvSpPr txBox="1"/>
          <p:nvPr/>
        </p:nvSpPr>
        <p:spPr>
          <a:xfrm>
            <a:off x="1036365" y="4061963"/>
            <a:ext cx="9195146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openssl s_client -connect demo1.nasa.lctseng.nctucs.net:25 -starttls smtp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77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MTA encryption(3-1) - Set up SMTPs</a:t>
            </a:r>
            <a:endParaRPr/>
          </a:p>
        </p:txBody>
      </p:sp>
      <p:sp>
        <p:nvSpPr>
          <p:cNvPr id="635" name="Google Shape;635;p77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Alternative way to encrypt SMTP sessions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Use different port: 465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Force encryption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Can coexist with SMTP over TLS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In master.cf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Uncomment these lines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This will open port 465 for SMTPs and use "smtps" as syslog name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Reload Postfix</a:t>
            </a:r>
            <a:endParaRPr/>
          </a:p>
        </p:txBody>
      </p:sp>
      <p:sp>
        <p:nvSpPr>
          <p:cNvPr id="636" name="Google Shape;636;p77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77"/>
          <p:cNvSpPr txBox="1"/>
          <p:nvPr/>
        </p:nvSpPr>
        <p:spPr>
          <a:xfrm>
            <a:off x="1619212" y="4534535"/>
            <a:ext cx="7713971" cy="763286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smtps     inet  n       -       n       -       -       smtpd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-o syslog_name=postfix/smtps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-o </a:t>
            </a:r>
            <a:r>
              <a:rPr b="1" lang="en-US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smtpd_tls_wrappermode=yes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7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MTA encryption(3-2) - Set up SMTPs</a:t>
            </a:r>
            <a:endParaRPr/>
          </a:p>
        </p:txBody>
      </p:sp>
      <p:sp>
        <p:nvSpPr>
          <p:cNvPr id="643" name="Google Shape;643;p7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Now you can use SSL clients to use SMTPs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telnet may not work in encrypted sessions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SSL client: 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000"/>
              <a:buChar char="■"/>
            </a:pPr>
            <a:r>
              <a:rPr lang="en-US" sz="2000">
                <a:solidFill>
                  <a:srgbClr val="FF0000"/>
                </a:solidFill>
              </a:rPr>
              <a:t>Important note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In openssl s_client, DO NOT use capital character "R"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"R" is a special command in openssl s_client (for renegotiating)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So use "mail from/rcpt to" instead of  "MAIL FROM/RCPT TO"</a:t>
            </a:r>
            <a:endParaRPr/>
          </a:p>
          <a:p>
            <a:pPr indent="-228600" lvl="3" marL="1600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For SMTP, they are all the same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If you use "R", you will see following output (NOT a part of SMTP)</a:t>
            </a:r>
            <a:endParaRPr/>
          </a:p>
        </p:txBody>
      </p:sp>
      <p:sp>
        <p:nvSpPr>
          <p:cNvPr id="644" name="Google Shape;644;p7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78"/>
          <p:cNvSpPr txBox="1"/>
          <p:nvPr/>
        </p:nvSpPr>
        <p:spPr>
          <a:xfrm>
            <a:off x="1583003" y="2547771"/>
            <a:ext cx="4504759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openssl s_client –connect host:port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46" name="Google Shape;646;p78"/>
          <p:cNvSpPr txBox="1"/>
          <p:nvPr/>
        </p:nvSpPr>
        <p:spPr>
          <a:xfrm>
            <a:off x="1583003" y="5033693"/>
            <a:ext cx="8331127" cy="164968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RENEGOTIATING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depth=2 O = Digital Signature Trust Co., CN = DST Root CA X3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verify return:1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depth=1 C = US, O = Let's Encrypt, CN = Let's Encrypt Authority X1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verify return:1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depth=0 CN = nasa.lctseng.nctucs.net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verify return:1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60051" y="3288911"/>
            <a:ext cx="3618374" cy="1259815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9"/>
          <p:cNvSpPr txBox="1"/>
          <p:nvPr>
            <p:ph type="ctrTitle"/>
          </p:nvPr>
        </p:nvSpPr>
        <p:spPr>
          <a:xfrm>
            <a:off x="700216" y="1122362"/>
            <a:ext cx="10869742" cy="31942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</a:pPr>
            <a:r>
              <a:rPr lang="en-US"/>
              <a:t>MAA for POP3 and IMAP</a:t>
            </a:r>
            <a:endParaRPr/>
          </a:p>
        </p:txBody>
      </p:sp>
      <p:sp>
        <p:nvSpPr>
          <p:cNvPr id="653" name="Google Shape;653;p79"/>
          <p:cNvSpPr txBox="1"/>
          <p:nvPr>
            <p:ph idx="1" type="subTitle"/>
          </p:nvPr>
        </p:nvSpPr>
        <p:spPr>
          <a:xfrm>
            <a:off x="700216" y="5016843"/>
            <a:ext cx="10869742" cy="1441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rPr lang="en-US"/>
              <a:t>Read mails from remote host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BF5F9"/>
              </a:buClr>
              <a:buSzPts val="3600"/>
              <a:buNone/>
            </a:pPr>
            <a:r>
              <a:t/>
            </a:r>
            <a:endParaRPr/>
          </a:p>
        </p:txBody>
      </p:sp>
      <p:sp>
        <p:nvSpPr>
          <p:cNvPr id="654" name="Google Shape;654;p7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9"/>
          <p:cNvSpPr/>
          <p:nvPr/>
        </p:nvSpPr>
        <p:spPr>
          <a:xfrm>
            <a:off x="11449747" y="4213077"/>
            <a:ext cx="546131" cy="328082"/>
          </a:xfrm>
          <a:prstGeom prst="rect">
            <a:avLst/>
          </a:prstGeom>
          <a:noFill/>
          <a:ln cap="flat" cmpd="sng" w="158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Message Flow in Postfix (2)</a:t>
            </a:r>
            <a:endParaRPr/>
          </a:p>
        </p:txBody>
      </p:sp>
      <p:sp>
        <p:nvSpPr>
          <p:cNvPr id="88" name="Google Shape;88;p8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frank@postfix.org =&gt; doel@onlamp.com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Phase2: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smtpd on postfix.org: receive message and invoke cleanup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“</a:t>
            </a:r>
            <a:r>
              <a:rPr lang="en-US" sz="2000"/>
              <a:t>local” MDA find that frank is an alias =&gt;  resubmits it through cleanup daemon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3930900"/>
            <a:ext cx="5023049" cy="27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8"/>
          <p:cNvSpPr txBox="1"/>
          <p:nvPr/>
        </p:nvSpPr>
        <p:spPr>
          <a:xfrm>
            <a:off x="2712339" y="4567432"/>
            <a:ext cx="1269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Postfix.org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0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MAA for POP3 and IMAP (1)</a:t>
            </a:r>
            <a:endParaRPr/>
          </a:p>
        </p:txBody>
      </p:sp>
      <p:sp>
        <p:nvSpPr>
          <p:cNvPr id="661" name="Google Shape;661;p80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Dovecot already provides POP3 and IMAP services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Include SSL versions: POP3s, IMAPs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That why we need SSL certificates and keys for Dovecot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When you activate Dovecot service, these MAA services are also brought up.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But you cannot access mail directly, you need some configuration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Configuration files are in : /usr/local/etc/dovecot/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There are many files included by dovecot.conf</a:t>
            </a:r>
            <a:endParaRPr sz="2400"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In conf.d directory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□"/>
            </a:pPr>
            <a:r>
              <a:rPr lang="en-US" sz="2400"/>
              <a:t>Splitting configuration files is easier to management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Reference: </a:t>
            </a:r>
            <a:r>
              <a:rPr lang="en-US" sz="2400" u="sng">
                <a:solidFill>
                  <a:schemeClr val="hlink"/>
                </a:solidFill>
                <a:hlinkClick r:id="rId3"/>
              </a:rPr>
              <a:t>https://doc.dovecot.org/configuration_manual/quick_configuration/</a:t>
            </a:r>
            <a:endParaRPr sz="24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662" name="Google Shape;662;p80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81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000"/>
              <a:buFont typeface="Source Sans Pro"/>
              <a:buNone/>
            </a:pPr>
            <a:r>
              <a:rPr lang="en-US" sz="4000"/>
              <a:t>MAA for POP3 and IMAP (2)</a:t>
            </a:r>
            <a:br>
              <a:rPr lang="en-US" sz="4000"/>
            </a:br>
            <a:r>
              <a:rPr lang="en-US" sz="4000"/>
              <a:t>	- Dovecot Configuration</a:t>
            </a:r>
            <a:endParaRPr sz="4000"/>
          </a:p>
        </p:txBody>
      </p:sp>
      <p:sp>
        <p:nvSpPr>
          <p:cNvPr id="668" name="Google Shape;668;p81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Allow GID = 0 to access mail (optional)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By default, Dovecot  do not allow users with GID = 0 to access mail. If your users are in wheel group, you need following settings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In dovecot.conf</a:t>
            </a:r>
            <a:endParaRPr sz="2000"/>
          </a:p>
          <a:p>
            <a:pPr indent="-3937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Specify the mail location (must agrees with Postfix)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In conf.d/10-mail.conf</a:t>
            </a:r>
            <a:endParaRPr/>
          </a:p>
          <a:p>
            <a:pPr indent="-3937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Add authenticate configuration to use PAM module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Dovecot use system PAM module to authenticate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Allow system users to access mails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</a:pPr>
            <a:r>
              <a:rPr lang="en-US" sz="2000"/>
              <a:t>Create a new file: /etc/pam.d/dovecot</a:t>
            </a:r>
            <a:endParaRPr/>
          </a:p>
          <a:p>
            <a:pPr indent="-762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669" name="Google Shape;669;p81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81"/>
          <p:cNvSpPr txBox="1"/>
          <p:nvPr/>
        </p:nvSpPr>
        <p:spPr>
          <a:xfrm>
            <a:off x="1704975" y="2847975"/>
            <a:ext cx="2529860" cy="31393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first_valid_gid = 0</a:t>
            </a:r>
            <a:endParaRPr/>
          </a:p>
        </p:txBody>
      </p:sp>
      <p:sp>
        <p:nvSpPr>
          <p:cNvPr id="671" name="Google Shape;671;p81"/>
          <p:cNvSpPr txBox="1"/>
          <p:nvPr/>
        </p:nvSpPr>
        <p:spPr>
          <a:xfrm>
            <a:off x="1704975" y="4048125"/>
            <a:ext cx="5862502" cy="320088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mail_location = mbox:~/mail:INBOX=/var/mail/%u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72" name="Google Shape;672;p81"/>
          <p:cNvSpPr txBox="1"/>
          <p:nvPr/>
        </p:nvSpPr>
        <p:spPr>
          <a:xfrm>
            <a:off x="1704975" y="6078384"/>
            <a:ext cx="4504759" cy="541687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auth    required        pam_unix.so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account required        pam_unix.so</a:t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82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MAA for POP3 and IMAP (3)</a:t>
            </a:r>
            <a:endParaRPr/>
          </a:p>
        </p:txBody>
      </p:sp>
      <p:sp>
        <p:nvSpPr>
          <p:cNvPr id="678" name="Google Shape;678;p82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After restarting Dovecot, your MAA is ready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US"/>
              <a:t>To check these services, you can use "telnet" or </a:t>
            </a:r>
            <a:br>
              <a:rPr lang="en-US"/>
            </a:br>
            <a:r>
              <a:rPr lang="en-US"/>
              <a:t>"openssl s_client"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POP3: 110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POP3s: 995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IMAP: 143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-US"/>
              <a:t>IMAPs: 993</a:t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  <a:p>
            <a:pPr indent="-381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t/>
            </a:r>
            <a:endParaRPr/>
          </a:p>
        </p:txBody>
      </p:sp>
      <p:sp>
        <p:nvSpPr>
          <p:cNvPr id="679" name="Google Shape;679;p82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83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MAA for POP3 and IMAP (4)</a:t>
            </a:r>
            <a:endParaRPr/>
          </a:p>
        </p:txBody>
      </p:sp>
      <p:sp>
        <p:nvSpPr>
          <p:cNvPr id="685" name="Google Shape;685;p83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IMAP + STARTTLS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POP3 + STARTTLS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IMAPs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POP3s</a:t>
            </a:r>
            <a:endParaRPr/>
          </a:p>
          <a:p>
            <a:pPr indent="-101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Sample message from Dovecot when succeed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POP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</a:pPr>
            <a:r>
              <a:rPr lang="en-US" sz="1800"/>
              <a:t>IMAP</a:t>
            </a:r>
            <a:endParaRPr/>
          </a:p>
        </p:txBody>
      </p:sp>
      <p:sp>
        <p:nvSpPr>
          <p:cNvPr id="686" name="Google Shape;686;p83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83"/>
          <p:cNvSpPr txBox="1"/>
          <p:nvPr/>
        </p:nvSpPr>
        <p:spPr>
          <a:xfrm>
            <a:off x="1026840" y="1727896"/>
            <a:ext cx="7713971" cy="31393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openssl s_client -connect host.example.com:143 -starttls imap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88" name="Google Shape;688;p83"/>
          <p:cNvSpPr txBox="1"/>
          <p:nvPr/>
        </p:nvSpPr>
        <p:spPr>
          <a:xfrm>
            <a:off x="1701205" y="5909197"/>
            <a:ext cx="7590539" cy="535531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 OK [CAPABILITY IMAP4rev1 LITERAL+ SASL-IR LOGIN-REFERRALS </a:t>
            </a:r>
            <a:b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ID ENABLE IDLE AUTH=PLAIN AUTH=LOGIN] Dovecot ready.</a:t>
            </a:r>
            <a:endParaRPr/>
          </a:p>
        </p:txBody>
      </p:sp>
      <p:sp>
        <p:nvSpPr>
          <p:cNvPr id="689" name="Google Shape;689;p83"/>
          <p:cNvSpPr txBox="1"/>
          <p:nvPr/>
        </p:nvSpPr>
        <p:spPr>
          <a:xfrm>
            <a:off x="1026839" y="2623860"/>
            <a:ext cx="7713971" cy="31393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openssl s_client -connect host.example.com:110 -starttls pop3</a:t>
            </a:r>
            <a:endParaRPr/>
          </a:p>
        </p:txBody>
      </p:sp>
      <p:sp>
        <p:nvSpPr>
          <p:cNvPr id="690" name="Google Shape;690;p83"/>
          <p:cNvSpPr txBox="1"/>
          <p:nvPr/>
        </p:nvSpPr>
        <p:spPr>
          <a:xfrm>
            <a:off x="1026839" y="3481033"/>
            <a:ext cx="5862502" cy="31393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openssl s_client -connect host.example.com:993</a:t>
            </a:r>
            <a:endParaRPr/>
          </a:p>
        </p:txBody>
      </p:sp>
      <p:sp>
        <p:nvSpPr>
          <p:cNvPr id="691" name="Google Shape;691;p83"/>
          <p:cNvSpPr txBox="1"/>
          <p:nvPr/>
        </p:nvSpPr>
        <p:spPr>
          <a:xfrm>
            <a:off x="1026839" y="4336773"/>
            <a:ext cx="5862502" cy="31393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openssl s_client -connect host.example.com:995</a:t>
            </a:r>
            <a:endParaRPr/>
          </a:p>
        </p:txBody>
      </p:sp>
      <p:sp>
        <p:nvSpPr>
          <p:cNvPr id="692" name="Google Shape;692;p83"/>
          <p:cNvSpPr txBox="1"/>
          <p:nvPr/>
        </p:nvSpPr>
        <p:spPr>
          <a:xfrm>
            <a:off x="2180629" y="5192513"/>
            <a:ext cx="2406428" cy="313932"/>
          </a:xfrm>
          <a:prstGeom prst="rect">
            <a:avLst/>
          </a:prstGeom>
          <a:solidFill>
            <a:schemeClr val="lt2"/>
          </a:solidFill>
          <a:ln cap="flat" cmpd="dbl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1" lang="en-US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+OK Dovecot ready.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4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MAA for POP3 and IMAP (5)</a:t>
            </a:r>
            <a:endParaRPr/>
          </a:p>
        </p:txBody>
      </p:sp>
      <p:sp>
        <p:nvSpPr>
          <p:cNvPr id="698" name="Google Shape;698;p84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Set up MUAs like Outlook or Thunderbird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You can see the tutorial in CS mail server, they should be similar to set up your server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Settings for Gmail is also available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https://it.cs.nycu.edu.tw/mail-receive</a:t>
            </a:r>
            <a:r>
              <a:rPr lang="en-US" sz="2400"/>
              <a:t> </a:t>
            </a:r>
            <a:endParaRPr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3810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 sz="24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699" name="Google Shape;699;p84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>
            <p:ph type="title"/>
          </p:nvPr>
        </p:nvSpPr>
        <p:spPr>
          <a:xfrm>
            <a:off x="691978" y="271849"/>
            <a:ext cx="10791568" cy="9391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</a:pPr>
            <a:r>
              <a:rPr lang="en-US"/>
              <a:t>Message Flow in Postfix (3)</a:t>
            </a:r>
            <a:endParaRPr/>
          </a:p>
        </p:txBody>
      </p:sp>
      <p:sp>
        <p:nvSpPr>
          <p:cNvPr id="97" name="Google Shape;97;p9"/>
          <p:cNvSpPr txBox="1"/>
          <p:nvPr>
            <p:ph idx="1" type="body"/>
          </p:nvPr>
        </p:nvSpPr>
        <p:spPr>
          <a:xfrm>
            <a:off x="691978" y="1351005"/>
            <a:ext cx="10791568" cy="48259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frank@postfix.org =&gt; doel@onlamp.com</a:t>
            </a:r>
            <a:endParaRPr/>
          </a:p>
          <a:p>
            <a:pPr indent="-4572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en-US" sz="2400"/>
              <a:t>Phase3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smtpd on onlamp.com: </a:t>
            </a:r>
            <a:r>
              <a:rPr lang="en-US" sz="2000"/>
              <a:t>receive message and invoke cleanup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Char char="□"/>
            </a:pPr>
            <a:r>
              <a:rPr lang="en-US" sz="2000"/>
              <a:t>Local delivery to message store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11569958" y="6356350"/>
            <a:ext cx="5489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en-US" sz="1600"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74432" y="3194606"/>
            <a:ext cx="5772201" cy="334430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9"/>
          <p:cNvSpPr txBox="1"/>
          <p:nvPr/>
        </p:nvSpPr>
        <p:spPr>
          <a:xfrm>
            <a:off x="8444203" y="4973216"/>
            <a:ext cx="139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onlamp.com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2021-04-05T09:53:57Z</dcterms:created>
  <dc:creator>李富源</dc:creator>
</cp:coreProperties>
</file>