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Source Sans Pro Light"/>
      <p:regular r:id="rId27"/>
      <p:bold r:id="rId28"/>
      <p:italic r:id="rId29"/>
      <p:boldItalic r:id="rId30"/>
    </p:embeddedFont>
    <p:embeddedFont>
      <p:font typeface="Ubuntu Mono"/>
      <p:regular r:id="rId31"/>
      <p:bold r:id="rId32"/>
      <p:italic r:id="rId33"/>
      <p:boldItalic r:id="rId34"/>
    </p:embeddedFont>
    <p:embeddedFont>
      <p:font typeface="Source Sans Pr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SourceSansProLight-bold.fntdata"/><Relationship Id="rId27" Type="http://schemas.openxmlformats.org/officeDocument/2006/relationships/font" Target="fonts/SourceSansPro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Mono-regular.fntdata"/><Relationship Id="rId30" Type="http://schemas.openxmlformats.org/officeDocument/2006/relationships/font" Target="fonts/SourceSansPro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UbuntuMono-italic.fntdata"/><Relationship Id="rId10" Type="http://schemas.openxmlformats.org/officeDocument/2006/relationships/slide" Target="slides/slide5.xml"/><Relationship Id="rId32" Type="http://schemas.openxmlformats.org/officeDocument/2006/relationships/font" Target="fonts/UbuntuMono-bold.fntdata"/><Relationship Id="rId13" Type="http://schemas.openxmlformats.org/officeDocument/2006/relationships/slide" Target="slides/slide8.xml"/><Relationship Id="rId35" Type="http://schemas.openxmlformats.org/officeDocument/2006/relationships/font" Target="fonts/SourceSansPro-regular.fntdata"/><Relationship Id="rId12" Type="http://schemas.openxmlformats.org/officeDocument/2006/relationships/slide" Target="slides/slide7.xml"/><Relationship Id="rId34" Type="http://schemas.openxmlformats.org/officeDocument/2006/relationships/font" Target="fonts/UbuntuMono-boldItalic.fntdata"/><Relationship Id="rId15" Type="http://schemas.openxmlformats.org/officeDocument/2006/relationships/slide" Target="slides/slide10.xml"/><Relationship Id="rId37" Type="http://schemas.openxmlformats.org/officeDocument/2006/relationships/font" Target="fonts/SourceSansPro-italic.fntdata"/><Relationship Id="rId14" Type="http://schemas.openxmlformats.org/officeDocument/2006/relationships/slide" Target="slides/slide9.xml"/><Relationship Id="rId36" Type="http://schemas.openxmlformats.org/officeDocument/2006/relationships/font" Target="fonts/SourceSans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SourceSansPr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e279016f0_0_65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e279016f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8f145647f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18f145647f_1_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8f642cfb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18f642cfb5_0_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0e279016f0_0_16:notes"/>
          <p:cNvSpPr/>
          <p:nvPr>
            <p:ph idx="2" type="sldImg"/>
          </p:nvPr>
        </p:nvSpPr>
        <p:spPr>
          <a:xfrm>
            <a:off x="381003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0e279016f0_0_1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00" lIns="91500" spcFirstLastPara="1" rIns="91500" wrap="square" tIns="91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f334472e5d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1f334472e5d_0_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標題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  <a:defRPr sz="44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017882" y="4344743"/>
            <a:ext cx="4668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zh-TW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國立陽明交通大學資工系資訊中心</a:t>
            </a:r>
            <a:endParaRPr b="0" i="0" sz="2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zh-TW" sz="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Computer Center of Department of Computer Science, NYCU</a:t>
            </a:r>
            <a:endParaRPr b="0" i="0" sz="8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 amt="90000"/>
          </a:blip>
          <a:srcRect b="0" l="0" r="0" t="0"/>
          <a:stretch/>
        </p:blipFill>
        <p:spPr>
          <a:xfrm>
            <a:off x="7908835" y="164806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57169" y="3632736"/>
            <a:ext cx="78249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600"/>
              <a:buFont typeface="Source Sans Pro"/>
              <a:buNone/>
              <a:defRPr b="0" i="0" sz="26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Source Sans Pro"/>
              <a:buNone/>
              <a:defRPr sz="3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68886" y="2825968"/>
            <a:ext cx="8229600" cy="1177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Source Sans Pro"/>
              <a:buNone/>
              <a:defRPr sz="3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Source Sans Pro"/>
              <a:buNone/>
              <a:defRPr sz="3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Source Sans Pro"/>
              <a:buNone/>
              <a:defRPr sz="3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8886" y="2825968"/>
            <a:ext cx="8229600" cy="1177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 1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>
            <a:lvl1pPr lvl="0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buNone/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Font typeface="Source Sans Pro"/>
              <a:buNone/>
              <a:defRPr sz="3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56540" y="1063733"/>
            <a:ext cx="8254200" cy="3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None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None/>
              <a:defRPr sz="21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nasaoj.cs.nycu.edu.tw/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roups.google.com/g/nctunas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it.cs.nycu.edu.tw/unix-basic-commands" TargetMode="External"/><Relationship Id="rId4" Type="http://schemas.openxmlformats.org/officeDocument/2006/relationships/hyperlink" Target="https://github.com/ryanhanwu/How-To-Ask-Questions-The-Smart-Way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asaoj.cs.nycu.edu.tw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/>
        </p:nvSpPr>
        <p:spPr>
          <a:xfrm>
            <a:off x="421414" y="148697"/>
            <a:ext cx="82296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t/>
            </a:r>
            <a:endParaRPr b="0" i="0" sz="5900" u="none" cap="none" strike="noStrike">
              <a:solidFill>
                <a:srgbClr val="04617B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5" name="Google Shape;45;p8"/>
          <p:cNvSpPr txBox="1"/>
          <p:nvPr/>
        </p:nvSpPr>
        <p:spPr>
          <a:xfrm>
            <a:off x="421414" y="3549168"/>
            <a:ext cx="82230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TW"/>
              <a:t>Homework 1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zh-TW"/>
              <a:t>Network Environment Setting</a:t>
            </a:r>
            <a:endParaRPr/>
          </a:p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457169" y="3632736"/>
            <a:ext cx="78249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/>
              <a:t>zyyang, jschou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Requirements (4/4)</a:t>
            </a:r>
            <a:endParaRPr/>
          </a:p>
        </p:txBody>
      </p:sp>
      <p:sp>
        <p:nvSpPr>
          <p:cNvPr id="189" name="Google Shape;189;p17"/>
          <p:cNvSpPr txBox="1"/>
          <p:nvPr>
            <p:ph idx="1" type="body"/>
          </p:nvPr>
        </p:nvSpPr>
        <p:spPr>
          <a:xfrm>
            <a:off x="431850" y="1359942"/>
            <a:ext cx="8254200" cy="3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Firewall</a:t>
            </a:r>
            <a:endParaRPr sz="1800"/>
          </a:p>
          <a:p>
            <a:pPr indent="-2730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Consider you are providing services to the Internet, so several firewall configurations must be taken for security.</a:t>
            </a:r>
            <a:endParaRPr sz="1700"/>
          </a:p>
          <a:p>
            <a:pPr indent="-2730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Configure firewall rules on “</a:t>
            </a:r>
            <a:r>
              <a:rPr lang="zh-TW" sz="1700">
                <a:solidFill>
                  <a:srgbClr val="FF0000"/>
                </a:solidFill>
              </a:rPr>
              <a:t>Router</a:t>
            </a:r>
            <a:r>
              <a:rPr lang="zh-TW" sz="1700"/>
              <a:t>”.</a:t>
            </a:r>
            <a:endParaRPr sz="1700"/>
          </a:p>
          <a:p>
            <a:pPr indent="-2730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Rules:</a:t>
            </a:r>
            <a:endParaRPr sz="1700"/>
          </a:p>
          <a:p>
            <a:pPr indent="-260350" lvl="2" marL="1003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/>
              <a:t>SSH connections from anywhere to “</a:t>
            </a:r>
            <a:r>
              <a:rPr lang="zh-TW" sz="1500">
                <a:solidFill>
                  <a:srgbClr val="FF0000"/>
                </a:solidFill>
              </a:rPr>
              <a:t>Agent</a:t>
            </a:r>
            <a:r>
              <a:rPr lang="zh-TW" sz="1500"/>
              <a:t>” are allowed.</a:t>
            </a:r>
            <a:endParaRPr sz="1500"/>
          </a:p>
          <a:p>
            <a:pPr indent="-260350" lvl="2" marL="1003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/>
              <a:t>SSH connections from </a:t>
            </a:r>
            <a:r>
              <a:rPr b="1" lang="zh-TW" sz="1700">
                <a:solidFill>
                  <a:srgbClr val="4F6128"/>
                </a:solidFill>
              </a:rPr>
              <a:t>VPN zone</a:t>
            </a:r>
            <a:r>
              <a:rPr lang="zh-TW" sz="1500"/>
              <a:t> to “</a:t>
            </a:r>
            <a:r>
              <a:rPr lang="zh-TW" sz="1700">
                <a:solidFill>
                  <a:srgbClr val="FF0000"/>
                </a:solidFill>
              </a:rPr>
              <a:t>Router</a:t>
            </a:r>
            <a:r>
              <a:rPr lang="zh-TW" sz="1500"/>
              <a:t>” are not allowed.</a:t>
            </a:r>
            <a:endParaRPr sz="1500"/>
          </a:p>
          <a:p>
            <a:pPr indent="-260350" lvl="2" marL="1003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/>
              <a:t>ICMP connections from anywhere to anywhere are allowed.</a:t>
            </a:r>
            <a:endParaRPr sz="1500"/>
          </a:p>
          <a:p>
            <a:pPr indent="-260350" lvl="2" marL="1003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/>
              <a:t>In </a:t>
            </a:r>
            <a:r>
              <a:rPr b="1" lang="zh-TW" sz="1500">
                <a:solidFill>
                  <a:schemeClr val="dk2"/>
                </a:solidFill>
              </a:rPr>
              <a:t>Private zone</a:t>
            </a:r>
            <a:r>
              <a:rPr lang="zh-TW" sz="1500"/>
              <a:t> (including router) all connections are allowed.</a:t>
            </a:r>
            <a:endParaRPr sz="1500"/>
          </a:p>
          <a:p>
            <a:pPr indent="-260350" lvl="2" marL="1003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zh-TW" sz="1500"/>
              <a:t>By default, all connections from Internet  to </a:t>
            </a:r>
            <a:r>
              <a:rPr b="1" lang="zh-TW" sz="1500">
                <a:solidFill>
                  <a:schemeClr val="dk2"/>
                </a:solidFill>
              </a:rPr>
              <a:t>Private zone</a:t>
            </a:r>
            <a:r>
              <a:rPr lang="zh-TW" sz="1500"/>
              <a:t> should be rejected.</a:t>
            </a:r>
            <a:endParaRPr sz="1500" strike="sngStrike"/>
          </a:p>
        </p:txBody>
      </p:sp>
      <p:sp>
        <p:nvSpPr>
          <p:cNvPr id="190" name="Google Shape;19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Grading</a:t>
            </a:r>
            <a:endParaRPr/>
          </a:p>
        </p:txBody>
      </p:sp>
      <p:sp>
        <p:nvSpPr>
          <p:cNvPr id="196" name="Google Shape;196;p18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Automated grading (Online Judge), 100pts</a:t>
            </a:r>
            <a:endParaRPr/>
          </a:p>
        </p:txBody>
      </p:sp>
      <p:sp>
        <p:nvSpPr>
          <p:cNvPr id="197" name="Google Shape;197;p18"/>
          <p:cNvSpPr txBox="1"/>
          <p:nvPr>
            <p:ph idx="1" type="body"/>
          </p:nvPr>
        </p:nvSpPr>
        <p:spPr>
          <a:xfrm>
            <a:off x="431850" y="1512350"/>
            <a:ext cx="8304600" cy="3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Enable Router’s </a:t>
            </a:r>
            <a:r>
              <a:rPr lang="zh-TW" sz="1800"/>
              <a:t>ssh</a:t>
            </a:r>
            <a:r>
              <a:rPr lang="zh-TW" sz="1800"/>
              <a:t>d</a:t>
            </a:r>
            <a:r>
              <a:rPr lang="zh-TW" sz="1800"/>
              <a:t> service.</a:t>
            </a:r>
            <a:r>
              <a:rPr lang="zh-TW" sz="1800"/>
              <a:t> </a:t>
            </a:r>
            <a:r>
              <a:rPr lang="zh-TW" sz="1800">
                <a:solidFill>
                  <a:srgbClr val="04617B"/>
                </a:solidFill>
              </a:rPr>
              <a:t>(5%)</a:t>
            </a:r>
            <a:endParaRPr sz="1800"/>
          </a:p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Trace Route from Agent to Internet. </a:t>
            </a:r>
            <a:r>
              <a:rPr lang="zh-TW" sz="1800">
                <a:solidFill>
                  <a:srgbClr val="04617B"/>
                </a:solidFill>
              </a:rPr>
              <a:t>(15%) </a:t>
            </a:r>
            <a:endParaRPr sz="1800">
              <a:solidFill>
                <a:srgbClr val="04617B"/>
              </a:solidFill>
            </a:endParaRPr>
          </a:p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Trace </a:t>
            </a:r>
            <a:r>
              <a:rPr lang="zh-TW" sz="1800">
                <a:solidFill>
                  <a:schemeClr val="dk1"/>
                </a:solidFill>
              </a:rPr>
              <a:t>Route </a:t>
            </a:r>
            <a:r>
              <a:rPr lang="zh-TW" sz="1800"/>
              <a:t>f</a:t>
            </a:r>
            <a:r>
              <a:rPr lang="zh-TW" sz="1800"/>
              <a:t>rom Agent to </a:t>
            </a:r>
            <a:r>
              <a:rPr b="1" lang="zh-TW" sz="1700">
                <a:solidFill>
                  <a:schemeClr val="dk2"/>
                </a:solidFill>
              </a:rPr>
              <a:t>Private Zone.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04617B"/>
                </a:solidFill>
              </a:rPr>
              <a:t>(15%)</a:t>
            </a:r>
            <a:endParaRPr sz="1800"/>
          </a:p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I</a:t>
            </a:r>
            <a:r>
              <a:rPr lang="zh-TW" sz="1800"/>
              <a:t>P offered by DHCP should be 192.168.{ID}.111-222 </a:t>
            </a:r>
            <a:r>
              <a:rPr lang="zh-TW" sz="1800">
                <a:solidFill>
                  <a:srgbClr val="04617B"/>
                </a:solidFill>
              </a:rPr>
              <a:t>(20%)</a:t>
            </a:r>
            <a:endParaRPr sz="1800"/>
          </a:p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Agent </a:t>
            </a:r>
            <a:r>
              <a:rPr lang="zh-TW" sz="1800"/>
              <a:t>g</a:t>
            </a:r>
            <a:r>
              <a:rPr lang="zh-TW" sz="1800"/>
              <a:t>et IP </a:t>
            </a:r>
            <a:r>
              <a:rPr lang="zh-TW" sz="1800"/>
              <a:t>192.168</a:t>
            </a:r>
            <a:r>
              <a:rPr lang="zh-TW" sz="1800"/>
              <a:t>.{ID}.123 by DHCP </a:t>
            </a:r>
            <a:r>
              <a:rPr lang="zh-TW" sz="1800">
                <a:solidFill>
                  <a:srgbClr val="04617B"/>
                </a:solidFill>
              </a:rPr>
              <a:t>(15%)</a:t>
            </a:r>
            <a:endParaRPr sz="1800"/>
          </a:p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Check Firewall rules for Router </a:t>
            </a:r>
            <a:r>
              <a:rPr lang="zh-TW" sz="1800">
                <a:solidFill>
                  <a:srgbClr val="04617B"/>
                </a:solidFill>
              </a:rPr>
              <a:t>(15%) </a:t>
            </a:r>
            <a:endParaRPr sz="1800"/>
          </a:p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Check Firewall </a:t>
            </a:r>
            <a:r>
              <a:rPr lang="zh-TW" sz="1800">
                <a:solidFill>
                  <a:schemeClr val="dk1"/>
                </a:solidFill>
              </a:rPr>
              <a:t>rules </a:t>
            </a:r>
            <a:r>
              <a:rPr lang="zh-TW" sz="1800"/>
              <a:t>for Agent </a:t>
            </a:r>
            <a:r>
              <a:rPr lang="zh-TW" sz="1800">
                <a:solidFill>
                  <a:srgbClr val="04617B"/>
                </a:solidFill>
              </a:rPr>
              <a:t>(15%)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Hints</a:t>
            </a:r>
            <a:endParaRPr/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431850" y="1359950"/>
            <a:ext cx="85953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How to check if Internet connection is fine?</a:t>
            </a:r>
            <a:endParaRPr/>
          </a:p>
          <a:p>
            <a:pPr indent="-2984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Ping </a:t>
            </a:r>
            <a:r>
              <a:rPr lang="zh-TW" u="sng"/>
              <a:t>8.8.8.8</a:t>
            </a:r>
            <a:r>
              <a:rPr lang="zh-TW"/>
              <a:t> from different VMs.</a:t>
            </a:r>
            <a:endParaRPr/>
          </a:p>
          <a:p>
            <a:pPr indent="-2984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Ping </a:t>
            </a:r>
            <a:r>
              <a:rPr lang="zh-TW" u="sng"/>
              <a:t>www.google.com</a:t>
            </a:r>
            <a:r>
              <a:rPr lang="zh-TW"/>
              <a:t> from different VMs.</a:t>
            </a:r>
            <a:endParaRPr/>
          </a:p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How to check WireGuard is connected?</a:t>
            </a:r>
            <a:br>
              <a:rPr lang="zh-TW"/>
            </a:br>
            <a:r>
              <a:rPr lang="zh-TW"/>
              <a:t>(Please make sure your private key is correct.)</a:t>
            </a:r>
            <a:endParaRPr/>
          </a:p>
          <a:p>
            <a:pPr indent="-2984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Ping </a:t>
            </a:r>
            <a:r>
              <a:rPr lang="zh-TW" u="sng"/>
              <a:t>10.113.$ID.254</a:t>
            </a:r>
            <a:r>
              <a:rPr lang="zh-TW"/>
              <a:t> (intranet gateway).</a:t>
            </a:r>
            <a:endParaRPr/>
          </a:p>
        </p:txBody>
      </p:sp>
      <p:sp>
        <p:nvSpPr>
          <p:cNvPr id="204" name="Google Shape;20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Appendix: VM Network</a:t>
            </a:r>
            <a:endParaRPr/>
          </a:p>
        </p:txBody>
      </p:sp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431850" y="1359942"/>
            <a:ext cx="8254200" cy="3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We assume that you use Virtualbox. You can choose other VM hypervisor. However, the network structure should satisfy the requirements.</a:t>
            </a:r>
            <a:endParaRPr/>
          </a:p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About the network interfaces type (take Virtualbox as an example):</a:t>
            </a:r>
            <a:endParaRPr/>
          </a:p>
          <a:p>
            <a:pPr indent="-2984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You can use “</a:t>
            </a:r>
            <a:r>
              <a:rPr lang="zh-TW">
                <a:solidFill>
                  <a:srgbClr val="FF0000"/>
                </a:solidFill>
              </a:rPr>
              <a:t>NAT</a:t>
            </a:r>
            <a:r>
              <a:rPr lang="zh-TW"/>
              <a:t>” for the External interface of “Router”; “</a:t>
            </a:r>
            <a:r>
              <a:rPr lang="zh-TW">
                <a:solidFill>
                  <a:srgbClr val="FF0000"/>
                </a:solidFill>
              </a:rPr>
              <a:t>Internal Network</a:t>
            </a:r>
            <a:r>
              <a:rPr lang="zh-TW"/>
              <a:t>” for the Internal interface of “Router”.</a:t>
            </a:r>
            <a:endParaRPr/>
          </a:p>
          <a:p>
            <a:pPr indent="-2984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For other VMs, you should only assign an interface with the type of “</a:t>
            </a:r>
            <a:r>
              <a:rPr lang="zh-TW">
                <a:solidFill>
                  <a:srgbClr val="FF0000"/>
                </a:solidFill>
              </a:rPr>
              <a:t>Internal Network</a:t>
            </a:r>
            <a:r>
              <a:rPr lang="zh-TW"/>
              <a:t>”. That is, all the network traffics from these VMs should go through the Internal interface of “Router”.</a:t>
            </a:r>
            <a:endParaRPr/>
          </a:p>
        </p:txBody>
      </p:sp>
      <p:sp>
        <p:nvSpPr>
          <p:cNvPr id="211" name="Google Shape;21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Appendix: VM Network</a:t>
            </a:r>
            <a:endParaRPr/>
          </a:p>
        </p:txBody>
      </p:sp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18" name="Google Shape;218;p21"/>
          <p:cNvPicPr preferRelativeResize="0"/>
          <p:nvPr/>
        </p:nvPicPr>
        <p:blipFill rotWithShape="1">
          <a:blip r:embed="rId3">
            <a:alphaModFix/>
          </a:blip>
          <a:srcRect b="0" l="0" r="0" t="1311"/>
          <a:stretch/>
        </p:blipFill>
        <p:spPr>
          <a:xfrm>
            <a:off x="584538" y="1734150"/>
            <a:ext cx="3961442" cy="314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1"/>
          <p:cNvPicPr preferRelativeResize="0"/>
          <p:nvPr/>
        </p:nvPicPr>
        <p:blipFill rotWithShape="1">
          <a:blip r:embed="rId4">
            <a:alphaModFix/>
          </a:blip>
          <a:srcRect b="0" l="0" r="0" t="1311"/>
          <a:stretch/>
        </p:blipFill>
        <p:spPr>
          <a:xfrm>
            <a:off x="4598020" y="1734150"/>
            <a:ext cx="3961442" cy="31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431850" y="1359944"/>
            <a:ext cx="82542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VirtualBox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Appendix: Online Judge System</a:t>
            </a:r>
            <a:endParaRPr/>
          </a:p>
        </p:txBody>
      </p:sp>
      <p:sp>
        <p:nvSpPr>
          <p:cNvPr id="226" name="Google Shape;226;p22"/>
          <p:cNvSpPr txBox="1"/>
          <p:nvPr>
            <p:ph idx="1" type="body"/>
          </p:nvPr>
        </p:nvSpPr>
        <p:spPr>
          <a:xfrm>
            <a:off x="431850" y="1359942"/>
            <a:ext cx="8254200" cy="3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Login into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https://nasaoj.cs.nycu.edu.tw/</a:t>
            </a:r>
            <a:endParaRPr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/>
              <a:t>You can login with NYCU or CSIT account.</a:t>
            </a:r>
            <a:endParaRPr/>
          </a:p>
          <a:p>
            <a:pPr indent="-16510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28" name="Google Shape;2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725" y="2397350"/>
            <a:ext cx="230505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7175" y="2397347"/>
            <a:ext cx="5284550" cy="1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456524" y="205025"/>
            <a:ext cx="91791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Wireguard – Get key and configuration</a:t>
            </a:r>
            <a:endParaRPr/>
          </a:p>
        </p:txBody>
      </p:sp>
      <p:sp>
        <p:nvSpPr>
          <p:cNvPr id="235" name="Google Shape;235;p23"/>
          <p:cNvSpPr txBox="1"/>
          <p:nvPr>
            <p:ph idx="1" type="body"/>
          </p:nvPr>
        </p:nvSpPr>
        <p:spPr>
          <a:xfrm>
            <a:off x="431850" y="1359950"/>
            <a:ext cx="4525800" cy="3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Install WireGuard</a:t>
            </a:r>
            <a:endParaRPr/>
          </a:p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Configurate VPN connection</a:t>
            </a:r>
            <a:endParaRPr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/>
              <a:t>Download the </a:t>
            </a:r>
            <a:r>
              <a:rPr lang="zh-TW"/>
              <a:t>configuration file </a:t>
            </a:r>
            <a:endParaRPr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zh-TW"/>
              <a:t>Apply </a:t>
            </a:r>
            <a:r>
              <a:rPr lang="zh-TW"/>
              <a:t>it</a:t>
            </a:r>
            <a:r>
              <a:rPr lang="zh-TW"/>
              <a:t> to connect VPN server</a:t>
            </a:r>
            <a:endParaRPr/>
          </a:p>
          <a:p>
            <a:pPr indent="0" lvl="1" marL="508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37" name="Google Shape;2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137" y="1922231"/>
            <a:ext cx="3671299" cy="2928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3"/>
          <p:cNvPicPr preferRelativeResize="0"/>
          <p:nvPr/>
        </p:nvPicPr>
        <p:blipFill rotWithShape="1">
          <a:blip r:embed="rId4">
            <a:alphaModFix/>
          </a:blip>
          <a:srcRect b="16212" l="3409" r="0" t="0"/>
          <a:stretch/>
        </p:blipFill>
        <p:spPr>
          <a:xfrm>
            <a:off x="4957500" y="1109675"/>
            <a:ext cx="3736574" cy="8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/>
          <p:nvPr/>
        </p:nvSpPr>
        <p:spPr>
          <a:xfrm>
            <a:off x="7283725" y="4315000"/>
            <a:ext cx="771000" cy="33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zh-TW"/>
              <a:t>Wireguard – Regenerate key</a:t>
            </a:r>
            <a:endParaRPr/>
          </a:p>
        </p:txBody>
      </p:sp>
      <p:sp>
        <p:nvSpPr>
          <p:cNvPr id="245" name="Google Shape;24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375" lIns="67375" spcFirstLastPara="1" rIns="67375" wrap="square" tIns="67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grpSp>
        <p:nvGrpSpPr>
          <p:cNvPr id="246" name="Google Shape;246;p24"/>
          <p:cNvGrpSpPr/>
          <p:nvPr/>
        </p:nvGrpSpPr>
        <p:grpSpPr>
          <a:xfrm>
            <a:off x="5535958" y="1323864"/>
            <a:ext cx="3435751" cy="3165731"/>
            <a:chOff x="6900614" y="2580524"/>
            <a:chExt cx="4508269" cy="4652750"/>
          </a:xfrm>
        </p:grpSpPr>
        <p:pic>
          <p:nvPicPr>
            <p:cNvPr id="247" name="Google Shape;24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39992" y="3730649"/>
              <a:ext cx="4429510" cy="3502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4"/>
            <p:cNvPicPr preferRelativeResize="0"/>
            <p:nvPr/>
          </p:nvPicPr>
          <p:blipFill rotWithShape="1">
            <a:blip r:embed="rId4">
              <a:alphaModFix/>
            </a:blip>
            <a:srcRect b="16212" l="3409" r="0" t="0"/>
            <a:stretch/>
          </p:blipFill>
          <p:spPr>
            <a:xfrm>
              <a:off x="6900614" y="2580524"/>
              <a:ext cx="4508269" cy="11501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9" name="Google Shape;249;p24"/>
            <p:cNvSpPr/>
            <p:nvPr/>
          </p:nvSpPr>
          <p:spPr>
            <a:xfrm>
              <a:off x="7625768" y="6512510"/>
              <a:ext cx="1011600" cy="4902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700" lIns="91700" spcFirstLastPara="1" rIns="91700" wrap="square" tIns="91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Google Shape;250;p24"/>
          <p:cNvSpPr txBox="1"/>
          <p:nvPr>
            <p:ph idx="1" type="body"/>
          </p:nvPr>
        </p:nvSpPr>
        <p:spPr>
          <a:xfrm>
            <a:off x="431850" y="1359950"/>
            <a:ext cx="5160900" cy="3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30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>
                <a:solidFill>
                  <a:schemeClr val="dk1"/>
                </a:solidFill>
              </a:rPr>
              <a:t>If  you cannot connect to Wireguard</a:t>
            </a:r>
            <a:endParaRPr>
              <a:solidFill>
                <a:schemeClr val="dk1"/>
              </a:solidFill>
            </a:endParaRPr>
          </a:p>
          <a:p>
            <a:pPr indent="-254000" lvl="1" marL="673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zh-TW" sz="2200">
                <a:solidFill>
                  <a:schemeClr val="dk1"/>
                </a:solidFill>
              </a:rPr>
              <a:t>Regenerate key and configuration file</a:t>
            </a:r>
            <a:endParaRPr sz="2200">
              <a:solidFill>
                <a:schemeClr val="dk1"/>
              </a:solidFill>
            </a:endParaRPr>
          </a:p>
          <a:p>
            <a:pPr indent="-254000" lvl="1" marL="673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zh-TW" sz="2200">
                <a:solidFill>
                  <a:schemeClr val="dk1"/>
                </a:solidFill>
              </a:rPr>
              <a:t>Download and apply it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08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Attention</a:t>
            </a:r>
            <a:endParaRPr/>
          </a:p>
        </p:txBody>
      </p:sp>
      <p:sp>
        <p:nvSpPr>
          <p:cNvPr id="256" name="Google Shape;256;p25"/>
          <p:cNvSpPr txBox="1"/>
          <p:nvPr>
            <p:ph idx="1" type="body"/>
          </p:nvPr>
        </p:nvSpPr>
        <p:spPr>
          <a:xfrm>
            <a:off x="431850" y="1359950"/>
            <a:ext cx="82296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/>
              <a:t>Your work will be tested by Online Judge system.</a:t>
            </a:r>
            <a:endParaRPr/>
          </a:p>
          <a:p>
            <a:pPr indent="-2984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>
                <a:solidFill>
                  <a:schemeClr val="dk1"/>
                </a:solidFill>
              </a:rPr>
              <a:t>You can submit multiple</a:t>
            </a:r>
            <a:r>
              <a:rPr lang="zh-TW"/>
              <a:t> judge requests. However, OJ will </a:t>
            </a:r>
            <a:r>
              <a:rPr b="1" lang="zh-TW"/>
              <a:t>cool down for 10 minutes</a:t>
            </a:r>
            <a:r>
              <a:rPr lang="zh-TW"/>
              <a:t> after each judge.</a:t>
            </a:r>
            <a:endParaRPr/>
          </a:p>
          <a:p>
            <a:pPr indent="-2984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>
                <a:solidFill>
                  <a:srgbClr val="FF0000"/>
                </a:solidFill>
              </a:rPr>
              <a:t>We will take the last submitted score</a:t>
            </a:r>
            <a:r>
              <a:rPr lang="zh-TW"/>
              <a:t> instead of the highest score.</a:t>
            </a:r>
            <a:endParaRPr/>
          </a:p>
          <a:p>
            <a:pPr indent="-2984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Late submissions will not be accepted.</a:t>
            </a:r>
            <a:endParaRPr/>
          </a:p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/>
              <a:t>Make sure everything is fine after reboot.</a:t>
            </a:r>
            <a:endParaRPr/>
          </a:p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zh-TW">
                <a:solidFill>
                  <a:srgbClr val="FF0000"/>
                </a:solidFill>
              </a:rPr>
              <a:t>Backup your VM before judging every time.</a:t>
            </a:r>
            <a:endParaRPr b="1">
              <a:solidFill>
                <a:srgbClr val="FF0000"/>
              </a:solidFill>
            </a:endParaRPr>
          </a:p>
          <a:p>
            <a:pPr indent="-2984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We may do something bad when judging.</a:t>
            </a:r>
            <a:endParaRPr/>
          </a:p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/>
              <a:t>Due date: </a:t>
            </a:r>
            <a:r>
              <a:rPr lang="zh-TW">
                <a:solidFill>
                  <a:srgbClr val="FF0000"/>
                </a:solidFill>
              </a:rPr>
              <a:t>2023/03/22 Thu. 23:59:59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7" name="Google Shape;25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Help Me!</a:t>
            </a:r>
            <a:endParaRPr/>
          </a:p>
        </p:txBody>
      </p:sp>
      <p:sp>
        <p:nvSpPr>
          <p:cNvPr id="263" name="Google Shape;263;p26"/>
          <p:cNvSpPr txBox="1"/>
          <p:nvPr>
            <p:ph idx="1" type="body"/>
          </p:nvPr>
        </p:nvSpPr>
        <p:spPr>
          <a:xfrm>
            <a:off x="431850" y="1359950"/>
            <a:ext cx="8591400" cy="3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/>
              <a:t>Questions about this homework.</a:t>
            </a:r>
            <a:endParaRPr/>
          </a:p>
          <a:p>
            <a:pPr indent="-363748" lvl="0" marL="737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zh-TW" sz="2100"/>
              <a:t>Make sure you have studied through lecture slides and the HW spec.</a:t>
            </a:r>
            <a:endParaRPr sz="2100"/>
          </a:p>
          <a:p>
            <a:pPr indent="-363748" lvl="0" marL="737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zh-TW" sz="2100"/>
              <a:t>Clarify your problems and google them to find out solutions.</a:t>
            </a:r>
            <a:endParaRPr sz="2100"/>
          </a:p>
          <a:p>
            <a:pPr indent="-363748" lvl="0" marL="737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zh-TW" sz="2100"/>
              <a:t>Ask them on </a:t>
            </a:r>
            <a:r>
              <a:rPr lang="zh-TW" sz="2100" u="sng">
                <a:solidFill>
                  <a:schemeClr val="hlink"/>
                </a:solidFill>
                <a:hlinkClick r:id="rId3"/>
              </a:rPr>
              <a:t>https://groups.google.com/g/nctunasa</a:t>
            </a:r>
            <a:r>
              <a:rPr lang="zh-TW"/>
              <a:t> .</a:t>
            </a:r>
            <a:endParaRPr/>
          </a:p>
          <a:p>
            <a:pPr indent="-363750" lvl="1" marL="106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zh-TW"/>
              <a:t>Be sure to include all information you think others would need.</a:t>
            </a:r>
            <a:endParaRPr sz="2100"/>
          </a:p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We </a:t>
            </a:r>
            <a:r>
              <a:rPr lang="zh-TW" u="sng"/>
              <a:t>MIGHT</a:t>
            </a:r>
            <a:r>
              <a:rPr lang="zh-TW"/>
              <a:t> give out hints on google group.</a:t>
            </a:r>
            <a:endParaRPr/>
          </a:p>
          <a:p>
            <a:pPr indent="-2984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>
                <a:solidFill>
                  <a:srgbClr val="FF0000"/>
                </a:solidFill>
              </a:rPr>
              <a:t>Be sure to join the group!</a:t>
            </a:r>
            <a:endParaRPr>
              <a:solidFill>
                <a:srgbClr val="FF0000"/>
              </a:solidFill>
            </a:endParaRPr>
          </a:p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Do not mail us unless it’s personal or you’re making an appointment.</a:t>
            </a:r>
            <a:endParaRPr/>
          </a:p>
        </p:txBody>
      </p:sp>
      <p:sp>
        <p:nvSpPr>
          <p:cNvPr id="264" name="Google Shape;26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Purpose</a:t>
            </a:r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31850" y="1359942"/>
            <a:ext cx="8254200" cy="3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The goal is to build an intranet that provides several services including DHCP, NAT, VPN, DNS, Mail, LDAP, WWW, etc.</a:t>
            </a:r>
            <a:endParaRPr/>
          </a:p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Know what you should know about the configuration and management of these services.</a:t>
            </a:r>
            <a:endParaRPr/>
          </a:p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Help Me!</a:t>
            </a:r>
            <a:endParaRPr/>
          </a:p>
        </p:txBody>
      </p:sp>
      <p:sp>
        <p:nvSpPr>
          <p:cNvPr id="270" name="Google Shape;270;p27"/>
          <p:cNvSpPr txBox="1"/>
          <p:nvPr>
            <p:ph idx="1" type="body"/>
          </p:nvPr>
        </p:nvSpPr>
        <p:spPr>
          <a:xfrm>
            <a:off x="431850" y="1359950"/>
            <a:ext cx="8591400" cy="3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UNIX 常見指令教學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https://it.cs.nycu.edu.tw/unix-basic-commands</a:t>
            </a:r>
            <a:endParaRPr/>
          </a:p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How To Ask Questions The Smart Way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https://github.com/ryanhanwu/How-To-Ask-Questions-The-Smart-Way</a:t>
            </a:r>
            <a:endParaRPr/>
          </a:p>
        </p:txBody>
      </p:sp>
      <p:sp>
        <p:nvSpPr>
          <p:cNvPr id="271" name="Google Shape;27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/>
          <p:nvPr/>
        </p:nvSpPr>
        <p:spPr>
          <a:xfrm>
            <a:off x="418122" y="205014"/>
            <a:ext cx="82296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t/>
            </a:r>
            <a:endParaRPr b="0" i="0" sz="5900" u="none" cap="none" strike="noStrike">
              <a:solidFill>
                <a:srgbClr val="04617B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421414" y="3549168"/>
            <a:ext cx="82230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8" name="Google Shape;278;p28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zh-TW"/>
              <a:t>Good Luck!</a:t>
            </a:r>
            <a:endParaRPr sz="2900"/>
          </a:p>
        </p:txBody>
      </p:sp>
      <p:sp>
        <p:nvSpPr>
          <p:cNvPr id="279" name="Google Shape;27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Overview</a:t>
            </a:r>
            <a:endParaRPr/>
          </a:p>
        </p:txBody>
      </p:sp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431850" y="1359950"/>
            <a:ext cx="8484900" cy="3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Create an intranet which contains several VMs:</a:t>
            </a:r>
            <a:endParaRPr/>
          </a:p>
          <a:p>
            <a:pPr indent="-2984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“</a:t>
            </a:r>
            <a:r>
              <a:rPr lang="zh-TW">
                <a:solidFill>
                  <a:srgbClr val="FF0000"/>
                </a:solidFill>
              </a:rPr>
              <a:t>Router</a:t>
            </a:r>
            <a:r>
              <a:rPr lang="zh-TW"/>
              <a:t>”</a:t>
            </a:r>
            <a:endParaRPr/>
          </a:p>
          <a:p>
            <a:pPr indent="-285750" lvl="2" marL="1003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The only VM is directly </a:t>
            </a:r>
            <a:r>
              <a:rPr lang="zh-TW"/>
              <a:t>connect</a:t>
            </a:r>
            <a:r>
              <a:rPr lang="zh-TW"/>
              <a:t>ed</a:t>
            </a:r>
            <a:r>
              <a:rPr lang="zh-TW"/>
              <a:t> to the outside world (Internet).</a:t>
            </a:r>
            <a:endParaRPr/>
          </a:p>
          <a:p>
            <a:pPr indent="-285750" lvl="2" marL="1003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Provides NAT and DHCP.</a:t>
            </a:r>
            <a:endParaRPr/>
          </a:p>
          <a:p>
            <a:pPr indent="-285750" lvl="2" marL="1003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Can </a:t>
            </a:r>
            <a:r>
              <a:rPr lang="zh-TW"/>
              <a:t>connect</a:t>
            </a:r>
            <a:r>
              <a:rPr lang="zh-TW"/>
              <a:t> to all VMs inside your subnet.</a:t>
            </a:r>
            <a:endParaRPr/>
          </a:p>
          <a:p>
            <a:pPr indent="-285750" lvl="2" marL="1003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Can </a:t>
            </a:r>
            <a:r>
              <a:rPr lang="zh-TW"/>
              <a:t>connect</a:t>
            </a:r>
            <a:r>
              <a:rPr lang="zh-TW"/>
              <a:t> to the VPN server and the whole 10.113.0.0/16 intranet.</a:t>
            </a:r>
            <a:endParaRPr/>
          </a:p>
          <a:p>
            <a:pPr indent="-2984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“</a:t>
            </a:r>
            <a:r>
              <a:rPr lang="zh-TW">
                <a:solidFill>
                  <a:srgbClr val="FF0000"/>
                </a:solidFill>
              </a:rPr>
              <a:t>Agent</a:t>
            </a:r>
            <a:r>
              <a:rPr lang="zh-TW"/>
              <a:t>”</a:t>
            </a:r>
            <a:endParaRPr/>
          </a:p>
          <a:p>
            <a:pPr indent="-285750" lvl="2" marL="1003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Simulates a simple VM inside your subnet to help TAs and OJ verify results.</a:t>
            </a:r>
            <a:endParaRPr/>
          </a:p>
          <a:p>
            <a:pPr indent="-2984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“Client” (Optional)</a:t>
            </a:r>
            <a:endParaRPr/>
          </a:p>
          <a:p>
            <a:pPr indent="-285750" lvl="2" marL="1003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Simulates a simple VM inside your subnet to help you verify results.</a:t>
            </a:r>
            <a:endParaRPr/>
          </a:p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6526100" y="1271650"/>
            <a:ext cx="2435700" cy="3344100"/>
          </a:xfrm>
          <a:prstGeom prst="rect">
            <a:avLst/>
          </a:prstGeom>
          <a:solidFill>
            <a:srgbClr val="DAE5F1"/>
          </a:solidFill>
          <a:ln cap="flat" cmpd="sng" w="127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277025" y="1233100"/>
            <a:ext cx="4184400" cy="3382500"/>
          </a:xfrm>
          <a:prstGeom prst="rect">
            <a:avLst/>
          </a:prstGeom>
          <a:solidFill>
            <a:srgbClr val="DAE5F1"/>
          </a:solidFill>
          <a:ln cap="flat" cmpd="sng" w="12700">
            <a:solidFill>
              <a:srgbClr val="2440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11"/>
          <p:cNvCxnSpPr>
            <a:stCxn id="70" idx="3"/>
            <a:endCxn id="71" idx="0"/>
          </p:cNvCxnSpPr>
          <p:nvPr/>
        </p:nvCxnSpPr>
        <p:spPr>
          <a:xfrm flipH="1" rot="-5400000">
            <a:off x="7651066" y="2370952"/>
            <a:ext cx="991200" cy="7380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11"/>
          <p:cNvCxnSpPr>
            <a:stCxn id="70" idx="3"/>
            <a:endCxn id="73" idx="0"/>
          </p:cNvCxnSpPr>
          <p:nvPr/>
        </p:nvCxnSpPr>
        <p:spPr>
          <a:xfrm flipH="1" rot="-5400000">
            <a:off x="7282516" y="2739502"/>
            <a:ext cx="991200" cy="9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11"/>
          <p:cNvCxnSpPr>
            <a:stCxn id="70" idx="3"/>
            <a:endCxn id="75" idx="0"/>
          </p:cNvCxnSpPr>
          <p:nvPr/>
        </p:nvCxnSpPr>
        <p:spPr>
          <a:xfrm rot="5400000">
            <a:off x="6912766" y="2370652"/>
            <a:ext cx="991200" cy="7386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1"/>
          <p:cNvSpPr/>
          <p:nvPr/>
        </p:nvSpPr>
        <p:spPr>
          <a:xfrm>
            <a:off x="613849" y="1573475"/>
            <a:ext cx="3604200" cy="2868900"/>
          </a:xfrm>
          <a:prstGeom prst="rect">
            <a:avLst/>
          </a:prstGeom>
          <a:solidFill>
            <a:srgbClr val="EAF1DD"/>
          </a:solidFill>
          <a:ln cap="flat" cmpd="sng" w="127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77;p11"/>
          <p:cNvCxnSpPr>
            <a:stCxn id="78" idx="3"/>
            <a:endCxn id="79" idx="0"/>
          </p:cNvCxnSpPr>
          <p:nvPr/>
        </p:nvCxnSpPr>
        <p:spPr>
          <a:xfrm rot="5400000">
            <a:off x="1573347" y="2560611"/>
            <a:ext cx="858300" cy="804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11"/>
          <p:cNvCxnSpPr>
            <a:stCxn id="78" idx="3"/>
            <a:endCxn id="81" idx="0"/>
          </p:cNvCxnSpPr>
          <p:nvPr/>
        </p:nvCxnSpPr>
        <p:spPr>
          <a:xfrm flipH="1" rot="-5400000">
            <a:off x="1976247" y="2962311"/>
            <a:ext cx="858300" cy="1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11"/>
          <p:cNvCxnSpPr>
            <a:stCxn id="78" idx="3"/>
            <a:endCxn id="83" idx="0"/>
          </p:cNvCxnSpPr>
          <p:nvPr/>
        </p:nvCxnSpPr>
        <p:spPr>
          <a:xfrm flipH="1" rot="-5400000">
            <a:off x="2379297" y="2559261"/>
            <a:ext cx="858300" cy="80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11"/>
          <p:cNvCxnSpPr>
            <a:stCxn id="85" idx="6"/>
            <a:endCxn id="70" idx="2"/>
          </p:cNvCxnSpPr>
          <p:nvPr/>
        </p:nvCxnSpPr>
        <p:spPr>
          <a:xfrm>
            <a:off x="3342449" y="1915691"/>
            <a:ext cx="4076700" cy="20700"/>
          </a:xfrm>
          <a:prstGeom prst="straightConnector1">
            <a:avLst/>
          </a:prstGeom>
          <a:noFill/>
          <a:ln cap="flat" cmpd="sng" w="38100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1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Topology (1)</a:t>
            </a:r>
            <a:endParaRPr/>
          </a:p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515684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7419241" y="1422952"/>
            <a:ext cx="922200" cy="821400"/>
          </a:xfrm>
          <a:prstGeom prst="cube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VPN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1982643" y="1796661"/>
            <a:ext cx="1321500" cy="737100"/>
          </a:xfrm>
          <a:prstGeom prst="cube">
            <a:avLst>
              <a:gd fmla="val 64739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5813229" y="1968728"/>
            <a:ext cx="46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6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🔒</a:t>
            </a:r>
            <a:endParaRPr/>
          </a:p>
        </p:txBody>
      </p:sp>
      <p:grpSp>
        <p:nvGrpSpPr>
          <p:cNvPr id="89" name="Google Shape;89;p11"/>
          <p:cNvGrpSpPr/>
          <p:nvPr/>
        </p:nvGrpSpPr>
        <p:grpSpPr>
          <a:xfrm>
            <a:off x="4758529" y="1526777"/>
            <a:ext cx="1227096" cy="766152"/>
            <a:chOff x="4305854" y="1807627"/>
            <a:chExt cx="1227096" cy="766152"/>
          </a:xfrm>
        </p:grpSpPr>
        <p:sp>
          <p:nvSpPr>
            <p:cNvPr id="90" name="Google Shape;90;p11"/>
            <p:cNvSpPr/>
            <p:nvPr/>
          </p:nvSpPr>
          <p:spPr>
            <a:xfrm>
              <a:off x="4305854" y="1807627"/>
              <a:ext cx="1227096" cy="766152"/>
            </a:xfrm>
            <a:prstGeom prst="cloud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1"/>
            <p:cNvSpPr txBox="1"/>
            <p:nvPr/>
          </p:nvSpPr>
          <p:spPr>
            <a:xfrm>
              <a:off x="4504999" y="2036798"/>
              <a:ext cx="790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TW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Internet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1"/>
          <p:cNvSpPr txBox="1"/>
          <p:nvPr/>
        </p:nvSpPr>
        <p:spPr>
          <a:xfrm>
            <a:off x="2292954" y="1906793"/>
            <a:ext cx="72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3304149" y="1619387"/>
            <a:ext cx="680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External</a:t>
            </a:r>
            <a:endParaRPr b="0" i="0" sz="1050" u="none" cap="none" strike="noStrik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3251421" y="2009069"/>
            <a:ext cx="882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VPN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10.113.ID.1</a:t>
            </a:r>
            <a:endParaRPr b="0" i="0" sz="1050" u="none" cap="none" strike="noStrik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1320937" y="3392107"/>
            <a:ext cx="468600" cy="627900"/>
          </a:xfrm>
          <a:prstGeom prst="cube">
            <a:avLst>
              <a:gd fmla="val 1917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/>
          <p:nvPr/>
        </p:nvSpPr>
        <p:spPr>
          <a:xfrm>
            <a:off x="2126890" y="3392107"/>
            <a:ext cx="468600" cy="627900"/>
          </a:xfrm>
          <a:prstGeom prst="cube">
            <a:avLst>
              <a:gd fmla="val 19177" name="adj"/>
            </a:avLst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2932843" y="3392107"/>
            <a:ext cx="468600" cy="627900"/>
          </a:xfrm>
          <a:prstGeom prst="cube">
            <a:avLst>
              <a:gd fmla="val 19177" name="adj"/>
            </a:avLst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1186710" y="3996494"/>
            <a:ext cx="65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 txBox="1"/>
          <p:nvPr/>
        </p:nvSpPr>
        <p:spPr>
          <a:xfrm>
            <a:off x="2010665" y="3995215"/>
            <a:ext cx="6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1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2790997" y="3998977"/>
            <a:ext cx="64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1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 txBox="1"/>
          <p:nvPr/>
        </p:nvSpPr>
        <p:spPr>
          <a:xfrm>
            <a:off x="2361249" y="2502900"/>
            <a:ext cx="110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953734"/>
                </a:solidFill>
              </a:rPr>
              <a:t>192.168</a:t>
            </a: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.ID.254</a:t>
            </a:r>
            <a:endParaRPr b="0" i="0" sz="1050" u="none" cap="none" strike="noStrik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 txBox="1"/>
          <p:nvPr/>
        </p:nvSpPr>
        <p:spPr>
          <a:xfrm>
            <a:off x="639989" y="1573466"/>
            <a:ext cx="114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Your subnet</a:t>
            </a:r>
            <a:endParaRPr b="0" i="0" sz="1400" u="none" cap="none" strike="noStrik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6721184" y="3235427"/>
            <a:ext cx="636000" cy="766200"/>
          </a:xfrm>
          <a:prstGeom prst="rect">
            <a:avLst/>
          </a:prstGeom>
          <a:solidFill>
            <a:srgbClr val="EAF1DD"/>
          </a:solidFill>
          <a:ln cap="flat" cmpd="sng" w="127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subnet</a:t>
            </a:r>
            <a:endParaRPr b="0" i="0" sz="1100" u="none" cap="none" strike="noStrik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7460438" y="3235427"/>
            <a:ext cx="636000" cy="766200"/>
          </a:xfrm>
          <a:prstGeom prst="rect">
            <a:avLst/>
          </a:prstGeom>
          <a:solidFill>
            <a:srgbClr val="EAF1DD"/>
          </a:solidFill>
          <a:ln cap="flat" cmpd="sng" w="127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subnet</a:t>
            </a:r>
            <a:endParaRPr b="0" i="0" sz="1100" u="none" cap="none" strike="noStrik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8197771" y="3235427"/>
            <a:ext cx="636000" cy="766200"/>
          </a:xfrm>
          <a:prstGeom prst="rect">
            <a:avLst/>
          </a:prstGeom>
          <a:solidFill>
            <a:srgbClr val="EAF1DD"/>
          </a:solidFill>
          <a:ln cap="flat" cmpd="sng" w="127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subnet</a:t>
            </a:r>
            <a:endParaRPr b="0" i="0" sz="1100" u="none" cap="none" strike="noStrik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1"/>
          <p:cNvSpPr txBox="1"/>
          <p:nvPr/>
        </p:nvSpPr>
        <p:spPr>
          <a:xfrm>
            <a:off x="7715138" y="2401307"/>
            <a:ext cx="46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6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🔒</a:t>
            </a:r>
            <a:endParaRPr/>
          </a:p>
        </p:txBody>
      </p:sp>
      <p:sp>
        <p:nvSpPr>
          <p:cNvPr id="101" name="Google Shape;101;p11"/>
          <p:cNvSpPr txBox="1"/>
          <p:nvPr/>
        </p:nvSpPr>
        <p:spPr>
          <a:xfrm>
            <a:off x="277030" y="1233093"/>
            <a:ext cx="79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Intranet</a:t>
            </a:r>
            <a:endParaRPr b="0" i="0" sz="1400" u="none" cap="none" strike="noStrik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545850" y="3168925"/>
            <a:ext cx="1149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953734"/>
                </a:solidFill>
              </a:rPr>
              <a:t>192.168</a:t>
            </a: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.ID.123</a:t>
            </a:r>
            <a:endParaRPr b="0" i="0" sz="1050" u="none" cap="none" strike="noStrik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6445868" y="2011183"/>
            <a:ext cx="1032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10.113.ID.254</a:t>
            </a:r>
            <a:endParaRPr b="0" i="0" sz="1050" u="none" cap="none" strike="noStrik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1563070" y="3352222"/>
            <a:ext cx="70500" cy="70500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3271949" y="1880441"/>
            <a:ext cx="70500" cy="70500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2371434" y="2491635"/>
            <a:ext cx="70500" cy="70500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7391840" y="1890581"/>
            <a:ext cx="70500" cy="70500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11"/>
          <p:cNvCxnSpPr/>
          <p:nvPr/>
        </p:nvCxnSpPr>
        <p:spPr>
          <a:xfrm>
            <a:off x="3285818" y="1981315"/>
            <a:ext cx="4115100" cy="96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1"/>
          <p:cNvSpPr/>
          <p:nvPr/>
        </p:nvSpPr>
        <p:spPr>
          <a:xfrm>
            <a:off x="7391840" y="1966781"/>
            <a:ext cx="70500" cy="70500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3285834" y="1958235"/>
            <a:ext cx="70500" cy="70500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 txBox="1"/>
          <p:nvPr/>
        </p:nvSpPr>
        <p:spPr>
          <a:xfrm>
            <a:off x="6526105" y="1271643"/>
            <a:ext cx="79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366092"/>
                </a:solidFill>
                <a:latin typeface="Arial"/>
                <a:ea typeface="Arial"/>
                <a:cs typeface="Arial"/>
                <a:sym typeface="Arial"/>
              </a:rPr>
              <a:t>Intranet</a:t>
            </a:r>
            <a:endParaRPr b="0" i="0" sz="1400" u="none" cap="none" strike="noStrike">
              <a:solidFill>
                <a:srgbClr val="36609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Definitions</a:t>
            </a:r>
            <a:endParaRPr/>
          </a:p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444900" y="1233067"/>
            <a:ext cx="8254200" cy="3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Internet</a:t>
            </a:r>
            <a:endParaRPr sz="1800"/>
          </a:p>
          <a:p>
            <a:pPr indent="-2730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The IP addresses that are not in our intranet.</a:t>
            </a:r>
            <a:endParaRPr sz="1700"/>
          </a:p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Intranet</a:t>
            </a:r>
            <a:endParaRPr sz="1800"/>
          </a:p>
          <a:p>
            <a:pPr indent="-2730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10.113.0.0/16, a private network for you to do your homework.</a:t>
            </a:r>
            <a:endParaRPr sz="1700"/>
          </a:p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OJ</a:t>
            </a:r>
            <a:endParaRPr sz="1800"/>
          </a:p>
          <a:p>
            <a:pPr indent="-2730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Online Judge system, </a:t>
            </a:r>
            <a:r>
              <a:rPr lang="zh-TW" sz="1700" u="sng">
                <a:solidFill>
                  <a:schemeClr val="hlink"/>
                </a:solidFill>
                <a:hlinkClick r:id="rId3"/>
              </a:rPr>
              <a:t>https://nasaoj.cs.nycu.edu.tw/</a:t>
            </a:r>
            <a:r>
              <a:rPr lang="zh-TW" sz="1700"/>
              <a:t> .</a:t>
            </a:r>
            <a:endParaRPr sz="1700"/>
          </a:p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ID</a:t>
            </a:r>
            <a:endParaRPr sz="1800"/>
          </a:p>
          <a:p>
            <a:pPr indent="-2730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See the profile page on OJ.</a:t>
            </a:r>
            <a:endParaRPr sz="1700"/>
          </a:p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Your subnet</a:t>
            </a:r>
            <a:endParaRPr sz="1800"/>
          </a:p>
          <a:p>
            <a:pPr indent="-2730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192.168</a:t>
            </a:r>
            <a:r>
              <a:rPr lang="zh-TW" sz="1700"/>
              <a:t>.{ID}.0/24, a subnet of intranet controlled by yourself.</a:t>
            </a:r>
            <a:endParaRPr sz="1700"/>
          </a:p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VPN server</a:t>
            </a:r>
            <a:endParaRPr sz="1800"/>
          </a:p>
          <a:p>
            <a:pPr indent="-2730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A WireGuard server which connects subnets together.</a:t>
            </a:r>
            <a:endParaRPr sz="1700"/>
          </a:p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Requirements (1/4)</a:t>
            </a:r>
            <a:endParaRPr/>
          </a:p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431700" y="1063627"/>
            <a:ext cx="8712300" cy="4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“</a:t>
            </a:r>
            <a:r>
              <a:rPr lang="zh-TW" sz="1800">
                <a:solidFill>
                  <a:srgbClr val="FF0000"/>
                </a:solidFill>
              </a:rPr>
              <a:t>Router</a:t>
            </a:r>
            <a:r>
              <a:rPr lang="zh-TW" sz="1800"/>
              <a:t>”</a:t>
            </a:r>
            <a:endParaRPr sz="1800"/>
          </a:p>
          <a:p>
            <a:pPr indent="-2730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Any OS is acceptable. </a:t>
            </a:r>
            <a:endParaRPr sz="1700"/>
          </a:p>
          <a:p>
            <a:pPr indent="-2730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This VM MUST have these network interfaces:</a:t>
            </a:r>
            <a:endParaRPr sz="1700"/>
          </a:p>
          <a:p>
            <a:pPr indent="-266700" lvl="2" marL="1003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>
                <a:solidFill>
                  <a:srgbClr val="FF0000"/>
                </a:solidFill>
              </a:rPr>
              <a:t>External</a:t>
            </a:r>
            <a:r>
              <a:rPr lang="zh-TW" sz="1600"/>
              <a:t>: Internet facing</a:t>
            </a:r>
            <a:endParaRPr sz="1600">
              <a:solidFill>
                <a:srgbClr val="04617B"/>
              </a:solidFill>
            </a:endParaRPr>
          </a:p>
          <a:p>
            <a:pPr indent="-254000" lvl="3" marL="134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Provide</a:t>
            </a:r>
            <a:r>
              <a:rPr lang="zh-TW" sz="1400"/>
              <a:t>s</a:t>
            </a:r>
            <a:r>
              <a:rPr lang="zh-TW" sz="1400"/>
              <a:t> NAT on this interface. Packets from your subnet can go to the Internet through this interface.</a:t>
            </a:r>
            <a:endParaRPr sz="1400"/>
          </a:p>
          <a:p>
            <a:pPr indent="-254000" lvl="3" marL="134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IP: No limitation.</a:t>
            </a:r>
            <a:endParaRPr sz="1400"/>
          </a:p>
          <a:p>
            <a:pPr indent="-266700" lvl="2" marL="1003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>
                <a:solidFill>
                  <a:srgbClr val="FF0000"/>
                </a:solidFill>
              </a:rPr>
              <a:t>Internal</a:t>
            </a:r>
            <a:r>
              <a:rPr lang="zh-TW" sz="1600"/>
              <a:t>: To your subnet (</a:t>
            </a:r>
            <a:r>
              <a:rPr lang="zh-TW" sz="1600"/>
              <a:t>192.168</a:t>
            </a:r>
            <a:r>
              <a:rPr lang="zh-TW" sz="1600"/>
              <a:t>.{ID}.0/24)</a:t>
            </a:r>
            <a:endParaRPr sz="1600"/>
          </a:p>
          <a:p>
            <a:pPr indent="-254000" lvl="3" marL="134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Provide</a:t>
            </a:r>
            <a:r>
              <a:rPr lang="zh-TW" sz="1400"/>
              <a:t>s</a:t>
            </a:r>
            <a:r>
              <a:rPr lang="zh-TW" sz="1400"/>
              <a:t> DHCP on this interface. IP offered by DHCP should </a:t>
            </a:r>
            <a:r>
              <a:rPr lang="zh-TW" sz="1400">
                <a:solidFill>
                  <a:srgbClr val="FF0000"/>
                </a:solidFill>
              </a:rPr>
              <a:t>from </a:t>
            </a:r>
            <a:r>
              <a:rPr lang="zh-TW" sz="1400">
                <a:solidFill>
                  <a:srgbClr val="FF0000"/>
                </a:solidFill>
              </a:rPr>
              <a:t>192.168</a:t>
            </a:r>
            <a:r>
              <a:rPr lang="zh-TW" sz="1400">
                <a:solidFill>
                  <a:srgbClr val="FF0000"/>
                </a:solidFill>
              </a:rPr>
              <a:t>.{ID}.111 to </a:t>
            </a:r>
            <a:r>
              <a:rPr lang="zh-TW" sz="1400">
                <a:solidFill>
                  <a:srgbClr val="FF0000"/>
                </a:solidFill>
              </a:rPr>
              <a:t>192.168</a:t>
            </a:r>
            <a:r>
              <a:rPr lang="zh-TW" sz="1400">
                <a:solidFill>
                  <a:srgbClr val="FF0000"/>
                </a:solidFill>
              </a:rPr>
              <a:t>.{ID}.222 </a:t>
            </a:r>
            <a:r>
              <a:rPr lang="zh-TW" sz="1400"/>
              <a:t>.    </a:t>
            </a:r>
            <a:endParaRPr sz="1400"/>
          </a:p>
          <a:p>
            <a:pPr indent="-254000" lvl="3" marL="134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IP: </a:t>
            </a:r>
            <a:r>
              <a:rPr lang="zh-TW" sz="1400"/>
              <a:t>192.168</a:t>
            </a:r>
            <a:r>
              <a:rPr lang="zh-TW" sz="1400"/>
              <a:t>.{ID}.254</a:t>
            </a:r>
            <a:endParaRPr sz="1400"/>
          </a:p>
          <a:p>
            <a:pPr indent="-266700" lvl="2" marL="1003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>
                <a:solidFill>
                  <a:srgbClr val="FF0000"/>
                </a:solidFill>
              </a:rPr>
              <a:t>VPN</a:t>
            </a:r>
            <a:r>
              <a:rPr lang="zh-TW" sz="1600"/>
              <a:t>: To WireGuard server and intranet (10.113.0.0/16)</a:t>
            </a:r>
            <a:endParaRPr sz="1600"/>
          </a:p>
          <a:p>
            <a:pPr indent="-254000" lvl="3" marL="134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Connect</a:t>
            </a:r>
            <a:r>
              <a:rPr lang="zh-TW" sz="1400"/>
              <a:t>ed</a:t>
            </a:r>
            <a:r>
              <a:rPr lang="zh-TW" sz="1400"/>
              <a:t> to the WireGuard server.</a:t>
            </a:r>
            <a:endParaRPr sz="1400"/>
          </a:p>
          <a:p>
            <a:pPr indent="-254000" lvl="3" marL="134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Everyone in the intranet can access your public services </a:t>
            </a:r>
            <a:r>
              <a:rPr lang="zh-TW" sz="1400">
                <a:solidFill>
                  <a:schemeClr val="dk1"/>
                </a:solidFill>
              </a:rPr>
              <a:t>through</a:t>
            </a:r>
            <a:r>
              <a:rPr lang="zh-TW" sz="1400"/>
              <a:t> this interface.</a:t>
            </a:r>
            <a:endParaRPr sz="1400"/>
          </a:p>
          <a:p>
            <a:pPr indent="-254000" lvl="3" marL="134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IP: 10.113.{ID}.1</a:t>
            </a:r>
            <a:endParaRPr sz="1400"/>
          </a:p>
          <a:p>
            <a:pPr indent="-2730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Enable </a:t>
            </a:r>
            <a:r>
              <a:rPr b="1" lang="zh-TW" sz="1700"/>
              <a:t>ssh</a:t>
            </a:r>
            <a:r>
              <a:rPr b="1" lang="zh-TW" sz="1700"/>
              <a:t>d</a:t>
            </a:r>
            <a:r>
              <a:rPr lang="zh-TW" sz="1700"/>
              <a:t> service on port 22. </a:t>
            </a:r>
            <a:endParaRPr sz="1700">
              <a:highlight>
                <a:srgbClr val="FFFF00"/>
              </a:highlight>
            </a:endParaRPr>
          </a:p>
        </p:txBody>
      </p:sp>
      <p:sp>
        <p:nvSpPr>
          <p:cNvPr id="124" name="Google Shape;12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Requirements (2/4)</a:t>
            </a:r>
            <a:endParaRPr/>
          </a:p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431850" y="1359950"/>
            <a:ext cx="8390400" cy="3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“</a:t>
            </a:r>
            <a:r>
              <a:rPr lang="zh-TW" sz="1800">
                <a:solidFill>
                  <a:srgbClr val="FF0000"/>
                </a:solidFill>
              </a:rPr>
              <a:t>Agent</a:t>
            </a:r>
            <a:r>
              <a:rPr lang="zh-TW" sz="1800"/>
              <a:t>”</a:t>
            </a:r>
            <a:endParaRPr sz="1800"/>
          </a:p>
          <a:p>
            <a:pPr indent="-2730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zh-TW" sz="1700"/>
              <a:t>Get</a:t>
            </a:r>
            <a:r>
              <a:rPr b="1" lang="zh-TW" sz="1700"/>
              <a:t> this VM OVA file below</a:t>
            </a:r>
            <a:r>
              <a:rPr b="1" lang="zh-TW" sz="1700"/>
              <a:t>, don’t install this VM by yourself.</a:t>
            </a:r>
            <a:endParaRPr b="1" sz="1700"/>
          </a:p>
          <a:p>
            <a:pPr indent="-273050" lvl="2" marL="1003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zh-TW" sz="1700"/>
              <a:t>Download from </a:t>
            </a:r>
            <a:r>
              <a:rPr lang="zh-TW" sz="1700" u="sng">
                <a:solidFill>
                  <a:srgbClr val="366092"/>
                </a:solidFill>
              </a:rPr>
              <a:t>https://bit.ly/na2023agent</a:t>
            </a:r>
            <a:endParaRPr sz="1700" u="sng">
              <a:solidFill>
                <a:srgbClr val="366092"/>
              </a:solidFill>
            </a:endParaRPr>
          </a:p>
          <a:p>
            <a:pPr indent="-273050" lvl="2" marL="1003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zh-TW" sz="1700"/>
              <a:t>This VM will get IP </a:t>
            </a:r>
            <a:r>
              <a:rPr lang="zh-TW" sz="1700">
                <a:solidFill>
                  <a:srgbClr val="FF0000"/>
                </a:solidFill>
              </a:rPr>
              <a:t>192.168</a:t>
            </a:r>
            <a:r>
              <a:rPr lang="zh-TW" sz="1700">
                <a:solidFill>
                  <a:srgbClr val="FF0000"/>
                </a:solidFill>
              </a:rPr>
              <a:t>.{ID}.123</a:t>
            </a:r>
            <a:r>
              <a:rPr lang="zh-TW" sz="1700"/>
              <a:t> by DHCP (Hint: MAC binding). </a:t>
            </a:r>
            <a:endParaRPr sz="1700">
              <a:highlight>
                <a:srgbClr val="FFFF00"/>
              </a:highlight>
            </a:endParaRPr>
          </a:p>
          <a:p>
            <a:pPr indent="-2730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OJ will </a:t>
            </a:r>
            <a:r>
              <a:rPr lang="zh-TW" sz="1700"/>
              <a:t>log in</a:t>
            </a:r>
            <a:r>
              <a:rPr lang="zh-TW" sz="1700"/>
              <a:t> to “Agent” to judge your VMs’ settings.</a:t>
            </a:r>
            <a:endParaRPr sz="1700"/>
          </a:p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>
            <a:off x="4995195" y="1503200"/>
            <a:ext cx="3494239" cy="297743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9442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2323500" y="1051744"/>
            <a:ext cx="1734150" cy="624104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9442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1022350" y="3222688"/>
            <a:ext cx="3549650" cy="152716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5400">
            <a:solidFill>
              <a:srgbClr val="49442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15"/>
          <p:cNvCxnSpPr>
            <a:stCxn id="140" idx="3"/>
            <a:endCxn id="141" idx="0"/>
          </p:cNvCxnSpPr>
          <p:nvPr/>
        </p:nvCxnSpPr>
        <p:spPr>
          <a:xfrm flipH="1" rot="-5400000">
            <a:off x="6884945" y="2695507"/>
            <a:ext cx="991200" cy="7380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15"/>
          <p:cNvCxnSpPr>
            <a:stCxn id="140" idx="3"/>
            <a:endCxn id="143" idx="0"/>
          </p:cNvCxnSpPr>
          <p:nvPr/>
        </p:nvCxnSpPr>
        <p:spPr>
          <a:xfrm flipH="1" rot="-5400000">
            <a:off x="6516245" y="3064207"/>
            <a:ext cx="991200" cy="6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15"/>
          <p:cNvCxnSpPr>
            <a:stCxn id="140" idx="3"/>
            <a:endCxn id="145" idx="0"/>
          </p:cNvCxnSpPr>
          <p:nvPr/>
        </p:nvCxnSpPr>
        <p:spPr>
          <a:xfrm rot="5400000">
            <a:off x="6146645" y="2695207"/>
            <a:ext cx="991200" cy="738600"/>
          </a:xfrm>
          <a:prstGeom prst="bentConnector3">
            <a:avLst>
              <a:gd fmla="val 49997" name="adj1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15"/>
          <p:cNvCxnSpPr>
            <a:stCxn id="147" idx="5"/>
            <a:endCxn id="140" idx="2"/>
          </p:cNvCxnSpPr>
          <p:nvPr/>
        </p:nvCxnSpPr>
        <p:spPr>
          <a:xfrm>
            <a:off x="3790852" y="2257719"/>
            <a:ext cx="2862300" cy="330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15"/>
          <p:cNvCxnSpPr>
            <a:stCxn id="147" idx="3"/>
            <a:endCxn id="149" idx="0"/>
          </p:cNvCxnSpPr>
          <p:nvPr/>
        </p:nvCxnSpPr>
        <p:spPr>
          <a:xfrm rot="5400000">
            <a:off x="2059916" y="2891766"/>
            <a:ext cx="858600" cy="804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15"/>
          <p:cNvCxnSpPr>
            <a:stCxn id="147" idx="3"/>
            <a:endCxn id="151" idx="0"/>
          </p:cNvCxnSpPr>
          <p:nvPr/>
        </p:nvCxnSpPr>
        <p:spPr>
          <a:xfrm flipH="1" rot="-5400000">
            <a:off x="2462816" y="3293466"/>
            <a:ext cx="858600" cy="1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15"/>
          <p:cNvCxnSpPr>
            <a:stCxn id="147" idx="3"/>
            <a:endCxn id="153" idx="0"/>
          </p:cNvCxnSpPr>
          <p:nvPr/>
        </p:nvCxnSpPr>
        <p:spPr>
          <a:xfrm flipH="1" rot="-5400000">
            <a:off x="2865866" y="2890416"/>
            <a:ext cx="858600" cy="8073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15"/>
          <p:cNvCxnSpPr>
            <a:stCxn id="147" idx="0"/>
            <a:endCxn id="155" idx="1"/>
          </p:cNvCxnSpPr>
          <p:nvPr/>
        </p:nvCxnSpPr>
        <p:spPr>
          <a:xfrm flipH="1" rot="10800000">
            <a:off x="3368629" y="1532586"/>
            <a:ext cx="7200" cy="595200"/>
          </a:xfrm>
          <a:prstGeom prst="straightConnector1">
            <a:avLst/>
          </a:prstGeom>
          <a:noFill/>
          <a:ln cap="flat" cmpd="sng" w="38100">
            <a:solidFill>
              <a:srgbClr val="45A9C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15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Topology (2)</a:t>
            </a:r>
            <a:endParaRPr/>
          </a:p>
        </p:txBody>
      </p:sp>
      <p:sp>
        <p:nvSpPr>
          <p:cNvPr id="157" name="Google Shape;15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6653066" y="1747564"/>
            <a:ext cx="922294" cy="821343"/>
          </a:xfrm>
          <a:prstGeom prst="cube">
            <a:avLst>
              <a:gd fmla="val 2500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VPN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2469293" y="2127786"/>
            <a:ext cx="1321559" cy="736980"/>
          </a:xfrm>
          <a:prstGeom prst="cube">
            <a:avLst>
              <a:gd fmla="val 64739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5090029" y="1919165"/>
            <a:ext cx="4681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6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🔒</a:t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3082282" y="1166654"/>
            <a:ext cx="586853" cy="366450"/>
          </a:xfrm>
          <a:prstGeom prst="cloud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2344399" y="1195423"/>
            <a:ext cx="7906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2779604" y="2237918"/>
            <a:ext cx="721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2727483" y="1891852"/>
            <a:ext cx="679994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External</a:t>
            </a:r>
            <a:endParaRPr b="0" i="0" sz="1050" u="none" cap="none" strike="noStrik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3750371" y="2241519"/>
            <a:ext cx="881973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VPN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10.113.ID.1</a:t>
            </a:r>
            <a:endParaRPr b="0" i="0" sz="1050" u="none" cap="none" strike="noStrik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1807587" y="3723232"/>
            <a:ext cx="468742" cy="627797"/>
          </a:xfrm>
          <a:prstGeom prst="cube">
            <a:avLst>
              <a:gd fmla="val 1917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2613540" y="3723232"/>
            <a:ext cx="468742" cy="627797"/>
          </a:xfrm>
          <a:prstGeom prst="cube">
            <a:avLst>
              <a:gd fmla="val 19177" name="adj"/>
            </a:avLst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3419493" y="3723232"/>
            <a:ext cx="468742" cy="627797"/>
          </a:xfrm>
          <a:prstGeom prst="cube">
            <a:avLst>
              <a:gd fmla="val 19177" name="adj"/>
            </a:avLst>
          </a:prstGeom>
          <a:solidFill>
            <a:schemeClr val="lt1"/>
          </a:solidFill>
          <a:ln cap="flat" cmpd="sng" w="254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1673360" y="4327619"/>
            <a:ext cx="6527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2497315" y="4326340"/>
            <a:ext cx="6431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1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3277647" y="4330102"/>
            <a:ext cx="6431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Client</a:t>
            </a:r>
            <a:endParaRPr b="0" i="0" sz="14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2847899" y="2834025"/>
            <a:ext cx="110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Internal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953734"/>
                </a:solidFill>
              </a:rPr>
              <a:t>192.168</a:t>
            </a: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.ID.254</a:t>
            </a:r>
            <a:endParaRPr b="0" i="0" sz="1050" u="none" cap="none" strike="noStrik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5955009" y="3560039"/>
            <a:ext cx="635928" cy="766301"/>
          </a:xfrm>
          <a:prstGeom prst="rect">
            <a:avLst/>
          </a:prstGeom>
          <a:solidFill>
            <a:srgbClr val="EAF1DD"/>
          </a:solidFill>
          <a:ln cap="flat" cmpd="sng" w="127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subnet</a:t>
            </a:r>
            <a:endParaRPr b="0" i="0" sz="1100" u="none" cap="none" strike="noStrik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6694263" y="3560039"/>
            <a:ext cx="635928" cy="766301"/>
          </a:xfrm>
          <a:prstGeom prst="rect">
            <a:avLst/>
          </a:prstGeom>
          <a:solidFill>
            <a:srgbClr val="EAF1DD"/>
          </a:solidFill>
          <a:ln cap="flat" cmpd="sng" w="127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subnet</a:t>
            </a:r>
            <a:endParaRPr b="0" i="0" sz="1100" u="none" cap="none" strike="noStrik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7431596" y="3560039"/>
            <a:ext cx="635928" cy="766301"/>
          </a:xfrm>
          <a:prstGeom prst="rect">
            <a:avLst/>
          </a:prstGeom>
          <a:solidFill>
            <a:srgbClr val="EAF1DD"/>
          </a:solidFill>
          <a:ln cap="flat" cmpd="sng" w="12700">
            <a:solidFill>
              <a:srgbClr val="7692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1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rPr>
              <a:t>subnet</a:t>
            </a:r>
            <a:endParaRPr b="0" i="0" sz="1100" u="none" cap="none" strike="noStrike">
              <a:solidFill>
                <a:srgbClr val="4F61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 txBox="1"/>
          <p:nvPr/>
        </p:nvSpPr>
        <p:spPr>
          <a:xfrm>
            <a:off x="6948963" y="2725919"/>
            <a:ext cx="46816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600" u="none" cap="none" strike="noStrike">
                <a:solidFill>
                  <a:srgbClr val="E36C09"/>
                </a:solidFill>
                <a:latin typeface="Arial"/>
                <a:ea typeface="Arial"/>
                <a:cs typeface="Arial"/>
                <a:sym typeface="Arial"/>
              </a:rPr>
              <a:t>🔒</a:t>
            </a:r>
            <a:endParaRPr/>
          </a:p>
        </p:txBody>
      </p:sp>
      <p:sp>
        <p:nvSpPr>
          <p:cNvPr id="168" name="Google Shape;168;p15"/>
          <p:cNvSpPr txBox="1"/>
          <p:nvPr/>
        </p:nvSpPr>
        <p:spPr>
          <a:xfrm>
            <a:off x="1002651" y="3500425"/>
            <a:ext cx="1130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953734"/>
                </a:solidFill>
              </a:rPr>
              <a:t>192.168</a:t>
            </a: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.ID.123</a:t>
            </a:r>
            <a:endParaRPr b="0" i="0" sz="1050" u="none" cap="none" strike="noStrik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5700218" y="2233520"/>
            <a:ext cx="103265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050" u="none" cap="none" strike="noStrike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10.113.ID.254</a:t>
            </a:r>
            <a:endParaRPr b="0" i="0" sz="1050" u="none" cap="none" strike="noStrike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2049720" y="3683347"/>
            <a:ext cx="70616" cy="70616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3758599" y="2211566"/>
            <a:ext cx="70616" cy="70616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3336861" y="2092669"/>
            <a:ext cx="70616" cy="70616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6625665" y="2215193"/>
            <a:ext cx="70616" cy="70616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2858084" y="2822760"/>
            <a:ext cx="70616" cy="70616"/>
          </a:xfrm>
          <a:prstGeom prst="flowChartConnector">
            <a:avLst/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882399" y="2941750"/>
            <a:ext cx="139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chemeClr val="dk2"/>
                </a:solidFill>
              </a:rPr>
              <a:t>Private Zone</a:t>
            </a:r>
            <a:endParaRPr b="1" i="0" sz="1400" u="none" cap="none" strike="noStrike">
              <a:solidFill>
                <a:schemeClr val="dk2"/>
              </a:solidFill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4873474" y="1214525"/>
            <a:ext cx="123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TW" sz="1400" u="none" cap="none" strike="noStrike">
                <a:solidFill>
                  <a:srgbClr val="76923C"/>
                </a:solidFill>
              </a:rPr>
              <a:t>VPN Zone</a:t>
            </a:r>
            <a:endParaRPr b="1" i="0" sz="1400" u="none" cap="none" strike="noStrike">
              <a:solidFill>
                <a:srgbClr val="76923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Requirements (3/4)</a:t>
            </a:r>
            <a:endParaRPr/>
          </a:p>
        </p:txBody>
      </p:sp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431850" y="1359950"/>
            <a:ext cx="8304600" cy="3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Routing</a:t>
            </a:r>
            <a:endParaRPr sz="1800"/>
          </a:p>
          <a:p>
            <a:pPr indent="-2730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All inbound and outbound traffic</a:t>
            </a:r>
            <a:r>
              <a:rPr lang="zh-TW" sz="1700"/>
              <a:t> in and out</a:t>
            </a:r>
            <a:r>
              <a:rPr lang="zh-TW" sz="1700"/>
              <a:t> </a:t>
            </a:r>
            <a:r>
              <a:rPr lang="zh-TW" sz="1700"/>
              <a:t>your subnet should go through “Router”.</a:t>
            </a:r>
            <a:endParaRPr sz="1700"/>
          </a:p>
          <a:p>
            <a:pPr indent="-2730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Traffic from </a:t>
            </a:r>
            <a:r>
              <a:rPr b="1" lang="zh-TW" sz="1700">
                <a:solidFill>
                  <a:schemeClr val="dk2"/>
                </a:solidFill>
              </a:rPr>
              <a:t>Private zone</a:t>
            </a:r>
            <a:r>
              <a:rPr lang="zh-TW" sz="1700"/>
              <a:t> to Internet </a:t>
            </a:r>
            <a:r>
              <a:rPr lang="zh-TW" sz="1700">
                <a:solidFill>
                  <a:srgbClr val="FF0000"/>
                </a:solidFill>
              </a:rPr>
              <a:t>should</a:t>
            </a:r>
            <a:r>
              <a:rPr lang="zh-TW" sz="1700"/>
              <a:t> be NAT masqueraded.</a:t>
            </a:r>
            <a:endParaRPr sz="1700"/>
          </a:p>
          <a:p>
            <a:pPr indent="-2730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Traffic from </a:t>
            </a:r>
            <a:r>
              <a:rPr b="1" lang="zh-TW" sz="1700">
                <a:solidFill>
                  <a:schemeClr val="dk2"/>
                </a:solidFill>
              </a:rPr>
              <a:t>Private zone</a:t>
            </a:r>
            <a:r>
              <a:rPr lang="zh-TW" sz="1700"/>
              <a:t> to </a:t>
            </a:r>
            <a:r>
              <a:rPr b="1" lang="zh-TW" sz="1700">
                <a:solidFill>
                  <a:srgbClr val="4F6128"/>
                </a:solidFill>
              </a:rPr>
              <a:t>VPN zone</a:t>
            </a:r>
            <a:r>
              <a:rPr lang="zh-TW" sz="1700"/>
              <a:t> </a:t>
            </a:r>
            <a:r>
              <a:rPr lang="zh-TW" sz="1700">
                <a:solidFill>
                  <a:srgbClr val="FF0000"/>
                </a:solidFill>
              </a:rPr>
              <a:t>should not </a:t>
            </a:r>
            <a:r>
              <a:rPr lang="zh-TW" sz="1700">
                <a:solidFill>
                  <a:schemeClr val="dk1"/>
                </a:solidFill>
              </a:rPr>
              <a:t>be NAT masqueraded</a:t>
            </a:r>
            <a:r>
              <a:rPr lang="zh-TW" sz="1700"/>
              <a:t>.</a:t>
            </a:r>
            <a:endParaRPr sz="1700"/>
          </a:p>
          <a:p>
            <a:pPr indent="-2730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zh-TW" sz="1700"/>
              <a:t>Traffic from </a:t>
            </a:r>
            <a:r>
              <a:rPr b="1" lang="zh-TW" sz="1700">
                <a:solidFill>
                  <a:srgbClr val="4F6128"/>
                </a:solidFill>
              </a:rPr>
              <a:t>VPN zone</a:t>
            </a:r>
            <a:r>
              <a:rPr lang="zh-TW" sz="1700"/>
              <a:t> to</a:t>
            </a:r>
            <a:r>
              <a:rPr b="1" lang="zh-TW" sz="1700">
                <a:solidFill>
                  <a:schemeClr val="dk2"/>
                </a:solidFill>
              </a:rPr>
              <a:t> Private zone</a:t>
            </a:r>
            <a:r>
              <a:rPr lang="zh-TW" sz="1700"/>
              <a:t> should go to its destination.</a:t>
            </a:r>
            <a:endParaRPr sz="1700"/>
          </a:p>
        </p:txBody>
      </p:sp>
      <p:sp>
        <p:nvSpPr>
          <p:cNvPr id="183" name="Google Shape;183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