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ource Sans Pro Light"/>
      <p:regular r:id="rId22"/>
      <p:bold r:id="rId23"/>
      <p:italic r:id="rId24"/>
      <p:boldItalic r:id="rId25"/>
    </p:embeddedFont>
    <p:embeddedFont>
      <p:font typeface="Ubuntu Mono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SansProLight-regular.fntdata"/><Relationship Id="rId21" Type="http://schemas.openxmlformats.org/officeDocument/2006/relationships/slide" Target="slides/slide16.xml"/><Relationship Id="rId24" Type="http://schemas.openxmlformats.org/officeDocument/2006/relationships/font" Target="fonts/SourceSansProLight-italic.fntdata"/><Relationship Id="rId23" Type="http://schemas.openxmlformats.org/officeDocument/2006/relationships/font" Target="fonts/SourceSansPr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Mono-regular.fntdata"/><Relationship Id="rId25" Type="http://schemas.openxmlformats.org/officeDocument/2006/relationships/font" Target="fonts/SourceSansProLight-boldItalic.fntdata"/><Relationship Id="rId28" Type="http://schemas.openxmlformats.org/officeDocument/2006/relationships/font" Target="fonts/UbuntuMono-italic.fntdata"/><Relationship Id="rId27" Type="http://schemas.openxmlformats.org/officeDocument/2006/relationships/font" Target="fonts/Ubuntu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3f0d7fa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23f0d7fa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f0d7fa9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3f0d7fa9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設兩個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oj 上拿到 tapassword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virtual alias，寄給 nasata 的都送給 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可能會用到正規表達式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f0d7fa9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3f0d7fa9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在主旨前面加上提醒 spam，可能用到這幾個軟體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3f0d7fa9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3f0d7fa9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拒絕有下列關鍵字的主旨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3f0d7fa9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3f0d7fa9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3f0d7fa9d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23f0d7fa9d_0_17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3f0d7fa9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3f0d7fa9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3f0d7fa9d_0_13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123f0d7fa9d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3f0d7fa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3f0d7fa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3f0d7fa9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3f0d7fa9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3f0d7fa9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3f0d7fa9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f0d7fa9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3f0d7fa9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自簽憑證 提供 STARTTLS 啟用 user 驗證，使用者要驗證過後才能寄信，不能 open relay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f0d7fa9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3f0d7fa9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DNS 設 MX record 跟 SPF record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3f0d7fa9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3f0d7fa9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信件做 DKIM 簽章，也會需要用到 DNS record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3f0d7fa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3f0d7fa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f0d7fa9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3f0d7fa9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灰名單，延遲收信，delay time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sz="44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017882" y="4344743"/>
            <a:ext cx="4668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zh-TW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國立陽明交通大學資工系資訊中心</a:t>
            </a:r>
            <a:endParaRPr b="0" i="0" sz="2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zh-TW" sz="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Computer Center of Department of Computer Science, NYCU</a:t>
            </a:r>
            <a:endParaRPr b="0" i="0" sz="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90000"/>
          </a:blip>
          <a:srcRect b="0" l="0" r="0" t="0"/>
          <a:stretch/>
        </p:blipFill>
        <p:spPr>
          <a:xfrm>
            <a:off x="7908835" y="164806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600"/>
              <a:buFont typeface="Source Sans Pro"/>
              <a:buNone/>
              <a:defRPr b="0" i="0" sz="2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pache/spamassassin/blob/trunk/sample-spam.tx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iki.dovecot.org/TestInstallation" TargetMode="External"/><Relationship Id="rId4" Type="http://schemas.openxmlformats.org/officeDocument/2006/relationships/hyperlink" Target="https://www.postfix.org/INSTAL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roups.google.com/g/nctunas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TW"/>
              <a:t>Homework 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Mail System</a:t>
            </a:r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huytseng, wuph0612, jschou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(6/8)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Specific user TA, cool-TA</a:t>
            </a:r>
            <a:r>
              <a:rPr lang="zh-TW" sz="1800">
                <a:solidFill>
                  <a:srgbClr val="FF0000"/>
                </a:solidFill>
              </a:rPr>
              <a:t> (5%)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Set passwords to your </a:t>
            </a:r>
            <a:r>
              <a:rPr lang="zh-TW" sz="1800">
                <a:solidFill>
                  <a:srgbClr val="FF0000"/>
                </a:solidFill>
              </a:rPr>
              <a:t>TA_Password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Retrieve the key from Online Judge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Keep all mails that TA and cool-TA received on your server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Virtual alias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(10%)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for any mail to </a:t>
            </a:r>
            <a:r>
              <a:rPr lang="zh-TW" sz="1800">
                <a:highlight>
                  <a:schemeClr val="lt2"/>
                </a:highlight>
              </a:rPr>
              <a:t>NASATA@</a:t>
            </a:r>
            <a:r>
              <a:rPr lang="zh-TW" sz="1800"/>
              <a:t> alias to </a:t>
            </a:r>
            <a:r>
              <a:rPr lang="zh-TW" sz="1800">
                <a:highlight>
                  <a:schemeClr val="lt2"/>
                </a:highlight>
              </a:rPr>
              <a:t>TA@</a:t>
            </a:r>
            <a:endParaRPr sz="1800">
              <a:highlight>
                <a:schemeClr val="lt2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for any mail to </a:t>
            </a:r>
            <a:r>
              <a:rPr lang="zh-TW" sz="1800">
                <a:highlight>
                  <a:schemeClr val="lt2"/>
                </a:highlight>
              </a:rPr>
              <a:t>&lt;sth&gt;|&lt;user&gt;@</a:t>
            </a:r>
            <a:r>
              <a:rPr lang="zh-TW" sz="1800"/>
              <a:t> alias to </a:t>
            </a:r>
            <a:r>
              <a:rPr lang="zh-TW" sz="1800">
                <a:highlight>
                  <a:schemeClr val="lt2"/>
                </a:highlight>
              </a:rPr>
              <a:t>&lt;user&gt;@</a:t>
            </a:r>
            <a:endParaRPr sz="1800">
              <a:highlight>
                <a:schemeClr val="lt2"/>
              </a:highlight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e.g. </a:t>
            </a:r>
            <a:r>
              <a:rPr lang="zh-TW" sz="1800">
                <a:highlight>
                  <a:schemeClr val="lt2"/>
                </a:highlight>
              </a:rPr>
              <a:t>i-am-a|TA@</a:t>
            </a:r>
            <a:r>
              <a:rPr lang="zh-TW" sz="1800"/>
              <a:t> send to </a:t>
            </a:r>
            <a:r>
              <a:rPr lang="zh-TW" sz="1800">
                <a:highlight>
                  <a:schemeClr val="lt2"/>
                </a:highlight>
              </a:rPr>
              <a:t>TA@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Sender rewrite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(10%)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Rewrite </a:t>
            </a:r>
            <a:r>
              <a:rPr lang="zh-TW" sz="1800">
                <a:highlight>
                  <a:schemeClr val="lt2"/>
                </a:highlight>
              </a:rPr>
              <a:t>@mail.{ID}.nasa</a:t>
            </a:r>
            <a:r>
              <a:rPr lang="zh-TW" sz="1800"/>
              <a:t> to </a:t>
            </a:r>
            <a:r>
              <a:rPr lang="zh-TW" sz="1800">
                <a:highlight>
                  <a:schemeClr val="lt2"/>
                </a:highlight>
              </a:rPr>
              <a:t>@{ID}.nasa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Rewrite </a:t>
            </a:r>
            <a:r>
              <a:rPr lang="zh-TW" sz="1800">
                <a:highlight>
                  <a:schemeClr val="lt2"/>
                </a:highlight>
              </a:rPr>
              <a:t>cool-TA@</a:t>
            </a:r>
            <a:r>
              <a:rPr lang="zh-TW" sz="1800"/>
              <a:t> to </a:t>
            </a:r>
            <a:r>
              <a:rPr lang="zh-TW" sz="1800">
                <a:highlight>
                  <a:schemeClr val="lt2"/>
                </a:highlight>
              </a:rPr>
              <a:t>notcool-TA@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(7/8)</a:t>
            </a:r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Ingoing mail filter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(10%)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Prepend "</a:t>
            </a:r>
            <a:r>
              <a:rPr b="1" lang="zh-TW" sz="1800">
                <a:solidFill>
                  <a:srgbClr val="FF0000"/>
                </a:solidFill>
              </a:rPr>
              <a:t>*** SPAM ***</a:t>
            </a:r>
            <a:r>
              <a:rPr lang="zh-TW" sz="1800"/>
              <a:t>" to the subject if the mail contains virus or spam message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You can use amavisd-new / SpamAssassin / rspamd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Test cases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https://github.com/apache/spamassassin/blob/trunk/sample-spam.txt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(8/8)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Outgoing mail filter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Reject mails whose subject contains keyword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"</a:t>
            </a:r>
            <a:r>
              <a:rPr lang="zh-TW" sz="1800"/>
              <a:t>NCTU</a:t>
            </a:r>
            <a:r>
              <a:rPr lang="zh-TW" sz="1800"/>
              <a:t>" or "陽交"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 your email services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IMAP (143) Testing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https://wiki.dovecot.org/TestInstallation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zh-TW" sz="1800"/>
              <a:t>openssl s_client -connect mail.{ID}.nasa:143 -starttls imap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SMTP (25) Testing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u="sng">
                <a:solidFill>
                  <a:schemeClr val="hlink"/>
                </a:solidFill>
                <a:hlinkClick r:id="rId4"/>
              </a:rPr>
              <a:t>https://www.postfix.org/INSTALL.html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zh-TW" sz="1800"/>
              <a:t>openssl s_client -connect mail.{ID}.nasa:25 -starttls smtp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Or just install a GUI / TUI mail client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Microsoft Outlook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Mozilla Thunderbird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mutt, etc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Attention</a:t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>
                <a:solidFill>
                  <a:schemeClr val="dk1"/>
                </a:solidFill>
              </a:rPr>
              <a:t>Your work will be tested by Online Judge system.</a:t>
            </a:r>
            <a:endParaRPr>
              <a:solidFill>
                <a:schemeClr val="dk1"/>
              </a:solidFill>
            </a:endParaRPr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zh-TW">
                <a:solidFill>
                  <a:schemeClr val="dk1"/>
                </a:solidFill>
              </a:rPr>
              <a:t>You can submit multiple judge requests. However, OJ will </a:t>
            </a:r>
            <a:r>
              <a:rPr b="1" lang="zh-TW">
                <a:solidFill>
                  <a:schemeClr val="dk1"/>
                </a:solidFill>
              </a:rPr>
              <a:t>cool down for several minutes</a:t>
            </a:r>
            <a:r>
              <a:rPr lang="zh-TW">
                <a:solidFill>
                  <a:schemeClr val="dk1"/>
                </a:solidFill>
              </a:rPr>
              <a:t> after each judge.</a:t>
            </a:r>
            <a:endParaRPr>
              <a:solidFill>
                <a:schemeClr val="dk1"/>
              </a:solidFill>
            </a:endParaRPr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zh-TW">
                <a:solidFill>
                  <a:srgbClr val="FF0000"/>
                </a:solidFill>
              </a:rPr>
              <a:t>We will take the last submitted score</a:t>
            </a:r>
            <a:r>
              <a:rPr lang="zh-TW">
                <a:solidFill>
                  <a:schemeClr val="dk1"/>
                </a:solidFill>
              </a:rPr>
              <a:t> instead of the highest score.</a:t>
            </a:r>
            <a:endParaRPr>
              <a:solidFill>
                <a:schemeClr val="dk1"/>
              </a:solidFill>
            </a:endParaRPr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zh-TW">
                <a:solidFill>
                  <a:schemeClr val="dk1"/>
                </a:solidFill>
              </a:rPr>
              <a:t>Late submissions will not be accepted.</a:t>
            </a:r>
            <a:endParaRPr>
              <a:solidFill>
                <a:schemeClr val="dk1"/>
              </a:solidFill>
            </a:endParaRPr>
          </a:p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>
                <a:solidFill>
                  <a:schemeClr val="dk1"/>
                </a:solidFill>
              </a:rPr>
              <a:t>Make sure everything is fine after reboot.</a:t>
            </a:r>
            <a:endParaRPr>
              <a:solidFill>
                <a:schemeClr val="dk1"/>
              </a:solidFill>
            </a:endParaRPr>
          </a:p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zh-TW">
                <a:solidFill>
                  <a:srgbClr val="FF0000"/>
                </a:solidFill>
              </a:rPr>
              <a:t>Backup your VM before judge every time.</a:t>
            </a:r>
            <a:endParaRPr b="1">
              <a:solidFill>
                <a:srgbClr val="FF0000"/>
              </a:solidFill>
            </a:endParaRPr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zh-TW">
                <a:solidFill>
                  <a:schemeClr val="dk1"/>
                </a:solidFill>
              </a:rPr>
              <a:t>We may do something bad when judging.</a:t>
            </a:r>
            <a:endParaRPr>
              <a:solidFill>
                <a:schemeClr val="dk1"/>
              </a:solidFill>
            </a:endParaRPr>
          </a:p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>
                <a:solidFill>
                  <a:schemeClr val="dk1"/>
                </a:solidFill>
              </a:rPr>
              <a:t>Due date: </a:t>
            </a:r>
            <a:r>
              <a:rPr lang="zh-TW">
                <a:solidFill>
                  <a:srgbClr val="FF0000"/>
                </a:solidFill>
              </a:rPr>
              <a:t>2023/05/13 Sat. 23:59:59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(8/8)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30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Questions about this homework.</a:t>
            </a:r>
            <a:endParaRPr sz="2100">
              <a:solidFill>
                <a:schemeClr val="dk1"/>
              </a:solidFill>
            </a:endParaRPr>
          </a:p>
          <a:p>
            <a:pPr indent="-357399" lvl="0" marL="737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Make sure you have studied through lecture slides and the HW spec.</a:t>
            </a:r>
            <a:endParaRPr sz="2000">
              <a:solidFill>
                <a:schemeClr val="dk1"/>
              </a:solidFill>
            </a:endParaRPr>
          </a:p>
          <a:p>
            <a:pPr indent="-357399" lvl="0" marL="737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Clarify your problems and google it to find out solutions.</a:t>
            </a:r>
            <a:endParaRPr sz="2000">
              <a:solidFill>
                <a:schemeClr val="dk1"/>
              </a:solidFill>
            </a:endParaRPr>
          </a:p>
          <a:p>
            <a:pPr indent="-363749" lvl="0" marL="737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Ask them on </a:t>
            </a:r>
            <a:r>
              <a:rPr lang="zh-TW" sz="2000" u="sng">
                <a:solidFill>
                  <a:schemeClr val="hlink"/>
                </a:solidFill>
                <a:hlinkClick r:id="rId3"/>
              </a:rPr>
              <a:t>https://groups.google.com/g/nctunasa</a:t>
            </a:r>
            <a:r>
              <a:rPr lang="zh-TW" sz="2100">
                <a:solidFill>
                  <a:schemeClr val="dk1"/>
                </a:solidFill>
              </a:rPr>
              <a:t> .</a:t>
            </a:r>
            <a:endParaRPr sz="2100">
              <a:solidFill>
                <a:schemeClr val="dk1"/>
              </a:solidFill>
            </a:endParaRPr>
          </a:p>
          <a:p>
            <a:pPr indent="-357400" lvl="1" marL="1069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zh-TW" sz="2000">
                <a:solidFill>
                  <a:schemeClr val="dk1"/>
                </a:solidFill>
              </a:rPr>
              <a:t>Be sure to include all information you think others would need.</a:t>
            </a:r>
            <a:endParaRPr sz="2000">
              <a:solidFill>
                <a:schemeClr val="dk1"/>
              </a:solidFill>
            </a:endParaRPr>
          </a:p>
          <a:p>
            <a:pPr indent="-298450" lvl="0" marL="330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We </a:t>
            </a:r>
            <a:r>
              <a:rPr lang="zh-TW" sz="2100" u="sng">
                <a:solidFill>
                  <a:schemeClr val="dk1"/>
                </a:solidFill>
              </a:rPr>
              <a:t>MIGHT</a:t>
            </a:r>
            <a:r>
              <a:rPr lang="zh-TW" sz="2100">
                <a:solidFill>
                  <a:schemeClr val="dk1"/>
                </a:solidFill>
              </a:rPr>
              <a:t> give out hints on google group.</a:t>
            </a:r>
            <a:endParaRPr sz="2100">
              <a:solidFill>
                <a:schemeClr val="dk1"/>
              </a:solidFill>
            </a:endParaRPr>
          </a:p>
          <a:p>
            <a:pPr indent="-292100" lvl="1" marL="673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zh-TW" sz="2000">
                <a:solidFill>
                  <a:srgbClr val="FF0000"/>
                </a:solidFill>
              </a:rPr>
              <a:t>Be sure to join the group!</a:t>
            </a:r>
            <a:endParaRPr sz="2000">
              <a:solidFill>
                <a:srgbClr val="FF0000"/>
              </a:solidFill>
            </a:endParaRPr>
          </a:p>
          <a:p>
            <a:pPr indent="-298450" lvl="0" marL="330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Do not mail us unless it’s personal or you’re making an appointment.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418122" y="205014"/>
            <a:ext cx="82296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t/>
            </a:r>
            <a:endParaRPr b="0" i="0" sz="5900" u="none" cap="none" strike="noStrike">
              <a:solidFill>
                <a:srgbClr val="04617B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421414" y="3549168"/>
            <a:ext cx="82230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zh-TW"/>
              <a:t>Good Luck!</a:t>
            </a:r>
            <a:endParaRPr sz="2900"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Purposes</a:t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Build a basic mail service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Understand how to maintain Postfix service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Understand how to maintain Dovecot service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Understand how to protect your mail service</a:t>
            </a:r>
            <a:endParaRPr sz="1800"/>
          </a:p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A simple Mail Server</a:t>
            </a:r>
            <a:endParaRPr sz="18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zh-TW" sz="1700">
                <a:solidFill>
                  <a:schemeClr val="dk1"/>
                </a:solidFill>
              </a:rPr>
              <a:t>Provide IMAP service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zh-TW" sz="1700">
                <a:solidFill>
                  <a:schemeClr val="dk1"/>
                </a:solidFill>
              </a:rPr>
              <a:t>Provide SMTP service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zh-TW" sz="1700">
                <a:solidFill>
                  <a:schemeClr val="dk1"/>
                </a:solidFill>
              </a:rPr>
              <a:t>Scan viruses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zh-TW" sz="1700">
                <a:solidFill>
                  <a:schemeClr val="dk1"/>
                </a:solidFill>
              </a:rPr>
              <a:t>Detect spam mails</a:t>
            </a:r>
            <a:endParaRPr sz="1800"/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</a:t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0" name="Google Shape;60;p10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- Architecture</a:t>
            </a:r>
            <a:endParaRPr/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545255" y="1564215"/>
            <a:ext cx="7948800" cy="3382500"/>
          </a:xfrm>
          <a:prstGeom prst="rect">
            <a:avLst/>
          </a:prstGeom>
          <a:solidFill>
            <a:srgbClr val="DAE5F1"/>
          </a:solidFill>
          <a:ln cap="flat" cmpd="sng" w="127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1"/>
          <p:cNvCxnSpPr>
            <a:stCxn id="69" idx="3"/>
            <a:endCxn id="70" idx="0"/>
          </p:cNvCxnSpPr>
          <p:nvPr/>
        </p:nvCxnSpPr>
        <p:spPr>
          <a:xfrm flipH="1" rot="-5400000">
            <a:off x="6884891" y="2695564"/>
            <a:ext cx="991200" cy="7380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rgbClr val="F796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1"/>
          <p:cNvCxnSpPr>
            <a:stCxn id="69" idx="3"/>
            <a:endCxn id="72" idx="0"/>
          </p:cNvCxnSpPr>
          <p:nvPr/>
        </p:nvCxnSpPr>
        <p:spPr>
          <a:xfrm flipH="1" rot="-5400000">
            <a:off x="6516341" y="3064114"/>
            <a:ext cx="991200" cy="9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rgbClr val="F796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1"/>
          <p:cNvSpPr/>
          <p:nvPr/>
        </p:nvSpPr>
        <p:spPr>
          <a:xfrm>
            <a:off x="792637" y="1904600"/>
            <a:ext cx="3912000" cy="2868600"/>
          </a:xfrm>
          <a:prstGeom prst="rect">
            <a:avLst/>
          </a:prstGeom>
          <a:solidFill>
            <a:srgbClr val="EAF1DD"/>
          </a:solidFill>
          <a:ln cap="flat" cmpd="sng" w="127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11"/>
          <p:cNvCxnSpPr>
            <a:stCxn id="69" idx="3"/>
            <a:endCxn id="75" idx="0"/>
          </p:cNvCxnSpPr>
          <p:nvPr/>
        </p:nvCxnSpPr>
        <p:spPr>
          <a:xfrm rot="5400000">
            <a:off x="6146591" y="2695264"/>
            <a:ext cx="991200" cy="7386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rgbClr val="F796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1"/>
          <p:cNvCxnSpPr>
            <a:stCxn id="77" idx="5"/>
            <a:endCxn id="69" idx="2"/>
          </p:cNvCxnSpPr>
          <p:nvPr/>
        </p:nvCxnSpPr>
        <p:spPr>
          <a:xfrm>
            <a:off x="3790793" y="2257740"/>
            <a:ext cx="2862300" cy="3300"/>
          </a:xfrm>
          <a:prstGeom prst="straightConnector1">
            <a:avLst/>
          </a:prstGeom>
          <a:noFill/>
          <a:ln cap="flat" cmpd="sng" w="38100">
            <a:solidFill>
              <a:srgbClr val="F796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1"/>
          <p:cNvCxnSpPr>
            <a:stCxn id="77" idx="3"/>
            <a:endCxn id="79" idx="0"/>
          </p:cNvCxnSpPr>
          <p:nvPr/>
        </p:nvCxnSpPr>
        <p:spPr>
          <a:xfrm flipH="1" rot="-5400000">
            <a:off x="2865947" y="2890386"/>
            <a:ext cx="858300" cy="807300"/>
          </a:xfrm>
          <a:prstGeom prst="bentConnector3">
            <a:avLst>
              <a:gd fmla="val 50003" name="adj1"/>
            </a:avLst>
          </a:prstGeom>
          <a:noFill/>
          <a:ln cap="flat" cmpd="sng" w="38100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1"/>
          <p:cNvCxnSpPr>
            <a:stCxn id="77" idx="0"/>
            <a:endCxn id="81" idx="1"/>
          </p:cNvCxnSpPr>
          <p:nvPr/>
        </p:nvCxnSpPr>
        <p:spPr>
          <a:xfrm flipH="1" rot="10800000">
            <a:off x="3368639" y="1532586"/>
            <a:ext cx="7200" cy="595200"/>
          </a:xfrm>
          <a:prstGeom prst="straightConnector1">
            <a:avLst/>
          </a:prstGeom>
          <a:noFill/>
          <a:ln cap="flat" cmpd="sng" w="38100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1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/>
              <a:t>‹#›</a:t>
            </a:fld>
            <a:endParaRPr sz="1200"/>
          </a:p>
        </p:txBody>
      </p:sp>
      <p:sp>
        <p:nvSpPr>
          <p:cNvPr id="69" name="Google Shape;69;p11"/>
          <p:cNvSpPr/>
          <p:nvPr/>
        </p:nvSpPr>
        <p:spPr>
          <a:xfrm>
            <a:off x="6653066" y="1747564"/>
            <a:ext cx="922200" cy="821400"/>
          </a:xfrm>
          <a:prstGeom prst="cube">
            <a:avLst>
              <a:gd fmla="val 25000" name="adj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5090029" y="1919165"/>
            <a:ext cx="46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🔒</a:t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3082282" y="1166654"/>
            <a:ext cx="586872" cy="366444"/>
          </a:xfrm>
          <a:prstGeom prst="cloud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2344399" y="1195423"/>
            <a:ext cx="79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2779604" y="2237918"/>
            <a:ext cx="7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2739699" y="1890337"/>
            <a:ext cx="680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External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2469293" y="2127786"/>
            <a:ext cx="1321500" cy="737100"/>
          </a:xfrm>
          <a:prstGeom prst="cube">
            <a:avLst>
              <a:gd fmla="val 64739" name="adj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3750371" y="2241519"/>
            <a:ext cx="8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VPN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10.113.ID.1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3419493" y="3723232"/>
            <a:ext cx="468600" cy="627900"/>
          </a:xfrm>
          <a:prstGeom prst="cube">
            <a:avLst>
              <a:gd fmla="val 19177" name="adj"/>
            </a:avLst>
          </a:prstGeom>
          <a:solidFill>
            <a:srgbClr val="FFFFFF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1578457" y="4330100"/>
            <a:ext cx="110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Mail Server</a:t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3277647" y="4330102"/>
            <a:ext cx="6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2847898" y="2834025"/>
            <a:ext cx="123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 sz="1050">
                <a:solidFill>
                  <a:srgbClr val="953734"/>
                </a:solidFill>
              </a:rPr>
              <a:t>9</a:t>
            </a: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2.168.ID.254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749464" y="1896016"/>
            <a:ext cx="114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Your subnet</a:t>
            </a:r>
            <a:endParaRPr b="0" i="0" sz="140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5955009" y="3560039"/>
            <a:ext cx="636000" cy="766200"/>
          </a:xfrm>
          <a:prstGeom prst="rect">
            <a:avLst/>
          </a:prstGeom>
          <a:solidFill>
            <a:srgbClr val="EAF1DD"/>
          </a:solidFill>
          <a:ln cap="flat" cmpd="sng" w="127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subnet</a:t>
            </a:r>
            <a:endParaRPr b="0" i="0" sz="110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6694263" y="3560039"/>
            <a:ext cx="636000" cy="766200"/>
          </a:xfrm>
          <a:prstGeom prst="rect">
            <a:avLst/>
          </a:prstGeom>
          <a:solidFill>
            <a:srgbClr val="EAF1DD"/>
          </a:solidFill>
          <a:ln cap="flat" cmpd="sng" w="127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subnet</a:t>
            </a:r>
            <a:endParaRPr b="0" i="0" sz="110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7431596" y="3560039"/>
            <a:ext cx="636000" cy="766200"/>
          </a:xfrm>
          <a:prstGeom prst="rect">
            <a:avLst/>
          </a:prstGeom>
          <a:solidFill>
            <a:srgbClr val="EAF1DD"/>
          </a:solidFill>
          <a:ln cap="flat" cmpd="sng" w="127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subnet</a:t>
            </a:r>
            <a:endParaRPr b="0" i="0" sz="110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6948963" y="2725919"/>
            <a:ext cx="46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🔒</a:t>
            </a:r>
            <a:endParaRPr/>
          </a:p>
        </p:txBody>
      </p:sp>
      <p:cxnSp>
        <p:nvCxnSpPr>
          <p:cNvPr id="93" name="Google Shape;93;p11"/>
          <p:cNvCxnSpPr/>
          <p:nvPr/>
        </p:nvCxnSpPr>
        <p:spPr>
          <a:xfrm rot="5400000">
            <a:off x="2027741" y="3000914"/>
            <a:ext cx="991200" cy="738600"/>
          </a:xfrm>
          <a:prstGeom prst="bentConnector3">
            <a:avLst>
              <a:gd fmla="val 42377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1"/>
          <p:cNvSpPr txBox="1"/>
          <p:nvPr/>
        </p:nvSpPr>
        <p:spPr>
          <a:xfrm>
            <a:off x="545255" y="1555818"/>
            <a:ext cx="79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Intranet</a:t>
            </a:r>
            <a:endParaRPr b="0" i="0" sz="14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5700218" y="2233520"/>
            <a:ext cx="1032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10.113.ID.254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3758599" y="2211566"/>
            <a:ext cx="70500" cy="70500"/>
          </a:xfrm>
          <a:prstGeom prst="flowChartConnector">
            <a:avLst/>
          </a:prstGeom>
          <a:solidFill>
            <a:srgbClr val="C0504D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3336861" y="2092669"/>
            <a:ext cx="70500" cy="70500"/>
          </a:xfrm>
          <a:prstGeom prst="flowChartConnector">
            <a:avLst/>
          </a:prstGeom>
          <a:solidFill>
            <a:srgbClr val="C0504D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6625665" y="2215193"/>
            <a:ext cx="70500" cy="70500"/>
          </a:xfrm>
          <a:prstGeom prst="flowChartConnector">
            <a:avLst/>
          </a:prstGeom>
          <a:solidFill>
            <a:srgbClr val="C0504D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2858084" y="2822760"/>
            <a:ext cx="70500" cy="70500"/>
          </a:xfrm>
          <a:prstGeom prst="flowChartConnector">
            <a:avLst/>
          </a:prstGeom>
          <a:solidFill>
            <a:srgbClr val="C0504D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1898562" y="3723232"/>
            <a:ext cx="468600" cy="627900"/>
          </a:xfrm>
          <a:prstGeom prst="cube">
            <a:avLst>
              <a:gd fmla="val 19177" name="adj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</a:t>
            </a:r>
            <a:r>
              <a:rPr lang="zh-TW"/>
              <a:t>1/8</a:t>
            </a:r>
            <a:r>
              <a:rPr lang="zh-TW"/>
              <a:t>)</a:t>
            </a:r>
            <a:endParaRPr/>
          </a:p>
        </p:txBody>
      </p:sp>
      <p:sp>
        <p:nvSpPr>
          <p:cNvPr id="106" name="Google Shape;106;p12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Mail Server</a:t>
            </a:r>
            <a:endParaRPr sz="18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IP: </a:t>
            </a:r>
            <a:r>
              <a:rPr lang="zh-TW" sz="1700">
                <a:highlight>
                  <a:schemeClr val="lt2"/>
                </a:highlight>
              </a:rPr>
              <a:t>192.168.{ID}.25/24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Hostname: </a:t>
            </a:r>
            <a:r>
              <a:rPr lang="zh-TW" sz="1700">
                <a:highlight>
                  <a:schemeClr val="lt2"/>
                </a:highlight>
              </a:rPr>
              <a:t>mail.{ID}.nasa.</a:t>
            </a:r>
            <a:endParaRPr sz="1700">
              <a:highlight>
                <a:schemeClr val="lt2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Mail domain: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(10%)</a:t>
            </a:r>
            <a:endParaRPr sz="17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 </a:t>
            </a:r>
            <a:r>
              <a:rPr lang="zh-TW" sz="1500">
                <a:highlight>
                  <a:schemeClr val="lt2"/>
                </a:highlight>
              </a:rPr>
              <a:t>@{ID}.nasa.</a:t>
            </a:r>
            <a:r>
              <a:rPr lang="zh-TW" sz="1800">
                <a:solidFill>
                  <a:schemeClr val="dk1"/>
                </a:solidFill>
              </a:rPr>
              <a:t> </a:t>
            </a:r>
            <a:endParaRPr sz="1800">
              <a:solidFill>
                <a:srgbClr val="FF0000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 </a:t>
            </a:r>
            <a:r>
              <a:rPr lang="zh-TW" sz="1500">
                <a:highlight>
                  <a:schemeClr val="lt2"/>
                </a:highlight>
              </a:rPr>
              <a:t>@mail.{ID}.nasa.</a:t>
            </a:r>
            <a:endParaRPr sz="1500">
              <a:highlight>
                <a:schemeClr val="lt2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STARTTLS on IMAP/SMTP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7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Use certificate generated from the debug tool</a:t>
            </a:r>
            <a:endParaRPr sz="15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User Authentication on IMAP/SMTP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(10%)</a:t>
            </a:r>
            <a:endParaRPr sz="17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Only allow sending emails with authenticated username@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Prevent user from faking other users on envelop from</a:t>
            </a:r>
            <a:endParaRPr sz="15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No Open Relay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700"/>
          </a:p>
        </p:txBody>
      </p:sp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(2/8)</a:t>
            </a:r>
            <a:endParaRPr/>
          </a:p>
        </p:txBody>
      </p:sp>
      <p:sp>
        <p:nvSpPr>
          <p:cNvPr id="113" name="Google Shape;113;p13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DNS record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Point mail.{ID}.nasa (A) to your mail server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Set MX record for mail.{ID}.nasa and {ID}.nasa properly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SPF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DNS SPF record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Allow only your server to send mails using the domain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Prevent other servers from pretending you, and drop these invalid mails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C</a:t>
            </a:r>
            <a:r>
              <a:rPr lang="zh-TW" sz="1800">
                <a:solidFill>
                  <a:schemeClr val="dk1"/>
                </a:solidFill>
              </a:rPr>
              <a:t>heck </a:t>
            </a:r>
            <a:r>
              <a:rPr lang="zh-TW" sz="1800"/>
              <a:t>SPF policies for incoming email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{ID}.nasa. IN TXT &lt;SPF-rules&gt;</a:t>
            </a:r>
            <a:endParaRPr sz="1800"/>
          </a:p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(3/8)</a:t>
            </a:r>
            <a:endParaRPr/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DKIM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(10%)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Sign your outgoing emails with your private key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DNS TXT record for DKIM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DKIM policy check for incoming emails</a:t>
            </a:r>
            <a:endParaRPr sz="1800"/>
          </a:p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(4/8)</a:t>
            </a:r>
            <a:endParaRPr/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DMARC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A DNS TXT record for DMARC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Let others drop mails for those did not pass DMARC policy check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Do DMARC policy check for incoming emails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_dmarc.{ID}.nasa. IN TXT &lt;DMARC-Rules&gt;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(5/8)</a:t>
            </a:r>
            <a:endParaRPr/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Greylisting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For incoming mail from new mail server / account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Greylist for 30 seconds</a:t>
            </a:r>
            <a:endParaRPr sz="1800"/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