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5" r:id="rId9"/>
    <p:sldId id="269" r:id="rId10"/>
    <p:sldId id="262" r:id="rId11"/>
    <p:sldId id="267" r:id="rId12"/>
    <p:sldId id="268" r:id="rId13"/>
    <p:sldId id="263" r:id="rId14"/>
    <p:sldId id="264"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6A2E50-3779-DC4D-E424-D9DB46C1D6F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496CC77-5366-2812-65A3-E2BACB10B1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F9AAC2C-306D-B5AF-0106-BC1C1BBA5BC4}"/>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2300DFEC-2D6B-AA73-429C-039926B288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CEF5BD-7800-382F-65CC-D915D3545456}"/>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67620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EE4A19-7961-A429-838B-2480C6F45AF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B0A7A667-6FF5-D641-74FC-07119FEC022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F19D2DA-21BB-0F3C-96C2-00B253C46CEA}"/>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3A93D58F-1546-3AF1-8C3D-AE1FC0BF9C2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3CA9EB-8BDF-8B00-297C-9775F1EB90CD}"/>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26885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A6E0668-F5E4-B10B-48AB-E386941ED93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EA333EC-1B8E-651D-DE9C-081D632C4F3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8323708-52BC-B979-C203-EF368B8620D3}"/>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317D96FF-50E5-0CF8-2218-45F71C98A32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DFD1717-F078-F720-E2E5-6A5568DF523D}"/>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96399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B4A28B-461A-2911-5FAC-D8E258DFE5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50E8CA5-AE2E-605B-00A8-93C372B7B6E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28AC50B-60C8-626D-4840-F62E2582F145}"/>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054B15A9-9F91-6A2D-7E4C-E56971720E6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D2AE253-A31C-CE80-F002-30311C68C528}"/>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409802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4AAF30-59A7-B3B7-9B7B-B5FB6FA92A43}"/>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5C12BAB-D2BB-D00C-7A75-D4D072423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C630549-C050-CC84-0448-8A1BDCCEB82F}"/>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0E205916-CF53-BF18-F1E8-67E73CE9887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A0B78D-BEA3-60B9-C8B9-9AF9EB77E95D}"/>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47915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9BA40E-D497-B713-2FFD-AA633C6C484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13B3681-875D-3ED8-D3A0-8569CEB1E37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5DD6C3A-C4B9-238E-7529-B9A4AFE5A555}"/>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5AC63A6-9308-D448-6C73-F4819CD32560}"/>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6" name="頁尾版面配置區 5">
            <a:extLst>
              <a:ext uri="{FF2B5EF4-FFF2-40B4-BE49-F238E27FC236}">
                <a16:creationId xmlns:a16="http://schemas.microsoft.com/office/drawing/2014/main" id="{5A33C6E1-5605-2E6E-5F91-2B177D044DE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224BD68-11BC-26BD-C66D-69B8D974FB18}"/>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42742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73D4C-1717-610A-82E8-B7445C9747F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7D4D172-8F0A-AA22-9246-AFDA0F775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A1E9814-1097-8DD9-957B-63814858057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CC48304-2E5C-9674-0BA8-D2F1413F03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DC40041-B9F5-2676-05F1-4C4DC3F0642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74EAE18-735E-7135-5E50-EBD4C98BE516}"/>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8" name="頁尾版面配置區 7">
            <a:extLst>
              <a:ext uri="{FF2B5EF4-FFF2-40B4-BE49-F238E27FC236}">
                <a16:creationId xmlns:a16="http://schemas.microsoft.com/office/drawing/2014/main" id="{E2FC2E00-040E-A063-A688-D6D1F9E2044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F1C5EBCF-30CF-6589-76F1-9A89B3024262}"/>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42889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37B8FD-FEA1-F775-8279-E9E0822224D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4782111-FBB8-2B88-D3E4-92144B8DD037}"/>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4" name="頁尾版面配置區 3">
            <a:extLst>
              <a:ext uri="{FF2B5EF4-FFF2-40B4-BE49-F238E27FC236}">
                <a16:creationId xmlns:a16="http://schemas.microsoft.com/office/drawing/2014/main" id="{D10142EE-F918-D1A3-E497-9AA2E5F76F0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093EB13-6829-08CE-413E-1D16E35F280B}"/>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6539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56100D6-1511-4D2D-517F-787C0DB00109}"/>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3" name="頁尾版面配置區 2">
            <a:extLst>
              <a:ext uri="{FF2B5EF4-FFF2-40B4-BE49-F238E27FC236}">
                <a16:creationId xmlns:a16="http://schemas.microsoft.com/office/drawing/2014/main" id="{C9BFC143-429F-4786-F9F7-95049114191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4D431AF-7914-6CC0-91D1-FB00D444E688}"/>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76209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357C58-F90A-7960-CC10-97BBAB8FB9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F3DEE0F7-A7C0-90A3-5910-0233BED7C9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1A608F9-2692-9C7F-56E7-CDC86709C2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512E3A2-7CEA-66FD-AEDE-A2FD57BFEA09}"/>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6" name="頁尾版面配置區 5">
            <a:extLst>
              <a:ext uri="{FF2B5EF4-FFF2-40B4-BE49-F238E27FC236}">
                <a16:creationId xmlns:a16="http://schemas.microsoft.com/office/drawing/2014/main" id="{D8F7EB45-EF12-ED2B-FAE3-1E7E92B93F0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659DC86-9F29-2F07-D894-09AFFE6C5AAF}"/>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86570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56AC4-20B3-20FE-986E-446F50C06C3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5E55537-4D24-82F5-2E04-64653EA8B6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DA5EC0C-0F9A-4FD4-A077-14D06C2D0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CCA58E0-8EBA-8DA1-8A9E-5071FBA9FD9D}"/>
              </a:ext>
            </a:extLst>
          </p:cNvPr>
          <p:cNvSpPr>
            <a:spLocks noGrp="1"/>
          </p:cNvSpPr>
          <p:nvPr>
            <p:ph type="dt" sz="half" idx="10"/>
          </p:nvPr>
        </p:nvSpPr>
        <p:spPr/>
        <p:txBody>
          <a:bodyPr/>
          <a:lstStyle/>
          <a:p>
            <a:fld id="{1D2FB906-75FE-4716-95B1-BEA16A534276}" type="datetimeFigureOut">
              <a:rPr lang="zh-TW" altLang="en-US" smtClean="0"/>
              <a:t>2023/6/3</a:t>
            </a:fld>
            <a:endParaRPr lang="zh-TW" altLang="en-US"/>
          </a:p>
        </p:txBody>
      </p:sp>
      <p:sp>
        <p:nvSpPr>
          <p:cNvPr id="6" name="頁尾版面配置區 5">
            <a:extLst>
              <a:ext uri="{FF2B5EF4-FFF2-40B4-BE49-F238E27FC236}">
                <a16:creationId xmlns:a16="http://schemas.microsoft.com/office/drawing/2014/main" id="{C747C207-2318-4255-64C3-AF0C8A44352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5FEA206-0DCE-3BD9-4DC6-0127F06B7A0A}"/>
              </a:ext>
            </a:extLst>
          </p:cNvPr>
          <p:cNvSpPr>
            <a:spLocks noGrp="1"/>
          </p:cNvSpPr>
          <p:nvPr>
            <p:ph type="sldNum" sz="quarter" idx="12"/>
          </p:nvPr>
        </p:nvSpPr>
        <p:spPr/>
        <p:txBody>
          <a:body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2653837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10A8F8C-86D8-5535-B3BF-44ED0E80B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2ECB062-48B1-AF3B-28EE-E3BC9B669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679CAF8-E651-BACC-DE17-262273C28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FB906-75FE-4716-95B1-BEA16A534276}" type="datetimeFigureOut">
              <a:rPr lang="zh-TW" altLang="en-US" smtClean="0"/>
              <a:t>2023/6/3</a:t>
            </a:fld>
            <a:endParaRPr lang="zh-TW" altLang="en-US"/>
          </a:p>
        </p:txBody>
      </p:sp>
      <p:sp>
        <p:nvSpPr>
          <p:cNvPr id="5" name="頁尾版面配置區 4">
            <a:extLst>
              <a:ext uri="{FF2B5EF4-FFF2-40B4-BE49-F238E27FC236}">
                <a16:creationId xmlns:a16="http://schemas.microsoft.com/office/drawing/2014/main" id="{76B5E84D-D9CA-1ADF-3C13-47B3D069F6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2A88EB7-B7EF-5E35-BA91-1C4E51BEF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CCB8E-E05C-4553-ADCC-E109FADCC2C6}" type="slidenum">
              <a:rPr lang="zh-TW" altLang="en-US" smtClean="0"/>
              <a:t>‹#›</a:t>
            </a:fld>
            <a:endParaRPr lang="zh-TW" altLang="en-US"/>
          </a:p>
        </p:txBody>
      </p:sp>
    </p:spTree>
    <p:extLst>
      <p:ext uri="{BB962C8B-B14F-4D97-AF65-F5344CB8AC3E}">
        <p14:creationId xmlns:p14="http://schemas.microsoft.com/office/powerpoint/2010/main" val="153467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terative_deepening_A*#Pseudocode" TargetMode="External"/><Relationship Id="rId2" Type="http://schemas.openxmlformats.org/officeDocument/2006/relationships/hyperlink" Target="https://github.com/rix05109/AI_Maze_generator_and_solver" TargetMode="External"/><Relationship Id="rId1" Type="http://schemas.openxmlformats.org/officeDocument/2006/relationships/slideLayout" Target="../slideLayouts/slideLayout2.xml"/><Relationship Id="rId4" Type="http://schemas.openxmlformats.org/officeDocument/2006/relationships/hyperlink" Target="https://www.geeksforgeeks.org/iterative-deepening-a-algorithm-ida-artificial-intellige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21195E-167F-905A-B22C-852A530A0ED1}"/>
              </a:ext>
            </a:extLst>
          </p:cNvPr>
          <p:cNvSpPr>
            <a:spLocks noGrp="1"/>
          </p:cNvSpPr>
          <p:nvPr>
            <p:ph type="ctrTitle"/>
          </p:nvPr>
        </p:nvSpPr>
        <p:spPr>
          <a:xfrm>
            <a:off x="1524000" y="-90422"/>
            <a:ext cx="9144000" cy="2387600"/>
          </a:xfrm>
        </p:spPr>
        <p:txBody>
          <a:bodyPr>
            <a:normAutofit/>
          </a:bodyPr>
          <a:lstStyle/>
          <a:p>
            <a:r>
              <a:rPr lang="en-US" altLang="zh-TW" sz="8000" dirty="0">
                <a:latin typeface="Microsoft JhengHei" panose="020B0604030504040204" pitchFamily="34" charset="-120"/>
                <a:ea typeface="Microsoft JhengHei" panose="020B0604030504040204" pitchFamily="34" charset="-120"/>
              </a:rPr>
              <a:t>AI  Final  Project</a:t>
            </a:r>
            <a:endParaRPr lang="zh-TW" altLang="en-US" sz="8000" dirty="0">
              <a:latin typeface="Microsoft JhengHei" panose="020B0604030504040204" pitchFamily="34" charset="-120"/>
              <a:ea typeface="Microsoft JhengHei" panose="020B0604030504040204" pitchFamily="34" charset="-120"/>
            </a:endParaRPr>
          </a:p>
        </p:txBody>
      </p:sp>
      <p:sp>
        <p:nvSpPr>
          <p:cNvPr id="3" name="副標題 2">
            <a:extLst>
              <a:ext uri="{FF2B5EF4-FFF2-40B4-BE49-F238E27FC236}">
                <a16:creationId xmlns:a16="http://schemas.microsoft.com/office/drawing/2014/main" id="{5E6D383B-0D46-F898-AC85-99F2DD31D378}"/>
              </a:ext>
            </a:extLst>
          </p:cNvPr>
          <p:cNvSpPr>
            <a:spLocks noGrp="1"/>
          </p:cNvSpPr>
          <p:nvPr>
            <p:ph type="subTitle" idx="1"/>
          </p:nvPr>
        </p:nvSpPr>
        <p:spPr>
          <a:xfrm>
            <a:off x="1524000" y="2947519"/>
            <a:ext cx="9144000" cy="3174148"/>
          </a:xfrm>
        </p:spPr>
        <p:txBody>
          <a:bodyPr>
            <a:normAutofit/>
          </a:bodyPr>
          <a:lstStyle/>
          <a:p>
            <a:r>
              <a:rPr lang="en-US" altLang="zh-TW" sz="4000" dirty="0">
                <a:latin typeface="Microsoft JhengHei" panose="020B0604030504040204" pitchFamily="34" charset="-120"/>
                <a:ea typeface="Microsoft JhengHei" panose="020B0604030504040204" pitchFamily="34" charset="-120"/>
              </a:rPr>
              <a:t>Maze generator and solver</a:t>
            </a:r>
          </a:p>
          <a:p>
            <a:endParaRPr lang="en-US" altLang="zh-TW" sz="3200" dirty="0">
              <a:latin typeface="Microsoft JhengHei" panose="020B0604030504040204" pitchFamily="34" charset="-120"/>
              <a:ea typeface="Microsoft JhengHei" panose="020B0604030504040204" pitchFamily="34" charset="-120"/>
            </a:endParaRPr>
          </a:p>
          <a:p>
            <a:r>
              <a:rPr lang="en-US" altLang="zh-TW" sz="3200" dirty="0">
                <a:latin typeface="Microsoft JhengHei" panose="020B0604030504040204" pitchFamily="34" charset="-120"/>
                <a:ea typeface="Microsoft JhengHei" panose="020B0604030504040204" pitchFamily="34" charset="-120"/>
              </a:rPr>
              <a:t>110550022 </a:t>
            </a:r>
            <a:r>
              <a:rPr lang="zh-TW" altLang="en-US" sz="3200" dirty="0">
                <a:latin typeface="Microsoft JhengHei" panose="020B0604030504040204" pitchFamily="34" charset="-120"/>
                <a:ea typeface="Microsoft JhengHei" panose="020B0604030504040204" pitchFamily="34" charset="-120"/>
              </a:rPr>
              <a:t>賴柏允</a:t>
            </a:r>
            <a:endParaRPr lang="en-US" altLang="zh-TW" sz="3200" dirty="0">
              <a:latin typeface="Microsoft JhengHei" panose="020B0604030504040204" pitchFamily="34" charset="-120"/>
              <a:ea typeface="Microsoft JhengHei" panose="020B0604030504040204" pitchFamily="34" charset="-120"/>
            </a:endParaRPr>
          </a:p>
          <a:p>
            <a:r>
              <a:rPr lang="en-US" altLang="zh-TW" sz="3200" dirty="0">
                <a:latin typeface="Microsoft JhengHei" panose="020B0604030504040204" pitchFamily="34" charset="-120"/>
                <a:ea typeface="Microsoft JhengHei" panose="020B0604030504040204" pitchFamily="34" charset="-120"/>
              </a:rPr>
              <a:t>110550051 </a:t>
            </a:r>
            <a:r>
              <a:rPr lang="zh-TW" altLang="en-US" sz="3200" dirty="0">
                <a:latin typeface="Microsoft JhengHei" panose="020B0604030504040204" pitchFamily="34" charset="-120"/>
                <a:ea typeface="Microsoft JhengHei" panose="020B0604030504040204" pitchFamily="34" charset="-120"/>
              </a:rPr>
              <a:t>周子揚</a:t>
            </a:r>
            <a:endParaRPr lang="en-US" altLang="zh-TW" sz="3200" dirty="0">
              <a:latin typeface="Microsoft JhengHei" panose="020B0604030504040204" pitchFamily="34" charset="-120"/>
              <a:ea typeface="Microsoft JhengHei" panose="020B0604030504040204" pitchFamily="34" charset="-120"/>
            </a:endParaRPr>
          </a:p>
          <a:p>
            <a:r>
              <a:rPr lang="en-US" altLang="zh-TW" sz="3200" dirty="0">
                <a:latin typeface="Microsoft JhengHei" panose="020B0604030504040204" pitchFamily="34" charset="-120"/>
                <a:ea typeface="Microsoft JhengHei" panose="020B0604030504040204" pitchFamily="34" charset="-120"/>
              </a:rPr>
              <a:t>110550128 </a:t>
            </a:r>
            <a:r>
              <a:rPr lang="zh-TW" altLang="en-US" sz="3200" dirty="0">
                <a:latin typeface="Microsoft JhengHei" panose="020B0604030504040204" pitchFamily="34" charset="-120"/>
                <a:ea typeface="Microsoft JhengHei" panose="020B0604030504040204" pitchFamily="34" charset="-120"/>
              </a:rPr>
              <a:t>蔡耀霆</a:t>
            </a:r>
          </a:p>
        </p:txBody>
      </p:sp>
    </p:spTree>
    <p:extLst>
      <p:ext uri="{BB962C8B-B14F-4D97-AF65-F5344CB8AC3E}">
        <p14:creationId xmlns:p14="http://schemas.microsoft.com/office/powerpoint/2010/main" val="235994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4F02-BCBC-05F9-1FA6-224AA61C0ADF}"/>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Results &amp; Analysis</a:t>
            </a:r>
            <a:endParaRPr lang="zh-TW" altLang="en-US" sz="6000" dirty="0">
              <a:latin typeface="Microsoft JhengHei" panose="020B0604030504040204" pitchFamily="34" charset="-120"/>
              <a:ea typeface="Microsoft JhengHei" panose="020B0604030504040204" pitchFamily="34" charset="-120"/>
            </a:endParaRPr>
          </a:p>
        </p:txBody>
      </p:sp>
      <p:sp>
        <p:nvSpPr>
          <p:cNvPr id="9" name="內容版面配置區 8">
            <a:extLst>
              <a:ext uri="{FF2B5EF4-FFF2-40B4-BE49-F238E27FC236}">
                <a16:creationId xmlns:a16="http://schemas.microsoft.com/office/drawing/2014/main" id="{16F624FA-CE59-EA49-3734-3D4732B44271}"/>
              </a:ext>
            </a:extLst>
          </p:cNvPr>
          <p:cNvSpPr>
            <a:spLocks noGrp="1"/>
          </p:cNvSpPr>
          <p:nvPr>
            <p:ph idx="1"/>
          </p:nvPr>
        </p:nvSpPr>
        <p:spPr/>
        <p:txBody>
          <a:bodyPr/>
          <a:lstStyle/>
          <a:p>
            <a:r>
              <a:rPr lang="en-US" altLang="zh-TW" dirty="0"/>
              <a:t>Types of experiment : we can change the maze dimensions, the start and goal nodes, and maze solving algorithm. We have also tried to modify the shape of the maze(circles, triangles etc.), but due to the limits of our generation algorithm, this was not implemented.</a:t>
            </a:r>
          </a:p>
          <a:p>
            <a:endParaRPr lang="en-US" altLang="zh-TW" dirty="0"/>
          </a:p>
          <a:p>
            <a:r>
              <a:rPr lang="en-US" altLang="zh-TW" dirty="0"/>
              <a:t>Discussion and analysis : since each step we explore two blocks, the nodes whose x and y coordinates are both odd numbers is guaranteed to be reached. The reason why our IDA* implementation is slower might be due to the high depth of the maze and not having an efficient pruning method.</a:t>
            </a:r>
          </a:p>
          <a:p>
            <a:pPr marL="0" indent="0">
              <a:buNone/>
            </a:pPr>
            <a:endParaRPr lang="zh-TW" altLang="en-US" dirty="0"/>
          </a:p>
        </p:txBody>
      </p:sp>
    </p:spTree>
    <p:extLst>
      <p:ext uri="{BB962C8B-B14F-4D97-AF65-F5344CB8AC3E}">
        <p14:creationId xmlns:p14="http://schemas.microsoft.com/office/powerpoint/2010/main" val="394265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4F02-BCBC-05F9-1FA6-224AA61C0ADF}"/>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Results &amp; Analysis</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B289D9F6-6184-ADFE-87C8-3E480587590E}"/>
              </a:ext>
            </a:extLst>
          </p:cNvPr>
          <p:cNvSpPr>
            <a:spLocks noGrp="1"/>
          </p:cNvSpPr>
          <p:nvPr>
            <p:ph idx="1"/>
          </p:nvPr>
        </p:nvSpPr>
        <p:spPr>
          <a:xfrm>
            <a:off x="838200" y="1825625"/>
            <a:ext cx="10515600" cy="4488548"/>
          </a:xfrm>
        </p:spPr>
        <p:txBody>
          <a:bodyPr>
            <a:normAutofit/>
          </a:bodyPr>
          <a:lstStyle/>
          <a:p>
            <a:r>
              <a:rPr lang="en-US" altLang="zh-TW" dirty="0"/>
              <a:t>Limitation of our work : as mentioned previously, every row and column length is limited to odd numbers. For the IDA* algorithm, since our implementation uses recursion, it is restricted by the python recursion depth limit, resulting it not being able to run larger mazes.</a:t>
            </a:r>
          </a:p>
          <a:p>
            <a:endParaRPr lang="en-US" altLang="zh-TW" dirty="0"/>
          </a:p>
          <a:p>
            <a:r>
              <a:rPr lang="en-US" altLang="zh-TW" dirty="0"/>
              <a:t>Method application</a:t>
            </a:r>
            <a:r>
              <a:rPr lang="zh-TW" altLang="en-US" dirty="0"/>
              <a:t> </a:t>
            </a:r>
            <a:r>
              <a:rPr lang="en-US" altLang="zh-TW" dirty="0"/>
              <a:t>:</a:t>
            </a:r>
            <a:r>
              <a:rPr lang="zh-TW" altLang="en-US" dirty="0"/>
              <a:t> </a:t>
            </a:r>
            <a:r>
              <a:rPr lang="en-US" altLang="zh-TW" dirty="0"/>
              <a:t>Dungeon generation and NPC pathing in video games .</a:t>
            </a:r>
          </a:p>
          <a:p>
            <a:endParaRPr lang="en-US" altLang="zh-TW" dirty="0"/>
          </a:p>
          <a:p>
            <a:r>
              <a:rPr lang="en-US" altLang="zh-TW" dirty="0"/>
              <a:t>Other : The visualization of the searching process is slow since the program re-graphs the entire graph each step.</a:t>
            </a:r>
            <a:endParaRPr lang="zh-TW" altLang="en-US" dirty="0"/>
          </a:p>
        </p:txBody>
      </p:sp>
    </p:spTree>
    <p:extLst>
      <p:ext uri="{BB962C8B-B14F-4D97-AF65-F5344CB8AC3E}">
        <p14:creationId xmlns:p14="http://schemas.microsoft.com/office/powerpoint/2010/main" val="3772516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9914D7-1D49-4BEE-B953-491648851E41}"/>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Requirement &amp; Usage</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4F06CD78-8EF9-9A68-F56B-54AD16C00D52}"/>
              </a:ext>
            </a:extLst>
          </p:cNvPr>
          <p:cNvSpPr>
            <a:spLocks noGrp="1"/>
          </p:cNvSpPr>
          <p:nvPr>
            <p:ph idx="1"/>
          </p:nvPr>
        </p:nvSpPr>
        <p:spPr/>
        <p:txBody>
          <a:bodyPr>
            <a:normAutofit lnSpcReduction="10000"/>
          </a:bodyPr>
          <a:lstStyle/>
          <a:p>
            <a:r>
              <a:rPr lang="en-US" altLang="zh-TW" b="0" i="0" dirty="0">
                <a:solidFill>
                  <a:srgbClr val="1F2328"/>
                </a:solidFill>
                <a:effectLst/>
                <a:latin typeface="ui-monospace"/>
              </a:rPr>
              <a:t>pip install -r requirements.txt    ( </a:t>
            </a:r>
            <a:r>
              <a:rPr lang="en-US" altLang="zh-TW" dirty="0">
                <a:solidFill>
                  <a:srgbClr val="1F2328"/>
                </a:solidFill>
                <a:latin typeface="ui-monospace"/>
              </a:rPr>
              <a:t>N</a:t>
            </a:r>
            <a:r>
              <a:rPr lang="en-US" altLang="zh-TW" b="0" i="0" dirty="0">
                <a:solidFill>
                  <a:srgbClr val="1F2328"/>
                </a:solidFill>
                <a:effectLst/>
                <a:latin typeface="ui-monospace"/>
              </a:rPr>
              <a:t>umPy and </a:t>
            </a:r>
            <a:r>
              <a:rPr lang="en-US" altLang="zh-TW" b="0" i="0" dirty="0" err="1">
                <a:solidFill>
                  <a:srgbClr val="1F2328"/>
                </a:solidFill>
                <a:effectLst/>
                <a:latin typeface="ui-monospace"/>
              </a:rPr>
              <a:t>Pygame</a:t>
            </a:r>
            <a:r>
              <a:rPr lang="en-US" altLang="zh-TW" b="0" i="0" dirty="0">
                <a:solidFill>
                  <a:srgbClr val="1F2328"/>
                </a:solidFill>
                <a:effectLst/>
                <a:latin typeface="ui-monospace"/>
              </a:rPr>
              <a:t> )</a:t>
            </a:r>
          </a:p>
          <a:p>
            <a:r>
              <a:rPr lang="en-US" altLang="zh-TW" dirty="0">
                <a:solidFill>
                  <a:srgbClr val="1F2328"/>
                </a:solidFill>
                <a:latin typeface="ui-monospace"/>
              </a:rPr>
              <a:t>Run maze generator : </a:t>
            </a:r>
          </a:p>
          <a:p>
            <a:pPr lvl="1"/>
            <a:r>
              <a:rPr lang="en-US" altLang="zh-TW" dirty="0">
                <a:solidFill>
                  <a:srgbClr val="1F2328"/>
                </a:solidFill>
                <a:latin typeface="ui-monospace"/>
              </a:rPr>
              <a:t>(display : 1 default true, 0 false) (</a:t>
            </a:r>
            <a:r>
              <a:rPr lang="en-US" altLang="zh-TW" dirty="0" err="1">
                <a:solidFill>
                  <a:srgbClr val="1F2328"/>
                </a:solidFill>
                <a:latin typeface="ui-monospace"/>
              </a:rPr>
              <a:t>num_maze</a:t>
            </a:r>
            <a:r>
              <a:rPr lang="en-US" altLang="zh-TW" dirty="0">
                <a:solidFill>
                  <a:srgbClr val="1F2328"/>
                </a:solidFill>
                <a:latin typeface="ui-monospace"/>
              </a:rPr>
              <a:t> : default 1)</a:t>
            </a:r>
          </a:p>
          <a:p>
            <a:pPr lvl="1"/>
            <a:r>
              <a:rPr lang="en-US" altLang="zh-TW" b="0" i="0" dirty="0">
                <a:solidFill>
                  <a:srgbClr val="1F2328"/>
                </a:solidFill>
                <a:effectLst/>
                <a:latin typeface="ui-monospace"/>
              </a:rPr>
              <a:t>python maze_generator.py --display=1 --</a:t>
            </a:r>
            <a:r>
              <a:rPr lang="en-US" altLang="zh-TW" b="0" i="0" dirty="0" err="1">
                <a:solidFill>
                  <a:srgbClr val="1F2328"/>
                </a:solidFill>
                <a:effectLst/>
                <a:latin typeface="ui-monospace"/>
              </a:rPr>
              <a:t>num_mazes</a:t>
            </a:r>
            <a:r>
              <a:rPr lang="en-US" altLang="zh-TW" b="0" i="0" dirty="0">
                <a:solidFill>
                  <a:srgbClr val="1F2328"/>
                </a:solidFill>
                <a:effectLst/>
                <a:latin typeface="ui-monospace"/>
              </a:rPr>
              <a:t>=1</a:t>
            </a:r>
          </a:p>
          <a:p>
            <a:r>
              <a:rPr lang="en-US" altLang="zh-TW" dirty="0">
                <a:solidFill>
                  <a:srgbClr val="1F2328"/>
                </a:solidFill>
                <a:latin typeface="ui-monospace"/>
              </a:rPr>
              <a:t>Run solver : </a:t>
            </a:r>
            <a:endParaRPr lang="en-US" altLang="zh-TW" b="0" i="0" dirty="0">
              <a:solidFill>
                <a:srgbClr val="1F2328"/>
              </a:solidFill>
              <a:effectLst/>
              <a:latin typeface="ui-monospace"/>
            </a:endParaRPr>
          </a:p>
          <a:p>
            <a:pPr lvl="1"/>
            <a:r>
              <a:rPr lang="en-US" altLang="zh-TW" dirty="0">
                <a:solidFill>
                  <a:srgbClr val="1F2328"/>
                </a:solidFill>
                <a:latin typeface="ui-monospace"/>
              </a:rPr>
              <a:t>(a</a:t>
            </a:r>
            <a:r>
              <a:rPr lang="en-US" altLang="zh-TW" b="0" i="0" dirty="0">
                <a:solidFill>
                  <a:srgbClr val="1F2328"/>
                </a:solidFill>
                <a:effectLst/>
                <a:latin typeface="ui-monospace"/>
              </a:rPr>
              <a:t>lgorithm) (maze name + .csv)</a:t>
            </a:r>
          </a:p>
          <a:p>
            <a:pPr lvl="1"/>
            <a:r>
              <a:rPr lang="en-US" altLang="zh-TW" b="0" i="0" dirty="0">
                <a:solidFill>
                  <a:srgbClr val="1F2328"/>
                </a:solidFill>
                <a:effectLst/>
                <a:latin typeface="ui-monospace"/>
              </a:rPr>
              <a:t>python dfs.py --maze_file=maze_0.csv --display=1</a:t>
            </a:r>
          </a:p>
          <a:p>
            <a:r>
              <a:rPr lang="en-US" altLang="zh-TW" b="0" i="0" dirty="0">
                <a:solidFill>
                  <a:srgbClr val="050505"/>
                </a:solidFill>
                <a:effectLst/>
              </a:rPr>
              <a:t>Run visualizer : </a:t>
            </a:r>
          </a:p>
          <a:p>
            <a:pPr lvl="1"/>
            <a:r>
              <a:rPr lang="en-US" altLang="zh-TW" b="0" i="0" dirty="0">
                <a:solidFill>
                  <a:srgbClr val="050505"/>
                </a:solidFill>
                <a:effectLst/>
              </a:rPr>
              <a:t>(algorithm : </a:t>
            </a:r>
            <a:r>
              <a:rPr lang="en-US" altLang="zh-TW" b="0" i="0" dirty="0" err="1">
                <a:solidFill>
                  <a:srgbClr val="050505"/>
                </a:solidFill>
                <a:effectLst/>
              </a:rPr>
              <a:t>dfs</a:t>
            </a:r>
            <a:r>
              <a:rPr lang="en-US" altLang="zh-TW" b="0" i="0" dirty="0">
                <a:solidFill>
                  <a:srgbClr val="050505"/>
                </a:solidFill>
                <a:effectLst/>
              </a:rPr>
              <a:t>, </a:t>
            </a:r>
            <a:r>
              <a:rPr lang="en-US" altLang="zh-TW" b="0" i="0" dirty="0" err="1">
                <a:solidFill>
                  <a:srgbClr val="050505"/>
                </a:solidFill>
                <a:effectLst/>
              </a:rPr>
              <a:t>bfs</a:t>
            </a:r>
            <a:r>
              <a:rPr lang="en-US" altLang="zh-TW" b="0" i="0" dirty="0">
                <a:solidFill>
                  <a:srgbClr val="050505"/>
                </a:solidFill>
                <a:effectLst/>
              </a:rPr>
              <a:t>, </a:t>
            </a:r>
            <a:r>
              <a:rPr lang="en-US" altLang="zh-TW" b="0" i="0" dirty="0" err="1">
                <a:solidFill>
                  <a:srgbClr val="050505"/>
                </a:solidFill>
                <a:effectLst/>
              </a:rPr>
              <a:t>Astar</a:t>
            </a:r>
            <a:r>
              <a:rPr lang="en-US" altLang="zh-TW" b="0" i="0" dirty="0">
                <a:solidFill>
                  <a:srgbClr val="050505"/>
                </a:solidFill>
                <a:effectLst/>
              </a:rPr>
              <a:t>, </a:t>
            </a:r>
            <a:r>
              <a:rPr lang="en-US" altLang="zh-TW" b="0" i="0" dirty="0" err="1">
                <a:solidFill>
                  <a:srgbClr val="050505"/>
                </a:solidFill>
                <a:effectLst/>
              </a:rPr>
              <a:t>IDAstar</a:t>
            </a:r>
            <a:endParaRPr lang="en-US" altLang="zh-TW" b="0" i="0" dirty="0">
              <a:solidFill>
                <a:srgbClr val="050505"/>
              </a:solidFill>
              <a:effectLst/>
            </a:endParaRPr>
          </a:p>
          <a:p>
            <a:pPr lvl="1"/>
            <a:r>
              <a:rPr lang="en-US" altLang="zh-TW" b="0" i="0">
                <a:solidFill>
                  <a:srgbClr val="050505"/>
                </a:solidFill>
                <a:effectLst/>
              </a:rPr>
              <a:t>python show.</a:t>
            </a:r>
            <a:r>
              <a:rPr lang="en-US" altLang="zh-TW" b="0" i="0" dirty="0">
                <a:solidFill>
                  <a:srgbClr val="050505"/>
                </a:solidFill>
                <a:effectLst/>
              </a:rPr>
              <a:t>py --maze_file=maze_0.csv --algorithm=</a:t>
            </a:r>
            <a:r>
              <a:rPr lang="en-US" altLang="zh-TW" b="0" i="0" dirty="0" err="1">
                <a:solidFill>
                  <a:srgbClr val="050505"/>
                </a:solidFill>
                <a:effectLst/>
              </a:rPr>
              <a:t>dfs</a:t>
            </a:r>
            <a:endParaRPr lang="zh-TW" altLang="en-US" dirty="0"/>
          </a:p>
        </p:txBody>
      </p:sp>
    </p:spTree>
    <p:extLst>
      <p:ext uri="{BB962C8B-B14F-4D97-AF65-F5344CB8AC3E}">
        <p14:creationId xmlns:p14="http://schemas.microsoft.com/office/powerpoint/2010/main" val="3712694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19A83D-1FCC-BE31-BFA1-9E05A8F6D268}"/>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Link &amp; Reference</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27E45DF2-1AF8-5B44-DECD-15179AA56841}"/>
              </a:ext>
            </a:extLst>
          </p:cNvPr>
          <p:cNvSpPr>
            <a:spLocks noGrp="1"/>
          </p:cNvSpPr>
          <p:nvPr>
            <p:ph idx="1"/>
          </p:nvPr>
        </p:nvSpPr>
        <p:spPr/>
        <p:txBody>
          <a:bodyPr>
            <a:normAutofit/>
          </a:bodyPr>
          <a:lstStyle/>
          <a:p>
            <a:r>
              <a:rPr lang="en-US" altLang="zh-TW" dirty="0" err="1"/>
              <a:t>Github</a:t>
            </a:r>
            <a:r>
              <a:rPr lang="en-US" altLang="zh-TW" dirty="0"/>
              <a:t> link : </a:t>
            </a:r>
            <a:r>
              <a:rPr lang="en-US" altLang="zh-TW" dirty="0">
                <a:hlinkClick r:id="rId2"/>
              </a:rPr>
              <a:t>rix05109/</a:t>
            </a:r>
            <a:r>
              <a:rPr lang="en-US" altLang="zh-TW" dirty="0" err="1">
                <a:hlinkClick r:id="rId2"/>
              </a:rPr>
              <a:t>AI_Maze_generator_and_solver</a:t>
            </a:r>
            <a:r>
              <a:rPr lang="en-US" altLang="zh-TW" dirty="0">
                <a:hlinkClick r:id="rId2"/>
              </a:rPr>
              <a:t> (github.com)</a:t>
            </a:r>
            <a:endParaRPr lang="en-US" altLang="zh-TW" dirty="0"/>
          </a:p>
          <a:p>
            <a:r>
              <a:rPr lang="en-US" altLang="zh-TW" dirty="0" err="1"/>
              <a:t>Youtube</a:t>
            </a:r>
            <a:r>
              <a:rPr lang="en-US" altLang="zh-TW" dirty="0"/>
              <a:t> link : </a:t>
            </a:r>
          </a:p>
          <a:p>
            <a:r>
              <a:rPr lang="en-US" altLang="zh-TW" dirty="0"/>
              <a:t>Reference : </a:t>
            </a:r>
          </a:p>
          <a:p>
            <a:r>
              <a:rPr lang="en-US" altLang="zh-TW" dirty="0">
                <a:hlinkClick r:id="rId3"/>
              </a:rPr>
              <a:t>Iterative deepening A* - Wikipedia</a:t>
            </a:r>
            <a:endParaRPr lang="en-US" altLang="zh-TW" dirty="0"/>
          </a:p>
          <a:p>
            <a:r>
              <a:rPr lang="en-US" altLang="zh-TW" dirty="0">
                <a:hlinkClick r:id="rId4"/>
              </a:rPr>
              <a:t>Iterative Deepening A* algorithm (IDA*) - Artificial intelligence – </a:t>
            </a:r>
            <a:r>
              <a:rPr lang="en-US" altLang="zh-TW" dirty="0" err="1">
                <a:hlinkClick r:id="rId4"/>
              </a:rPr>
              <a:t>GeeksforGeeks</a:t>
            </a:r>
            <a:endParaRPr lang="en-US" altLang="zh-TW" dirty="0"/>
          </a:p>
          <a:p>
            <a:r>
              <a:rPr lang="en-US" altLang="zh-TW" dirty="0"/>
              <a:t>Lecture slides and homework code</a:t>
            </a:r>
          </a:p>
        </p:txBody>
      </p:sp>
    </p:spTree>
    <p:extLst>
      <p:ext uri="{BB962C8B-B14F-4D97-AF65-F5344CB8AC3E}">
        <p14:creationId xmlns:p14="http://schemas.microsoft.com/office/powerpoint/2010/main" val="100301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938B21-94E8-4BC4-5BBD-36D63BA45179}"/>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Contribution</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FE978399-C795-7F54-2F6B-4AE2F74FBED5}"/>
              </a:ext>
            </a:extLst>
          </p:cNvPr>
          <p:cNvSpPr>
            <a:spLocks noGrp="1"/>
          </p:cNvSpPr>
          <p:nvPr>
            <p:ph idx="1"/>
          </p:nvPr>
        </p:nvSpPr>
        <p:spPr/>
        <p:txBody>
          <a:bodyPr/>
          <a:lstStyle/>
          <a:p>
            <a:r>
              <a:rPr lang="en-US" altLang="zh-TW" dirty="0"/>
              <a:t>Maze generator(overall template) : All members</a:t>
            </a:r>
          </a:p>
          <a:p>
            <a:r>
              <a:rPr lang="en-US" altLang="zh-TW" dirty="0"/>
              <a:t>Information gathering: All members</a:t>
            </a:r>
          </a:p>
          <a:p>
            <a:r>
              <a:rPr lang="en-US" altLang="zh-TW" dirty="0"/>
              <a:t>Pathfinder(</a:t>
            </a:r>
            <a:r>
              <a:rPr lang="en-US" altLang="zh-TW" dirty="0" err="1"/>
              <a:t>bfs,dfs</a:t>
            </a:r>
            <a:r>
              <a:rPr lang="en-US" altLang="zh-TW" dirty="0"/>
              <a:t>) : 110550128 </a:t>
            </a:r>
            <a:r>
              <a:rPr lang="zh-TW" altLang="en-US" dirty="0"/>
              <a:t>蔡耀霆</a:t>
            </a:r>
            <a:endParaRPr lang="en-US" altLang="zh-TW" dirty="0"/>
          </a:p>
          <a:p>
            <a:r>
              <a:rPr lang="en-US" altLang="zh-TW" dirty="0"/>
              <a:t>Pathfinder(</a:t>
            </a:r>
            <a:r>
              <a:rPr lang="en-US" altLang="zh-TW" dirty="0" err="1"/>
              <a:t>astar</a:t>
            </a:r>
            <a:r>
              <a:rPr lang="en-US" altLang="zh-TW" dirty="0"/>
              <a:t>)</a:t>
            </a:r>
            <a:r>
              <a:rPr lang="zh-TW" altLang="en-US" dirty="0"/>
              <a:t> </a:t>
            </a:r>
            <a:r>
              <a:rPr lang="en-US" altLang="zh-TW" dirty="0"/>
              <a:t>:</a:t>
            </a:r>
            <a:r>
              <a:rPr lang="zh-TW" altLang="en-US" dirty="0"/>
              <a:t> </a:t>
            </a:r>
            <a:r>
              <a:rPr lang="en-US" altLang="zh-TW" dirty="0"/>
              <a:t>110550051 </a:t>
            </a:r>
            <a:r>
              <a:rPr lang="zh-TW" altLang="en-US" dirty="0"/>
              <a:t>周子揚</a:t>
            </a:r>
            <a:endParaRPr lang="en-US" altLang="zh-TW" dirty="0"/>
          </a:p>
          <a:p>
            <a:r>
              <a:rPr lang="en-US" altLang="zh-TW" dirty="0"/>
              <a:t>Pathfinder(</a:t>
            </a:r>
            <a:r>
              <a:rPr lang="en-US" altLang="zh-TW" dirty="0" err="1"/>
              <a:t>idastar</a:t>
            </a:r>
            <a:r>
              <a:rPr lang="en-US" altLang="zh-TW" dirty="0"/>
              <a:t>)</a:t>
            </a:r>
            <a:r>
              <a:rPr lang="zh-TW" altLang="en-US" dirty="0"/>
              <a:t> </a:t>
            </a:r>
            <a:r>
              <a:rPr lang="en-US" altLang="zh-TW" dirty="0"/>
              <a:t>:</a:t>
            </a:r>
            <a:r>
              <a:rPr lang="zh-TW" altLang="en-US" dirty="0"/>
              <a:t> </a:t>
            </a:r>
            <a:r>
              <a:rPr lang="en-US" altLang="zh-TW" dirty="0"/>
              <a:t>110550022 </a:t>
            </a:r>
            <a:r>
              <a:rPr lang="zh-TW" altLang="en-US" dirty="0"/>
              <a:t>賴柏允</a:t>
            </a:r>
            <a:endParaRPr lang="en-US" altLang="zh-TW" dirty="0"/>
          </a:p>
          <a:p>
            <a:r>
              <a:rPr lang="en-US" altLang="zh-TW" dirty="0"/>
              <a:t>Slides</a:t>
            </a:r>
            <a:r>
              <a:rPr lang="zh-TW" altLang="en-US" dirty="0"/>
              <a:t> </a:t>
            </a:r>
            <a:r>
              <a:rPr lang="en-US" altLang="zh-TW" dirty="0"/>
              <a:t>:</a:t>
            </a:r>
            <a:r>
              <a:rPr lang="zh-TW" altLang="en-US" dirty="0"/>
              <a:t> </a:t>
            </a:r>
            <a:r>
              <a:rPr lang="en-US" altLang="zh-TW" dirty="0"/>
              <a:t>110550051 </a:t>
            </a:r>
            <a:r>
              <a:rPr lang="zh-TW" altLang="en-US" dirty="0"/>
              <a:t>周子揚</a:t>
            </a:r>
            <a:endParaRPr lang="en-US" altLang="zh-TW" dirty="0"/>
          </a:p>
          <a:p>
            <a:r>
              <a:rPr lang="en-US" altLang="zh-TW" dirty="0"/>
              <a:t>Video report</a:t>
            </a:r>
            <a:r>
              <a:rPr lang="zh-TW" altLang="en-US" dirty="0"/>
              <a:t> </a:t>
            </a:r>
            <a:r>
              <a:rPr lang="en-US" altLang="zh-TW" dirty="0"/>
              <a:t>:</a:t>
            </a:r>
            <a:r>
              <a:rPr lang="zh-TW" altLang="en-US" dirty="0"/>
              <a:t> </a:t>
            </a:r>
            <a:r>
              <a:rPr lang="en-US" altLang="zh-TW" dirty="0"/>
              <a:t>110550022 </a:t>
            </a:r>
            <a:r>
              <a:rPr lang="zh-TW" altLang="en-US" dirty="0"/>
              <a:t>賴柏允</a:t>
            </a:r>
            <a:endParaRPr lang="en-US" altLang="zh-TW" dirty="0"/>
          </a:p>
          <a:p>
            <a:r>
              <a:rPr lang="en-US" altLang="zh-TW" dirty="0"/>
              <a:t>Video edit</a:t>
            </a:r>
            <a:r>
              <a:rPr lang="zh-TW" altLang="en-US" dirty="0"/>
              <a:t> </a:t>
            </a:r>
            <a:r>
              <a:rPr lang="en-US" altLang="zh-TW" dirty="0"/>
              <a:t>:</a:t>
            </a:r>
            <a:r>
              <a:rPr lang="zh-TW" altLang="en-US" dirty="0"/>
              <a:t> </a:t>
            </a:r>
            <a:r>
              <a:rPr lang="en-US" altLang="zh-TW" dirty="0"/>
              <a:t>110550128 </a:t>
            </a:r>
            <a:r>
              <a:rPr lang="zh-TW" altLang="en-US" dirty="0"/>
              <a:t>蔡耀霆</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98379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4E88AF-BF7C-6BA7-16EF-2677C81783A2}"/>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Introduction</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3125C4AE-D24E-C064-47B2-FFFED2CDD000}"/>
              </a:ext>
            </a:extLst>
          </p:cNvPr>
          <p:cNvSpPr>
            <a:spLocks noGrp="1"/>
          </p:cNvSpPr>
          <p:nvPr>
            <p:ph idx="1"/>
          </p:nvPr>
        </p:nvSpPr>
        <p:spPr/>
        <p:txBody>
          <a:bodyPr>
            <a:normAutofit lnSpcReduction="10000"/>
          </a:bodyPr>
          <a:lstStyle/>
          <a:p>
            <a:r>
              <a:rPr lang="en-US" altLang="zh-TW" dirty="0"/>
              <a:t>Our problem is to construct an auto maze generator, the maze we generate will have only one path that leads to the goal , all roads in the maze are one block wide, and there are no loops in the maze.</a:t>
            </a:r>
          </a:p>
          <a:p>
            <a:endParaRPr lang="en-US" altLang="zh-TW" dirty="0"/>
          </a:p>
          <a:p>
            <a:r>
              <a:rPr lang="en-US" altLang="zh-TW" dirty="0"/>
              <a:t>The topic we chose can be applied on game design, like generating dungeon maps as well as NPC pathing.</a:t>
            </a:r>
          </a:p>
          <a:p>
            <a:endParaRPr lang="en-US" altLang="zh-TW" dirty="0"/>
          </a:p>
          <a:p>
            <a:r>
              <a:rPr lang="en-US" altLang="zh-TW" dirty="0"/>
              <a:t>We have also constructed different types of maze solvers, to help us realize the differences between the algorithms and also to find the path of maze fast, and make the maze design conveniently. </a:t>
            </a:r>
            <a:endParaRPr lang="zh-TW" altLang="en-US" dirty="0"/>
          </a:p>
        </p:txBody>
      </p:sp>
    </p:spTree>
    <p:extLst>
      <p:ext uri="{BB962C8B-B14F-4D97-AF65-F5344CB8AC3E}">
        <p14:creationId xmlns:p14="http://schemas.microsoft.com/office/powerpoint/2010/main" val="151269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631592-33C2-3177-BE10-27D6D6721591}"/>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Related work </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43B0A8EF-A4A5-045D-21A3-993FCFDF054D}"/>
              </a:ext>
            </a:extLst>
          </p:cNvPr>
          <p:cNvSpPr>
            <a:spLocks noGrp="1"/>
          </p:cNvSpPr>
          <p:nvPr>
            <p:ph idx="1"/>
          </p:nvPr>
        </p:nvSpPr>
        <p:spPr/>
        <p:txBody>
          <a:bodyPr/>
          <a:lstStyle/>
          <a:p>
            <a:r>
              <a:rPr lang="en-US" altLang="zh-TW" dirty="0"/>
              <a:t>Most of the maze generators on the web uses algorithms like Kruskal’s, Recursive Backtracker, Wilson’s </a:t>
            </a:r>
            <a:r>
              <a:rPr lang="en-US" altLang="zh-TW" dirty="0" err="1"/>
              <a:t>etc</a:t>
            </a:r>
            <a:r>
              <a:rPr lang="en-US" altLang="zh-TW" dirty="0"/>
              <a:t>, while our generator uses random DFS. To keep the road one block wide, the explorer explores two blocks per iteration, however doing so confines the maze dimensions to an odd number.</a:t>
            </a:r>
          </a:p>
          <a:p>
            <a:endParaRPr lang="en-US" altLang="zh-TW" dirty="0"/>
          </a:p>
          <a:p>
            <a:r>
              <a:rPr lang="en-US" altLang="zh-TW" dirty="0"/>
              <a:t>For the maze solver, since DFS, BFS and A* are covered in previous assignments, we added an additional IDA* maze solver, but we still kept the other algorithms for comparison.</a:t>
            </a:r>
            <a:endParaRPr lang="zh-TW" altLang="en-US" dirty="0"/>
          </a:p>
        </p:txBody>
      </p:sp>
    </p:spTree>
    <p:extLst>
      <p:ext uri="{BB962C8B-B14F-4D97-AF65-F5344CB8AC3E}">
        <p14:creationId xmlns:p14="http://schemas.microsoft.com/office/powerpoint/2010/main" val="2732644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BF7ABA-5E23-03E4-A6DC-32E89C101BCE}"/>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Dataset/Platform</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1D21F9F6-F06D-6D7B-1066-FD283938A53C}"/>
              </a:ext>
            </a:extLst>
          </p:cNvPr>
          <p:cNvSpPr>
            <a:spLocks noGrp="1"/>
          </p:cNvSpPr>
          <p:nvPr>
            <p:ph idx="1"/>
          </p:nvPr>
        </p:nvSpPr>
        <p:spPr/>
        <p:txBody>
          <a:bodyPr/>
          <a:lstStyle/>
          <a:p>
            <a:r>
              <a:rPr lang="en-US" altLang="zh-TW" dirty="0"/>
              <a:t>The dataset is generated by our maze generator.</a:t>
            </a:r>
          </a:p>
          <a:p>
            <a:endParaRPr lang="en-US" altLang="zh-TW" dirty="0"/>
          </a:p>
          <a:p>
            <a:r>
              <a:rPr lang="en-US" altLang="zh-TW" dirty="0"/>
              <a:t>We’ve coded the AI algorithms using generic python libraries(without AI libraries like </a:t>
            </a:r>
            <a:r>
              <a:rPr lang="en-US" altLang="zh-TW" dirty="0" err="1"/>
              <a:t>tensorflow</a:t>
            </a:r>
            <a:r>
              <a:rPr lang="en-US" altLang="zh-TW" dirty="0"/>
              <a:t>).The result is displayed with </a:t>
            </a:r>
            <a:r>
              <a:rPr lang="en-US" altLang="zh-TW" dirty="0" err="1"/>
              <a:t>pygame</a:t>
            </a:r>
            <a:r>
              <a:rPr lang="en-US" altLang="zh-TW" dirty="0"/>
              <a:t> .</a:t>
            </a:r>
            <a:endParaRPr lang="zh-TW" altLang="en-US" dirty="0"/>
          </a:p>
        </p:txBody>
      </p:sp>
    </p:spTree>
    <p:extLst>
      <p:ext uri="{BB962C8B-B14F-4D97-AF65-F5344CB8AC3E}">
        <p14:creationId xmlns:p14="http://schemas.microsoft.com/office/powerpoint/2010/main" val="390014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28927AF-401F-FE16-E3E5-E28524770B84}"/>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Baseline</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D4C5C9E4-0DFF-CEC7-EA5B-F3EFC3724AA3}"/>
              </a:ext>
            </a:extLst>
          </p:cNvPr>
          <p:cNvSpPr>
            <a:spLocks noGrp="1"/>
          </p:cNvSpPr>
          <p:nvPr>
            <p:ph idx="1"/>
          </p:nvPr>
        </p:nvSpPr>
        <p:spPr/>
        <p:txBody>
          <a:bodyPr/>
          <a:lstStyle/>
          <a:p>
            <a:r>
              <a:rPr lang="en-US" altLang="zh-TW" dirty="0"/>
              <a:t>We use random DFS to build our maze generator. </a:t>
            </a:r>
          </a:p>
          <a:p>
            <a:endParaRPr lang="en-US" altLang="zh-TW" dirty="0"/>
          </a:p>
          <a:p>
            <a:r>
              <a:rPr lang="en-US" altLang="zh-TW" dirty="0"/>
              <a:t>We test for all possible steps which are valid, and randomly pick which action to do. We record the nodes that were chosen, and trace back to earlier nodes if the algorithm explores to a dead end. </a:t>
            </a:r>
          </a:p>
          <a:p>
            <a:endParaRPr lang="en-US" altLang="zh-TW" dirty="0"/>
          </a:p>
          <a:p>
            <a:r>
              <a:rPr lang="en-US" altLang="zh-TW" dirty="0"/>
              <a:t>We use BFS, DFS, A* and IDA* to solve the maze, all possible paths in the maze form an unweighted &amp; undirected graph.</a:t>
            </a:r>
            <a:endParaRPr lang="zh-TW" altLang="en-US" dirty="0"/>
          </a:p>
        </p:txBody>
      </p:sp>
    </p:spTree>
    <p:extLst>
      <p:ext uri="{BB962C8B-B14F-4D97-AF65-F5344CB8AC3E}">
        <p14:creationId xmlns:p14="http://schemas.microsoft.com/office/powerpoint/2010/main" val="37820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E31886-B35C-497F-67BF-A03615EF1415}"/>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Main Approach </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C9A8ED84-508F-E340-1142-07368849EDE6}"/>
              </a:ext>
            </a:extLst>
          </p:cNvPr>
          <p:cNvSpPr>
            <a:spLocks noGrp="1"/>
          </p:cNvSpPr>
          <p:nvPr>
            <p:ph idx="1"/>
          </p:nvPr>
        </p:nvSpPr>
        <p:spPr/>
        <p:txBody>
          <a:bodyPr/>
          <a:lstStyle/>
          <a:p>
            <a:r>
              <a:rPr lang="en-US" altLang="zh-TW" dirty="0"/>
              <a:t>Base on DFS</a:t>
            </a:r>
          </a:p>
          <a:p>
            <a:endParaRPr lang="en-US" altLang="zh-TW" dirty="0"/>
          </a:p>
          <a:p>
            <a:r>
              <a:rPr lang="en-US" altLang="zh-TW" dirty="0"/>
              <a:t>First, we set the dimensions of the maze, then set the start and goal nodes.</a:t>
            </a:r>
            <a:r>
              <a:rPr lang="zh-TW" altLang="en-US" dirty="0"/>
              <a:t> </a:t>
            </a:r>
            <a:r>
              <a:rPr lang="en-US" altLang="zh-TW" dirty="0"/>
              <a:t>We simulate 2 steps in all 4 directions, and check the validity of the actions(if its within the set dimensions and if it doesn’t bump into a dead end). If one of the arguments is false, trace the history to find a node that has a valid move and explore from said node. The maze is fully explored when the algorithm has traced back to the starting node.</a:t>
            </a:r>
          </a:p>
          <a:p>
            <a:endParaRPr lang="en-US" altLang="zh-TW" dirty="0"/>
          </a:p>
        </p:txBody>
      </p:sp>
    </p:spTree>
    <p:extLst>
      <p:ext uri="{BB962C8B-B14F-4D97-AF65-F5344CB8AC3E}">
        <p14:creationId xmlns:p14="http://schemas.microsoft.com/office/powerpoint/2010/main" val="406092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E31886-B35C-497F-67BF-A03615EF1415}"/>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Main Approach </a:t>
            </a:r>
            <a:endParaRPr lang="zh-TW" altLang="en-US" sz="6000" dirty="0">
              <a:latin typeface="Microsoft JhengHei" panose="020B0604030504040204" pitchFamily="34" charset="-120"/>
              <a:ea typeface="Microsoft JhengHei" panose="020B0604030504040204" pitchFamily="34" charset="-120"/>
            </a:endParaRPr>
          </a:p>
        </p:txBody>
      </p:sp>
      <p:sp>
        <p:nvSpPr>
          <p:cNvPr id="3" name="內容版面配置區 2">
            <a:extLst>
              <a:ext uri="{FF2B5EF4-FFF2-40B4-BE49-F238E27FC236}">
                <a16:creationId xmlns:a16="http://schemas.microsoft.com/office/drawing/2014/main" id="{C9A8ED84-508F-E340-1142-07368849EDE6}"/>
              </a:ext>
            </a:extLst>
          </p:cNvPr>
          <p:cNvSpPr>
            <a:spLocks noGrp="1"/>
          </p:cNvSpPr>
          <p:nvPr>
            <p:ph idx="1"/>
          </p:nvPr>
        </p:nvSpPr>
        <p:spPr/>
        <p:txBody>
          <a:bodyPr/>
          <a:lstStyle/>
          <a:p>
            <a:r>
              <a:rPr lang="en-US" altLang="zh-TW" dirty="0"/>
              <a:t>For the solvers, we run each algorithm on the generated maze in an iterative fashion(except for IDA*) so we can easily show the progress of the search, and since IDA* isn’t written iteratively, only the result is shown.</a:t>
            </a:r>
          </a:p>
          <a:p>
            <a:endParaRPr lang="en-US" altLang="zh-TW" dirty="0"/>
          </a:p>
          <a:p>
            <a:r>
              <a:rPr lang="en-US" altLang="zh-TW" dirty="0"/>
              <a:t>If the pathfinder finds the goal, we reconstruct the path by tracing the parent of each node.</a:t>
            </a:r>
          </a:p>
          <a:p>
            <a:pPr marL="0" indent="0">
              <a:buNone/>
            </a:pPr>
            <a:endParaRPr lang="en-US" altLang="zh-TW" dirty="0"/>
          </a:p>
        </p:txBody>
      </p:sp>
    </p:spTree>
    <p:extLst>
      <p:ext uri="{BB962C8B-B14F-4D97-AF65-F5344CB8AC3E}">
        <p14:creationId xmlns:p14="http://schemas.microsoft.com/office/powerpoint/2010/main" val="346036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B0F5AB-FDD2-C9F0-2411-28C4C1ABF407}"/>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Evaluation Metric </a:t>
            </a:r>
            <a:endParaRPr lang="zh-TW" altLang="en-US" sz="6000" dirty="0">
              <a:latin typeface="Microsoft JhengHei" panose="020B0604030504040204" pitchFamily="34" charset="-120"/>
              <a:ea typeface="Microsoft JhengHei" panose="020B0604030504040204" pitchFamily="34" charset="-120"/>
            </a:endParaRPr>
          </a:p>
        </p:txBody>
      </p:sp>
      <p:graphicFrame>
        <p:nvGraphicFramePr>
          <p:cNvPr id="4" name="表格 4">
            <a:extLst>
              <a:ext uri="{FF2B5EF4-FFF2-40B4-BE49-F238E27FC236}">
                <a16:creationId xmlns:a16="http://schemas.microsoft.com/office/drawing/2014/main" id="{AF1EA50C-99CB-0588-48D7-2C1A4C5EF752}"/>
              </a:ext>
            </a:extLst>
          </p:cNvPr>
          <p:cNvGraphicFramePr>
            <a:graphicFrameLocks noGrp="1"/>
          </p:cNvGraphicFramePr>
          <p:nvPr>
            <p:ph idx="1"/>
            <p:extLst>
              <p:ext uri="{D42A27DB-BD31-4B8C-83A1-F6EECF244321}">
                <p14:modId xmlns:p14="http://schemas.microsoft.com/office/powerpoint/2010/main" val="433069740"/>
              </p:ext>
            </p:extLst>
          </p:nvPr>
        </p:nvGraphicFramePr>
        <p:xfrm>
          <a:off x="838200" y="1825624"/>
          <a:ext cx="10515596" cy="2967755"/>
        </p:xfrm>
        <a:graphic>
          <a:graphicData uri="http://schemas.openxmlformats.org/drawingml/2006/table">
            <a:tbl>
              <a:tblPr firstRow="1" bandRow="1">
                <a:tableStyleId>{5C22544A-7EE6-4342-B048-85BDC9FD1C3A}</a:tableStyleId>
              </a:tblPr>
              <a:tblGrid>
                <a:gridCol w="1115728">
                  <a:extLst>
                    <a:ext uri="{9D8B030D-6E8A-4147-A177-3AD203B41FA5}">
                      <a16:colId xmlns:a16="http://schemas.microsoft.com/office/drawing/2014/main" val="2286748427"/>
                    </a:ext>
                  </a:extLst>
                </a:gridCol>
                <a:gridCol w="1174283">
                  <a:extLst>
                    <a:ext uri="{9D8B030D-6E8A-4147-A177-3AD203B41FA5}">
                      <a16:colId xmlns:a16="http://schemas.microsoft.com/office/drawing/2014/main" val="2941805494"/>
                    </a:ext>
                  </a:extLst>
                </a:gridCol>
                <a:gridCol w="1742172">
                  <a:extLst>
                    <a:ext uri="{9D8B030D-6E8A-4147-A177-3AD203B41FA5}">
                      <a16:colId xmlns:a16="http://schemas.microsoft.com/office/drawing/2014/main" val="2801806863"/>
                    </a:ext>
                  </a:extLst>
                </a:gridCol>
                <a:gridCol w="1607419">
                  <a:extLst>
                    <a:ext uri="{9D8B030D-6E8A-4147-A177-3AD203B41FA5}">
                      <a16:colId xmlns:a16="http://schemas.microsoft.com/office/drawing/2014/main" val="1153882111"/>
                    </a:ext>
                  </a:extLst>
                </a:gridCol>
                <a:gridCol w="1540042">
                  <a:extLst>
                    <a:ext uri="{9D8B030D-6E8A-4147-A177-3AD203B41FA5}">
                      <a16:colId xmlns:a16="http://schemas.microsoft.com/office/drawing/2014/main" val="3768593473"/>
                    </a:ext>
                  </a:extLst>
                </a:gridCol>
                <a:gridCol w="1626670">
                  <a:extLst>
                    <a:ext uri="{9D8B030D-6E8A-4147-A177-3AD203B41FA5}">
                      <a16:colId xmlns:a16="http://schemas.microsoft.com/office/drawing/2014/main" val="903090084"/>
                    </a:ext>
                  </a:extLst>
                </a:gridCol>
                <a:gridCol w="1709282">
                  <a:extLst>
                    <a:ext uri="{9D8B030D-6E8A-4147-A177-3AD203B41FA5}">
                      <a16:colId xmlns:a16="http://schemas.microsoft.com/office/drawing/2014/main" val="3315826221"/>
                    </a:ext>
                  </a:extLst>
                </a:gridCol>
              </a:tblGrid>
              <a:tr h="906735">
                <a:tc>
                  <a:txBody>
                    <a:bodyPr/>
                    <a:lstStyle/>
                    <a:p>
                      <a:r>
                        <a:rPr lang="en-US" altLang="zh-TW" dirty="0"/>
                        <a:t>Maze file</a:t>
                      </a:r>
                      <a:endParaRPr lang="zh-TW" altLang="en-US" dirty="0"/>
                    </a:p>
                  </a:txBody>
                  <a:tcPr/>
                </a:tc>
                <a:tc>
                  <a:txBody>
                    <a:bodyPr/>
                    <a:lstStyle/>
                    <a:p>
                      <a:r>
                        <a:rPr lang="en-US" altLang="zh-TW" dirty="0"/>
                        <a:t>Maze size</a:t>
                      </a:r>
                    </a:p>
                    <a:p>
                      <a:pPr algn="ctr"/>
                      <a:r>
                        <a:rPr lang="en-US" altLang="zh-TW" dirty="0"/>
                        <a:t>(blocks)</a:t>
                      </a:r>
                      <a:endParaRPr lang="zh-TW" altLang="en-US" dirty="0"/>
                    </a:p>
                  </a:txBody>
                  <a:tcPr/>
                </a:tc>
                <a:tc>
                  <a:txBody>
                    <a:bodyPr/>
                    <a:lstStyle/>
                    <a:p>
                      <a:pPr algn="ctr"/>
                      <a:r>
                        <a:rPr lang="en-US" altLang="zh-TW" dirty="0"/>
                        <a:t>Avg Generating time</a:t>
                      </a:r>
                    </a:p>
                  </a:txBody>
                  <a:tcPr/>
                </a:tc>
                <a:tc>
                  <a:txBody>
                    <a:bodyPr/>
                    <a:lstStyle/>
                    <a:p>
                      <a:r>
                        <a:rPr lang="en-US" altLang="zh-TW" dirty="0"/>
                        <a:t>DFS average</a:t>
                      </a:r>
                    </a:p>
                    <a:p>
                      <a:r>
                        <a:rPr lang="en-US" altLang="zh-TW" dirty="0"/>
                        <a:t>solving time</a:t>
                      </a:r>
                      <a:endParaRPr lang="zh-TW" altLang="en-US" dirty="0"/>
                    </a:p>
                  </a:txBody>
                  <a:tcPr/>
                </a:tc>
                <a:tc>
                  <a:txBody>
                    <a:bodyPr/>
                    <a:lstStyle/>
                    <a:p>
                      <a:r>
                        <a:rPr lang="en-US" altLang="zh-TW" dirty="0"/>
                        <a:t>BFS average</a:t>
                      </a:r>
                    </a:p>
                    <a:p>
                      <a:r>
                        <a:rPr lang="en-US" altLang="zh-TW" dirty="0"/>
                        <a:t>solving time</a:t>
                      </a:r>
                      <a:endParaRPr lang="zh-TW" altLang="en-US" dirty="0"/>
                    </a:p>
                  </a:txBody>
                  <a:tcPr/>
                </a:tc>
                <a:tc>
                  <a:txBody>
                    <a:bodyPr/>
                    <a:lstStyle/>
                    <a:p>
                      <a:r>
                        <a:rPr lang="en-US" altLang="zh-TW" dirty="0" err="1"/>
                        <a:t>Astar</a:t>
                      </a:r>
                      <a:r>
                        <a:rPr lang="en-US" altLang="zh-TW" dirty="0"/>
                        <a:t> average </a:t>
                      </a:r>
                    </a:p>
                    <a:p>
                      <a:r>
                        <a:rPr lang="en-US" altLang="zh-TW" dirty="0"/>
                        <a:t>solving time</a:t>
                      </a:r>
                      <a:endParaRPr lang="zh-TW" altLang="en-US" dirty="0"/>
                    </a:p>
                  </a:txBody>
                  <a:tcPr/>
                </a:tc>
                <a:tc>
                  <a:txBody>
                    <a:bodyPr/>
                    <a:lstStyle/>
                    <a:p>
                      <a:r>
                        <a:rPr lang="en-US" altLang="zh-TW" dirty="0" err="1"/>
                        <a:t>IDAstar</a:t>
                      </a:r>
                      <a:r>
                        <a:rPr lang="en-US" altLang="zh-TW" dirty="0"/>
                        <a:t> average</a:t>
                      </a:r>
                    </a:p>
                    <a:p>
                      <a:r>
                        <a:rPr lang="en-US" altLang="zh-TW" dirty="0"/>
                        <a:t>solving time</a:t>
                      </a:r>
                      <a:endParaRPr lang="zh-TW" altLang="en-US" dirty="0"/>
                    </a:p>
                  </a:txBody>
                  <a:tcPr/>
                </a:tc>
                <a:extLst>
                  <a:ext uri="{0D108BD9-81ED-4DB2-BD59-A6C34878D82A}">
                    <a16:rowId xmlns:a16="http://schemas.microsoft.com/office/drawing/2014/main" val="4094080249"/>
                  </a:ext>
                </a:extLst>
              </a:tr>
              <a:tr h="515255">
                <a:tc>
                  <a:txBody>
                    <a:bodyPr/>
                    <a:lstStyle/>
                    <a:p>
                      <a:pPr algn="ctr"/>
                      <a:r>
                        <a:rPr lang="en-US" altLang="zh-TW" dirty="0"/>
                        <a:t>Maze_0</a:t>
                      </a:r>
                      <a:endParaRPr lang="zh-TW" altLang="en-US" dirty="0"/>
                    </a:p>
                  </a:txBody>
                  <a:tcPr/>
                </a:tc>
                <a:tc>
                  <a:txBody>
                    <a:bodyPr/>
                    <a:lstStyle/>
                    <a:p>
                      <a:pPr algn="ctr"/>
                      <a:r>
                        <a:rPr lang="en-US" altLang="zh-TW" dirty="0"/>
                        <a:t>29 * 29</a:t>
                      </a:r>
                      <a:endParaRPr lang="zh-TW" altLang="en-US" dirty="0"/>
                    </a:p>
                  </a:txBody>
                  <a:tcPr/>
                </a:tc>
                <a:tc>
                  <a:txBody>
                    <a:bodyPr/>
                    <a:lstStyle/>
                    <a:p>
                      <a:pPr algn="ctr"/>
                      <a:r>
                        <a:rPr lang="en-US" altLang="zh-TW" dirty="0"/>
                        <a:t>0.00892</a:t>
                      </a:r>
                      <a:endParaRPr lang="zh-TW" altLang="en-US" dirty="0"/>
                    </a:p>
                  </a:txBody>
                  <a:tcPr/>
                </a:tc>
                <a:tc>
                  <a:txBody>
                    <a:bodyPr/>
                    <a:lstStyle/>
                    <a:p>
                      <a:pPr algn="ctr"/>
                      <a:r>
                        <a:rPr lang="en-US" altLang="zh-TW" dirty="0"/>
                        <a:t>0.0173</a:t>
                      </a:r>
                      <a:endParaRPr lang="zh-TW" altLang="en-US" dirty="0"/>
                    </a:p>
                  </a:txBody>
                  <a:tcPr/>
                </a:tc>
                <a:tc>
                  <a:txBody>
                    <a:bodyPr/>
                    <a:lstStyle/>
                    <a:p>
                      <a:pPr algn="ctr"/>
                      <a:r>
                        <a:rPr lang="en-US" altLang="zh-TW" dirty="0"/>
                        <a:t>0.015</a:t>
                      </a:r>
                      <a:endParaRPr lang="zh-TW" altLang="en-US" dirty="0"/>
                    </a:p>
                  </a:txBody>
                  <a:tcPr/>
                </a:tc>
                <a:tc>
                  <a:txBody>
                    <a:bodyPr/>
                    <a:lstStyle/>
                    <a:p>
                      <a:pPr algn="ctr"/>
                      <a:r>
                        <a:rPr lang="en-US" altLang="zh-TW" dirty="0"/>
                        <a:t>0.0104</a:t>
                      </a:r>
                      <a:endParaRPr lang="zh-TW" altLang="en-US" dirty="0"/>
                    </a:p>
                  </a:txBody>
                  <a:tcPr/>
                </a:tc>
                <a:tc>
                  <a:txBody>
                    <a:bodyPr/>
                    <a:lstStyle/>
                    <a:p>
                      <a:pPr algn="ctr"/>
                      <a:r>
                        <a:rPr lang="en-US" altLang="zh-TW" dirty="0"/>
                        <a:t>0.0143</a:t>
                      </a:r>
                      <a:endParaRPr lang="zh-TW" altLang="en-US" dirty="0"/>
                    </a:p>
                  </a:txBody>
                  <a:tcPr/>
                </a:tc>
                <a:extLst>
                  <a:ext uri="{0D108BD9-81ED-4DB2-BD59-A6C34878D82A}">
                    <a16:rowId xmlns:a16="http://schemas.microsoft.com/office/drawing/2014/main" val="1659510117"/>
                  </a:ext>
                </a:extLst>
              </a:tr>
              <a:tr h="515255">
                <a:tc>
                  <a:txBody>
                    <a:bodyPr/>
                    <a:lstStyle/>
                    <a:p>
                      <a:pPr algn="ctr"/>
                      <a:r>
                        <a:rPr lang="en-US" altLang="zh-TW" dirty="0"/>
                        <a:t>Maze_1</a:t>
                      </a:r>
                      <a:endParaRPr lang="zh-TW" altLang="en-US" dirty="0"/>
                    </a:p>
                  </a:txBody>
                  <a:tcPr/>
                </a:tc>
                <a:tc>
                  <a:txBody>
                    <a:bodyPr/>
                    <a:lstStyle/>
                    <a:p>
                      <a:pPr algn="ctr"/>
                      <a:r>
                        <a:rPr lang="en-US" altLang="zh-TW" dirty="0"/>
                        <a:t>49 * 49</a:t>
                      </a:r>
                      <a:endParaRPr lang="zh-TW" altLang="en-US" dirty="0"/>
                    </a:p>
                  </a:txBody>
                  <a:tcPr/>
                </a:tc>
                <a:tc>
                  <a:txBody>
                    <a:bodyPr/>
                    <a:lstStyle/>
                    <a:p>
                      <a:pPr algn="ctr"/>
                      <a:r>
                        <a:rPr lang="en-US" altLang="zh-TW" dirty="0"/>
                        <a:t>0.05644</a:t>
                      </a:r>
                      <a:endParaRPr lang="zh-TW" altLang="en-US" dirty="0"/>
                    </a:p>
                  </a:txBody>
                  <a:tcPr/>
                </a:tc>
                <a:tc>
                  <a:txBody>
                    <a:bodyPr/>
                    <a:lstStyle/>
                    <a:p>
                      <a:pPr algn="ctr"/>
                      <a:r>
                        <a:rPr lang="en-US" altLang="zh-TW" dirty="0"/>
                        <a:t>0.0843</a:t>
                      </a:r>
                      <a:endParaRPr lang="zh-TW" altLang="en-US" dirty="0"/>
                    </a:p>
                  </a:txBody>
                  <a:tcPr/>
                </a:tc>
                <a:tc>
                  <a:txBody>
                    <a:bodyPr/>
                    <a:lstStyle/>
                    <a:p>
                      <a:pPr algn="ctr"/>
                      <a:r>
                        <a:rPr lang="en-US" altLang="zh-TW" dirty="0"/>
                        <a:t>0.0904</a:t>
                      </a:r>
                      <a:endParaRPr lang="zh-TW" altLang="en-US" dirty="0"/>
                    </a:p>
                  </a:txBody>
                  <a:tcPr/>
                </a:tc>
                <a:tc>
                  <a:txBody>
                    <a:bodyPr/>
                    <a:lstStyle/>
                    <a:p>
                      <a:pPr algn="ctr"/>
                      <a:r>
                        <a:rPr lang="en-US" altLang="zh-TW" dirty="0"/>
                        <a:t>0.0325</a:t>
                      </a:r>
                      <a:endParaRPr lang="zh-TW" altLang="en-US" dirty="0"/>
                    </a:p>
                  </a:txBody>
                  <a:tcPr/>
                </a:tc>
                <a:tc>
                  <a:txBody>
                    <a:bodyPr/>
                    <a:lstStyle/>
                    <a:p>
                      <a:pPr algn="ctr"/>
                      <a:r>
                        <a:rPr lang="en-US" altLang="zh-TW" dirty="0"/>
                        <a:t>0.0735</a:t>
                      </a:r>
                      <a:endParaRPr lang="zh-TW" altLang="en-US" dirty="0"/>
                    </a:p>
                  </a:txBody>
                  <a:tcPr/>
                </a:tc>
                <a:extLst>
                  <a:ext uri="{0D108BD9-81ED-4DB2-BD59-A6C34878D82A}">
                    <a16:rowId xmlns:a16="http://schemas.microsoft.com/office/drawing/2014/main" val="2359896100"/>
                  </a:ext>
                </a:extLst>
              </a:tr>
              <a:tr h="515255">
                <a:tc>
                  <a:txBody>
                    <a:bodyPr/>
                    <a:lstStyle/>
                    <a:p>
                      <a:pPr algn="ctr"/>
                      <a:r>
                        <a:rPr lang="en-US" altLang="zh-TW" dirty="0"/>
                        <a:t>Maze_2</a:t>
                      </a:r>
                      <a:endParaRPr lang="zh-TW" altLang="en-US" dirty="0"/>
                    </a:p>
                  </a:txBody>
                  <a:tcPr/>
                </a:tc>
                <a:tc>
                  <a:txBody>
                    <a:bodyPr/>
                    <a:lstStyle/>
                    <a:p>
                      <a:pPr algn="ctr"/>
                      <a:r>
                        <a:rPr lang="en-US" altLang="zh-TW" dirty="0"/>
                        <a:t>69 * 69</a:t>
                      </a:r>
                      <a:endParaRPr lang="zh-TW" altLang="en-US" dirty="0"/>
                    </a:p>
                  </a:txBody>
                  <a:tcPr/>
                </a:tc>
                <a:tc>
                  <a:txBody>
                    <a:bodyPr/>
                    <a:lstStyle/>
                    <a:p>
                      <a:pPr algn="ctr"/>
                      <a:r>
                        <a:rPr lang="en-US" altLang="zh-TW" dirty="0"/>
                        <a:t>0.24962</a:t>
                      </a:r>
                      <a:endParaRPr lang="zh-TW" altLang="en-US" dirty="0"/>
                    </a:p>
                  </a:txBody>
                  <a:tcPr/>
                </a:tc>
                <a:tc>
                  <a:txBody>
                    <a:bodyPr/>
                    <a:lstStyle/>
                    <a:p>
                      <a:pPr algn="ctr"/>
                      <a:r>
                        <a:rPr lang="en-US" altLang="zh-TW" dirty="0"/>
                        <a:t>0.3347</a:t>
                      </a:r>
                      <a:endParaRPr lang="zh-TW" altLang="en-US" dirty="0"/>
                    </a:p>
                  </a:txBody>
                  <a:tcPr/>
                </a:tc>
                <a:tc>
                  <a:txBody>
                    <a:bodyPr/>
                    <a:lstStyle/>
                    <a:p>
                      <a:pPr algn="ctr"/>
                      <a:r>
                        <a:rPr lang="en-US" altLang="zh-TW" dirty="0"/>
                        <a:t>0.3775</a:t>
                      </a:r>
                      <a:endParaRPr lang="zh-TW" altLang="en-US" dirty="0"/>
                    </a:p>
                  </a:txBody>
                  <a:tcPr/>
                </a:tc>
                <a:tc>
                  <a:txBody>
                    <a:bodyPr/>
                    <a:lstStyle/>
                    <a:p>
                      <a:pPr algn="ctr"/>
                      <a:r>
                        <a:rPr lang="en-US" altLang="zh-TW" dirty="0"/>
                        <a:t>0.1267</a:t>
                      </a:r>
                      <a:endParaRPr lang="zh-TW" altLang="en-US" dirty="0"/>
                    </a:p>
                  </a:txBody>
                  <a:tcPr/>
                </a:tc>
                <a:tc>
                  <a:txBody>
                    <a:bodyPr/>
                    <a:lstStyle/>
                    <a:p>
                      <a:pPr algn="ctr"/>
                      <a:r>
                        <a:rPr lang="en-US" altLang="zh-TW" dirty="0"/>
                        <a:t>0.2252</a:t>
                      </a:r>
                      <a:endParaRPr lang="zh-TW" altLang="en-US" dirty="0"/>
                    </a:p>
                  </a:txBody>
                  <a:tcPr/>
                </a:tc>
                <a:extLst>
                  <a:ext uri="{0D108BD9-81ED-4DB2-BD59-A6C34878D82A}">
                    <a16:rowId xmlns:a16="http://schemas.microsoft.com/office/drawing/2014/main" val="3160083149"/>
                  </a:ext>
                </a:extLst>
              </a:tr>
              <a:tr h="515255">
                <a:tc>
                  <a:txBody>
                    <a:bodyPr/>
                    <a:lstStyle/>
                    <a:p>
                      <a:pPr algn="ctr"/>
                      <a:r>
                        <a:rPr lang="en-US" altLang="zh-TW" dirty="0"/>
                        <a:t>Maze_3</a:t>
                      </a:r>
                      <a:endParaRPr lang="zh-TW" altLang="en-US" dirty="0"/>
                    </a:p>
                  </a:txBody>
                  <a:tcPr/>
                </a:tc>
                <a:tc>
                  <a:txBody>
                    <a:bodyPr/>
                    <a:lstStyle/>
                    <a:p>
                      <a:pPr algn="ctr"/>
                      <a:r>
                        <a:rPr lang="en-US" altLang="zh-TW" dirty="0"/>
                        <a:t>39 * 59</a:t>
                      </a:r>
                      <a:endParaRPr lang="zh-TW" altLang="en-US" dirty="0"/>
                    </a:p>
                  </a:txBody>
                  <a:tcPr/>
                </a:tc>
                <a:tc>
                  <a:txBody>
                    <a:bodyPr/>
                    <a:lstStyle/>
                    <a:p>
                      <a:pPr algn="ctr"/>
                      <a:r>
                        <a:rPr lang="en-US" altLang="zh-TW" dirty="0"/>
                        <a:t>0.05334</a:t>
                      </a:r>
                      <a:endParaRPr lang="zh-TW" altLang="en-US" dirty="0"/>
                    </a:p>
                  </a:txBody>
                  <a:tcPr/>
                </a:tc>
                <a:tc>
                  <a:txBody>
                    <a:bodyPr/>
                    <a:lstStyle/>
                    <a:p>
                      <a:pPr algn="ctr"/>
                      <a:r>
                        <a:rPr lang="en-US" altLang="zh-TW" dirty="0"/>
                        <a:t>0.098</a:t>
                      </a:r>
                      <a:endParaRPr lang="zh-TW" altLang="en-US" dirty="0"/>
                    </a:p>
                  </a:txBody>
                  <a:tcPr/>
                </a:tc>
                <a:tc>
                  <a:txBody>
                    <a:bodyPr/>
                    <a:lstStyle/>
                    <a:p>
                      <a:pPr algn="ctr"/>
                      <a:r>
                        <a:rPr lang="en-US" altLang="zh-TW" dirty="0"/>
                        <a:t>0.0683</a:t>
                      </a:r>
                      <a:endParaRPr lang="zh-TW" altLang="en-US" dirty="0"/>
                    </a:p>
                  </a:txBody>
                  <a:tcPr/>
                </a:tc>
                <a:tc>
                  <a:txBody>
                    <a:bodyPr/>
                    <a:lstStyle/>
                    <a:p>
                      <a:pPr algn="ctr"/>
                      <a:r>
                        <a:rPr lang="en-US" altLang="zh-TW" dirty="0"/>
                        <a:t>0.0303</a:t>
                      </a:r>
                      <a:endParaRPr lang="zh-TW" altLang="en-US" dirty="0"/>
                    </a:p>
                  </a:txBody>
                  <a:tcPr/>
                </a:tc>
                <a:tc>
                  <a:txBody>
                    <a:bodyPr/>
                    <a:lstStyle/>
                    <a:p>
                      <a:pPr algn="ctr"/>
                      <a:r>
                        <a:rPr lang="en-US" altLang="zh-TW" dirty="0"/>
                        <a:t>0.0521</a:t>
                      </a:r>
                      <a:endParaRPr lang="zh-TW" altLang="en-US" dirty="0"/>
                    </a:p>
                  </a:txBody>
                  <a:tcPr/>
                </a:tc>
                <a:extLst>
                  <a:ext uri="{0D108BD9-81ED-4DB2-BD59-A6C34878D82A}">
                    <a16:rowId xmlns:a16="http://schemas.microsoft.com/office/drawing/2014/main" val="2672651349"/>
                  </a:ext>
                </a:extLst>
              </a:tr>
            </a:tbl>
          </a:graphicData>
        </a:graphic>
      </p:graphicFrame>
      <p:sp>
        <p:nvSpPr>
          <p:cNvPr id="9" name="文字方塊 8">
            <a:extLst>
              <a:ext uri="{FF2B5EF4-FFF2-40B4-BE49-F238E27FC236}">
                <a16:creationId xmlns:a16="http://schemas.microsoft.com/office/drawing/2014/main" id="{CA4B3C1B-F472-563A-3BAA-ADF235A2D014}"/>
              </a:ext>
            </a:extLst>
          </p:cNvPr>
          <p:cNvSpPr txBox="1"/>
          <p:nvPr/>
        </p:nvSpPr>
        <p:spPr>
          <a:xfrm>
            <a:off x="838200" y="5150955"/>
            <a:ext cx="10346356" cy="646331"/>
          </a:xfrm>
          <a:prstGeom prst="rect">
            <a:avLst/>
          </a:prstGeom>
          <a:noFill/>
        </p:spPr>
        <p:txBody>
          <a:bodyPr wrap="square" rtlCol="0">
            <a:spAutoFit/>
          </a:bodyPr>
          <a:lstStyle/>
          <a:p>
            <a:pPr marL="285750" indent="-285750">
              <a:buFont typeface="Arial" panose="020B0604020202020204" pitchFamily="34" charset="0"/>
              <a:buChar char="•"/>
            </a:pPr>
            <a:r>
              <a:rPr lang="en-US" altLang="zh-TW" dirty="0"/>
              <a:t>The average is calculated over 50 generations/10 solves</a:t>
            </a:r>
          </a:p>
          <a:p>
            <a:pPr marL="285750" indent="-285750">
              <a:buFont typeface="Arial" panose="020B0604020202020204" pitchFamily="34" charset="0"/>
              <a:buChar char="•"/>
            </a:pPr>
            <a:r>
              <a:rPr lang="en-US" altLang="zh-TW" dirty="0"/>
              <a:t>Time scale: seconds</a:t>
            </a:r>
            <a:endParaRPr lang="zh-TW" altLang="en-US" dirty="0"/>
          </a:p>
        </p:txBody>
      </p:sp>
    </p:spTree>
    <p:extLst>
      <p:ext uri="{BB962C8B-B14F-4D97-AF65-F5344CB8AC3E}">
        <p14:creationId xmlns:p14="http://schemas.microsoft.com/office/powerpoint/2010/main" val="304273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A4F02-BCBC-05F9-1FA6-224AA61C0ADF}"/>
              </a:ext>
            </a:extLst>
          </p:cNvPr>
          <p:cNvSpPr>
            <a:spLocks noGrp="1"/>
          </p:cNvSpPr>
          <p:nvPr>
            <p:ph type="title"/>
          </p:nvPr>
        </p:nvSpPr>
        <p:spPr/>
        <p:txBody>
          <a:bodyPr>
            <a:normAutofit/>
          </a:bodyPr>
          <a:lstStyle/>
          <a:p>
            <a:pPr algn="ctr"/>
            <a:r>
              <a:rPr lang="en-US" altLang="zh-TW" sz="6000" dirty="0">
                <a:latin typeface="Microsoft JhengHei" panose="020B0604030504040204" pitchFamily="34" charset="-120"/>
                <a:ea typeface="Microsoft JhengHei" panose="020B0604030504040204" pitchFamily="34" charset="-120"/>
              </a:rPr>
              <a:t>Results &amp; Analysis</a:t>
            </a:r>
            <a:endParaRPr lang="zh-TW" altLang="en-US" sz="6000" dirty="0">
              <a:latin typeface="Microsoft JhengHei" panose="020B0604030504040204" pitchFamily="34" charset="-120"/>
              <a:ea typeface="Microsoft JhengHei" panose="020B0604030504040204" pitchFamily="34" charset="-120"/>
            </a:endParaRPr>
          </a:p>
        </p:txBody>
      </p:sp>
      <p:pic>
        <p:nvPicPr>
          <p:cNvPr id="4" name="內容版面配置區 3">
            <a:extLst>
              <a:ext uri="{FF2B5EF4-FFF2-40B4-BE49-F238E27FC236}">
                <a16:creationId xmlns:a16="http://schemas.microsoft.com/office/drawing/2014/main" id="{29FF30A4-3E71-7BAE-780C-5966A533C794}"/>
              </a:ext>
            </a:extLst>
          </p:cNvPr>
          <p:cNvPicPr>
            <a:picLocks noGrp="1" noChangeAspect="1"/>
          </p:cNvPicPr>
          <p:nvPr>
            <p:ph idx="1"/>
          </p:nvPr>
        </p:nvPicPr>
        <p:blipFill rotWithShape="1">
          <a:blip r:embed="rId2"/>
          <a:srcRect l="717" t="1267" r="1720"/>
          <a:stretch/>
        </p:blipFill>
        <p:spPr>
          <a:xfrm>
            <a:off x="1655536" y="2040873"/>
            <a:ext cx="3927107" cy="3923058"/>
          </a:xfrm>
        </p:spPr>
      </p:pic>
      <p:pic>
        <p:nvPicPr>
          <p:cNvPr id="6" name="圖片 5">
            <a:extLst>
              <a:ext uri="{FF2B5EF4-FFF2-40B4-BE49-F238E27FC236}">
                <a16:creationId xmlns:a16="http://schemas.microsoft.com/office/drawing/2014/main" id="{B4B85B78-5457-59B9-03C9-C8ED966B6C91}"/>
              </a:ext>
            </a:extLst>
          </p:cNvPr>
          <p:cNvPicPr>
            <a:picLocks noChangeAspect="1"/>
          </p:cNvPicPr>
          <p:nvPr/>
        </p:nvPicPr>
        <p:blipFill rotWithShape="1">
          <a:blip r:embed="rId3"/>
          <a:srcRect l="700" t="1947" r="4620" b="3682"/>
          <a:stretch/>
        </p:blipFill>
        <p:spPr>
          <a:xfrm>
            <a:off x="6593313" y="2030931"/>
            <a:ext cx="3927107" cy="3942943"/>
          </a:xfrm>
          <a:prstGeom prst="rect">
            <a:avLst/>
          </a:prstGeom>
        </p:spPr>
      </p:pic>
    </p:spTree>
    <p:extLst>
      <p:ext uri="{BB962C8B-B14F-4D97-AF65-F5344CB8AC3E}">
        <p14:creationId xmlns:p14="http://schemas.microsoft.com/office/powerpoint/2010/main" val="407301577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1008</Words>
  <Application>Microsoft Office PowerPoint</Application>
  <PresentationFormat>寬螢幕</PresentationFormat>
  <Paragraphs>115</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Microsoft JhengHei</vt:lpstr>
      <vt:lpstr>ui-monospace</vt:lpstr>
      <vt:lpstr>Arial</vt:lpstr>
      <vt:lpstr>Calibri</vt:lpstr>
      <vt:lpstr>Calibri Light</vt:lpstr>
      <vt:lpstr>Office 佈景主題</vt:lpstr>
      <vt:lpstr>AI  Final  Project</vt:lpstr>
      <vt:lpstr>Introduction</vt:lpstr>
      <vt:lpstr>Related work </vt:lpstr>
      <vt:lpstr>Dataset/Platform</vt:lpstr>
      <vt:lpstr>Baseline</vt:lpstr>
      <vt:lpstr>Main Approach </vt:lpstr>
      <vt:lpstr>Main Approach </vt:lpstr>
      <vt:lpstr>Evaluation Metric </vt:lpstr>
      <vt:lpstr>Results &amp; Analysis</vt:lpstr>
      <vt:lpstr>Results &amp; Analysis</vt:lpstr>
      <vt:lpstr>Results &amp; Analysis</vt:lpstr>
      <vt:lpstr>Requirement &amp; Usage</vt:lpstr>
      <vt:lpstr>Link &amp; Reference</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Final  Project</dc:title>
  <dc:creator>子揚 周</dc:creator>
  <cp:lastModifiedBy>子揚 周</cp:lastModifiedBy>
  <cp:revision>13</cp:revision>
  <dcterms:created xsi:type="dcterms:W3CDTF">2023-06-03T07:33:36Z</dcterms:created>
  <dcterms:modified xsi:type="dcterms:W3CDTF">2023-06-03T15:06:33Z</dcterms:modified>
</cp:coreProperties>
</file>