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3" r:id="rId2"/>
    <p:sldId id="284" r:id="rId3"/>
    <p:sldId id="285" r:id="rId4"/>
    <p:sldId id="334" r:id="rId5"/>
    <p:sldId id="335" r:id="rId6"/>
    <p:sldId id="336" r:id="rId7"/>
    <p:sldId id="337" r:id="rId8"/>
    <p:sldId id="319" r:id="rId9"/>
    <p:sldId id="288" r:id="rId10"/>
    <p:sldId id="286" r:id="rId11"/>
    <p:sldId id="362" r:id="rId12"/>
    <p:sldId id="343" r:id="rId13"/>
    <p:sldId id="344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278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6311" autoAdjust="0"/>
  </p:normalViewPr>
  <p:slideViewPr>
    <p:cSldViewPr snapToObjects="1">
      <p:cViewPr>
        <p:scale>
          <a:sx n="75" d="100"/>
          <a:sy n="75" d="100"/>
        </p:scale>
        <p:origin x="24" y="-29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00400" y="118917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Knowledge-Based Artificial Intelligence: Cognitive Systems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0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843775" y="766715"/>
            <a:ext cx="76810" cy="7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33115" y="477985"/>
            <a:ext cx="2498130" cy="307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machine learning</a:t>
            </a:r>
            <a:endParaRPr lang="en-US" sz="16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843775" y="4223165"/>
            <a:ext cx="76810" cy="768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33115" y="3886825"/>
            <a:ext cx="2498130" cy="2979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airplane autopilot</a:t>
            </a:r>
            <a:endParaRPr lang="en-US" sz="16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78505" y="766715"/>
            <a:ext cx="76810" cy="7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72000" y="465325"/>
            <a:ext cx="1691625" cy="28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3"/>
                </a:solidFill>
                <a:latin typeface="Segoe Print" panose="02000600000000000000" pitchFamily="2" charset="0"/>
              </a:rPr>
              <a:t>semantic web</a:t>
            </a:r>
            <a:endParaRPr lang="en-US" sz="1600" dirty="0">
              <a:solidFill>
                <a:schemeClr val="accent3"/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799486" y="4490780"/>
            <a:ext cx="76810" cy="768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588826" y="4145745"/>
            <a:ext cx="2498130" cy="308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</a:rPr>
              <a:t>improvisational robots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89860" y="9095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thinking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9860" y="4772700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acting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5121" y="2246000"/>
            <a:ext cx="1420984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dirty="0" smtClean="0">
                <a:latin typeface="Segoe Print" panose="02000600000000000000" pitchFamily="2" charset="0"/>
              </a:rPr>
              <a:t>optimally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76301" y="22460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like humans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306105" y="2571750"/>
            <a:ext cx="4570196" cy="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305855"/>
            <a:ext cx="0" cy="453179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386"/>
            <a:ext cx="9144000" cy="5144885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What are cognitive systems?</a:t>
            </a:r>
          </a:p>
          <a:p>
            <a:pPr algn="ctr"/>
            <a:endParaRPr lang="en-US" sz="2400" b="1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Cognitive: dealing with human-like intelligence.</a:t>
            </a:r>
          </a:p>
          <a:p>
            <a:pPr algn="ctr"/>
            <a:endParaRPr lang="en-US" sz="16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Systems: multiple interacting components such as learning, reasoning, and memory.</a:t>
            </a:r>
          </a:p>
          <a:p>
            <a:pPr algn="ctr"/>
            <a:endParaRPr lang="en-US" sz="1600" dirty="0">
              <a:latin typeface="Segoe Print" panose="02000600000000000000" pitchFamily="2" charset="0"/>
            </a:endParaRPr>
          </a:p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Cognitive Systems: </a:t>
            </a:r>
            <a:r>
              <a:rPr lang="en-US" sz="2400" dirty="0" smtClean="0">
                <a:latin typeface="Segoe Print" panose="02000600000000000000" pitchFamily="2" charset="0"/>
              </a:rPr>
              <a:t>Systems that exhibit human-like intelligence through processes like learning, reasoning, and memory.</a:t>
            </a:r>
            <a:endParaRPr lang="en-US" sz="2400" b="1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2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6965" y="360868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965" y="86365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World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" name="Curved Connector 6"/>
          <p:cNvCxnSpPr>
            <a:stCxn id="5" idx="3"/>
            <a:endCxn id="4" idx="3"/>
          </p:cNvCxnSpPr>
          <p:nvPr/>
        </p:nvCxnSpPr>
        <p:spPr>
          <a:xfrm>
            <a:off x="6431885" y="1218438"/>
            <a:ext cx="12700" cy="2745030"/>
          </a:xfrm>
          <a:prstGeom prst="curvedConnector3">
            <a:avLst>
              <a:gd name="adj1" fmla="val 10975220"/>
            </a:avLst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1"/>
            <a:endCxn id="5" idx="1"/>
          </p:cNvCxnSpPr>
          <p:nvPr/>
        </p:nvCxnSpPr>
        <p:spPr>
          <a:xfrm rot="10800000">
            <a:off x="2766965" y="1218438"/>
            <a:ext cx="12700" cy="2745030"/>
          </a:xfrm>
          <a:prstGeom prst="curvedConnector3">
            <a:avLst>
              <a:gd name="adj1" fmla="val 10911504"/>
            </a:avLst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6003" y="236011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4830" y="2360120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3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195" y="3383893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6965" y="863655"/>
            <a:ext cx="3664920" cy="709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The World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665" y="3383892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8875" y="3383891"/>
            <a:ext cx="1832460" cy="800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Cognitive System</a:t>
            </a:r>
            <a:endParaRPr lang="en-US" sz="2400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V="1">
            <a:off x="1378895" y="1573220"/>
            <a:ext cx="1388070" cy="1810672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5" idx="2"/>
          </p:cNvCxnSpPr>
          <p:nvPr/>
        </p:nvCxnSpPr>
        <p:spPr>
          <a:xfrm flipV="1">
            <a:off x="4599425" y="1573220"/>
            <a:ext cx="0" cy="1810673"/>
          </a:xfrm>
          <a:prstGeom prst="straightConnector1">
            <a:avLst/>
          </a:prstGeom>
          <a:ln w="57150">
            <a:gradFill>
              <a:gsLst>
                <a:gs pos="0">
                  <a:schemeClr val="tx1"/>
                </a:gs>
                <a:gs pos="100000">
                  <a:schemeClr val="accent1"/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431885" y="1573220"/>
            <a:ext cx="1333220" cy="1810671"/>
          </a:xfrm>
          <a:prstGeom prst="straightConnector1">
            <a:avLst/>
          </a:prstGeom>
          <a:ln w="57150">
            <a:gradFill>
              <a:gsLst>
                <a:gs pos="0">
                  <a:schemeClr val="accent3"/>
                </a:gs>
                <a:gs pos="100000">
                  <a:schemeClr val="accent1"/>
                </a:gs>
              </a:gsLst>
              <a:lin ang="540000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4" idx="1"/>
          </p:cNvCxnSpPr>
          <p:nvPr/>
        </p:nvCxnSpPr>
        <p:spPr>
          <a:xfrm>
            <a:off x="2295125" y="3784326"/>
            <a:ext cx="1388070" cy="1"/>
          </a:xfrm>
          <a:prstGeom prst="straightConnector1">
            <a:avLst/>
          </a:prstGeom>
          <a:ln w="57150">
            <a:gradFill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 flipV="1">
            <a:off x="5515655" y="3784325"/>
            <a:ext cx="1333220" cy="2"/>
          </a:xfrm>
          <a:prstGeom prst="straightConnector1">
            <a:avLst/>
          </a:prstGeom>
          <a:ln w="57150">
            <a:gradFill>
              <a:gsLst>
                <a:gs pos="0">
                  <a:schemeClr val="tx1"/>
                </a:gs>
                <a:gs pos="100000">
                  <a:schemeClr val="accent3"/>
                </a:gs>
              </a:gsLst>
              <a:lin ang="0" scaled="0"/>
            </a:gra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0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0710" y="126790"/>
            <a:ext cx="1371600" cy="13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Planning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80710" y="3594220"/>
            <a:ext cx="1371600" cy="1371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Design &amp; Creativity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19915" y="1855015"/>
            <a:ext cx="1371600" cy="1371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Analogical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9915" y="126790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Common Sense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19915" y="3594220"/>
            <a:ext cx="1371600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Metacognition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52485" y="1855015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Learning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52485" y="126790"/>
            <a:ext cx="1371600" cy="137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Fundamentals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52485" y="3594220"/>
            <a:ext cx="1371600" cy="1371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Visuospatial Reasoning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cxnSp>
        <p:nvCxnSpPr>
          <p:cNvPr id="16" name="Straight Arrow Connector 15"/>
          <p:cNvCxnSpPr>
            <a:stCxn id="4" idx="1"/>
            <a:endCxn id="13" idx="5"/>
          </p:cNvCxnSpPr>
          <p:nvPr/>
        </p:nvCxnSpPr>
        <p:spPr>
          <a:xfrm flipH="1" flipV="1">
            <a:off x="3323219" y="1297524"/>
            <a:ext cx="758357" cy="758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5" idx="4"/>
          </p:cNvCxnSpPr>
          <p:nvPr/>
        </p:nvCxnSpPr>
        <p:spPr>
          <a:xfrm flipV="1">
            <a:off x="4566510" y="1498390"/>
            <a:ext cx="0" cy="3566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7"/>
            <a:endCxn id="10" idx="3"/>
          </p:cNvCxnSpPr>
          <p:nvPr/>
        </p:nvCxnSpPr>
        <p:spPr>
          <a:xfrm flipV="1">
            <a:off x="5051444" y="1297524"/>
            <a:ext cx="769337" cy="7583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  <a:endCxn id="9" idx="2"/>
          </p:cNvCxnSpPr>
          <p:nvPr/>
        </p:nvCxnSpPr>
        <p:spPr>
          <a:xfrm>
            <a:off x="5252310" y="2540815"/>
            <a:ext cx="36760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11" idx="1"/>
          </p:cNvCxnSpPr>
          <p:nvPr/>
        </p:nvCxnSpPr>
        <p:spPr>
          <a:xfrm>
            <a:off x="5051444" y="3025749"/>
            <a:ext cx="769337" cy="7693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  <a:endCxn id="8" idx="0"/>
          </p:cNvCxnSpPr>
          <p:nvPr/>
        </p:nvCxnSpPr>
        <p:spPr>
          <a:xfrm>
            <a:off x="4566510" y="3226615"/>
            <a:ext cx="0" cy="3676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4" idx="7"/>
          </p:cNvCxnSpPr>
          <p:nvPr/>
        </p:nvCxnSpPr>
        <p:spPr>
          <a:xfrm flipH="1">
            <a:off x="3323219" y="3025749"/>
            <a:ext cx="758357" cy="7693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  <a:endCxn id="12" idx="6"/>
          </p:cNvCxnSpPr>
          <p:nvPr/>
        </p:nvCxnSpPr>
        <p:spPr>
          <a:xfrm flipH="1">
            <a:off x="3524085" y="2540815"/>
            <a:ext cx="35662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80710" y="185501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Knowledge-Based Artificial Intelligence</a:t>
            </a:r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1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Fundamentals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1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4553700" y="4839450"/>
            <a:ext cx="0" cy="304050"/>
          </a:xfrm>
          <a:prstGeom prst="straightConnector1">
            <a:avLst/>
          </a:prstGeom>
          <a:ln w="127000"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Planning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Logic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Planning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3"/>
          </p:cNvCxnSpPr>
          <p:nvPr/>
        </p:nvCxnSpPr>
        <p:spPr>
          <a:xfrm flipV="1">
            <a:off x="1730030" y="4169896"/>
            <a:ext cx="1207224" cy="1051799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91911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Common Sense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Frames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Understanding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Common Sense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10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1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36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endCxn id="9" idx="6"/>
          </p:cNvCxnSpPr>
          <p:nvPr/>
        </p:nvCxnSpPr>
        <p:spPr>
          <a:xfrm flipH="1">
            <a:off x="6839700" y="2553450"/>
            <a:ext cx="2304300" cy="0"/>
          </a:xfrm>
          <a:prstGeom prst="straightConnector1">
            <a:avLst/>
          </a:prstGeom>
          <a:ln w="127000"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6460" y="4046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29" name="Oval 28"/>
          <p:cNvSpPr/>
          <p:nvPr/>
        </p:nvSpPr>
        <p:spPr>
          <a:xfrm>
            <a:off x="3776460" y="18256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31" name="Oval 30"/>
          <p:cNvSpPr/>
          <p:nvPr/>
        </p:nvSpPr>
        <p:spPr>
          <a:xfrm>
            <a:off x="478415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Version Spaces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28560" y="328499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27575"/>
            <a:ext cx="0" cy="59802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 flipH="1">
            <a:off x="3505800" y="2648560"/>
            <a:ext cx="104790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>
            <a:off x="4553700" y="2648560"/>
            <a:ext cx="1007690" cy="63643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8633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Learning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What is knowledge-based artificial intelligence?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How does it fit into the rest of artificial intelligence?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What can I expect to learn from this course?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What is the structure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8877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2"/>
          </p:cNvCxnSpPr>
          <p:nvPr/>
        </p:nvCxnSpPr>
        <p:spPr>
          <a:xfrm>
            <a:off x="0" y="2553450"/>
            <a:ext cx="2267700" cy="0"/>
          </a:xfrm>
          <a:prstGeom prst="straightConnector1">
            <a:avLst/>
          </a:prstGeom>
          <a:ln w="127000"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76460" y="15238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76460" y="37842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6460" y="26540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Learning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3" name="Straight Arrow Connector 32"/>
          <p:cNvCxnSpPr>
            <a:stCxn id="6" idx="4"/>
            <a:endCxn id="29" idx="0"/>
          </p:cNvCxnSpPr>
          <p:nvPr/>
        </p:nvCxnSpPr>
        <p:spPr>
          <a:xfrm>
            <a:off x="4553700" y="1234100"/>
            <a:ext cx="0" cy="28975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0"/>
          </p:cNvCxnSpPr>
          <p:nvPr/>
        </p:nvCxnSpPr>
        <p:spPr>
          <a:xfrm>
            <a:off x="4553700" y="23468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4"/>
            <a:endCxn id="31" idx="0"/>
          </p:cNvCxnSpPr>
          <p:nvPr/>
        </p:nvCxnSpPr>
        <p:spPr>
          <a:xfrm>
            <a:off x="4553700" y="3477015"/>
            <a:ext cx="0" cy="30724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Analogical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39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7"/>
          </p:cNvCxnSpPr>
          <p:nvPr/>
        </p:nvCxnSpPr>
        <p:spPr>
          <a:xfrm flipH="1">
            <a:off x="6170146" y="-78195"/>
            <a:ext cx="974989" cy="1015199"/>
          </a:xfrm>
          <a:prstGeom prst="straightConnector1">
            <a:avLst/>
          </a:prstGeom>
          <a:ln w="127000"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650280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Visuospatial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776460" y="123410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776460" y="305456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4" name="Straight Arrow Connector 23"/>
          <p:cNvCxnSpPr>
            <a:stCxn id="20" idx="4"/>
            <a:endCxn id="21" idx="0"/>
          </p:cNvCxnSpPr>
          <p:nvPr/>
        </p:nvCxnSpPr>
        <p:spPr>
          <a:xfrm>
            <a:off x="4553700" y="2057060"/>
            <a:ext cx="0" cy="99750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9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0"/>
          </p:cNvCxnSpPr>
          <p:nvPr/>
        </p:nvCxnSpPr>
        <p:spPr>
          <a:xfrm>
            <a:off x="4553700" y="0"/>
            <a:ext cx="0" cy="267450"/>
          </a:xfrm>
          <a:prstGeom prst="straightConnector1">
            <a:avLst/>
          </a:prstGeom>
          <a:ln w="127000"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Design &amp; Creativity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Creativity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Straight Arrow Connector 13"/>
          <p:cNvCxnSpPr>
            <a:stCxn id="10" idx="4"/>
            <a:endCxn id="11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4"/>
            <a:endCxn id="13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4"/>
            <a:endCxn id="12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0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2037270" y="-78195"/>
            <a:ext cx="899984" cy="1015199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Metacognition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776460" y="84352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76460" y="214197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0" name="Straight Arrow Connector 29"/>
          <p:cNvCxnSpPr>
            <a:stCxn id="26" idx="4"/>
            <a:endCxn id="28" idx="0"/>
          </p:cNvCxnSpPr>
          <p:nvPr/>
        </p:nvCxnSpPr>
        <p:spPr>
          <a:xfrm>
            <a:off x="4553700" y="1666485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8" idx="4"/>
          </p:cNvCxnSpPr>
          <p:nvPr/>
        </p:nvCxnSpPr>
        <p:spPr>
          <a:xfrm>
            <a:off x="4553700" y="2964930"/>
            <a:ext cx="0" cy="4754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76460" y="344041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5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/>
          <p:cNvSpPr/>
          <p:nvPr/>
        </p:nvSpPr>
        <p:spPr>
          <a:xfrm>
            <a:off x="3880710" y="3594220"/>
            <a:ext cx="1371600" cy="13716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cxnSp>
        <p:nvCxnSpPr>
          <p:cNvPr id="16" name="Straight Arrow Connector 15"/>
          <p:cNvCxnSpPr>
            <a:stCxn id="4" idx="1"/>
            <a:endCxn id="86" idx="5"/>
          </p:cNvCxnSpPr>
          <p:nvPr/>
        </p:nvCxnSpPr>
        <p:spPr>
          <a:xfrm flipH="1" flipV="1">
            <a:off x="3323078" y="1298232"/>
            <a:ext cx="758498" cy="7576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33" idx="4"/>
          </p:cNvCxnSpPr>
          <p:nvPr/>
        </p:nvCxnSpPr>
        <p:spPr>
          <a:xfrm flipV="1">
            <a:off x="4566510" y="1498390"/>
            <a:ext cx="0" cy="3566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7"/>
          </p:cNvCxnSpPr>
          <p:nvPr/>
        </p:nvCxnSpPr>
        <p:spPr>
          <a:xfrm flipV="1">
            <a:off x="5051444" y="1297524"/>
            <a:ext cx="769337" cy="75835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6"/>
          </p:cNvCxnSpPr>
          <p:nvPr/>
        </p:nvCxnSpPr>
        <p:spPr>
          <a:xfrm>
            <a:off x="5252310" y="2540815"/>
            <a:ext cx="36760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</p:cNvCxnSpPr>
          <p:nvPr/>
        </p:nvCxnSpPr>
        <p:spPr>
          <a:xfrm>
            <a:off x="5051444" y="3025749"/>
            <a:ext cx="769337" cy="7693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4"/>
          </p:cNvCxnSpPr>
          <p:nvPr/>
        </p:nvCxnSpPr>
        <p:spPr>
          <a:xfrm>
            <a:off x="4566510" y="3226615"/>
            <a:ext cx="0" cy="3676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</p:cNvCxnSpPr>
          <p:nvPr/>
        </p:nvCxnSpPr>
        <p:spPr>
          <a:xfrm flipH="1">
            <a:off x="3323219" y="3025749"/>
            <a:ext cx="758357" cy="7693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</p:cNvCxnSpPr>
          <p:nvPr/>
        </p:nvCxnSpPr>
        <p:spPr>
          <a:xfrm flipH="1">
            <a:off x="3524085" y="2540815"/>
            <a:ext cx="356625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3880710" y="1855015"/>
            <a:ext cx="1371600" cy="13716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latin typeface="Arial Narrow" panose="020B0606020202030204" pitchFamily="34" charset="0"/>
              </a:rPr>
              <a:t>Knowledge-Based Artificial Intelligence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880710" y="126790"/>
            <a:ext cx="1371600" cy="1371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5619915" y="126790"/>
            <a:ext cx="1371600" cy="1371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333338" y="410367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Logic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333338" y="956505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Planning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8" name="Straight Arrow Connector 37"/>
          <p:cNvCxnSpPr>
            <a:stCxn id="36" idx="4"/>
            <a:endCxn id="37" idx="0"/>
          </p:cNvCxnSpPr>
          <p:nvPr/>
        </p:nvCxnSpPr>
        <p:spPr>
          <a:xfrm>
            <a:off x="4566510" y="657255"/>
            <a:ext cx="0" cy="29925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2152485" y="1855015"/>
            <a:ext cx="1371600" cy="1371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068222" y="209693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Frames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898142" y="534224"/>
            <a:ext cx="806505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Understanding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068223" y="1191239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898142" y="857876"/>
            <a:ext cx="806505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Common Sense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5" name="Straight Arrow Connector 44"/>
          <p:cNvCxnSpPr>
            <a:stCxn id="41" idx="4"/>
            <a:endCxn id="42" idx="0"/>
          </p:cNvCxnSpPr>
          <p:nvPr/>
        </p:nvCxnSpPr>
        <p:spPr>
          <a:xfrm>
            <a:off x="6301394" y="456581"/>
            <a:ext cx="1" cy="77643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4"/>
            <a:endCxn id="44" idx="0"/>
          </p:cNvCxnSpPr>
          <p:nvPr/>
        </p:nvCxnSpPr>
        <p:spPr>
          <a:xfrm>
            <a:off x="6301395" y="781112"/>
            <a:ext cx="0" cy="7676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43" idx="0"/>
          </p:cNvCxnSpPr>
          <p:nvPr/>
        </p:nvCxnSpPr>
        <p:spPr>
          <a:xfrm>
            <a:off x="6301395" y="1104764"/>
            <a:ext cx="0" cy="86475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5619915" y="1855015"/>
            <a:ext cx="1371600" cy="1371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2152485" y="3590416"/>
            <a:ext cx="1371599" cy="13715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2523501" y="3880411"/>
            <a:ext cx="629568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Constraint Propagation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523500" y="4426548"/>
            <a:ext cx="629568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Visuospatial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1" name="Straight Arrow Connector 80"/>
          <p:cNvCxnSpPr>
            <a:stCxn id="79" idx="4"/>
            <a:endCxn id="80" idx="0"/>
          </p:cNvCxnSpPr>
          <p:nvPr/>
        </p:nvCxnSpPr>
        <p:spPr>
          <a:xfrm flipH="1">
            <a:off x="2838284" y="4127299"/>
            <a:ext cx="1" cy="29924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566510" y="3929476"/>
            <a:ext cx="0" cy="23207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5619915" y="3594220"/>
            <a:ext cx="1371600" cy="13716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90180" y="3660413"/>
            <a:ext cx="545900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Configuration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329957" y="3992735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Diagnosis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269286" y="4650424"/>
            <a:ext cx="587687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Computational Creativity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329957" y="4321922"/>
            <a:ext cx="466344" cy="24688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Design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84" name="Straight Arrow Connector 83"/>
          <p:cNvCxnSpPr>
            <a:stCxn id="62" idx="4"/>
            <a:endCxn id="77" idx="0"/>
          </p:cNvCxnSpPr>
          <p:nvPr/>
        </p:nvCxnSpPr>
        <p:spPr>
          <a:xfrm flipH="1">
            <a:off x="4563129" y="3907301"/>
            <a:ext cx="1" cy="8543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7" idx="4"/>
            <a:endCxn id="83" idx="0"/>
          </p:cNvCxnSpPr>
          <p:nvPr/>
        </p:nvCxnSpPr>
        <p:spPr>
          <a:xfrm>
            <a:off x="4563129" y="4239623"/>
            <a:ext cx="0" cy="8229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3" idx="4"/>
            <a:endCxn id="82" idx="0"/>
          </p:cNvCxnSpPr>
          <p:nvPr/>
        </p:nvCxnSpPr>
        <p:spPr>
          <a:xfrm>
            <a:off x="4563129" y="4568810"/>
            <a:ext cx="1" cy="8161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6045149" y="3674286"/>
            <a:ext cx="551352" cy="291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Correcting Mistakes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045149" y="4134826"/>
            <a:ext cx="551352" cy="291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Meta-Reasoning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1" name="Straight Arrow Connector 100"/>
          <p:cNvCxnSpPr>
            <a:stCxn id="95" idx="4"/>
            <a:endCxn id="100" idx="0"/>
          </p:cNvCxnSpPr>
          <p:nvPr/>
        </p:nvCxnSpPr>
        <p:spPr>
          <a:xfrm>
            <a:off x="6320825" y="3966178"/>
            <a:ext cx="0" cy="168648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0" idx="4"/>
          </p:cNvCxnSpPr>
          <p:nvPr/>
        </p:nvCxnSpPr>
        <p:spPr>
          <a:xfrm>
            <a:off x="6320825" y="4426718"/>
            <a:ext cx="0" cy="168648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6045149" y="4595366"/>
            <a:ext cx="551352" cy="291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Ethics in Artificial Intelligence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152344" y="127498"/>
            <a:ext cx="1371600" cy="1371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 dirty="0">
              <a:latin typeface="Arial Narrow" panose="020B0606020202030204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601191" y="159475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2340265" y="602402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2715514" y="1164402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267700" y="976683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 Analysis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2" name="Straight Arrow Connector 91"/>
          <p:cNvCxnSpPr>
            <a:stCxn id="87" idx="4"/>
            <a:endCxn id="88" idx="0"/>
          </p:cNvCxnSpPr>
          <p:nvPr/>
        </p:nvCxnSpPr>
        <p:spPr>
          <a:xfrm flipH="1">
            <a:off x="2577218" y="410367"/>
            <a:ext cx="260926" cy="19203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8" idx="4"/>
            <a:endCxn id="90" idx="0"/>
          </p:cNvCxnSpPr>
          <p:nvPr/>
        </p:nvCxnSpPr>
        <p:spPr>
          <a:xfrm flipH="1">
            <a:off x="2504653" y="853294"/>
            <a:ext cx="72565" cy="12338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4"/>
            <a:endCxn id="89" idx="0"/>
          </p:cNvCxnSpPr>
          <p:nvPr/>
        </p:nvCxnSpPr>
        <p:spPr>
          <a:xfrm>
            <a:off x="2577218" y="853294"/>
            <a:ext cx="375249" cy="311108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878848" y="602402"/>
            <a:ext cx="473906" cy="25089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4" name="Straight Arrow Connector 103"/>
          <p:cNvCxnSpPr>
            <a:stCxn id="87" idx="4"/>
            <a:endCxn id="99" idx="0"/>
          </p:cNvCxnSpPr>
          <p:nvPr/>
        </p:nvCxnSpPr>
        <p:spPr>
          <a:xfrm>
            <a:off x="2838144" y="410367"/>
            <a:ext cx="277657" cy="19203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2496723" y="2012031"/>
            <a:ext cx="694605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</a:p>
        </p:txBody>
      </p:sp>
      <p:sp>
        <p:nvSpPr>
          <p:cNvPr id="106" name="Oval 105"/>
          <p:cNvSpPr/>
          <p:nvPr/>
        </p:nvSpPr>
        <p:spPr>
          <a:xfrm>
            <a:off x="2421320" y="2413741"/>
            <a:ext cx="826354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Incremental Concept Learning</a:t>
            </a:r>
          </a:p>
        </p:txBody>
      </p:sp>
      <p:sp>
        <p:nvSpPr>
          <p:cNvPr id="107" name="Oval 106"/>
          <p:cNvSpPr/>
          <p:nvPr/>
        </p:nvSpPr>
        <p:spPr>
          <a:xfrm>
            <a:off x="2907529" y="2817885"/>
            <a:ext cx="430478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38280" y="2817885"/>
            <a:ext cx="540567" cy="2279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Classification</a:t>
            </a:r>
          </a:p>
        </p:txBody>
      </p:sp>
      <p:cxnSp>
        <p:nvCxnSpPr>
          <p:cNvPr id="109" name="Straight Arrow Connector 108"/>
          <p:cNvCxnSpPr>
            <a:stCxn id="105" idx="4"/>
            <a:endCxn id="106" idx="0"/>
          </p:cNvCxnSpPr>
          <p:nvPr/>
        </p:nvCxnSpPr>
        <p:spPr>
          <a:xfrm flipH="1">
            <a:off x="2834497" y="2239931"/>
            <a:ext cx="9529" cy="173810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4"/>
            <a:endCxn id="108" idx="0"/>
          </p:cNvCxnSpPr>
          <p:nvPr/>
        </p:nvCxnSpPr>
        <p:spPr>
          <a:xfrm flipH="1">
            <a:off x="2608564" y="2641641"/>
            <a:ext cx="225933" cy="17624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6" idx="4"/>
            <a:endCxn id="107" idx="0"/>
          </p:cNvCxnSpPr>
          <p:nvPr/>
        </p:nvCxnSpPr>
        <p:spPr>
          <a:xfrm>
            <a:off x="2834497" y="2641641"/>
            <a:ext cx="288271" cy="176244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930681" y="1934013"/>
            <a:ext cx="750067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Learning by Recording Cases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019440" y="2255892"/>
            <a:ext cx="572548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Case-Based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6076559" y="2909765"/>
            <a:ext cx="449669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Analogical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5951236" y="2582828"/>
            <a:ext cx="708958" cy="2380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Explanation-Based Reasoning</a:t>
            </a:r>
            <a:endParaRPr lang="en-US" sz="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16" name="Straight Arrow Connector 115"/>
          <p:cNvCxnSpPr>
            <a:stCxn id="112" idx="4"/>
            <a:endCxn id="113" idx="0"/>
          </p:cNvCxnSpPr>
          <p:nvPr/>
        </p:nvCxnSpPr>
        <p:spPr>
          <a:xfrm flipH="1">
            <a:off x="6305714" y="2172073"/>
            <a:ext cx="1" cy="83819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3" idx="4"/>
            <a:endCxn id="115" idx="0"/>
          </p:cNvCxnSpPr>
          <p:nvPr/>
        </p:nvCxnSpPr>
        <p:spPr>
          <a:xfrm>
            <a:off x="6305714" y="2493952"/>
            <a:ext cx="1" cy="88876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5" idx="4"/>
            <a:endCxn id="114" idx="0"/>
          </p:cNvCxnSpPr>
          <p:nvPr/>
        </p:nvCxnSpPr>
        <p:spPr>
          <a:xfrm flipH="1">
            <a:off x="6301394" y="2820888"/>
            <a:ext cx="4321" cy="88877"/>
          </a:xfrm>
          <a:prstGeom prst="straightConnector1">
            <a:avLst/>
          </a:prstGeom>
          <a:ln w="12700">
            <a:solidFill>
              <a:schemeClr val="bg1"/>
            </a:solidFill>
            <a:tailEnd type="stealth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Conundrums and characteristics</a:t>
            </a:r>
          </a:p>
          <a:p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Four schools of AI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What is KBAI?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Cognitive Systems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Topics in AI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81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are some things Watson must be able to do to participate in Jeopardy?</a:t>
            </a:r>
            <a:endParaRPr lang="en-US" sz="28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71750"/>
            <a:ext cx="8229600" cy="2133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Read the clue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Search its knowledge base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Decide on an answer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Properly phrase that answer</a:t>
            </a:r>
          </a:p>
        </p:txBody>
      </p:sp>
    </p:spTree>
    <p:extLst>
      <p:ext uri="{BB962C8B-B14F-4D97-AF65-F5344CB8AC3E}">
        <p14:creationId xmlns:p14="http://schemas.microsoft.com/office/powerpoint/2010/main" val="11404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Fundamental Conundrums of Artificial Intelligence</a:t>
            </a:r>
          </a:p>
          <a:p>
            <a:pPr algn="ctr"/>
            <a:r>
              <a:rPr lang="en-US" sz="700" b="1" dirty="0" smtClean="0">
                <a:latin typeface="Segoe Print" panose="02000600000000000000" pitchFamily="2" charset="0"/>
              </a:rPr>
              <a:t> </a:t>
            </a:r>
            <a:endParaRPr lang="en-US" sz="105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Intelligent agents have limited resources.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05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Computation is local, but problems have global constraints.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Logic is deductive, but many problems are not.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The world is dynamic, but knowledge is limited.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Problem solving, reasoning, and learning are complex, but explanation and justification are even more complex.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8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Characteristics of AI Problems</a:t>
            </a:r>
          </a:p>
          <a:p>
            <a:pPr algn="ctr"/>
            <a:r>
              <a:rPr lang="en-US" sz="700" b="1" dirty="0" smtClean="0">
                <a:latin typeface="Segoe Print" panose="02000600000000000000" pitchFamily="2" charset="0"/>
              </a:rPr>
              <a:t> </a:t>
            </a:r>
            <a:endParaRPr lang="en-US" sz="105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Knowledge often arrives incrementally.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05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Problems exhibit recurring patterns.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Problems have multiple levels of granularity.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Many problems are computationally intractable.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The world is dynamic, but knowledge of the world is static.</a:t>
            </a:r>
          </a:p>
          <a:p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The world is open-ended, but knowledge is limited.</a:t>
            </a:r>
            <a:endParaRPr lang="en-US" sz="20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9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Characteristics of AI Agents</a:t>
            </a:r>
          </a:p>
          <a:p>
            <a:pPr algn="ctr"/>
            <a:r>
              <a:rPr lang="en-US" sz="700" b="1" dirty="0" smtClean="0">
                <a:latin typeface="Segoe Print" panose="02000600000000000000" pitchFamily="2" charset="0"/>
              </a:rPr>
              <a:t> </a:t>
            </a:r>
            <a:endParaRPr lang="en-US" sz="105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Agents have limited computing power.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05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Agents have limited sensors.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Agents have limited attention.</a:t>
            </a:r>
            <a:br>
              <a:rPr lang="en-US" sz="20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0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Computational logic is fundamentally deductive.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000" dirty="0" smtClean="0">
                <a:latin typeface="Segoe Print" panose="02000600000000000000" pitchFamily="2" charset="0"/>
              </a:rPr>
              <a:t>AI agents’ knowledge is incomplete relative to the world.</a:t>
            </a:r>
          </a:p>
          <a:p>
            <a:endParaRPr lang="en-US" sz="1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0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Which of these are AI problems?</a:t>
            </a:r>
            <a:endParaRPr lang="en-US" sz="2000" b="1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endParaRPr lang="en-US" sz="9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Answering questions on Jeopardy.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Configuring the dimensions for the basement of a new house.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Tying shoelaces.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Deciding on a route to a new destination.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Making sense of a news broadcast.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Designing a robot that walks on water.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Establishing whether a flower pot can be used as a drinking cup.</a:t>
            </a:r>
          </a:p>
          <a:p>
            <a:pPr marL="228600" indent="-228600"/>
            <a:r>
              <a:rPr lang="en-US" sz="20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Deciding whether or not a new animal is a bird.</a:t>
            </a:r>
          </a:p>
        </p:txBody>
      </p:sp>
    </p:spTree>
    <p:extLst>
      <p:ext uri="{BB962C8B-B14F-4D97-AF65-F5344CB8AC3E}">
        <p14:creationId xmlns:p14="http://schemas.microsoft.com/office/powerpoint/2010/main" val="26472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8005" y="1218772"/>
            <a:ext cx="6049690" cy="2697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4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53740" y="1760723"/>
            <a:ext cx="2218220" cy="50414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8833" y="2769005"/>
            <a:ext cx="2218220" cy="50414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8647" y="2769005"/>
            <a:ext cx="2218220" cy="5041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Curved Connector 7"/>
          <p:cNvCxnSpPr>
            <a:stCxn id="7" idx="3"/>
            <a:endCxn id="6" idx="5"/>
          </p:cNvCxnSpPr>
          <p:nvPr/>
        </p:nvCxnSpPr>
        <p:spPr>
          <a:xfrm rot="5400000">
            <a:off x="4562850" y="2168668"/>
            <a:ext cx="16805" cy="2061296"/>
          </a:xfrm>
          <a:prstGeom prst="curvedConnector3">
            <a:avLst>
              <a:gd name="adj1" fmla="val 10993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6" idx="7"/>
            <a:endCxn id="7" idx="1"/>
          </p:cNvCxnSpPr>
          <p:nvPr/>
        </p:nvCxnSpPr>
        <p:spPr>
          <a:xfrm rot="5400000" flipH="1" flipV="1">
            <a:off x="4562850" y="1812187"/>
            <a:ext cx="16805" cy="2061296"/>
          </a:xfrm>
          <a:prstGeom prst="curvedConnector3">
            <a:avLst>
              <a:gd name="adj1" fmla="val 1039339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0"/>
            <a:endCxn id="5" idx="5"/>
          </p:cNvCxnSpPr>
          <p:nvPr/>
        </p:nvCxnSpPr>
        <p:spPr>
          <a:xfrm rot="16200000" flipV="1">
            <a:off x="5573449" y="1964695"/>
            <a:ext cx="577970" cy="1030648"/>
          </a:xfrm>
          <a:prstGeom prst="curvedConnector3">
            <a:avLst>
              <a:gd name="adj1" fmla="val 185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6"/>
            <a:endCxn id="7" idx="7"/>
          </p:cNvCxnSpPr>
          <p:nvPr/>
        </p:nvCxnSpPr>
        <p:spPr>
          <a:xfrm>
            <a:off x="5671960" y="2012794"/>
            <a:ext cx="1490056" cy="8300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0"/>
            <a:endCxn id="5" idx="3"/>
          </p:cNvCxnSpPr>
          <p:nvPr/>
        </p:nvCxnSpPr>
        <p:spPr>
          <a:xfrm rot="5400000" flipH="1" flipV="1">
            <a:off x="2974281" y="1964696"/>
            <a:ext cx="577970" cy="1030648"/>
          </a:xfrm>
          <a:prstGeom prst="curvedConnector3">
            <a:avLst>
              <a:gd name="adj1" fmla="val 27321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1"/>
          </p:cNvCxnSpPr>
          <p:nvPr/>
        </p:nvCxnSpPr>
        <p:spPr>
          <a:xfrm rot="10800000" flipV="1">
            <a:off x="1963685" y="2012794"/>
            <a:ext cx="1490056" cy="83004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89860" y="9095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thinking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9860" y="4772700"/>
            <a:ext cx="13642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acting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5121" y="2246000"/>
            <a:ext cx="1420984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2000" dirty="0" smtClean="0">
                <a:latin typeface="Segoe Print" panose="02000600000000000000" pitchFamily="2" charset="0"/>
              </a:rPr>
              <a:t>optimally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301" y="2246000"/>
            <a:ext cx="2114080" cy="65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like humans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9600" y="689905"/>
            <a:ext cx="230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Agents that think rationally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0100" y="689905"/>
            <a:ext cx="230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Segoe Print" panose="02000600000000000000" pitchFamily="2" charset="0"/>
              </a:rPr>
              <a:t>Agents that think like humans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0100" y="3346404"/>
            <a:ext cx="230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Segoe Print" panose="02000600000000000000" pitchFamily="2" charset="0"/>
              </a:rPr>
              <a:t>Agents that act like humans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9600" y="3346403"/>
            <a:ext cx="2304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Segoe Print" panose="02000600000000000000" pitchFamily="2" charset="0"/>
              </a:rPr>
              <a:t>Agents that act rationally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06105" y="2571750"/>
            <a:ext cx="4570196" cy="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05855"/>
            <a:ext cx="0" cy="4531790"/>
          </a:xfrm>
          <a:prstGeom prst="straightConnector1">
            <a:avLst/>
          </a:prstGeom>
          <a:ln w="38100">
            <a:headEnd type="stealth" w="lg" len="lg"/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425</Words>
  <Application>Microsoft Office PowerPoint</Application>
  <PresentationFormat>On-screen Show (16:9)</PresentationFormat>
  <Paragraphs>175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76</cp:revision>
  <dcterms:created xsi:type="dcterms:W3CDTF">2014-03-07T02:05:43Z</dcterms:created>
  <dcterms:modified xsi:type="dcterms:W3CDTF">2015-05-12T19:16:11Z</dcterms:modified>
</cp:coreProperties>
</file>