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3" r:id="rId2"/>
    <p:sldId id="294" r:id="rId3"/>
    <p:sldId id="261" r:id="rId4"/>
    <p:sldId id="320" r:id="rId5"/>
    <p:sldId id="262" r:id="rId6"/>
    <p:sldId id="263" r:id="rId7"/>
    <p:sldId id="331" r:id="rId8"/>
    <p:sldId id="332" r:id="rId9"/>
    <p:sldId id="270" r:id="rId10"/>
    <p:sldId id="305" r:id="rId11"/>
    <p:sldId id="280" r:id="rId12"/>
    <p:sldId id="306" r:id="rId13"/>
    <p:sldId id="272" r:id="rId14"/>
    <p:sldId id="307" r:id="rId15"/>
    <p:sldId id="269" r:id="rId16"/>
    <p:sldId id="308" r:id="rId17"/>
    <p:sldId id="271" r:id="rId18"/>
    <p:sldId id="309" r:id="rId19"/>
    <p:sldId id="273" r:id="rId20"/>
    <p:sldId id="310" r:id="rId21"/>
    <p:sldId id="274" r:id="rId22"/>
    <p:sldId id="311" r:id="rId23"/>
    <p:sldId id="275" r:id="rId24"/>
    <p:sldId id="312" r:id="rId25"/>
    <p:sldId id="276" r:id="rId26"/>
    <p:sldId id="313" r:id="rId27"/>
    <p:sldId id="370" r:id="rId28"/>
    <p:sldId id="363" r:id="rId29"/>
    <p:sldId id="277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86311" autoAdjust="0"/>
  </p:normalViewPr>
  <p:slideViewPr>
    <p:cSldViewPr snapToObjects="1">
      <p:cViewPr>
        <p:scale>
          <a:sx n="75" d="100"/>
          <a:sy n="75" d="100"/>
        </p:scale>
        <p:origin x="24" y="-29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352800" y="1189170"/>
            <a:ext cx="2743200" cy="27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Introduction to CS7637</a:t>
            </a:r>
            <a:endParaRPr lang="en-US" sz="32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93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125756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401586" y="1045146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44092" y="93862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349700" y="1045146"/>
            <a:ext cx="710493" cy="711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97818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2242" y="27820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57832" y="27820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6463445" y="2887884"/>
            <a:ext cx="710493" cy="711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4965650" y="2887884"/>
            <a:ext cx="710493" cy="711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28244" y="274456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970057" y="2887884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817219" y="274456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961236" y="2889287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209462" y="1267408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>
            <a:spLocks noChangeAspect="1"/>
          </p:cNvSpPr>
          <p:nvPr/>
        </p:nvSpPr>
        <p:spPr>
          <a:xfrm>
            <a:off x="1399986" y="1457867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5240" y="964980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882180" y="1267408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>
            <a:spLocks noChangeAspect="1"/>
          </p:cNvSpPr>
          <p:nvPr/>
        </p:nvSpPr>
        <p:spPr>
          <a:xfrm>
            <a:off x="3406883" y="805120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>
            <a:spLocks noChangeAspect="1"/>
          </p:cNvSpPr>
          <p:nvPr/>
        </p:nvSpPr>
        <p:spPr>
          <a:xfrm>
            <a:off x="5570530" y="1239416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6410803" y="2834862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11208" y="916541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>
            <a:spLocks noChangeAspect="1"/>
          </p:cNvSpPr>
          <p:nvPr/>
        </p:nvSpPr>
        <p:spPr>
          <a:xfrm>
            <a:off x="2208860" y="310942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756837" y="2648560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>
            <a:spLocks noChangeAspect="1"/>
          </p:cNvSpPr>
          <p:nvPr/>
        </p:nvSpPr>
        <p:spPr>
          <a:xfrm>
            <a:off x="5211208" y="310942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759185" y="2648560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74600" y="3531875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>
            <a:spLocks noChangeAspect="1"/>
          </p:cNvSpPr>
          <p:nvPr/>
        </p:nvSpPr>
        <p:spPr>
          <a:xfrm>
            <a:off x="6676460" y="3109419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>
            <a:spLocks noChangeAspect="1"/>
          </p:cNvSpPr>
          <p:nvPr/>
        </p:nvSpPr>
        <p:spPr>
          <a:xfrm>
            <a:off x="719581" y="310942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67558" y="2648560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6792" y="2907680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>
            <a:spLocks noChangeAspect="1"/>
          </p:cNvSpPr>
          <p:nvPr/>
        </p:nvSpPr>
        <p:spPr>
          <a:xfrm>
            <a:off x="3693627" y="310942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697785" y="3134117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5761054" y="1572343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>
            <a:spLocks noChangeAspect="1"/>
          </p:cNvSpPr>
          <p:nvPr/>
        </p:nvSpPr>
        <p:spPr>
          <a:xfrm>
            <a:off x="8221976" y="312613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8412500" y="3459057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noFill/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noFill/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209462" y="1267408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>
            <a:spLocks noChangeAspect="1"/>
          </p:cNvSpPr>
          <p:nvPr/>
        </p:nvSpPr>
        <p:spPr>
          <a:xfrm>
            <a:off x="1399986" y="1457867"/>
            <a:ext cx="299356" cy="2992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5240" y="964980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882180" y="1267408"/>
            <a:ext cx="680405" cy="6801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>
            <a:spLocks noChangeAspect="1"/>
          </p:cNvSpPr>
          <p:nvPr/>
        </p:nvSpPr>
        <p:spPr>
          <a:xfrm>
            <a:off x="3406883" y="805120"/>
            <a:ext cx="652967" cy="65274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>
            <a:spLocks noChangeAspect="1"/>
          </p:cNvSpPr>
          <p:nvPr/>
        </p:nvSpPr>
        <p:spPr>
          <a:xfrm>
            <a:off x="5570530" y="1239416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6410803" y="2834862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211208" y="916541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>
            <a:spLocks noChangeAspect="1"/>
          </p:cNvSpPr>
          <p:nvPr/>
        </p:nvSpPr>
        <p:spPr>
          <a:xfrm>
            <a:off x="2208860" y="310942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756837" y="2648560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>
            <a:spLocks noChangeAspect="1"/>
          </p:cNvSpPr>
          <p:nvPr/>
        </p:nvSpPr>
        <p:spPr>
          <a:xfrm>
            <a:off x="5211208" y="310942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759185" y="2648560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74600" y="3531875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>
            <a:spLocks noChangeAspect="1"/>
          </p:cNvSpPr>
          <p:nvPr/>
        </p:nvSpPr>
        <p:spPr>
          <a:xfrm>
            <a:off x="6676460" y="3109419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>
            <a:spLocks noChangeAspect="1"/>
          </p:cNvSpPr>
          <p:nvPr/>
        </p:nvSpPr>
        <p:spPr>
          <a:xfrm>
            <a:off x="719581" y="310942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267558" y="2648560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26792" y="2907680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>
            <a:spLocks noChangeAspect="1"/>
          </p:cNvSpPr>
          <p:nvPr/>
        </p:nvSpPr>
        <p:spPr>
          <a:xfrm>
            <a:off x="3693627" y="310942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3697785" y="3134117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5761054" y="1572343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>
            <a:spLocks noChangeAspect="1"/>
          </p:cNvSpPr>
          <p:nvPr/>
        </p:nvSpPr>
        <p:spPr>
          <a:xfrm>
            <a:off x="8221976" y="312613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8412500" y="3459057"/>
            <a:ext cx="299356" cy="2992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2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125756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401586" y="1045146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44092" y="93862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97818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57832" y="27820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6463445" y="2887884"/>
            <a:ext cx="710493" cy="711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817219" y="2743867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970057" y="2887884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4821629" y="2745270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>
            <a:off x="5407444" y="1092242"/>
            <a:ext cx="595016" cy="59619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>
            <a:spLocks noChangeAspect="1"/>
          </p:cNvSpPr>
          <p:nvPr/>
        </p:nvSpPr>
        <p:spPr>
          <a:xfrm>
            <a:off x="3371843" y="2792383"/>
            <a:ext cx="902518" cy="9043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6652" y="27827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72262" y="2887884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>
            <a:spLocks noChangeAspect="1"/>
          </p:cNvSpPr>
          <p:nvPr/>
        </p:nvSpPr>
        <p:spPr>
          <a:xfrm>
            <a:off x="5032860" y="2917395"/>
            <a:ext cx="595016" cy="59619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noFill/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noFill/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81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125756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401586" y="1045146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44092" y="93862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97818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57832" y="27820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6463445" y="2887884"/>
            <a:ext cx="710493" cy="711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817219" y="2743867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970057" y="2887884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4821629" y="2745270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>
            <a:off x="5407444" y="1092242"/>
            <a:ext cx="595016" cy="59619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>
            <a:spLocks noChangeAspect="1"/>
          </p:cNvSpPr>
          <p:nvPr/>
        </p:nvSpPr>
        <p:spPr>
          <a:xfrm>
            <a:off x="3371843" y="2792383"/>
            <a:ext cx="902518" cy="90430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66652" y="27827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72262" y="2887884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>
            <a:spLocks noChangeAspect="1"/>
          </p:cNvSpPr>
          <p:nvPr/>
        </p:nvSpPr>
        <p:spPr>
          <a:xfrm>
            <a:off x="5032860" y="2917395"/>
            <a:ext cx="595016" cy="59619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9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/>
        </p:nvSpPr>
        <p:spPr>
          <a:xfrm>
            <a:off x="5148075" y="881930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5400000">
            <a:off x="270639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176843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6200000">
            <a:off x="3266229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0800000">
            <a:off x="775961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 rot="5400000">
            <a:off x="1199964" y="903543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16200000">
            <a:off x="2920585" y="903542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476402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 rot="10800000">
            <a:off x="476402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 rot="16200000">
            <a:off x="6261819" y="2746985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6261819" y="2746985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noFill/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noFill/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12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sosceles Triangle 48"/>
          <p:cNvSpPr/>
          <p:nvPr/>
        </p:nvSpPr>
        <p:spPr>
          <a:xfrm>
            <a:off x="5148075" y="881930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 rot="5400000">
            <a:off x="270639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/>
          <p:cNvSpPr/>
          <p:nvPr/>
        </p:nvSpPr>
        <p:spPr>
          <a:xfrm>
            <a:off x="176843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6200000">
            <a:off x="3266229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 rot="10800000">
            <a:off x="775961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 rot="5400000">
            <a:off x="1199964" y="903543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16200000">
            <a:off x="2920585" y="903542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476402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 rot="10800000">
            <a:off x="4764024" y="2746984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 rot="16200000">
            <a:off x="6261819" y="2746985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5400000">
            <a:off x="6261819" y="2746985"/>
            <a:ext cx="1113745" cy="9937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31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4749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212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37160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2125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716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212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7160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>
            <a:off x="1242170" y="1231376"/>
            <a:ext cx="1029331" cy="1029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2962790" y="1231376"/>
            <a:ext cx="1029331" cy="1029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42171" y="2882798"/>
            <a:ext cx="1029331" cy="1029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689546" y="2037888"/>
            <a:ext cx="1029331" cy="1029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5689546" y="463276"/>
            <a:ext cx="1029331" cy="1029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94581" y="2037888"/>
            <a:ext cx="1029331" cy="1029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89545" y="3612493"/>
            <a:ext cx="1029331" cy="10293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494580" y="462811"/>
            <a:ext cx="1029331" cy="1029326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7494581" y="3612493"/>
            <a:ext cx="1029331" cy="102932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05370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6149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70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6149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76770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03525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3525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03525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08560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08560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08560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03525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03525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03525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08560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08560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08560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9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4749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212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37160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2125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716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212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7160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>
            <a:off x="1242170" y="1231376"/>
            <a:ext cx="1029331" cy="1029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2962790" y="1231376"/>
            <a:ext cx="1029331" cy="1029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42171" y="2882798"/>
            <a:ext cx="1029331" cy="1029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689546" y="2037888"/>
            <a:ext cx="1029331" cy="1029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5689546" y="463276"/>
            <a:ext cx="1029331" cy="1029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94581" y="2037888"/>
            <a:ext cx="1029331" cy="10293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89545" y="3612493"/>
            <a:ext cx="1029331" cy="10293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494580" y="462811"/>
            <a:ext cx="1029331" cy="1029326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7494581" y="3612493"/>
            <a:ext cx="1029331" cy="102932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05370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6149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70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6149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76770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03525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3525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03525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08560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08560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08560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03525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03525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03525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08560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08560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08560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4749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212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37160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2125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716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212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7160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>
            <a:spLocks noChangeAspect="1"/>
          </p:cNvSpPr>
          <p:nvPr/>
        </p:nvSpPr>
        <p:spPr>
          <a:xfrm>
            <a:off x="1219164" y="1208369"/>
            <a:ext cx="1075346" cy="107534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382384" y="1371588"/>
            <a:ext cx="748905" cy="7489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>
            <a:spLocks noChangeAspect="1"/>
          </p:cNvSpPr>
          <p:nvPr/>
        </p:nvSpPr>
        <p:spPr>
          <a:xfrm rot="2700000">
            <a:off x="2939784" y="1214316"/>
            <a:ext cx="1075346" cy="107534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3103004" y="1377535"/>
            <a:ext cx="748905" cy="7489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280575" y="2921203"/>
            <a:ext cx="952521" cy="952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ChangeAspect="1"/>
          </p:cNvSpPr>
          <p:nvPr/>
        </p:nvSpPr>
        <p:spPr>
          <a:xfrm>
            <a:off x="1376680" y="2921203"/>
            <a:ext cx="775805" cy="7758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727950" y="501681"/>
            <a:ext cx="952521" cy="952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>
            <a:spLocks noChangeAspect="1"/>
          </p:cNvSpPr>
          <p:nvPr/>
        </p:nvSpPr>
        <p:spPr>
          <a:xfrm>
            <a:off x="5816309" y="497880"/>
            <a:ext cx="775805" cy="7758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532986" y="501681"/>
            <a:ext cx="952521" cy="952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5727949" y="2076293"/>
            <a:ext cx="952521" cy="9525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532986" y="2076293"/>
            <a:ext cx="952521" cy="952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727948" y="3650898"/>
            <a:ext cx="952521" cy="952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7532986" y="3650898"/>
            <a:ext cx="952521" cy="9525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7621968" y="590038"/>
            <a:ext cx="775805" cy="775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816309" y="2164650"/>
            <a:ext cx="775805" cy="775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7771427" y="2314110"/>
            <a:ext cx="475637" cy="475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e 40"/>
          <p:cNvSpPr>
            <a:spLocks noChangeAspect="1"/>
          </p:cNvSpPr>
          <p:nvPr/>
        </p:nvSpPr>
        <p:spPr>
          <a:xfrm rot="16200000">
            <a:off x="5816309" y="3739255"/>
            <a:ext cx="775805" cy="775801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e 41"/>
          <p:cNvSpPr>
            <a:spLocks noChangeAspect="1"/>
          </p:cNvSpPr>
          <p:nvPr/>
        </p:nvSpPr>
        <p:spPr>
          <a:xfrm>
            <a:off x="7621968" y="3739255"/>
            <a:ext cx="775805" cy="775801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05370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149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6770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6149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6770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03525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03525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03525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08560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08560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08560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03525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03525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03525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08560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08560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08560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29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Class goals, outcomes, and strategies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Class projects and assessments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Computational psychometrics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Raven’s Progressive Matrices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endParaRPr lang="en-US" sz="11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Principles of CS7637</a:t>
            </a:r>
          </a:p>
        </p:txBody>
      </p:sp>
    </p:spTree>
    <p:extLst>
      <p:ext uri="{BB962C8B-B14F-4D97-AF65-F5344CB8AC3E}">
        <p14:creationId xmlns:p14="http://schemas.microsoft.com/office/powerpoint/2010/main" val="57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4749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212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37160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2125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716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212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7160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iamond 2"/>
          <p:cNvSpPr>
            <a:spLocks noChangeAspect="1"/>
          </p:cNvSpPr>
          <p:nvPr/>
        </p:nvSpPr>
        <p:spPr>
          <a:xfrm>
            <a:off x="1219164" y="1208369"/>
            <a:ext cx="1075346" cy="107534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382384" y="1371588"/>
            <a:ext cx="748905" cy="7489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>
            <a:spLocks noChangeAspect="1"/>
          </p:cNvSpPr>
          <p:nvPr/>
        </p:nvSpPr>
        <p:spPr>
          <a:xfrm rot="2700000">
            <a:off x="2939784" y="1214316"/>
            <a:ext cx="1075346" cy="107534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3103004" y="1377535"/>
            <a:ext cx="748905" cy="7489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280575" y="2921203"/>
            <a:ext cx="952521" cy="952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ChangeAspect="1"/>
          </p:cNvSpPr>
          <p:nvPr/>
        </p:nvSpPr>
        <p:spPr>
          <a:xfrm>
            <a:off x="1376680" y="2921203"/>
            <a:ext cx="775805" cy="7758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727950" y="501681"/>
            <a:ext cx="952521" cy="952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>
            <a:spLocks noChangeAspect="1"/>
          </p:cNvSpPr>
          <p:nvPr/>
        </p:nvSpPr>
        <p:spPr>
          <a:xfrm>
            <a:off x="5816309" y="497880"/>
            <a:ext cx="775805" cy="7758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532986" y="501681"/>
            <a:ext cx="952521" cy="952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5727949" y="2076293"/>
            <a:ext cx="952521" cy="9525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532986" y="2076293"/>
            <a:ext cx="952521" cy="952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5727948" y="3650898"/>
            <a:ext cx="952521" cy="9525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7532986" y="3650898"/>
            <a:ext cx="952521" cy="9525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7621968" y="590038"/>
            <a:ext cx="775805" cy="775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816309" y="2164650"/>
            <a:ext cx="775805" cy="775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7771427" y="2314110"/>
            <a:ext cx="475637" cy="475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e 40"/>
          <p:cNvSpPr>
            <a:spLocks noChangeAspect="1"/>
          </p:cNvSpPr>
          <p:nvPr/>
        </p:nvSpPr>
        <p:spPr>
          <a:xfrm rot="16200000">
            <a:off x="5816309" y="3739255"/>
            <a:ext cx="775805" cy="775801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ie 41"/>
          <p:cNvSpPr>
            <a:spLocks noChangeAspect="1"/>
          </p:cNvSpPr>
          <p:nvPr/>
        </p:nvSpPr>
        <p:spPr>
          <a:xfrm>
            <a:off x="7621968" y="3739255"/>
            <a:ext cx="775805" cy="775801"/>
          </a:xfrm>
          <a:prstGeom prst="pi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805370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6149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76770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6149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6770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03525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03525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03525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108560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08560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08560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03525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03525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03525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08560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08560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108560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5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4749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212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37160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2125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716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212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7160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e 1"/>
          <p:cNvSpPr>
            <a:spLocks noChangeAspect="1"/>
          </p:cNvSpPr>
          <p:nvPr/>
        </p:nvSpPr>
        <p:spPr>
          <a:xfrm rot="5400000">
            <a:off x="1180759" y="1169964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Pie 30"/>
          <p:cNvSpPr>
            <a:spLocks noChangeAspect="1"/>
          </p:cNvSpPr>
          <p:nvPr/>
        </p:nvSpPr>
        <p:spPr>
          <a:xfrm rot="10800000">
            <a:off x="2901379" y="1169964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Pie 42"/>
          <p:cNvSpPr>
            <a:spLocks noChangeAspect="1"/>
          </p:cNvSpPr>
          <p:nvPr/>
        </p:nvSpPr>
        <p:spPr>
          <a:xfrm>
            <a:off x="1180759" y="2821386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Pie 43"/>
          <p:cNvSpPr>
            <a:spLocks noChangeAspect="1"/>
          </p:cNvSpPr>
          <p:nvPr/>
        </p:nvSpPr>
        <p:spPr>
          <a:xfrm rot="5400000">
            <a:off x="5628134" y="1976476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Pie 44"/>
          <p:cNvSpPr>
            <a:spLocks noChangeAspect="1"/>
          </p:cNvSpPr>
          <p:nvPr/>
        </p:nvSpPr>
        <p:spPr>
          <a:xfrm>
            <a:off x="5628134" y="401864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Pie 45"/>
          <p:cNvSpPr>
            <a:spLocks noChangeAspect="1"/>
          </p:cNvSpPr>
          <p:nvPr/>
        </p:nvSpPr>
        <p:spPr>
          <a:xfrm rot="10800000">
            <a:off x="5628137" y="3551081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Pie 46"/>
          <p:cNvSpPr>
            <a:spLocks noChangeAspect="1"/>
          </p:cNvSpPr>
          <p:nvPr/>
        </p:nvSpPr>
        <p:spPr>
          <a:xfrm rot="16200000">
            <a:off x="7433169" y="1976476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Pie 47"/>
          <p:cNvSpPr>
            <a:spLocks noChangeAspect="1"/>
          </p:cNvSpPr>
          <p:nvPr/>
        </p:nvSpPr>
        <p:spPr>
          <a:xfrm rot="2700000">
            <a:off x="7433169" y="401867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Pie 48"/>
          <p:cNvSpPr>
            <a:spLocks noChangeAspect="1"/>
          </p:cNvSpPr>
          <p:nvPr/>
        </p:nvSpPr>
        <p:spPr>
          <a:xfrm rot="13500000">
            <a:off x="7433170" y="3551081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05370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6149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6770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6149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6770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03525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03525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03525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08560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08560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08560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03525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03525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03525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08560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8560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08560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3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10739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4749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212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37160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2125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716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212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7160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e 1"/>
          <p:cNvSpPr>
            <a:spLocks noChangeAspect="1"/>
          </p:cNvSpPr>
          <p:nvPr/>
        </p:nvSpPr>
        <p:spPr>
          <a:xfrm rot="5400000">
            <a:off x="1180759" y="1169964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Pie 30"/>
          <p:cNvSpPr>
            <a:spLocks noChangeAspect="1"/>
          </p:cNvSpPr>
          <p:nvPr/>
        </p:nvSpPr>
        <p:spPr>
          <a:xfrm rot="10800000">
            <a:off x="2901379" y="1169964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Pie 42"/>
          <p:cNvSpPr>
            <a:spLocks noChangeAspect="1"/>
          </p:cNvSpPr>
          <p:nvPr/>
        </p:nvSpPr>
        <p:spPr>
          <a:xfrm>
            <a:off x="1180759" y="2821386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Pie 43"/>
          <p:cNvSpPr>
            <a:spLocks noChangeAspect="1"/>
          </p:cNvSpPr>
          <p:nvPr/>
        </p:nvSpPr>
        <p:spPr>
          <a:xfrm rot="5400000">
            <a:off x="5628134" y="1976476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Pie 44"/>
          <p:cNvSpPr>
            <a:spLocks noChangeAspect="1"/>
          </p:cNvSpPr>
          <p:nvPr/>
        </p:nvSpPr>
        <p:spPr>
          <a:xfrm>
            <a:off x="5628134" y="401864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Pie 45"/>
          <p:cNvSpPr>
            <a:spLocks noChangeAspect="1"/>
          </p:cNvSpPr>
          <p:nvPr/>
        </p:nvSpPr>
        <p:spPr>
          <a:xfrm rot="10800000">
            <a:off x="5628137" y="3551081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Pie 46"/>
          <p:cNvSpPr>
            <a:spLocks noChangeAspect="1"/>
          </p:cNvSpPr>
          <p:nvPr/>
        </p:nvSpPr>
        <p:spPr>
          <a:xfrm rot="16200000">
            <a:off x="7433169" y="1976476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Pie 47"/>
          <p:cNvSpPr>
            <a:spLocks noChangeAspect="1"/>
          </p:cNvSpPr>
          <p:nvPr/>
        </p:nvSpPr>
        <p:spPr>
          <a:xfrm rot="2700000">
            <a:off x="7433169" y="401867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Pie 48"/>
          <p:cNvSpPr>
            <a:spLocks noChangeAspect="1"/>
          </p:cNvSpPr>
          <p:nvPr/>
        </p:nvSpPr>
        <p:spPr>
          <a:xfrm rot="13500000">
            <a:off x="7433170" y="3551081"/>
            <a:ext cx="1152156" cy="1152150"/>
          </a:xfrm>
          <a:prstGeom prst="p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805370" y="272537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6149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6770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6149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6770" y="272537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03525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03525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03525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08560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08560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08560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03525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03525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03525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08560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8560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08560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4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046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83651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9046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8365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212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37160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2125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716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212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7160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5825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8254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904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3649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/>
          <p:cNvSpPr>
            <a:spLocks noChangeAspect="1"/>
          </p:cNvSpPr>
          <p:nvPr/>
        </p:nvSpPr>
        <p:spPr>
          <a:xfrm>
            <a:off x="443462" y="440272"/>
            <a:ext cx="1075339" cy="10753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>
            <a:spLocks noChangeAspect="1"/>
          </p:cNvSpPr>
          <p:nvPr/>
        </p:nvSpPr>
        <p:spPr>
          <a:xfrm>
            <a:off x="2018066" y="2014884"/>
            <a:ext cx="1075339" cy="10753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018065" y="440272"/>
            <a:ext cx="1075339" cy="1075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592672" y="2014884"/>
            <a:ext cx="1075339" cy="1075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443461" y="3589939"/>
            <a:ext cx="1075339" cy="1075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/>
          <p:cNvSpPr>
            <a:spLocks noChangeAspect="1"/>
          </p:cNvSpPr>
          <p:nvPr/>
        </p:nvSpPr>
        <p:spPr>
          <a:xfrm>
            <a:off x="3592672" y="440272"/>
            <a:ext cx="1075339" cy="1075334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>
            <a:spLocks noChangeAspect="1"/>
          </p:cNvSpPr>
          <p:nvPr/>
        </p:nvSpPr>
        <p:spPr>
          <a:xfrm>
            <a:off x="443460" y="2014884"/>
            <a:ext cx="1075339" cy="1075334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>
            <a:spLocks noChangeAspect="1"/>
          </p:cNvSpPr>
          <p:nvPr/>
        </p:nvSpPr>
        <p:spPr>
          <a:xfrm>
            <a:off x="2018064" y="3589489"/>
            <a:ext cx="1075339" cy="1075334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>
            <a:spLocks noChangeAspect="1"/>
          </p:cNvSpPr>
          <p:nvPr/>
        </p:nvSpPr>
        <p:spPr>
          <a:xfrm>
            <a:off x="5666542" y="440272"/>
            <a:ext cx="1075339" cy="10753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5666541" y="3589939"/>
            <a:ext cx="1075339" cy="1075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>
            <a:spLocks noChangeAspect="1"/>
          </p:cNvSpPr>
          <p:nvPr/>
        </p:nvSpPr>
        <p:spPr>
          <a:xfrm>
            <a:off x="5666540" y="2014884"/>
            <a:ext cx="1075339" cy="1075334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/>
          <p:cNvSpPr>
            <a:spLocks noChangeAspect="1"/>
          </p:cNvSpPr>
          <p:nvPr/>
        </p:nvSpPr>
        <p:spPr>
          <a:xfrm>
            <a:off x="7471574" y="440112"/>
            <a:ext cx="1075339" cy="107533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471572" y="3589939"/>
            <a:ext cx="1075339" cy="1075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>
            <a:spLocks noChangeAspect="1"/>
          </p:cNvSpPr>
          <p:nvPr/>
        </p:nvSpPr>
        <p:spPr>
          <a:xfrm>
            <a:off x="7471573" y="2014884"/>
            <a:ext cx="1075339" cy="107533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58255" y="345552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446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70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32364" y="305855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55049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03525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3525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03525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08560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08560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08560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03525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03525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03525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08560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08560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08560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446" y="18803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D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32364" y="1880322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F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55049" y="18803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E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445" y="34555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G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32363" y="3455522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55048" y="34555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H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4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046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83651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9046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8365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212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37160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2125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716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212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7160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5825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8254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904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3649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/>
          <p:cNvSpPr>
            <a:spLocks noChangeAspect="1"/>
          </p:cNvSpPr>
          <p:nvPr/>
        </p:nvSpPr>
        <p:spPr>
          <a:xfrm>
            <a:off x="443462" y="440272"/>
            <a:ext cx="1075339" cy="10753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>
            <a:spLocks noChangeAspect="1"/>
          </p:cNvSpPr>
          <p:nvPr/>
        </p:nvSpPr>
        <p:spPr>
          <a:xfrm>
            <a:off x="2018066" y="2014884"/>
            <a:ext cx="1075339" cy="10753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2018065" y="440272"/>
            <a:ext cx="1075339" cy="1075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3592672" y="2014884"/>
            <a:ext cx="1075339" cy="1075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443461" y="3589939"/>
            <a:ext cx="1075339" cy="1075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/>
          <p:cNvSpPr>
            <a:spLocks noChangeAspect="1"/>
          </p:cNvSpPr>
          <p:nvPr/>
        </p:nvSpPr>
        <p:spPr>
          <a:xfrm>
            <a:off x="3592672" y="440272"/>
            <a:ext cx="1075339" cy="1075334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>
            <a:spLocks noChangeAspect="1"/>
          </p:cNvSpPr>
          <p:nvPr/>
        </p:nvSpPr>
        <p:spPr>
          <a:xfrm>
            <a:off x="443460" y="2014884"/>
            <a:ext cx="1075339" cy="1075334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>
            <a:spLocks noChangeAspect="1"/>
          </p:cNvSpPr>
          <p:nvPr/>
        </p:nvSpPr>
        <p:spPr>
          <a:xfrm>
            <a:off x="2018064" y="3589489"/>
            <a:ext cx="1075339" cy="1075334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>
            <a:spLocks noChangeAspect="1"/>
          </p:cNvSpPr>
          <p:nvPr/>
        </p:nvSpPr>
        <p:spPr>
          <a:xfrm>
            <a:off x="5666542" y="440272"/>
            <a:ext cx="1075339" cy="1075334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5666541" y="3589939"/>
            <a:ext cx="1075339" cy="1075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>
            <a:spLocks noChangeAspect="1"/>
          </p:cNvSpPr>
          <p:nvPr/>
        </p:nvSpPr>
        <p:spPr>
          <a:xfrm>
            <a:off x="5666540" y="2014884"/>
            <a:ext cx="1075339" cy="1075334"/>
          </a:xfrm>
          <a:prstGeom prst="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/>
          <p:cNvSpPr>
            <a:spLocks noChangeAspect="1"/>
          </p:cNvSpPr>
          <p:nvPr/>
        </p:nvSpPr>
        <p:spPr>
          <a:xfrm>
            <a:off x="7471574" y="440112"/>
            <a:ext cx="1075339" cy="107533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471572" y="3589939"/>
            <a:ext cx="1075339" cy="1075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>
            <a:spLocks noChangeAspect="1"/>
          </p:cNvSpPr>
          <p:nvPr/>
        </p:nvSpPr>
        <p:spPr>
          <a:xfrm>
            <a:off x="7471573" y="2014884"/>
            <a:ext cx="1075339" cy="1075334"/>
          </a:xfrm>
          <a:prstGeom prst="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58255" y="345552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446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76770" y="10739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32364" y="305855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55049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303525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3525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03525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08560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08560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08560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03525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03525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03525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08560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08560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08560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446" y="18803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D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32364" y="1880322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F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55049" y="18803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E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0445" y="34555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G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32363" y="3455522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55048" y="34555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H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8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046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83651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9046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8365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212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37160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2125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716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212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7160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5825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8254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904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3649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58255" y="345552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981133" y="574690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575426" y="2552550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981133" y="3723907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577882" y="4127155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2152487" y="574687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2555738" y="574688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2152487" y="977936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3727091" y="574689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3727091" y="977938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152487" y="214930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2152487" y="2552550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2555738" y="255255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3727090" y="214930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4130341" y="255255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ChangeAspect="1"/>
          </p:cNvSpPr>
          <p:nvPr/>
        </p:nvSpPr>
        <p:spPr>
          <a:xfrm>
            <a:off x="2555738" y="3724357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>
            <a:off x="2555738" y="4127606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>
            <a:spLocks noChangeAspect="1"/>
          </p:cNvSpPr>
          <p:nvPr/>
        </p:nvSpPr>
        <p:spPr>
          <a:xfrm>
            <a:off x="6204212" y="574690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ChangeAspect="1"/>
          </p:cNvSpPr>
          <p:nvPr/>
        </p:nvSpPr>
        <p:spPr>
          <a:xfrm>
            <a:off x="6204212" y="977939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ChangeAspect="1"/>
          </p:cNvSpPr>
          <p:nvPr/>
        </p:nvSpPr>
        <p:spPr>
          <a:xfrm>
            <a:off x="5800960" y="214930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>
            <a:spLocks noChangeAspect="1"/>
          </p:cNvSpPr>
          <p:nvPr/>
        </p:nvSpPr>
        <p:spPr>
          <a:xfrm>
            <a:off x="6204211" y="255255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>
            <a:spLocks noChangeAspect="1"/>
          </p:cNvSpPr>
          <p:nvPr/>
        </p:nvSpPr>
        <p:spPr>
          <a:xfrm>
            <a:off x="5800959" y="4127605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>
            <a:spLocks noChangeAspect="1"/>
          </p:cNvSpPr>
          <p:nvPr/>
        </p:nvSpPr>
        <p:spPr>
          <a:xfrm>
            <a:off x="7605996" y="574689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>
            <a:spLocks noChangeAspect="1"/>
          </p:cNvSpPr>
          <p:nvPr/>
        </p:nvSpPr>
        <p:spPr>
          <a:xfrm>
            <a:off x="7605995" y="2552550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>
            <a:off x="8009246" y="255255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>
            <a:off x="8009245" y="3724357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>
            <a:off x="7605994" y="4127605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0446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2364" y="305855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55049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03525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03525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03525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08560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08560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08560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03525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03525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03525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08560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08560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08560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446" y="18803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D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32364" y="1880322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F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55049" y="18803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E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445" y="34555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G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32363" y="3455522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55048" y="34555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H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6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046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83651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9046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8365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3212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37160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32125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37160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3212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7160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58255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58254" y="1880467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9045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3649" y="345507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458255" y="3455522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981133" y="574690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575426" y="2552550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981133" y="3723907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577882" y="4127155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2152487" y="574687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2555738" y="574688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2152487" y="977936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3727091" y="574689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3727091" y="977938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152487" y="214930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>
            <a:off x="2152487" y="2552550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2555738" y="255255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3727090" y="214930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4130341" y="255255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ChangeAspect="1"/>
          </p:cNvSpPr>
          <p:nvPr/>
        </p:nvSpPr>
        <p:spPr>
          <a:xfrm>
            <a:off x="2555738" y="3724357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>
            <a:off x="2555738" y="4127606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>
            <a:spLocks noChangeAspect="1"/>
          </p:cNvSpPr>
          <p:nvPr/>
        </p:nvSpPr>
        <p:spPr>
          <a:xfrm>
            <a:off x="6204212" y="574690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ChangeAspect="1"/>
          </p:cNvSpPr>
          <p:nvPr/>
        </p:nvSpPr>
        <p:spPr>
          <a:xfrm>
            <a:off x="6204212" y="977939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>
            <a:spLocks noChangeAspect="1"/>
          </p:cNvSpPr>
          <p:nvPr/>
        </p:nvSpPr>
        <p:spPr>
          <a:xfrm>
            <a:off x="5800960" y="214930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>
            <a:spLocks noChangeAspect="1"/>
          </p:cNvSpPr>
          <p:nvPr/>
        </p:nvSpPr>
        <p:spPr>
          <a:xfrm>
            <a:off x="6204211" y="255255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>
            <a:spLocks noChangeAspect="1"/>
          </p:cNvSpPr>
          <p:nvPr/>
        </p:nvSpPr>
        <p:spPr>
          <a:xfrm>
            <a:off x="5800959" y="4127605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>
            <a:spLocks noChangeAspect="1"/>
          </p:cNvSpPr>
          <p:nvPr/>
        </p:nvSpPr>
        <p:spPr>
          <a:xfrm>
            <a:off x="7605996" y="574689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>
            <a:spLocks noChangeAspect="1"/>
          </p:cNvSpPr>
          <p:nvPr/>
        </p:nvSpPr>
        <p:spPr>
          <a:xfrm>
            <a:off x="7605995" y="2552550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>
            <a:off x="8009246" y="2552551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>
            <a:off x="8009245" y="3724357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>
            <a:spLocks noChangeAspect="1"/>
          </p:cNvSpPr>
          <p:nvPr/>
        </p:nvSpPr>
        <p:spPr>
          <a:xfrm>
            <a:off x="7605994" y="4127605"/>
            <a:ext cx="403251" cy="40324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0446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2364" y="305855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55049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03525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03525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03525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08560" y="305855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108560" y="188046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08560" y="345507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03525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03525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03525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108560" y="675187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08560" y="224965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ln w="76200">
                <a:solidFill>
                  <a:srgbClr val="00B0F0"/>
                </a:solidFill>
              </a:ln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08560" y="3824404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446" y="18803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D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32364" y="1880322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F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55049" y="18803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E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445" y="34555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G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32363" y="3455522"/>
            <a:ext cx="22589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55048" y="3455522"/>
            <a:ext cx="22860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H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63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574689"/>
            <a:ext cx="4648200" cy="453179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200" dirty="0" smtClean="0">
                <a:latin typeface="Segoe Print" panose="02000600000000000000" pitchFamily="2" charset="0"/>
              </a:rPr>
              <a:t>5</a:t>
            </a:r>
            <a:r>
              <a:rPr lang="en-US" sz="2200" dirty="0">
                <a:latin typeface="Segoe Print" panose="02000600000000000000" pitchFamily="2" charset="0"/>
              </a:rPr>
              <a:t>. KBAI agents use heuristics to find solutions that are good enough, though not necessarily optimal.</a:t>
            </a:r>
          </a:p>
          <a:p>
            <a:pPr algn="ctr"/>
            <a:endParaRPr lang="en-US" sz="110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200" dirty="0">
                <a:latin typeface="Segoe Print" panose="02000600000000000000" pitchFamily="2" charset="0"/>
              </a:rPr>
              <a:t>6. KBAI agents make use of recurring patterns in the problems they solve</a:t>
            </a:r>
            <a:r>
              <a:rPr lang="en-US" sz="2200" dirty="0" smtClean="0">
                <a:latin typeface="Segoe Print" panose="02000600000000000000" pitchFamily="2" charset="0"/>
              </a:rPr>
              <a:t>.</a:t>
            </a:r>
          </a:p>
          <a:p>
            <a:pPr algn="ctr"/>
            <a:endParaRPr lang="en-US" sz="1100" dirty="0">
              <a:latin typeface="Segoe Print" panose="02000600000000000000" pitchFamily="2" charset="0"/>
            </a:endParaRPr>
          </a:p>
          <a:p>
            <a:pPr algn="ctr"/>
            <a:r>
              <a:rPr lang="en-US" sz="2200" dirty="0" smtClean="0">
                <a:latin typeface="Segoe Print" panose="02000600000000000000" pitchFamily="2" charset="0"/>
              </a:rPr>
              <a:t>7</a:t>
            </a:r>
            <a:r>
              <a:rPr lang="en-US" sz="2200" dirty="0">
                <a:latin typeface="Segoe Print" panose="02000600000000000000" pitchFamily="2" charset="0"/>
              </a:rPr>
              <a:t>. The architecture of KBAI agents enables reasoning, learning, and memory to support and constrain each other.</a:t>
            </a:r>
          </a:p>
          <a:p>
            <a:pPr algn="ctr"/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74689"/>
            <a:ext cx="4648200" cy="453179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200" dirty="0" smtClean="0">
                <a:latin typeface="Segoe Print" panose="02000600000000000000" pitchFamily="2" charset="0"/>
              </a:rPr>
              <a:t>1. KBAI </a:t>
            </a:r>
            <a:r>
              <a:rPr lang="en-US" sz="2200" dirty="0">
                <a:latin typeface="Segoe Print" panose="02000600000000000000" pitchFamily="2" charset="0"/>
              </a:rPr>
              <a:t>agents represent and organize knowledge into knowledge structures to guide and support reasoning</a:t>
            </a:r>
            <a:r>
              <a:rPr lang="en-US" sz="2200" dirty="0" smtClean="0">
                <a:latin typeface="Segoe Print" panose="02000600000000000000" pitchFamily="2" charset="0"/>
              </a:rPr>
              <a:t>.</a:t>
            </a:r>
          </a:p>
          <a:p>
            <a:pPr algn="ctr"/>
            <a:endParaRPr lang="en-US" sz="120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200" dirty="0">
                <a:latin typeface="Segoe Print" panose="02000600000000000000" pitchFamily="2" charset="0"/>
              </a:rPr>
              <a:t>2. Learning in KBAI agents is often incremental</a:t>
            </a:r>
            <a:r>
              <a:rPr lang="en-US" sz="2200" dirty="0" smtClean="0">
                <a:latin typeface="Segoe Print" panose="02000600000000000000" pitchFamily="2" charset="0"/>
              </a:rPr>
              <a:t>.</a:t>
            </a:r>
          </a:p>
          <a:p>
            <a:pPr algn="ctr"/>
            <a:endParaRPr lang="en-US" sz="1200" dirty="0">
              <a:latin typeface="Segoe Print" panose="02000600000000000000" pitchFamily="2" charset="0"/>
            </a:endParaRPr>
          </a:p>
          <a:p>
            <a:pPr algn="ctr"/>
            <a:r>
              <a:rPr lang="en-US" sz="2200" dirty="0">
                <a:latin typeface="Segoe Print" panose="02000600000000000000" pitchFamily="2" charset="0"/>
              </a:rPr>
              <a:t>3. Reasoning in KBAI agents is top-down as well as bottom-up</a:t>
            </a:r>
            <a:r>
              <a:rPr lang="en-US" sz="2200" dirty="0" smtClean="0">
                <a:latin typeface="Segoe Print" panose="02000600000000000000" pitchFamily="2" charset="0"/>
              </a:rPr>
              <a:t>.</a:t>
            </a:r>
          </a:p>
          <a:p>
            <a:pPr algn="ctr"/>
            <a:endParaRPr lang="en-US" sz="1200" dirty="0">
              <a:latin typeface="Segoe Print" panose="02000600000000000000" pitchFamily="2" charset="0"/>
            </a:endParaRPr>
          </a:p>
          <a:p>
            <a:pPr algn="ctr"/>
            <a:r>
              <a:rPr lang="en-US" sz="2200" dirty="0">
                <a:latin typeface="Segoe Print" panose="02000600000000000000" pitchFamily="2" charset="0"/>
              </a:rPr>
              <a:t>4. KBAI agents match methods to tasks.</a:t>
            </a:r>
          </a:p>
          <a:p>
            <a:pPr algn="ctr"/>
            <a:endParaRPr lang="en-US" sz="2400" dirty="0">
              <a:latin typeface="Segoe Print" panose="02000600000000000000" pitchFamily="2" charset="0"/>
            </a:endParaRPr>
          </a:p>
          <a:p>
            <a:pPr algn="ctr"/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287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Principles of CS7637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36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385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Frequently-used readings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Artificial Intelligence by Patrick Winston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Knowledge Systems by Mark </a:t>
            </a:r>
            <a:r>
              <a:rPr lang="en-US" sz="2400" dirty="0" err="1" smtClean="0">
                <a:latin typeface="Segoe Print" panose="02000600000000000000" pitchFamily="2" charset="0"/>
              </a:rPr>
              <a:t>Stefik</a:t>
            </a:r>
            <a:r>
              <a:rPr lang="en-US" sz="2400" dirty="0" smtClean="0">
                <a:latin typeface="Segoe Print" panose="02000600000000000000" pitchFamily="2" charset="0"/>
              </a:rPr>
              <a:t/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Artificial Intelligence by Elaine Rich and Kevin Knight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Artificial Intelligence: A Modern Approach by Stuart Russell and Peter </a:t>
            </a:r>
            <a:r>
              <a:rPr lang="en-US" sz="2400" dirty="0" err="1" smtClean="0">
                <a:latin typeface="Segoe Print" panose="02000600000000000000" pitchFamily="2" charset="0"/>
              </a:rPr>
              <a:t>Norvig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61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Class goals, outcomes, and strategies</a:t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1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The Project: Raven’s </a:t>
            </a:r>
            <a:r>
              <a:rPr lang="en-US" sz="2400" dirty="0">
                <a:latin typeface="Segoe Print" panose="02000600000000000000" pitchFamily="2" charset="0"/>
              </a:rPr>
              <a:t>Progressive Matrices</a:t>
            </a:r>
            <a:br>
              <a:rPr lang="en-US" sz="2400" dirty="0">
                <a:latin typeface="Segoe Print" panose="02000600000000000000" pitchFamily="2" charset="0"/>
              </a:rPr>
            </a:br>
            <a:endParaRPr lang="en-US" sz="11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>
                <a:latin typeface="Segoe Print" panose="02000600000000000000" pitchFamily="2" charset="0"/>
              </a:rPr>
              <a:t>Principles of CS7637</a:t>
            </a:r>
          </a:p>
        </p:txBody>
      </p:sp>
    </p:spTree>
    <p:extLst>
      <p:ext uri="{BB962C8B-B14F-4D97-AF65-F5344CB8AC3E}">
        <p14:creationId xmlns:p14="http://schemas.microsoft.com/office/powerpoint/2010/main" val="19671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You will learn…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Core methods of knowledge-based AI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Tasks addressed by knowledge-based AI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How knowledge-based AI agents use these methods to address these tasks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The relationship between AI and human cognition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7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You will be able to…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Design and implement a knowledge-based AI agent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Use these strategies and agents to address complex, practical problems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Use the design and results of these agents to reflect on human cognition</a:t>
            </a:r>
          </a:p>
        </p:txBody>
      </p:sp>
    </p:spTree>
    <p:extLst>
      <p:ext uri="{BB962C8B-B14F-4D97-AF65-F5344CB8AC3E}">
        <p14:creationId xmlns:p14="http://schemas.microsoft.com/office/powerpoint/2010/main" val="107630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You will learn by…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Learning by Example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Learning by Doing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Project-Based Learning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endParaRPr lang="en-US" sz="11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Personalization</a:t>
            </a: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11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Learning by Reflection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7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You will complete…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Projects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Short assignments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Tests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Exercises</a:t>
            </a:r>
          </a:p>
          <a:p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Discussions</a:t>
            </a:r>
            <a:endParaRPr lang="en-US" sz="2400" dirty="0">
              <a:latin typeface="Segoe Print" panose="02000600000000000000" pitchFamily="2" charset="0"/>
            </a:endParaRPr>
          </a:p>
          <a:p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96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Raven’s Progressive Matrices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Test written in the 1930s to examine general intelligence.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Consists of 60 multiple-choice visual analogy problems.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Unique in that problems are strictly visual.</a:t>
            </a:r>
            <a:br>
              <a:rPr lang="en-US" sz="2400" dirty="0" smtClean="0">
                <a:latin typeface="Segoe Print" panose="02000600000000000000" pitchFamily="2" charset="0"/>
              </a:rPr>
            </a:br>
            <a:endParaRPr lang="en-US" sz="11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Widespread usage as a valid test for intelligence.</a:t>
            </a:r>
          </a:p>
        </p:txBody>
      </p:sp>
    </p:spTree>
    <p:extLst>
      <p:ext uri="{BB962C8B-B14F-4D97-AF65-F5344CB8AC3E}">
        <p14:creationId xmlns:p14="http://schemas.microsoft.com/office/powerpoint/2010/main" val="62950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857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Problems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2x2 matrix problems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3x3 matrix problems</a:t>
            </a:r>
          </a:p>
          <a:p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12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2x1 </a:t>
            </a:r>
            <a:r>
              <a:rPr lang="en-US" sz="2400" dirty="0">
                <a:latin typeface="Segoe Print" panose="02000600000000000000" pitchFamily="2" charset="0"/>
              </a:rPr>
              <a:t>matrix problems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0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475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0537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860" y="72831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542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5322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5101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4881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46605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44400" y="2571750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125756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401586" y="1045146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44092" y="93862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349700" y="1045146"/>
            <a:ext cx="710493" cy="711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978189" y="90112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62242" y="27820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57832" y="2782062"/>
            <a:ext cx="921720" cy="923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6463445" y="2887884"/>
            <a:ext cx="710493" cy="711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ChangeAspect="1"/>
          </p:cNvSpPr>
          <p:nvPr/>
        </p:nvSpPr>
        <p:spPr>
          <a:xfrm>
            <a:off x="4965650" y="2887884"/>
            <a:ext cx="710493" cy="7118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28244" y="274456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970057" y="2887884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817219" y="2744569"/>
            <a:ext cx="998535" cy="998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961236" y="2889287"/>
            <a:ext cx="710500" cy="7104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753480" y="728758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8800" dirty="0">
              <a:solidFill>
                <a:schemeClr val="accent1">
                  <a:lumMod val="40000"/>
                  <a:lumOff val="6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475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A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0537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>
                <a:latin typeface="Arial Narrow" panose="020B0606020202030204" pitchFamily="34" charset="0"/>
                <a:ea typeface="Dotum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32860" y="359426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C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53480" y="35897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#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5424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1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5322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2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5101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3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48809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4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46605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5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44400" y="22024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24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6</a:t>
            </a:r>
            <a:endParaRPr lang="en-US" sz="24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5424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5322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5101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8809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46605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44400" y="3915918"/>
            <a:ext cx="134417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l-GR" sz="2400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8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525</Words>
  <Application>Microsoft Office PowerPoint</Application>
  <PresentationFormat>On-screen Show (16:9)</PresentationFormat>
  <Paragraphs>402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76</cp:revision>
  <dcterms:created xsi:type="dcterms:W3CDTF">2014-03-07T02:05:43Z</dcterms:created>
  <dcterms:modified xsi:type="dcterms:W3CDTF">2015-05-12T19:15:49Z</dcterms:modified>
</cp:coreProperties>
</file>