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52" r:id="rId3"/>
    <p:sldId id="277" r:id="rId4"/>
    <p:sldId id="348" r:id="rId5"/>
    <p:sldId id="311" r:id="rId6"/>
    <p:sldId id="320" r:id="rId7"/>
    <p:sldId id="280" r:id="rId8"/>
    <p:sldId id="324" r:id="rId9"/>
    <p:sldId id="325" r:id="rId10"/>
    <p:sldId id="283" r:id="rId11"/>
    <p:sldId id="328" r:id="rId12"/>
    <p:sldId id="329" r:id="rId13"/>
    <p:sldId id="330" r:id="rId14"/>
    <p:sldId id="303" r:id="rId15"/>
    <p:sldId id="305" r:id="rId16"/>
    <p:sldId id="286" r:id="rId17"/>
    <p:sldId id="301" r:id="rId18"/>
    <p:sldId id="308" r:id="rId19"/>
    <p:sldId id="349" r:id="rId20"/>
    <p:sldId id="310" r:id="rId21"/>
    <p:sldId id="333" r:id="rId22"/>
    <p:sldId id="334" r:id="rId23"/>
    <p:sldId id="335" r:id="rId24"/>
    <p:sldId id="337" r:id="rId25"/>
    <p:sldId id="336" r:id="rId26"/>
    <p:sldId id="353" r:id="rId27"/>
    <p:sldId id="354" r:id="rId28"/>
    <p:sldId id="376" r:id="rId29"/>
    <p:sldId id="372" r:id="rId30"/>
    <p:sldId id="371" r:id="rId31"/>
    <p:sldId id="345" r:id="rId32"/>
    <p:sldId id="300" r:id="rId33"/>
    <p:sldId id="358" r:id="rId34"/>
    <p:sldId id="359" r:id="rId35"/>
    <p:sldId id="362" r:id="rId36"/>
    <p:sldId id="364" r:id="rId37"/>
    <p:sldId id="365" r:id="rId38"/>
    <p:sldId id="366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86311" autoAdjust="0"/>
  </p:normalViewPr>
  <p:slideViewPr>
    <p:cSldViewPr snapToObjects="1">
      <p:cViewPr varScale="1">
        <p:scale>
          <a:sx n="90" d="100"/>
          <a:sy n="90" d="100"/>
        </p:scale>
        <p:origin x="1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00400" y="1189170"/>
            <a:ext cx="2743200" cy="2743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  <a:ea typeface="Dotum" panose="020B0600000101010101" pitchFamily="34" charset="-127"/>
              </a:rPr>
              <a:t>Semantic Networks</a:t>
            </a:r>
          </a:p>
        </p:txBody>
      </p:sp>
    </p:spTree>
    <p:extLst>
      <p:ext uri="{BB962C8B-B14F-4D97-AF65-F5344CB8AC3E}">
        <p14:creationId xmlns:p14="http://schemas.microsoft.com/office/powerpoint/2010/main" val="117875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>
                <a:latin typeface="Segoe Print" panose="02000600000000000000" pitchFamily="2" charset="0"/>
              </a:rPr>
              <a:t>Characteristics of Good Representations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Make relationships explicit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1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Expose natural constraints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Bring objects and relations together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Exclude extraneous details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Transparent, concise, complete, fast, computable</a:t>
            </a:r>
          </a:p>
        </p:txBody>
      </p:sp>
    </p:spTree>
    <p:extLst>
      <p:ext uri="{BB962C8B-B14F-4D97-AF65-F5344CB8AC3E}">
        <p14:creationId xmlns:p14="http://schemas.microsoft.com/office/powerpoint/2010/main" val="211118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90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>
                <a:latin typeface="Segoe Print" panose="02000600000000000000" pitchFamily="2" charset="0"/>
              </a:rPr>
              <a:t>Guards &amp; Prisoners Problem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Also known by other names (cannibals and missionaries, jealous husbands, brothers and sisters).</a:t>
            </a:r>
          </a:p>
          <a:p>
            <a:endParaRPr lang="en-US" sz="11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Originally appeared in the 1200-year-old text </a:t>
            </a:r>
            <a:r>
              <a:rPr lang="en-US" sz="2400" u="sng" dirty="0" err="1">
                <a:latin typeface="Segoe Print" panose="02000600000000000000" pitchFamily="2" charset="0"/>
              </a:rPr>
              <a:t>Propositiones</a:t>
            </a:r>
            <a:r>
              <a:rPr lang="en-US" sz="2400" u="sng" dirty="0">
                <a:latin typeface="Segoe Print" panose="02000600000000000000" pitchFamily="2" charset="0"/>
              </a:rPr>
              <a:t> ad </a:t>
            </a:r>
            <a:r>
              <a:rPr lang="en-US" sz="2400" u="sng" dirty="0" err="1">
                <a:latin typeface="Segoe Print" panose="02000600000000000000" pitchFamily="2" charset="0"/>
              </a:rPr>
              <a:t>Acuendos</a:t>
            </a:r>
            <a:r>
              <a:rPr lang="en-US" sz="2400" u="sng" dirty="0">
                <a:latin typeface="Segoe Print" panose="02000600000000000000" pitchFamily="2" charset="0"/>
              </a:rPr>
              <a:t> </a:t>
            </a:r>
            <a:r>
              <a:rPr lang="en-US" sz="2400" u="sng" dirty="0" err="1">
                <a:latin typeface="Segoe Print" panose="02000600000000000000" pitchFamily="2" charset="0"/>
              </a:rPr>
              <a:t>Juvenes</a:t>
            </a:r>
            <a:r>
              <a:rPr lang="en-US" sz="2400" dirty="0">
                <a:latin typeface="Segoe Print" panose="02000600000000000000" pitchFamily="2" charset="0"/>
              </a:rPr>
              <a:t>.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1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Used by throughout AI for problem representation.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>
                <a:latin typeface="Segoe Print" panose="02000600000000000000" pitchFamily="2" charset="0"/>
              </a:rPr>
              <a:t>Guards &amp; Prisoners Problem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Three guards and three prisoners must cross river.</a:t>
            </a:r>
          </a:p>
          <a:p>
            <a:endParaRPr lang="en-US" sz="11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Boat may take only one or two people at a time.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1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Prisoners may never outnumber guards on either coast, though prisoners may be alone on either coast).</a:t>
            </a: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6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28" idx="3"/>
            <a:endCxn id="17" idx="1"/>
          </p:cNvCxnSpPr>
          <p:nvPr/>
        </p:nvCxnSpPr>
        <p:spPr>
          <a:xfrm flipV="1">
            <a:off x="3551510" y="2475742"/>
            <a:ext cx="1925765" cy="4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8310" y="1737192"/>
            <a:ext cx="2743200" cy="14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91440" bIns="0" rtlCol="0" anchor="ctr"/>
          <a:lstStyle/>
          <a:p>
            <a:pPr algn="ctr"/>
            <a:endParaRPr lang="en-US" sz="2400" spc="-1000">
              <a:latin typeface="Webdings" panose="05030102010509060703" pitchFamily="18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310" y="1737190"/>
            <a:ext cx="1371599" cy="1477108"/>
          </a:xfrm>
          <a:prstGeom prst="rect">
            <a:avLst/>
          </a:prstGeom>
          <a:noFill/>
        </p:spPr>
        <p:txBody>
          <a:bodyPr wrap="square" lIns="0" tIns="0" rIns="91440" bIns="0" rtlCol="0" anchor="ctr">
            <a:noAutofit/>
          </a:bodyPr>
          <a:lstStyle/>
          <a:p>
            <a:r>
              <a:rPr lang="en-US" sz="4000" spc="-1000" dirty="0">
                <a:solidFill>
                  <a:schemeClr val="accent1"/>
                </a:solidFill>
                <a:latin typeface="Webdings" panose="05030102010509060703" pitchFamily="18" charset="2"/>
              </a:rPr>
              <a:t></a:t>
            </a:r>
          </a:p>
          <a:p>
            <a:r>
              <a:rPr lang="en-US" sz="4000" spc="-1000" dirty="0">
                <a:solidFill>
                  <a:schemeClr val="accent6"/>
                </a:solidFill>
                <a:latin typeface="Webdings" panose="05030102010509060703" pitchFamily="18" charset="2"/>
              </a:rPr>
              <a:t>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11585" y="2391879"/>
            <a:ext cx="536650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2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2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20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477275" y="1737188"/>
            <a:ext cx="2743200" cy="1477110"/>
            <a:chOff x="923525" y="1737186"/>
            <a:chExt cx="2743200" cy="1477110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923525" y="1737186"/>
              <a:ext cx="2743200" cy="1477110"/>
              <a:chOff x="155425" y="2110889"/>
              <a:chExt cx="1497795" cy="8065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 anchor="ctr">
                <a:noAutofit/>
              </a:bodyPr>
              <a:lstStyle/>
              <a:p>
                <a:r>
                  <a:rPr lang="en-US" sz="4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40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026800" y="2391875"/>
              <a:ext cx="536650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20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20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79909" y="1737192"/>
            <a:ext cx="1371599" cy="1477108"/>
          </a:xfrm>
          <a:prstGeom prst="rect">
            <a:avLst/>
          </a:prstGeom>
          <a:noFill/>
        </p:spPr>
        <p:txBody>
          <a:bodyPr wrap="square" lIns="0" tIns="0" rIns="91440" bIns="0" rtlCol="0" anchor="ctr">
            <a:noAutofit/>
          </a:bodyPr>
          <a:lstStyle/>
          <a:p>
            <a:pPr algn="r"/>
            <a:r>
              <a:rPr lang="en-US" sz="4000" spc="-1000" dirty="0">
                <a:solidFill>
                  <a:schemeClr val="accent1"/>
                </a:solidFill>
                <a:latin typeface="Webdings" panose="05030102010509060703" pitchFamily="18" charset="2"/>
              </a:rPr>
              <a:t></a:t>
            </a:r>
          </a:p>
          <a:p>
            <a:pPr algn="r"/>
            <a:r>
              <a:rPr lang="en-US" sz="4000" spc="-1000" dirty="0">
                <a:solidFill>
                  <a:schemeClr val="accent6"/>
                </a:solidFill>
                <a:latin typeface="Webdings" panose="05030102010509060703" pitchFamily="18" charset="2"/>
              </a:rPr>
              <a:t>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7085" y="1745573"/>
            <a:ext cx="1371599" cy="1477108"/>
          </a:xfrm>
          <a:prstGeom prst="rect">
            <a:avLst/>
          </a:prstGeom>
          <a:noFill/>
        </p:spPr>
        <p:txBody>
          <a:bodyPr wrap="square" lIns="0" tIns="0" rIns="91440" bIns="0" rtlCol="0" anchor="ctr">
            <a:noAutofit/>
          </a:bodyPr>
          <a:lstStyle/>
          <a:p>
            <a:pPr algn="r"/>
            <a:r>
              <a:rPr lang="en-US" sz="4000" spc="-1000" dirty="0">
                <a:solidFill>
                  <a:schemeClr val="accent1"/>
                </a:solidFill>
                <a:latin typeface="Webdings" panose="05030102010509060703" pitchFamily="18" charset="2"/>
              </a:rPr>
              <a:t></a:t>
            </a:r>
          </a:p>
          <a:p>
            <a:pPr algn="r"/>
            <a:r>
              <a:rPr lang="en-US" sz="4000" spc="-1000" dirty="0">
                <a:solidFill>
                  <a:schemeClr val="accent6"/>
                </a:solidFill>
                <a:latin typeface="Webdings" panose="05030102010509060703" pitchFamily="18" charset="2"/>
              </a:rPr>
              <a:t>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1508" y="1868162"/>
            <a:ext cx="1925764" cy="69128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ctr"/>
            <a:r>
              <a:rPr lang="en-US" sz="40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r>
              <a:rPr lang="en-US" sz="40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40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662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28" idx="3"/>
          </p:cNvCxnSpPr>
          <p:nvPr/>
        </p:nvCxnSpPr>
        <p:spPr>
          <a:xfrm flipV="1">
            <a:off x="1653220" y="2475737"/>
            <a:ext cx="576075" cy="2"/>
          </a:xfrm>
          <a:prstGeom prst="straightConnector1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30" idx="3"/>
            <a:endCxn id="36" idx="1"/>
          </p:cNvCxnSpPr>
          <p:nvPr/>
        </p:nvCxnSpPr>
        <p:spPr>
          <a:xfrm flipV="1">
            <a:off x="1653219" y="478678"/>
            <a:ext cx="576076" cy="1997061"/>
          </a:xfrm>
          <a:prstGeom prst="curvedConnector3">
            <a:avLst>
              <a:gd name="adj1" fmla="val 14286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8" idx="3"/>
            <a:endCxn id="52" idx="1"/>
          </p:cNvCxnSpPr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30" idx="3"/>
          </p:cNvCxnSpPr>
          <p:nvPr/>
        </p:nvCxnSpPr>
        <p:spPr>
          <a:xfrm flipV="1">
            <a:off x="1653219" y="1477207"/>
            <a:ext cx="576076" cy="998532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30" idx="3"/>
            <a:endCxn id="47" idx="1"/>
          </p:cNvCxnSpPr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29295" y="75425"/>
            <a:ext cx="1497795" cy="806506"/>
            <a:chOff x="155425" y="2110889"/>
            <a:chExt cx="1497795" cy="806506"/>
          </a:xfrm>
        </p:grpSpPr>
        <p:sp>
          <p:nvSpPr>
            <p:cNvPr id="35" name="Rectangle 34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  <a:sym typeface="Webdings"/>
                </a:rPr>
                <a:t></a:t>
              </a:r>
              <a:endParaRPr lang="en-US" sz="2400" spc="-1000" dirty="0">
                <a:solidFill>
                  <a:schemeClr val="accent1"/>
                </a:solidFill>
                <a:latin typeface="Webdings" panose="05030102010509060703" pitchFamily="18" charset="2"/>
              </a:endParaRP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071014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069544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229294" y="2072484"/>
            <a:ext cx="1497795" cy="806506"/>
            <a:chOff x="155425" y="2110889"/>
            <a:chExt cx="1497795" cy="806506"/>
          </a:xfrm>
        </p:grpSpPr>
        <p:sp>
          <p:nvSpPr>
            <p:cNvPr id="83" name="Rectangle 82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29295" y="1035700"/>
            <a:ext cx="1497795" cy="806506"/>
            <a:chOff x="155425" y="2110889"/>
            <a:chExt cx="1497795" cy="806506"/>
          </a:xfrm>
        </p:grpSpPr>
        <p:sp>
          <p:nvSpPr>
            <p:cNvPr id="87" name="Rectangle 8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kern="10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06840" y="75871"/>
            <a:ext cx="42245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30030" y="1035701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5893" y="2072486"/>
            <a:ext cx="533401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99881" y="307101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59763" y="39481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59763" y="1355088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5976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59763" y="339040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388933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2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/>
          <p:cNvCxnSpPr/>
          <p:nvPr/>
        </p:nvCxnSpPr>
        <p:spPr>
          <a:xfrm flipV="1">
            <a:off x="1653220" y="2475737"/>
            <a:ext cx="576075" cy="2"/>
          </a:xfrm>
          <a:prstGeom prst="straightConnector1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V="1">
            <a:off x="1653219" y="478678"/>
            <a:ext cx="576076" cy="1997061"/>
          </a:xfrm>
          <a:prstGeom prst="curvedConnector3">
            <a:avLst>
              <a:gd name="adj1" fmla="val 14286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flipV="1">
            <a:off x="1653219" y="1477207"/>
            <a:ext cx="576076" cy="998532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29295" y="75425"/>
            <a:ext cx="1497795" cy="806506"/>
            <a:chOff x="155425" y="2110889"/>
            <a:chExt cx="1497795" cy="806506"/>
          </a:xfrm>
        </p:grpSpPr>
        <p:sp>
          <p:nvSpPr>
            <p:cNvPr id="35" name="Rectangle 34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  <a:sym typeface="Webdings"/>
                </a:rPr>
                <a:t></a:t>
              </a:r>
              <a:endParaRPr lang="en-US" sz="2400" spc="-1000" dirty="0">
                <a:solidFill>
                  <a:schemeClr val="accent1"/>
                </a:solidFill>
                <a:latin typeface="Webdings" panose="05030102010509060703" pitchFamily="18" charset="2"/>
              </a:endParaRP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071014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069544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229294" y="2072484"/>
            <a:ext cx="1497795" cy="806506"/>
            <a:chOff x="155425" y="2110889"/>
            <a:chExt cx="1497795" cy="806506"/>
          </a:xfrm>
        </p:grpSpPr>
        <p:sp>
          <p:nvSpPr>
            <p:cNvPr id="83" name="Rectangle 82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29295" y="1035700"/>
            <a:ext cx="1497795" cy="806506"/>
            <a:chOff x="155425" y="2110889"/>
            <a:chExt cx="1497795" cy="806506"/>
          </a:xfrm>
        </p:grpSpPr>
        <p:sp>
          <p:nvSpPr>
            <p:cNvPr id="87" name="Rectangle 8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kern="10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06840" y="75871"/>
            <a:ext cx="42245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30030" y="1035701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5893" y="2072486"/>
            <a:ext cx="533401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99881" y="307101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59763" y="39481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59763" y="1355088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5976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59763" y="339040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388933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520992" y="21477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2520992" y="2018539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2520992" y="4015596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6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urved Connector 64"/>
          <p:cNvCxnSpPr/>
          <p:nvPr/>
        </p:nvCxnSpPr>
        <p:spPr>
          <a:xfrm flipV="1">
            <a:off x="1653219" y="1477207"/>
            <a:ext cx="576076" cy="998532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33" name="Rectangle 32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229295" y="3071014"/>
            <a:ext cx="1497795" cy="806506"/>
            <a:chOff x="155425" y="2110889"/>
            <a:chExt cx="1497795" cy="806506"/>
          </a:xfrm>
        </p:grpSpPr>
        <p:sp>
          <p:nvSpPr>
            <p:cNvPr id="43" name="Rectangle 42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29295" y="1035700"/>
            <a:ext cx="1497795" cy="806506"/>
            <a:chOff x="155425" y="2110889"/>
            <a:chExt cx="1497795" cy="806506"/>
          </a:xfrm>
        </p:grpSpPr>
        <p:sp>
          <p:nvSpPr>
            <p:cNvPr id="54" name="Rectangle 53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kern="10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730030" y="1035701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99881" y="307101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59763" y="1355088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59763" y="339040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urved Connector 51"/>
          <p:cNvCxnSpPr>
            <a:stCxn id="47" idx="3"/>
          </p:cNvCxnSpPr>
          <p:nvPr/>
        </p:nvCxnSpPr>
        <p:spPr>
          <a:xfrm flipV="1">
            <a:off x="1653219" y="1477207"/>
            <a:ext cx="576076" cy="998532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7" idx="3"/>
            <a:endCxn id="49" idx="1"/>
          </p:cNvCxnSpPr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1" idx="3"/>
            <a:endCxn id="98" idx="1"/>
          </p:cNvCxnSpPr>
          <p:nvPr/>
        </p:nvCxnSpPr>
        <p:spPr>
          <a:xfrm flipV="1">
            <a:off x="3727089" y="2475737"/>
            <a:ext cx="1036934" cy="99853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67" idx="3"/>
            <a:endCxn id="97" idx="1"/>
          </p:cNvCxnSpPr>
          <p:nvPr/>
        </p:nvCxnSpPr>
        <p:spPr>
          <a:xfrm>
            <a:off x="3727090" y="1438954"/>
            <a:ext cx="1036933" cy="1036784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37" name="Rectangle 3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29295" y="3071014"/>
            <a:ext cx="1497795" cy="806506"/>
            <a:chOff x="155425" y="2110889"/>
            <a:chExt cx="1497795" cy="806506"/>
          </a:xfrm>
        </p:grpSpPr>
        <p:sp>
          <p:nvSpPr>
            <p:cNvPr id="49" name="Rectangle 48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29295" y="1035700"/>
            <a:ext cx="1497795" cy="806506"/>
            <a:chOff x="155425" y="2110889"/>
            <a:chExt cx="1497795" cy="806506"/>
          </a:xfrm>
        </p:grpSpPr>
        <p:sp>
          <p:nvSpPr>
            <p:cNvPr id="67" name="Rectangle 6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kern="10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764023" y="2072484"/>
            <a:ext cx="1497795" cy="806506"/>
            <a:chOff x="155425" y="2110889"/>
            <a:chExt cx="1497795" cy="806506"/>
          </a:xfrm>
        </p:grpSpPr>
        <p:sp>
          <p:nvSpPr>
            <p:cNvPr id="97" name="Rectangle 9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30030" y="1035701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99881" y="307101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59763" y="1355088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59763" y="339040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94492" y="239138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30850" y="311522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ct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0850" y="13811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ct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35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37" name="Rectangle 3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29295" y="3071014"/>
            <a:ext cx="1497795" cy="806506"/>
            <a:chOff x="155425" y="2110889"/>
            <a:chExt cx="1497795" cy="806506"/>
          </a:xfrm>
        </p:grpSpPr>
        <p:sp>
          <p:nvSpPr>
            <p:cNvPr id="49" name="Rectangle 48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29295" y="1035700"/>
            <a:ext cx="1497795" cy="806506"/>
            <a:chOff x="155425" y="2110889"/>
            <a:chExt cx="1497795" cy="806506"/>
          </a:xfrm>
        </p:grpSpPr>
        <p:sp>
          <p:nvSpPr>
            <p:cNvPr id="67" name="Rectangle 6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kern="10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30030" y="1035701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99881" y="307101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59763" y="1355088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59763" y="339040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64023" y="2072484"/>
            <a:ext cx="1497795" cy="806506"/>
            <a:chOff x="4764023" y="2072484"/>
            <a:chExt cx="1497795" cy="806506"/>
          </a:xfrm>
        </p:grpSpPr>
        <p:grpSp>
          <p:nvGrpSpPr>
            <p:cNvPr id="96" name="Group 95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</a:p>
              <a:p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30850" y="311522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ct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0850" y="13811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ct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183540" y="881930"/>
            <a:ext cx="1497795" cy="806506"/>
            <a:chOff x="4764023" y="2072484"/>
            <a:chExt cx="1497795" cy="806506"/>
          </a:xfrm>
        </p:grpSpPr>
        <p:grpSp>
          <p:nvGrpSpPr>
            <p:cNvPr id="61" name="Group 60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</a:p>
              <a:p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183540" y="2072484"/>
            <a:ext cx="1497795" cy="806506"/>
            <a:chOff x="4764023" y="2072484"/>
            <a:chExt cx="1497795" cy="806506"/>
          </a:xfrm>
        </p:grpSpPr>
        <p:grpSp>
          <p:nvGrpSpPr>
            <p:cNvPr id="70" name="Group 69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</a:t>
                </a:r>
              </a:p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183540" y="3263039"/>
            <a:ext cx="1497795" cy="806506"/>
            <a:chOff x="4764023" y="2072484"/>
            <a:chExt cx="1497795" cy="806506"/>
          </a:xfrm>
        </p:grpSpPr>
        <p:grpSp>
          <p:nvGrpSpPr>
            <p:cNvPr id="76" name="Group 75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684275" y="881931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4274" y="2072486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84273" y="3265611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82" name="Curved Connector 81"/>
          <p:cNvCxnSpPr/>
          <p:nvPr/>
        </p:nvCxnSpPr>
        <p:spPr>
          <a:xfrm flipV="1">
            <a:off x="6261819" y="1285184"/>
            <a:ext cx="921721" cy="1190554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>
            <a:off x="6261820" y="2475738"/>
            <a:ext cx="921720" cy="1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>
            <a:off x="6261820" y="2475738"/>
            <a:ext cx="921720" cy="1190554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flipV="1">
            <a:off x="1653219" y="1477207"/>
            <a:ext cx="576076" cy="998532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flipV="1">
            <a:off x="3727089" y="2475737"/>
            <a:ext cx="1036934" cy="99853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>
            <a:off x="3727090" y="1438954"/>
            <a:ext cx="1036933" cy="1036784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8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37" name="Rectangle 3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29295" y="3071014"/>
            <a:ext cx="1497795" cy="806506"/>
            <a:chOff x="155425" y="2110889"/>
            <a:chExt cx="1497795" cy="806506"/>
          </a:xfrm>
        </p:grpSpPr>
        <p:sp>
          <p:nvSpPr>
            <p:cNvPr id="49" name="Rectangle 48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29295" y="1035700"/>
            <a:ext cx="1497795" cy="806506"/>
            <a:chOff x="155425" y="2110889"/>
            <a:chExt cx="1497795" cy="806506"/>
          </a:xfrm>
        </p:grpSpPr>
        <p:sp>
          <p:nvSpPr>
            <p:cNvPr id="67" name="Rectangle 6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kern="10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30030" y="1035701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99881" y="307101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59763" y="1355088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59763" y="339040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64023" y="2072484"/>
            <a:ext cx="1497795" cy="806506"/>
            <a:chOff x="4764023" y="2072484"/>
            <a:chExt cx="1497795" cy="806506"/>
          </a:xfrm>
        </p:grpSpPr>
        <p:grpSp>
          <p:nvGrpSpPr>
            <p:cNvPr id="96" name="Group 95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</a:p>
              <a:p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30850" y="311522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ct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0850" y="13811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ct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183540" y="881930"/>
            <a:ext cx="1497795" cy="806506"/>
            <a:chOff x="4764023" y="2072484"/>
            <a:chExt cx="1497795" cy="806506"/>
          </a:xfrm>
        </p:grpSpPr>
        <p:grpSp>
          <p:nvGrpSpPr>
            <p:cNvPr id="61" name="Group 60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</a:p>
              <a:p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183540" y="2072484"/>
            <a:ext cx="1497795" cy="806506"/>
            <a:chOff x="4764023" y="2072484"/>
            <a:chExt cx="1497795" cy="806506"/>
          </a:xfrm>
        </p:grpSpPr>
        <p:grpSp>
          <p:nvGrpSpPr>
            <p:cNvPr id="70" name="Group 69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</a:t>
                </a:r>
              </a:p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183540" y="3263039"/>
            <a:ext cx="1497795" cy="806506"/>
            <a:chOff x="4764023" y="2072484"/>
            <a:chExt cx="1497795" cy="806506"/>
          </a:xfrm>
        </p:grpSpPr>
        <p:grpSp>
          <p:nvGrpSpPr>
            <p:cNvPr id="76" name="Group 75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684275" y="881931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4274" y="2072486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84273" y="3265611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2" name="Multiply 81"/>
          <p:cNvSpPr/>
          <p:nvPr/>
        </p:nvSpPr>
        <p:spPr>
          <a:xfrm>
            <a:off x="7475238" y="82749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7475237" y="3208599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urved Connector 84"/>
          <p:cNvCxnSpPr/>
          <p:nvPr/>
        </p:nvCxnSpPr>
        <p:spPr>
          <a:xfrm flipV="1">
            <a:off x="6261819" y="1285184"/>
            <a:ext cx="921721" cy="1190554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/>
          <p:nvPr/>
        </p:nvCxnSpPr>
        <p:spPr>
          <a:xfrm>
            <a:off x="6261820" y="2475738"/>
            <a:ext cx="921720" cy="1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>
            <a:off x="6261820" y="2475738"/>
            <a:ext cx="921720" cy="1190554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flipV="1">
            <a:off x="1653219" y="1477207"/>
            <a:ext cx="576076" cy="998532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flipV="1">
            <a:off x="3727089" y="2475737"/>
            <a:ext cx="1036934" cy="99853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>
            <a:off x="3727090" y="1438954"/>
            <a:ext cx="1036933" cy="1036784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5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5"/>
          </p:cNvCxnSpPr>
          <p:nvPr/>
        </p:nvCxnSpPr>
        <p:spPr>
          <a:xfrm flipH="1" flipV="1">
            <a:off x="6170146" y="4169896"/>
            <a:ext cx="1205419" cy="1051799"/>
          </a:xfrm>
          <a:prstGeom prst="straightConnector1">
            <a:avLst/>
          </a:prstGeom>
          <a:ln w="127000"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 Networks</a:t>
            </a:r>
          </a:p>
        </p:txBody>
      </p:sp>
      <p:sp>
        <p:nvSpPr>
          <p:cNvPr id="23" name="Oval 22"/>
          <p:cNvSpPr/>
          <p:nvPr/>
        </p:nvSpPr>
        <p:spPr>
          <a:xfrm>
            <a:off x="292058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Generate and Test</a:t>
            </a:r>
          </a:p>
        </p:txBody>
      </p:sp>
      <p:sp>
        <p:nvSpPr>
          <p:cNvPr id="25" name="Oval 24"/>
          <p:cNvSpPr/>
          <p:nvPr/>
        </p:nvSpPr>
        <p:spPr>
          <a:xfrm>
            <a:off x="3785620" y="370744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Problem Reduction</a:t>
            </a:r>
          </a:p>
        </p:txBody>
      </p:sp>
      <p:sp>
        <p:nvSpPr>
          <p:cNvPr id="27" name="Oval 26"/>
          <p:cNvSpPr/>
          <p:nvPr/>
        </p:nvSpPr>
        <p:spPr>
          <a:xfrm>
            <a:off x="2518814" y="30161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Means-Ends Analysis</a:t>
            </a:r>
          </a:p>
        </p:txBody>
      </p:sp>
      <p:cxnSp>
        <p:nvCxnSpPr>
          <p:cNvPr id="19" name="Straight Arrow Connector 18"/>
          <p:cNvCxnSpPr>
            <a:stCxn id="6" idx="4"/>
            <a:endCxn id="23" idx="0"/>
          </p:cNvCxnSpPr>
          <p:nvPr/>
        </p:nvCxnSpPr>
        <p:spPr>
          <a:xfrm flipH="1">
            <a:off x="3697825" y="1234100"/>
            <a:ext cx="85587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4"/>
            <a:endCxn id="27" idx="0"/>
          </p:cNvCxnSpPr>
          <p:nvPr/>
        </p:nvCxnSpPr>
        <p:spPr>
          <a:xfrm flipH="1">
            <a:off x="3296054" y="2686965"/>
            <a:ext cx="401771" cy="32919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5" idx="0"/>
          </p:cNvCxnSpPr>
          <p:nvPr/>
        </p:nvCxnSpPr>
        <p:spPr>
          <a:xfrm>
            <a:off x="3697825" y="2686965"/>
            <a:ext cx="865035" cy="10204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Fundamentals</a:t>
            </a:r>
          </a:p>
        </p:txBody>
      </p:sp>
      <p:sp>
        <p:nvSpPr>
          <p:cNvPr id="16" name="Oval 15"/>
          <p:cNvSpPr/>
          <p:nvPr/>
        </p:nvSpPr>
        <p:spPr>
          <a:xfrm>
            <a:off x="468721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Production Systems</a:t>
            </a:r>
          </a:p>
        </p:txBody>
      </p:sp>
      <p:cxnSp>
        <p:nvCxnSpPr>
          <p:cNvPr id="17" name="Straight Arrow Connector 16"/>
          <p:cNvCxnSpPr>
            <a:stCxn id="6" idx="4"/>
            <a:endCxn id="16" idx="0"/>
          </p:cNvCxnSpPr>
          <p:nvPr/>
        </p:nvCxnSpPr>
        <p:spPr>
          <a:xfrm>
            <a:off x="4553700" y="1234100"/>
            <a:ext cx="91075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15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37" name="Rectangle 3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29295" y="3071014"/>
            <a:ext cx="1497795" cy="806506"/>
            <a:chOff x="155425" y="2110889"/>
            <a:chExt cx="1497795" cy="806506"/>
          </a:xfrm>
        </p:grpSpPr>
        <p:sp>
          <p:nvSpPr>
            <p:cNvPr id="49" name="Rectangle 48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29295" y="1035700"/>
            <a:ext cx="1497795" cy="806506"/>
            <a:chOff x="155425" y="2110889"/>
            <a:chExt cx="1497795" cy="806506"/>
          </a:xfrm>
        </p:grpSpPr>
        <p:sp>
          <p:nvSpPr>
            <p:cNvPr id="67" name="Rectangle 6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kern="10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30030" y="1035701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99881" y="307101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59763" y="1355088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59763" y="339040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64023" y="2072484"/>
            <a:ext cx="1497795" cy="806506"/>
            <a:chOff x="4764023" y="2072484"/>
            <a:chExt cx="1497795" cy="806506"/>
          </a:xfrm>
        </p:grpSpPr>
        <p:grpSp>
          <p:nvGrpSpPr>
            <p:cNvPr id="96" name="Group 95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</a:p>
              <a:p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30850" y="311522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ct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0850" y="13811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ct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183540" y="2072484"/>
            <a:ext cx="1497795" cy="806506"/>
            <a:chOff x="4764023" y="2072484"/>
            <a:chExt cx="1497795" cy="806506"/>
          </a:xfrm>
        </p:grpSpPr>
        <p:grpSp>
          <p:nvGrpSpPr>
            <p:cNvPr id="70" name="Group 69"/>
            <p:cNvGrpSpPr/>
            <p:nvPr/>
          </p:nvGrpSpPr>
          <p:grpSpPr>
            <a:xfrm>
              <a:off x="4764023" y="2072484"/>
              <a:ext cx="1497795" cy="806506"/>
              <a:chOff x="155425" y="2110889"/>
              <a:chExt cx="1497795" cy="806506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</a:t>
                </a:r>
              </a:p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5294492" y="2391380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684274" y="2072486"/>
            <a:ext cx="49926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85" name="Curved Connector 84"/>
          <p:cNvCxnSpPr/>
          <p:nvPr/>
        </p:nvCxnSpPr>
        <p:spPr>
          <a:xfrm>
            <a:off x="6261820" y="2475738"/>
            <a:ext cx="921720" cy="1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flipV="1">
            <a:off x="1653219" y="1477207"/>
            <a:ext cx="576076" cy="998532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flipV="1">
            <a:off x="3727089" y="2475737"/>
            <a:ext cx="1036934" cy="99853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>
            <a:off x="3727090" y="1438954"/>
            <a:ext cx="1036933" cy="1036784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6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93829" y="1496409"/>
            <a:ext cx="1497795" cy="806506"/>
            <a:chOff x="155425" y="2110889"/>
            <a:chExt cx="1497795" cy="806506"/>
          </a:xfrm>
        </p:grpSpPr>
        <p:sp>
          <p:nvSpPr>
            <p:cNvPr id="41" name="Rectangle 4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pc="-1000">
                <a:latin typeface="Webdings" panose="05030102010509060703" pitchFamily="18" charset="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8865" y="1496411"/>
            <a:ext cx="1497795" cy="806506"/>
            <a:chOff x="155425" y="2110889"/>
            <a:chExt cx="1497795" cy="806506"/>
          </a:xfrm>
        </p:grpSpPr>
        <p:sp>
          <p:nvSpPr>
            <p:cNvPr id="45" name="Rectangle 44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pc="-1000">
                <a:latin typeface="Webdings" panose="05030102010509060703" pitchFamily="18" charset="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803900" y="1496409"/>
            <a:ext cx="1497795" cy="806506"/>
            <a:chOff x="155425" y="2110889"/>
            <a:chExt cx="1497795" cy="806506"/>
          </a:xfrm>
        </p:grpSpPr>
        <p:sp>
          <p:nvSpPr>
            <p:cNvPr id="65" name="Rectangle 64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pc="-1000">
                <a:latin typeface="Webdings" panose="05030102010509060703" pitchFamily="18" charset="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608935" y="1496412"/>
            <a:ext cx="1497795" cy="806506"/>
            <a:chOff x="155425" y="2110889"/>
            <a:chExt cx="1497795" cy="806506"/>
          </a:xfrm>
        </p:grpSpPr>
        <p:sp>
          <p:nvSpPr>
            <p:cNvPr id="69" name="Rectangle 68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pc="-1000">
                <a:latin typeface="Webdings" panose="05030102010509060703" pitchFamily="18" charset="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endParaRPr lang="en-US" sz="2400" spc="-1000" dirty="0">
                <a:solidFill>
                  <a:schemeClr val="accent2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>
                <a:solidFill>
                  <a:schemeClr val="accent3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13970" y="1496413"/>
            <a:ext cx="1497795" cy="806506"/>
            <a:chOff x="155425" y="2110889"/>
            <a:chExt cx="1497795" cy="806506"/>
          </a:xfrm>
        </p:grpSpPr>
        <p:sp>
          <p:nvSpPr>
            <p:cNvPr id="73" name="Rectangle 72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pc="-1000">
                <a:latin typeface="Webdings" panose="05030102010509060703" pitchFamily="18" charset="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93830" y="2763769"/>
            <a:ext cx="1497795" cy="806506"/>
            <a:chOff x="155425" y="2110889"/>
            <a:chExt cx="1497795" cy="806506"/>
          </a:xfrm>
        </p:grpSpPr>
        <p:sp>
          <p:nvSpPr>
            <p:cNvPr id="79" name="Rectangle 78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pc="-1000">
                <a:latin typeface="Webdings" panose="05030102010509060703" pitchFamily="18" charset="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98866" y="2763771"/>
            <a:ext cx="1497795" cy="806506"/>
            <a:chOff x="155425" y="2110889"/>
            <a:chExt cx="1497795" cy="806506"/>
          </a:xfrm>
        </p:grpSpPr>
        <p:sp>
          <p:nvSpPr>
            <p:cNvPr id="83" name="Rectangle 82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pc="-1000">
                <a:latin typeface="Webdings" panose="05030102010509060703" pitchFamily="18" charset="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03901" y="2763769"/>
            <a:ext cx="1497795" cy="806506"/>
            <a:chOff x="155425" y="2110889"/>
            <a:chExt cx="1497795" cy="806506"/>
          </a:xfrm>
        </p:grpSpPr>
        <p:sp>
          <p:nvSpPr>
            <p:cNvPr id="91" name="Rectangle 9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pc="-1000">
                <a:latin typeface="Webdings" panose="05030102010509060703" pitchFamily="18" charset="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endParaRPr lang="en-US" sz="2400" spc="-1000" dirty="0">
                <a:solidFill>
                  <a:schemeClr val="accent2"/>
                </a:solidFill>
                <a:latin typeface="Webdings" panose="05030102010509060703" pitchFamily="18" charset="2"/>
              </a:endParaRP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</a:t>
              </a:r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608936" y="2763772"/>
            <a:ext cx="1497795" cy="806506"/>
            <a:chOff x="155425" y="2110889"/>
            <a:chExt cx="1497795" cy="806506"/>
          </a:xfrm>
        </p:grpSpPr>
        <p:sp>
          <p:nvSpPr>
            <p:cNvPr id="95" name="Rectangle 94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pc="-1000">
                <a:latin typeface="Webdings" panose="05030102010509060703" pitchFamily="18" charset="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endParaRPr lang="en-US" sz="2400" spc="-1000" dirty="0">
                <a:solidFill>
                  <a:schemeClr val="accent3"/>
                </a:solidFill>
                <a:latin typeface="Webdings" panose="05030102010509060703" pitchFamily="18" charset="2"/>
              </a:endParaRP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04323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endParaRPr lang="en-US" sz="2400" spc="-1000" dirty="0">
                <a:solidFill>
                  <a:schemeClr val="accent2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413971" y="2763773"/>
            <a:ext cx="1497795" cy="806506"/>
            <a:chOff x="155425" y="2110889"/>
            <a:chExt cx="1497795" cy="806506"/>
          </a:xfrm>
        </p:grpSpPr>
        <p:sp>
          <p:nvSpPr>
            <p:cNvPr id="99" name="Rectangle 98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pc="-1000">
                <a:latin typeface="Webdings" panose="05030102010509060703" pitchFamily="18" charset="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endParaRPr lang="en-US" sz="2400" spc="-1000" dirty="0">
                <a:solidFill>
                  <a:schemeClr val="accent3"/>
                </a:solidFill>
                <a:latin typeface="Webdings" panose="05030102010509060703" pitchFamily="18" charset="2"/>
              </a:endParaRP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901381" y="3954327"/>
            <a:ext cx="1497795" cy="806506"/>
            <a:chOff x="155425" y="2110889"/>
            <a:chExt cx="1497795" cy="806506"/>
          </a:xfrm>
        </p:grpSpPr>
        <p:sp>
          <p:nvSpPr>
            <p:cNvPr id="103" name="Rectangle 102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pc="-1000">
                <a:latin typeface="Webdings" panose="05030102010509060703" pitchFamily="18" charset="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endParaRPr lang="en-US" sz="2400" spc="-1000" dirty="0">
                <a:solidFill>
                  <a:schemeClr val="accent2"/>
                </a:solidFill>
                <a:latin typeface="Webdings" panose="05030102010509060703" pitchFamily="18" charset="2"/>
              </a:endParaRPr>
            </a:p>
            <a:p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</a:t>
              </a:r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cxnSp>
        <p:nvCxnSpPr>
          <p:cNvPr id="3" name="Straight Arrow Connector 2"/>
          <p:cNvCxnSpPr>
            <a:stCxn id="43" idx="3"/>
            <a:endCxn id="45" idx="1"/>
          </p:cNvCxnSpPr>
          <p:nvPr/>
        </p:nvCxnSpPr>
        <p:spPr>
          <a:xfrm>
            <a:off x="1691623" y="1899663"/>
            <a:ext cx="307242" cy="2"/>
          </a:xfrm>
          <a:prstGeom prst="straightConnector1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3" idx="3"/>
            <a:endCxn id="66" idx="1"/>
          </p:cNvCxnSpPr>
          <p:nvPr/>
        </p:nvCxnSpPr>
        <p:spPr>
          <a:xfrm flipV="1">
            <a:off x="3496659" y="1899662"/>
            <a:ext cx="307241" cy="3"/>
          </a:xfrm>
          <a:prstGeom prst="straightConnector1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5" idx="3"/>
            <a:endCxn id="70" idx="1"/>
          </p:cNvCxnSpPr>
          <p:nvPr/>
        </p:nvCxnSpPr>
        <p:spPr>
          <a:xfrm>
            <a:off x="5301695" y="1899663"/>
            <a:ext cx="307240" cy="2"/>
          </a:xfrm>
          <a:prstGeom prst="straightConnector1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9" idx="3"/>
            <a:endCxn id="74" idx="1"/>
          </p:cNvCxnSpPr>
          <p:nvPr/>
        </p:nvCxnSpPr>
        <p:spPr>
          <a:xfrm>
            <a:off x="7106730" y="1899666"/>
            <a:ext cx="307240" cy="0"/>
          </a:xfrm>
          <a:prstGeom prst="straightConnector1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1" idx="3"/>
            <a:endCxn id="83" idx="1"/>
          </p:cNvCxnSpPr>
          <p:nvPr/>
        </p:nvCxnSpPr>
        <p:spPr>
          <a:xfrm>
            <a:off x="1691624" y="3167023"/>
            <a:ext cx="307242" cy="2"/>
          </a:xfrm>
          <a:prstGeom prst="straightConnector1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5" idx="3"/>
            <a:endCxn id="92" idx="1"/>
          </p:cNvCxnSpPr>
          <p:nvPr/>
        </p:nvCxnSpPr>
        <p:spPr>
          <a:xfrm flipV="1">
            <a:off x="3496660" y="3167022"/>
            <a:ext cx="307241" cy="3"/>
          </a:xfrm>
          <a:prstGeom prst="straightConnector1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1" idx="3"/>
            <a:endCxn id="96" idx="1"/>
          </p:cNvCxnSpPr>
          <p:nvPr/>
        </p:nvCxnSpPr>
        <p:spPr>
          <a:xfrm>
            <a:off x="5301696" y="3167023"/>
            <a:ext cx="307240" cy="2"/>
          </a:xfrm>
          <a:prstGeom prst="straightConnector1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5" idx="3"/>
            <a:endCxn id="99" idx="1"/>
          </p:cNvCxnSpPr>
          <p:nvPr/>
        </p:nvCxnSpPr>
        <p:spPr>
          <a:xfrm>
            <a:off x="7106731" y="3167026"/>
            <a:ext cx="307240" cy="1"/>
          </a:xfrm>
          <a:prstGeom prst="straightConnector1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3" idx="2"/>
            <a:endCxn id="79" idx="0"/>
          </p:cNvCxnSpPr>
          <p:nvPr/>
        </p:nvCxnSpPr>
        <p:spPr>
          <a:xfrm rot="5400000">
            <a:off x="4322373" y="-1076726"/>
            <a:ext cx="460851" cy="7220140"/>
          </a:xfrm>
          <a:prstGeom prst="bent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9" idx="2"/>
            <a:endCxn id="103" idx="0"/>
          </p:cNvCxnSpPr>
          <p:nvPr/>
        </p:nvCxnSpPr>
        <p:spPr>
          <a:xfrm rot="5400000">
            <a:off x="5714550" y="1506008"/>
            <a:ext cx="384049" cy="4512590"/>
          </a:xfrm>
          <a:prstGeom prst="bent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4706417" y="3954329"/>
            <a:ext cx="1497795" cy="806506"/>
            <a:chOff x="155425" y="2110889"/>
            <a:chExt cx="1497795" cy="806506"/>
          </a:xfrm>
        </p:grpSpPr>
        <p:sp>
          <p:nvSpPr>
            <p:cNvPr id="107" name="Rectangle 10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pc="-1000">
                <a:latin typeface="Webdings" panose="05030102010509060703" pitchFamily="18" charset="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endParaRPr lang="en-US" sz="2400" spc="-1000" dirty="0">
                <a:solidFill>
                  <a:schemeClr val="accent2"/>
                </a:solidFill>
                <a:latin typeface="Webdings" panose="05030102010509060703" pitchFamily="18" charset="2"/>
              </a:endParaRPr>
            </a:p>
            <a:p>
              <a:endParaRPr lang="en-US" sz="2400" spc="-1000" dirty="0">
                <a:solidFill>
                  <a:schemeClr val="accent2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</a:p>
          </p:txBody>
        </p:sp>
      </p:grpSp>
      <p:cxnSp>
        <p:nvCxnSpPr>
          <p:cNvPr id="110" name="Straight Arrow Connector 109"/>
          <p:cNvCxnSpPr>
            <a:stCxn id="103" idx="3"/>
            <a:endCxn id="107" idx="1"/>
          </p:cNvCxnSpPr>
          <p:nvPr/>
        </p:nvCxnSpPr>
        <p:spPr>
          <a:xfrm>
            <a:off x="4399176" y="4357581"/>
            <a:ext cx="307241" cy="2"/>
          </a:xfrm>
          <a:prstGeom prst="straightConnector1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641471" y="1534814"/>
            <a:ext cx="35739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0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446506" y="1534814"/>
            <a:ext cx="35739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0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251541" y="1534814"/>
            <a:ext cx="35739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0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056576" y="1534814"/>
            <a:ext cx="35739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0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41471" y="2807979"/>
            <a:ext cx="35739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r>
              <a:rPr lang="en-US" sz="20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0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46506" y="2807979"/>
            <a:ext cx="35739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0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51541" y="2807979"/>
            <a:ext cx="35739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0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56576" y="2807979"/>
            <a:ext cx="35739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0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77880" y="2341319"/>
            <a:ext cx="35739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0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92884" y="3570279"/>
            <a:ext cx="35739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</a:t>
            </a:r>
            <a:endParaRPr lang="en-US" sz="20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349023" y="3998534"/>
            <a:ext cx="35739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0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0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24299" y="1815797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529334" y="1815797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34369" y="1815068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139403" y="1815797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44438" y="1815802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1500" y="3071743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536535" y="3071743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341570" y="307101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146604" y="3071743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951639" y="3071748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443852" y="4285866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48887" y="4285137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0" y="152235"/>
            <a:ext cx="7836425" cy="689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Segoe Print" panose="02000600000000000000" pitchFamily="2" charset="0"/>
              </a:rPr>
              <a:t>Exercise: </a:t>
            </a:r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How many </a:t>
            </a:r>
            <a:r>
              <a:rPr lang="en-US" sz="2400" u="sng" dirty="0">
                <a:solidFill>
                  <a:srgbClr val="00B0F0"/>
                </a:solidFill>
                <a:latin typeface="Segoe Print" panose="02000600000000000000" pitchFamily="2" charset="0"/>
              </a:rPr>
              <a:t>moves</a:t>
            </a:r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 does it take to move everyone to the other side?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028450" y="229045"/>
            <a:ext cx="1036935" cy="53767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91440" bIns="0" rtlCol="0" anchor="ctr"/>
          <a:lstStyle/>
          <a:p>
            <a:pPr algn="ctr"/>
            <a:r>
              <a:rPr lang="en-US" sz="2800" dirty="0">
                <a:latin typeface="Segoe Print" panose="02000600000000000000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9254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val 166"/>
          <p:cNvSpPr/>
          <p:nvPr/>
        </p:nvSpPr>
        <p:spPr>
          <a:xfrm>
            <a:off x="1219389" y="1956906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168" name="Oval 167"/>
          <p:cNvSpPr/>
          <p:nvPr/>
        </p:nvSpPr>
        <p:spPr>
          <a:xfrm>
            <a:off x="1219389" y="2878626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169" name="Oval 168"/>
          <p:cNvSpPr/>
          <p:nvPr/>
        </p:nvSpPr>
        <p:spPr>
          <a:xfrm>
            <a:off x="1219389" y="3804006"/>
            <a:ext cx="454515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cxnSp>
        <p:nvCxnSpPr>
          <p:cNvPr id="170" name="Curved Connector 169"/>
          <p:cNvCxnSpPr>
            <a:stCxn id="169" idx="2"/>
            <a:endCxn id="167" idx="2"/>
          </p:cNvCxnSpPr>
          <p:nvPr/>
        </p:nvCxnSpPr>
        <p:spPr>
          <a:xfrm rot="10800000">
            <a:off x="1219389" y="2185506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9" idx="0"/>
            <a:endCxn id="168" idx="4"/>
          </p:cNvCxnSpPr>
          <p:nvPr/>
        </p:nvCxnSpPr>
        <p:spPr>
          <a:xfrm flipV="1">
            <a:off x="1446647" y="3335826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8" idx="0"/>
            <a:endCxn id="167" idx="4"/>
          </p:cNvCxnSpPr>
          <p:nvPr/>
        </p:nvCxnSpPr>
        <p:spPr>
          <a:xfrm flipV="1">
            <a:off x="1446647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848240" y="2492477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51371" y="341602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8615" y="287573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76" name="Oval 175"/>
          <p:cNvSpPr/>
          <p:nvPr/>
        </p:nvSpPr>
        <p:spPr>
          <a:xfrm>
            <a:off x="3008396" y="1956906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177" name="Oval 176"/>
          <p:cNvSpPr/>
          <p:nvPr/>
        </p:nvSpPr>
        <p:spPr>
          <a:xfrm>
            <a:off x="3008396" y="2878626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178" name="Oval 177"/>
          <p:cNvSpPr/>
          <p:nvPr/>
        </p:nvSpPr>
        <p:spPr>
          <a:xfrm>
            <a:off x="3008396" y="3804006"/>
            <a:ext cx="454515" cy="457200"/>
          </a:xfrm>
          <a:prstGeom prst="ellipse">
            <a:avLst/>
          </a:prstGeom>
          <a:ln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cxnSp>
        <p:nvCxnSpPr>
          <p:cNvPr id="179" name="Straight Arrow Connector 178"/>
          <p:cNvCxnSpPr>
            <a:stCxn id="177" idx="0"/>
            <a:endCxn id="176" idx="4"/>
          </p:cNvCxnSpPr>
          <p:nvPr/>
        </p:nvCxnSpPr>
        <p:spPr>
          <a:xfrm flipV="1">
            <a:off x="3235654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155671" y="248809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181" name="Straight Arrow Connector 180"/>
          <p:cNvCxnSpPr>
            <a:stCxn id="167" idx="6"/>
            <a:endCxn id="176" idx="2"/>
          </p:cNvCxnSpPr>
          <p:nvPr/>
        </p:nvCxnSpPr>
        <p:spPr>
          <a:xfrm>
            <a:off x="1673904" y="21855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8" idx="6"/>
            <a:endCxn id="177" idx="2"/>
          </p:cNvCxnSpPr>
          <p:nvPr/>
        </p:nvCxnSpPr>
        <p:spPr>
          <a:xfrm>
            <a:off x="1673904" y="310722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773091" y="1917964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828394" y="283968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expanded</a:t>
            </a:r>
          </a:p>
        </p:txBody>
      </p:sp>
      <p:cxnSp>
        <p:nvCxnSpPr>
          <p:cNvPr id="185" name="Straight Arrow Connector 184"/>
          <p:cNvCxnSpPr>
            <a:stCxn id="169" idx="6"/>
            <a:endCxn id="178" idx="2"/>
          </p:cNvCxnSpPr>
          <p:nvPr/>
        </p:nvCxnSpPr>
        <p:spPr>
          <a:xfrm>
            <a:off x="1673904" y="40326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931787" y="379980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</p:txBody>
      </p:sp>
      <p:cxnSp>
        <p:nvCxnSpPr>
          <p:cNvPr id="187" name="Curved Connector 186"/>
          <p:cNvCxnSpPr/>
          <p:nvPr/>
        </p:nvCxnSpPr>
        <p:spPr>
          <a:xfrm rot="10800000">
            <a:off x="5751179" y="2185506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5978437" y="3335826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978437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380030" y="2492477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383161" y="341602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4610405" y="287573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193" name="Straight Arrow Connector 192"/>
          <p:cNvCxnSpPr/>
          <p:nvPr/>
        </p:nvCxnSpPr>
        <p:spPr>
          <a:xfrm flipV="1">
            <a:off x="7767444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7687461" y="248809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6205694" y="21855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205694" y="310722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360183" y="1970285"/>
            <a:ext cx="9698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360184" y="2885850"/>
            <a:ext cx="9698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6205694" y="40326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6518879" y="3815332"/>
            <a:ext cx="6524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774561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495181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899273" y="103662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>
            <a:spLocks noChangeAspect="1"/>
          </p:cNvSpPr>
          <p:nvPr/>
        </p:nvSpPr>
        <p:spPr>
          <a:xfrm>
            <a:off x="1089797" y="1227080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745051" y="734193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2571991" y="103662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Diamond 206"/>
          <p:cNvSpPr>
            <a:spLocks noChangeAspect="1"/>
          </p:cNvSpPr>
          <p:nvPr/>
        </p:nvSpPr>
        <p:spPr>
          <a:xfrm>
            <a:off x="3096694" y="574333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983950" y="1088584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175975" y="1280609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643314" y="704534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844065" y="1235640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355049" y="783824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026971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5306351" y="497523"/>
            <a:ext cx="1344175" cy="1344168"/>
            <a:chOff x="5032860" y="728310"/>
            <a:chExt cx="1344175" cy="1344168"/>
          </a:xfrm>
        </p:grpSpPr>
        <p:sp>
          <p:nvSpPr>
            <p:cNvPr id="215" name="Rectangle 214"/>
            <p:cNvSpPr/>
            <p:nvPr/>
          </p:nvSpPr>
          <p:spPr>
            <a:xfrm>
              <a:off x="503286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>
              <a:spLocks noChangeAspect="1"/>
            </p:cNvSpPr>
            <p:nvPr/>
          </p:nvSpPr>
          <p:spPr>
            <a:xfrm>
              <a:off x="5570530" y="1239416"/>
              <a:ext cx="680405" cy="6801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5211208" y="916541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>
              <a:spLocks noChangeAspect="1"/>
            </p:cNvSpPr>
            <p:nvPr/>
          </p:nvSpPr>
          <p:spPr>
            <a:xfrm>
              <a:off x="5761054" y="1572343"/>
              <a:ext cx="299356" cy="2992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7026970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>
            <a:off x="7291168" y="760635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Isosceles Triangle 220"/>
          <p:cNvSpPr>
            <a:spLocks noChangeAspect="1"/>
          </p:cNvSpPr>
          <p:nvPr/>
        </p:nvSpPr>
        <p:spPr>
          <a:xfrm>
            <a:off x="7556825" y="1035192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788252" y="1142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508872" y="11383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306351" y="128191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7026971" y="127743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</a:p>
        </p:txBody>
      </p:sp>
      <p:sp>
        <p:nvSpPr>
          <p:cNvPr id="226" name="Oval 225"/>
          <p:cNvSpPr/>
          <p:nvPr/>
        </p:nvSpPr>
        <p:spPr>
          <a:xfrm>
            <a:off x="5751179" y="1956906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r</a:t>
            </a:r>
          </a:p>
        </p:txBody>
      </p:sp>
      <p:sp>
        <p:nvSpPr>
          <p:cNvPr id="227" name="Oval 226"/>
          <p:cNvSpPr/>
          <p:nvPr/>
        </p:nvSpPr>
        <p:spPr>
          <a:xfrm>
            <a:off x="5751179" y="2878626"/>
            <a:ext cx="454515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228" name="Oval 227"/>
          <p:cNvSpPr/>
          <p:nvPr/>
        </p:nvSpPr>
        <p:spPr>
          <a:xfrm>
            <a:off x="5751179" y="3804006"/>
            <a:ext cx="454515" cy="4572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t</a:t>
            </a:r>
          </a:p>
        </p:txBody>
      </p:sp>
      <p:sp>
        <p:nvSpPr>
          <p:cNvPr id="229" name="Oval 228"/>
          <p:cNvSpPr/>
          <p:nvPr/>
        </p:nvSpPr>
        <p:spPr>
          <a:xfrm>
            <a:off x="7540186" y="1956906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r</a:t>
            </a:r>
          </a:p>
        </p:txBody>
      </p:sp>
      <p:sp>
        <p:nvSpPr>
          <p:cNvPr id="230" name="Oval 229"/>
          <p:cNvSpPr/>
          <p:nvPr/>
        </p:nvSpPr>
        <p:spPr>
          <a:xfrm>
            <a:off x="7540186" y="2878626"/>
            <a:ext cx="454515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231" name="Oval 230"/>
          <p:cNvSpPr/>
          <p:nvPr/>
        </p:nvSpPr>
        <p:spPr>
          <a:xfrm>
            <a:off x="7540186" y="3804006"/>
            <a:ext cx="454515" cy="457200"/>
          </a:xfrm>
          <a:prstGeom prst="ellips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t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343286" y="1492194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6112856" y="1388331"/>
            <a:ext cx="76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680678" y="654842"/>
            <a:ext cx="8496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8026258" y="1499923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388748" y="837446"/>
            <a:ext cx="76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6110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828394" y="2839684"/>
            <a:ext cx="1043876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expanded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267849" y="2839684"/>
            <a:ext cx="1154483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sp>
        <p:nvSpPr>
          <p:cNvPr id="72" name="Oval 71"/>
          <p:cNvSpPr/>
          <p:nvPr/>
        </p:nvSpPr>
        <p:spPr>
          <a:xfrm>
            <a:off x="1219389" y="1956906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73" name="Oval 72"/>
          <p:cNvSpPr/>
          <p:nvPr/>
        </p:nvSpPr>
        <p:spPr>
          <a:xfrm>
            <a:off x="1219389" y="2878626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74" name="Oval 73"/>
          <p:cNvSpPr/>
          <p:nvPr/>
        </p:nvSpPr>
        <p:spPr>
          <a:xfrm>
            <a:off x="1219389" y="3804006"/>
            <a:ext cx="454515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cxnSp>
        <p:nvCxnSpPr>
          <p:cNvPr id="75" name="Curved Connector 74"/>
          <p:cNvCxnSpPr>
            <a:stCxn id="74" idx="2"/>
            <a:endCxn id="72" idx="2"/>
          </p:cNvCxnSpPr>
          <p:nvPr/>
        </p:nvCxnSpPr>
        <p:spPr>
          <a:xfrm rot="10800000">
            <a:off x="1219389" y="2185506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73" idx="4"/>
          </p:cNvCxnSpPr>
          <p:nvPr/>
        </p:nvCxnSpPr>
        <p:spPr>
          <a:xfrm flipV="1">
            <a:off x="1446647" y="3335826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0"/>
            <a:endCxn id="72" idx="4"/>
          </p:cNvCxnSpPr>
          <p:nvPr/>
        </p:nvCxnSpPr>
        <p:spPr>
          <a:xfrm flipV="1">
            <a:off x="1446647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48240" y="2492477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1371" y="341602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615" y="287573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81" name="Oval 80"/>
          <p:cNvSpPr/>
          <p:nvPr/>
        </p:nvSpPr>
        <p:spPr>
          <a:xfrm>
            <a:off x="3008396" y="1956906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82" name="Oval 81"/>
          <p:cNvSpPr/>
          <p:nvPr/>
        </p:nvSpPr>
        <p:spPr>
          <a:xfrm>
            <a:off x="3008396" y="2878626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83" name="Oval 82"/>
          <p:cNvSpPr/>
          <p:nvPr/>
        </p:nvSpPr>
        <p:spPr>
          <a:xfrm>
            <a:off x="3008396" y="3804006"/>
            <a:ext cx="454515" cy="457200"/>
          </a:xfrm>
          <a:prstGeom prst="ellipse">
            <a:avLst/>
          </a:prstGeom>
          <a:ln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cxnSp>
        <p:nvCxnSpPr>
          <p:cNvPr id="84" name="Straight Arrow Connector 83"/>
          <p:cNvCxnSpPr>
            <a:stCxn id="82" idx="0"/>
            <a:endCxn id="81" idx="4"/>
          </p:cNvCxnSpPr>
          <p:nvPr/>
        </p:nvCxnSpPr>
        <p:spPr>
          <a:xfrm flipV="1">
            <a:off x="3235654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55671" y="248809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86" name="Straight Arrow Connector 85"/>
          <p:cNvCxnSpPr>
            <a:stCxn id="72" idx="6"/>
            <a:endCxn id="81" idx="2"/>
          </p:cNvCxnSpPr>
          <p:nvPr/>
        </p:nvCxnSpPr>
        <p:spPr>
          <a:xfrm>
            <a:off x="1673904" y="21855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3" idx="6"/>
            <a:endCxn id="82" idx="2"/>
          </p:cNvCxnSpPr>
          <p:nvPr/>
        </p:nvCxnSpPr>
        <p:spPr>
          <a:xfrm>
            <a:off x="1673904" y="310722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773091" y="1917964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cxnSp>
        <p:nvCxnSpPr>
          <p:cNvPr id="90" name="Straight Arrow Connector 89"/>
          <p:cNvCxnSpPr>
            <a:stCxn id="74" idx="6"/>
            <a:endCxn id="83" idx="2"/>
          </p:cNvCxnSpPr>
          <p:nvPr/>
        </p:nvCxnSpPr>
        <p:spPr>
          <a:xfrm>
            <a:off x="1673904" y="40326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931787" y="379980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74561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495181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899273" y="103662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iamond 94"/>
          <p:cNvSpPr>
            <a:spLocks noChangeAspect="1"/>
          </p:cNvSpPr>
          <p:nvPr/>
        </p:nvSpPr>
        <p:spPr>
          <a:xfrm>
            <a:off x="1089797" y="1227080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745051" y="734193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2571991" y="103662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iamond 109"/>
          <p:cNvSpPr>
            <a:spLocks noChangeAspect="1"/>
          </p:cNvSpPr>
          <p:nvPr/>
        </p:nvSpPr>
        <p:spPr>
          <a:xfrm>
            <a:off x="3096694" y="574333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983950" y="1088584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75975" y="1280609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43314" y="704534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065" y="1235640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55049" y="783824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8252" y="1142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508872" y="11383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10800000">
            <a:off x="5751179" y="2185506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5978437" y="3335826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978437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380030" y="2492477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383161" y="341602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610405" y="287573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7767444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687461" y="248809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6205694" y="21855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205694" y="310722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360183" y="1970285"/>
            <a:ext cx="9698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6205694" y="40326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518879" y="3815332"/>
            <a:ext cx="6524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7026971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5306351" y="497523"/>
            <a:ext cx="1344175" cy="1344168"/>
            <a:chOff x="5032860" y="728310"/>
            <a:chExt cx="1344175" cy="1344168"/>
          </a:xfrm>
        </p:grpSpPr>
        <p:sp>
          <p:nvSpPr>
            <p:cNvPr id="137" name="Rectangle 136"/>
            <p:cNvSpPr/>
            <p:nvPr/>
          </p:nvSpPr>
          <p:spPr>
            <a:xfrm>
              <a:off x="503286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>
              <a:spLocks noChangeAspect="1"/>
            </p:cNvSpPr>
            <p:nvPr/>
          </p:nvSpPr>
          <p:spPr>
            <a:xfrm>
              <a:off x="5570530" y="1239416"/>
              <a:ext cx="680405" cy="6801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211208" y="916541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5761054" y="1572343"/>
              <a:ext cx="299356" cy="2992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7026970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 noChangeAspect="1"/>
          </p:cNvSpPr>
          <p:nvPr/>
        </p:nvSpPr>
        <p:spPr>
          <a:xfrm>
            <a:off x="7291168" y="760635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/>
          <p:cNvSpPr>
            <a:spLocks noChangeAspect="1"/>
          </p:cNvSpPr>
          <p:nvPr/>
        </p:nvSpPr>
        <p:spPr>
          <a:xfrm>
            <a:off x="7556825" y="1035192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306351" y="128191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026971" y="127743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</a:p>
        </p:txBody>
      </p:sp>
      <p:sp>
        <p:nvSpPr>
          <p:cNvPr id="146" name="Oval 145"/>
          <p:cNvSpPr/>
          <p:nvPr/>
        </p:nvSpPr>
        <p:spPr>
          <a:xfrm>
            <a:off x="5751179" y="1956906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r</a:t>
            </a:r>
          </a:p>
        </p:txBody>
      </p:sp>
      <p:sp>
        <p:nvSpPr>
          <p:cNvPr id="148" name="Oval 147"/>
          <p:cNvSpPr/>
          <p:nvPr/>
        </p:nvSpPr>
        <p:spPr>
          <a:xfrm>
            <a:off x="5751179" y="2878626"/>
            <a:ext cx="454515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149" name="Oval 148"/>
          <p:cNvSpPr/>
          <p:nvPr/>
        </p:nvSpPr>
        <p:spPr>
          <a:xfrm>
            <a:off x="5751179" y="3804006"/>
            <a:ext cx="454515" cy="4572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t</a:t>
            </a:r>
          </a:p>
        </p:txBody>
      </p:sp>
      <p:sp>
        <p:nvSpPr>
          <p:cNvPr id="154" name="Oval 153"/>
          <p:cNvSpPr/>
          <p:nvPr/>
        </p:nvSpPr>
        <p:spPr>
          <a:xfrm>
            <a:off x="7540186" y="1956906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r</a:t>
            </a:r>
          </a:p>
        </p:txBody>
      </p:sp>
      <p:sp>
        <p:nvSpPr>
          <p:cNvPr id="163" name="Oval 162"/>
          <p:cNvSpPr/>
          <p:nvPr/>
        </p:nvSpPr>
        <p:spPr>
          <a:xfrm>
            <a:off x="7540186" y="2878626"/>
            <a:ext cx="454515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164" name="Oval 163"/>
          <p:cNvSpPr/>
          <p:nvPr/>
        </p:nvSpPr>
        <p:spPr>
          <a:xfrm>
            <a:off x="7540186" y="3804006"/>
            <a:ext cx="454515" cy="457200"/>
          </a:xfrm>
          <a:prstGeom prst="ellips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t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343286" y="1492194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112856" y="1388331"/>
            <a:ext cx="76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680678" y="654842"/>
            <a:ext cx="8496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8026258" y="1499923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7388748" y="837446"/>
            <a:ext cx="76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04116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urved Connector 156"/>
          <p:cNvCxnSpPr/>
          <p:nvPr/>
        </p:nvCxnSpPr>
        <p:spPr>
          <a:xfrm rot="10800000">
            <a:off x="5751179" y="2185506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5978437" y="3335826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5978437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380030" y="2492477"/>
            <a:ext cx="694421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383161" y="3416027"/>
            <a:ext cx="686406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610405" y="2875731"/>
            <a:ext cx="686406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7767444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687461" y="2488093"/>
            <a:ext cx="686406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6205694" y="21855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6205694" y="310722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388031" y="1956906"/>
            <a:ext cx="969817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Print" panose="02000600000000000000" pitchFamily="2" charset="0"/>
              </a:rPr>
              <a:t>unchanged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6205694" y="40326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6546728" y="3815332"/>
            <a:ext cx="652423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Print" panose="02000600000000000000" pitchFamily="2" charset="0"/>
              </a:rPr>
              <a:t>deleted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306351" y="497523"/>
            <a:ext cx="1344175" cy="1344168"/>
            <a:chOff x="5032860" y="728310"/>
            <a:chExt cx="1344175" cy="1344168"/>
          </a:xfrm>
        </p:grpSpPr>
        <p:sp>
          <p:nvSpPr>
            <p:cNvPr id="187" name="Rectangle 186"/>
            <p:cNvSpPr/>
            <p:nvPr/>
          </p:nvSpPr>
          <p:spPr>
            <a:xfrm>
              <a:off x="503286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Isosceles Triangle 187"/>
            <p:cNvSpPr>
              <a:spLocks noChangeAspect="1"/>
            </p:cNvSpPr>
            <p:nvPr/>
          </p:nvSpPr>
          <p:spPr>
            <a:xfrm>
              <a:off x="5570530" y="1239416"/>
              <a:ext cx="680405" cy="6801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5211208" y="916541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5761054" y="1572343"/>
              <a:ext cx="299356" cy="2992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" name="Rectangle 190"/>
          <p:cNvSpPr/>
          <p:nvPr/>
        </p:nvSpPr>
        <p:spPr>
          <a:xfrm>
            <a:off x="7026970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/>
          <p:cNvSpPr>
            <a:spLocks noChangeAspect="1"/>
          </p:cNvSpPr>
          <p:nvPr/>
        </p:nvSpPr>
        <p:spPr>
          <a:xfrm>
            <a:off x="7556825" y="1035192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5306351" y="128191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198" name="Oval 197"/>
          <p:cNvSpPr/>
          <p:nvPr/>
        </p:nvSpPr>
        <p:spPr>
          <a:xfrm>
            <a:off x="5751179" y="1956906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r</a:t>
            </a:r>
          </a:p>
        </p:txBody>
      </p:sp>
      <p:sp>
        <p:nvSpPr>
          <p:cNvPr id="199" name="Oval 198"/>
          <p:cNvSpPr/>
          <p:nvPr/>
        </p:nvSpPr>
        <p:spPr>
          <a:xfrm>
            <a:off x="5751179" y="2878626"/>
            <a:ext cx="454515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200" name="Oval 199"/>
          <p:cNvSpPr/>
          <p:nvPr/>
        </p:nvSpPr>
        <p:spPr>
          <a:xfrm>
            <a:off x="5751179" y="3804006"/>
            <a:ext cx="454515" cy="4572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t</a:t>
            </a:r>
          </a:p>
        </p:txBody>
      </p:sp>
      <p:sp>
        <p:nvSpPr>
          <p:cNvPr id="201" name="Oval 200"/>
          <p:cNvSpPr/>
          <p:nvPr/>
        </p:nvSpPr>
        <p:spPr>
          <a:xfrm>
            <a:off x="7540186" y="1956906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r</a:t>
            </a:r>
          </a:p>
        </p:txBody>
      </p:sp>
      <p:sp>
        <p:nvSpPr>
          <p:cNvPr id="202" name="Oval 201"/>
          <p:cNvSpPr/>
          <p:nvPr/>
        </p:nvSpPr>
        <p:spPr>
          <a:xfrm>
            <a:off x="7540186" y="2878626"/>
            <a:ext cx="454515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203" name="Oval 202"/>
          <p:cNvSpPr/>
          <p:nvPr/>
        </p:nvSpPr>
        <p:spPr>
          <a:xfrm>
            <a:off x="7540186" y="3804006"/>
            <a:ext cx="454515" cy="457200"/>
          </a:xfrm>
          <a:prstGeom prst="ellips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t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343286" y="1492194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112856" y="1388331"/>
            <a:ext cx="76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680678" y="654842"/>
            <a:ext cx="8496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7871423" y="1499923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7133309" y="573885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029692" y="127743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13970" y="805120"/>
            <a:ext cx="76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15485" y="2885478"/>
            <a:ext cx="859210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Print" panose="02000600000000000000" pitchFamily="2" charset="0"/>
              </a:rPr>
              <a:t>expanded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-18596" y="4491195"/>
            <a:ext cx="916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Is this the right answer to the problem?    </a:t>
            </a:r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 Yes    </a:t>
            </a:r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 No</a:t>
            </a:r>
          </a:p>
        </p:txBody>
      </p:sp>
      <p:sp>
        <p:nvSpPr>
          <p:cNvPr id="72" name="Oval 71"/>
          <p:cNvSpPr/>
          <p:nvPr/>
        </p:nvSpPr>
        <p:spPr>
          <a:xfrm>
            <a:off x="1219389" y="1956906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73" name="Oval 72"/>
          <p:cNvSpPr/>
          <p:nvPr/>
        </p:nvSpPr>
        <p:spPr>
          <a:xfrm>
            <a:off x="1219389" y="2878626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79" name="Oval 78"/>
          <p:cNvSpPr/>
          <p:nvPr/>
        </p:nvSpPr>
        <p:spPr>
          <a:xfrm>
            <a:off x="1219389" y="3804006"/>
            <a:ext cx="454515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cxnSp>
        <p:nvCxnSpPr>
          <p:cNvPr id="80" name="Curved Connector 79"/>
          <p:cNvCxnSpPr>
            <a:stCxn id="79" idx="2"/>
            <a:endCxn id="72" idx="2"/>
          </p:cNvCxnSpPr>
          <p:nvPr/>
        </p:nvCxnSpPr>
        <p:spPr>
          <a:xfrm rot="10800000">
            <a:off x="1219389" y="2185506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0"/>
            <a:endCxn id="73" idx="4"/>
          </p:cNvCxnSpPr>
          <p:nvPr/>
        </p:nvCxnSpPr>
        <p:spPr>
          <a:xfrm flipV="1">
            <a:off x="1446647" y="3335826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0"/>
            <a:endCxn id="72" idx="4"/>
          </p:cNvCxnSpPr>
          <p:nvPr/>
        </p:nvCxnSpPr>
        <p:spPr>
          <a:xfrm flipV="1">
            <a:off x="1446647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48240" y="2492477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51371" y="341602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615" y="287573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86" name="Oval 85"/>
          <p:cNvSpPr/>
          <p:nvPr/>
        </p:nvSpPr>
        <p:spPr>
          <a:xfrm>
            <a:off x="3008396" y="1956906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87" name="Oval 86"/>
          <p:cNvSpPr/>
          <p:nvPr/>
        </p:nvSpPr>
        <p:spPr>
          <a:xfrm>
            <a:off x="3008396" y="2878626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88" name="Oval 87"/>
          <p:cNvSpPr/>
          <p:nvPr/>
        </p:nvSpPr>
        <p:spPr>
          <a:xfrm>
            <a:off x="3008396" y="3804006"/>
            <a:ext cx="454515" cy="457200"/>
          </a:xfrm>
          <a:prstGeom prst="ellipse">
            <a:avLst/>
          </a:prstGeom>
          <a:ln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cxnSp>
        <p:nvCxnSpPr>
          <p:cNvPr id="89" name="Straight Arrow Connector 88"/>
          <p:cNvCxnSpPr>
            <a:stCxn id="87" idx="0"/>
            <a:endCxn id="86" idx="4"/>
          </p:cNvCxnSpPr>
          <p:nvPr/>
        </p:nvCxnSpPr>
        <p:spPr>
          <a:xfrm flipV="1">
            <a:off x="3235654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55671" y="248809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91" name="Straight Arrow Connector 90"/>
          <p:cNvCxnSpPr>
            <a:stCxn id="72" idx="6"/>
            <a:endCxn id="86" idx="2"/>
          </p:cNvCxnSpPr>
          <p:nvPr/>
        </p:nvCxnSpPr>
        <p:spPr>
          <a:xfrm>
            <a:off x="1673904" y="21855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6"/>
            <a:endCxn id="87" idx="2"/>
          </p:cNvCxnSpPr>
          <p:nvPr/>
        </p:nvCxnSpPr>
        <p:spPr>
          <a:xfrm>
            <a:off x="1673904" y="310722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773091" y="1917964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828394" y="283968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expanded</a:t>
            </a:r>
          </a:p>
        </p:txBody>
      </p:sp>
      <p:cxnSp>
        <p:nvCxnSpPr>
          <p:cNvPr id="95" name="Straight Arrow Connector 94"/>
          <p:cNvCxnSpPr>
            <a:stCxn id="79" idx="6"/>
            <a:endCxn id="88" idx="2"/>
          </p:cNvCxnSpPr>
          <p:nvPr/>
        </p:nvCxnSpPr>
        <p:spPr>
          <a:xfrm>
            <a:off x="1673904" y="40326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931787" y="379980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74561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495181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899273" y="103662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iamond 111"/>
          <p:cNvSpPr>
            <a:spLocks noChangeAspect="1"/>
          </p:cNvSpPr>
          <p:nvPr/>
        </p:nvSpPr>
        <p:spPr>
          <a:xfrm>
            <a:off x="1089797" y="1227080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745051" y="734193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2571991" y="103662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>
            <a:spLocks noChangeAspect="1"/>
          </p:cNvSpPr>
          <p:nvPr/>
        </p:nvSpPr>
        <p:spPr>
          <a:xfrm>
            <a:off x="3096694" y="574333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983950" y="1088584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75975" y="1280609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43314" y="704534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844065" y="1235640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55049" y="783824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8252" y="1142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508872" y="11383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82866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96"/>
          <p:cNvSpPr/>
          <p:nvPr/>
        </p:nvSpPr>
        <p:spPr>
          <a:xfrm>
            <a:off x="1219389" y="1956906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98" name="Oval 97"/>
          <p:cNvSpPr/>
          <p:nvPr/>
        </p:nvSpPr>
        <p:spPr>
          <a:xfrm>
            <a:off x="1219389" y="2878626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99" name="Oval 98"/>
          <p:cNvSpPr/>
          <p:nvPr/>
        </p:nvSpPr>
        <p:spPr>
          <a:xfrm>
            <a:off x="1219389" y="3804006"/>
            <a:ext cx="454515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cxnSp>
        <p:nvCxnSpPr>
          <p:cNvPr id="100" name="Curved Connector 99"/>
          <p:cNvCxnSpPr>
            <a:stCxn id="99" idx="2"/>
            <a:endCxn id="97" idx="2"/>
          </p:cNvCxnSpPr>
          <p:nvPr/>
        </p:nvCxnSpPr>
        <p:spPr>
          <a:xfrm rot="10800000">
            <a:off x="1219389" y="2185506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9" idx="0"/>
            <a:endCxn id="98" idx="4"/>
          </p:cNvCxnSpPr>
          <p:nvPr/>
        </p:nvCxnSpPr>
        <p:spPr>
          <a:xfrm flipV="1">
            <a:off x="1446647" y="3335826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0"/>
            <a:endCxn id="97" idx="4"/>
          </p:cNvCxnSpPr>
          <p:nvPr/>
        </p:nvCxnSpPr>
        <p:spPr>
          <a:xfrm flipV="1">
            <a:off x="1446647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8240" y="2492477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51371" y="341602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615" y="287573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06" name="Oval 105"/>
          <p:cNvSpPr/>
          <p:nvPr/>
        </p:nvSpPr>
        <p:spPr>
          <a:xfrm>
            <a:off x="3008396" y="1956906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107" name="Oval 106"/>
          <p:cNvSpPr/>
          <p:nvPr/>
        </p:nvSpPr>
        <p:spPr>
          <a:xfrm>
            <a:off x="3008396" y="2878626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108" name="Oval 107"/>
          <p:cNvSpPr/>
          <p:nvPr/>
        </p:nvSpPr>
        <p:spPr>
          <a:xfrm>
            <a:off x="3008396" y="3804006"/>
            <a:ext cx="454515" cy="457200"/>
          </a:xfrm>
          <a:prstGeom prst="ellipse">
            <a:avLst/>
          </a:prstGeom>
          <a:ln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cxnSp>
        <p:nvCxnSpPr>
          <p:cNvPr id="129" name="Straight Arrow Connector 128"/>
          <p:cNvCxnSpPr>
            <a:stCxn id="107" idx="0"/>
            <a:endCxn id="106" idx="4"/>
          </p:cNvCxnSpPr>
          <p:nvPr/>
        </p:nvCxnSpPr>
        <p:spPr>
          <a:xfrm flipV="1">
            <a:off x="3235654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55671" y="248809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151" name="Straight Arrow Connector 150"/>
          <p:cNvCxnSpPr>
            <a:stCxn id="97" idx="6"/>
            <a:endCxn id="106" idx="2"/>
          </p:cNvCxnSpPr>
          <p:nvPr/>
        </p:nvCxnSpPr>
        <p:spPr>
          <a:xfrm>
            <a:off x="1673904" y="21855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98" idx="6"/>
            <a:endCxn id="107" idx="2"/>
          </p:cNvCxnSpPr>
          <p:nvPr/>
        </p:nvCxnSpPr>
        <p:spPr>
          <a:xfrm>
            <a:off x="1673904" y="310722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773091" y="1917964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cxnSp>
        <p:nvCxnSpPr>
          <p:cNvPr id="155" name="Straight Arrow Connector 154"/>
          <p:cNvCxnSpPr>
            <a:stCxn id="99" idx="6"/>
            <a:endCxn id="108" idx="2"/>
          </p:cNvCxnSpPr>
          <p:nvPr/>
        </p:nvCxnSpPr>
        <p:spPr>
          <a:xfrm>
            <a:off x="1673904" y="40326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931787" y="379980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380030" y="2492477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383161" y="341602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610405" y="287573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687461" y="248809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388031" y="1956906"/>
            <a:ext cx="9698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546728" y="3815332"/>
            <a:ext cx="6524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74561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495181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899273" y="103662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iamond 175"/>
          <p:cNvSpPr>
            <a:spLocks noChangeAspect="1"/>
          </p:cNvSpPr>
          <p:nvPr/>
        </p:nvSpPr>
        <p:spPr>
          <a:xfrm>
            <a:off x="1089797" y="1227080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745051" y="734193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>
            <a:off x="2571991" y="103662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/>
          <p:cNvSpPr>
            <a:spLocks noChangeAspect="1"/>
          </p:cNvSpPr>
          <p:nvPr/>
        </p:nvSpPr>
        <p:spPr>
          <a:xfrm>
            <a:off x="3096694" y="574333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983950" y="1088584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175975" y="1280609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643314" y="704534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844065" y="1235640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355049" y="783824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788252" y="1142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508872" y="11383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394" y="2839684"/>
            <a:ext cx="104387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expanded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15485" y="2885478"/>
            <a:ext cx="8592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expanded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-18596" y="4491195"/>
            <a:ext cx="916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Is this the right answer to the problem?    </a:t>
            </a:r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 Yes    </a:t>
            </a:r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 No</a:t>
            </a:r>
          </a:p>
        </p:txBody>
      </p:sp>
      <p:cxnSp>
        <p:nvCxnSpPr>
          <p:cNvPr id="72" name="Curved Connector 71"/>
          <p:cNvCxnSpPr/>
          <p:nvPr/>
        </p:nvCxnSpPr>
        <p:spPr>
          <a:xfrm rot="10800000">
            <a:off x="5751179" y="2185506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978437" y="3335826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978437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767444" y="2414106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205694" y="21855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05694" y="310722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205694" y="4032606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306351" y="497523"/>
            <a:ext cx="1344175" cy="1344168"/>
            <a:chOff x="5032860" y="728310"/>
            <a:chExt cx="1344175" cy="1344168"/>
          </a:xfrm>
        </p:grpSpPr>
        <p:sp>
          <p:nvSpPr>
            <p:cNvPr id="86" name="Rectangle 85"/>
            <p:cNvSpPr/>
            <p:nvPr/>
          </p:nvSpPr>
          <p:spPr>
            <a:xfrm>
              <a:off x="503286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>
              <a:off x="5570530" y="1239416"/>
              <a:ext cx="680405" cy="6801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211208" y="916541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761054" y="1572343"/>
              <a:ext cx="299356" cy="2992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7026970" y="49752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>
            <a:spLocks noChangeAspect="1"/>
          </p:cNvSpPr>
          <p:nvPr/>
        </p:nvSpPr>
        <p:spPr>
          <a:xfrm>
            <a:off x="7556825" y="1035192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06351" y="128191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93" name="Oval 92"/>
          <p:cNvSpPr/>
          <p:nvPr/>
        </p:nvSpPr>
        <p:spPr>
          <a:xfrm>
            <a:off x="5751179" y="1956906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r</a:t>
            </a:r>
          </a:p>
        </p:txBody>
      </p:sp>
      <p:sp>
        <p:nvSpPr>
          <p:cNvPr id="94" name="Oval 93"/>
          <p:cNvSpPr/>
          <p:nvPr/>
        </p:nvSpPr>
        <p:spPr>
          <a:xfrm>
            <a:off x="5751179" y="2878626"/>
            <a:ext cx="454515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95" name="Oval 94"/>
          <p:cNvSpPr/>
          <p:nvPr/>
        </p:nvSpPr>
        <p:spPr>
          <a:xfrm>
            <a:off x="5751179" y="3804006"/>
            <a:ext cx="454515" cy="4572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t</a:t>
            </a:r>
          </a:p>
        </p:txBody>
      </p:sp>
      <p:sp>
        <p:nvSpPr>
          <p:cNvPr id="96" name="Oval 95"/>
          <p:cNvSpPr/>
          <p:nvPr/>
        </p:nvSpPr>
        <p:spPr>
          <a:xfrm>
            <a:off x="7540186" y="1956906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r</a:t>
            </a:r>
          </a:p>
        </p:txBody>
      </p:sp>
      <p:sp>
        <p:nvSpPr>
          <p:cNvPr id="109" name="Oval 108"/>
          <p:cNvSpPr/>
          <p:nvPr/>
        </p:nvSpPr>
        <p:spPr>
          <a:xfrm>
            <a:off x="7540186" y="2878626"/>
            <a:ext cx="454515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110" name="Oval 109"/>
          <p:cNvSpPr/>
          <p:nvPr/>
        </p:nvSpPr>
        <p:spPr>
          <a:xfrm>
            <a:off x="7540186" y="3804006"/>
            <a:ext cx="454515" cy="457200"/>
          </a:xfrm>
          <a:prstGeom prst="ellips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343286" y="1492194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112856" y="1388331"/>
            <a:ext cx="76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680678" y="654842"/>
            <a:ext cx="8496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871423" y="1499923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7133309" y="573885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7029692" y="127743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413970" y="805120"/>
            <a:ext cx="76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900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125756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1586" y="1045146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44092" y="93862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97818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57832" y="27820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817219" y="2743867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970057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4821629" y="2745270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>
            <a:off x="5407444" y="1092242"/>
            <a:ext cx="595016" cy="5961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>
            <a:spLocks noChangeAspect="1"/>
          </p:cNvSpPr>
          <p:nvPr/>
        </p:nvSpPr>
        <p:spPr>
          <a:xfrm>
            <a:off x="3371843" y="2792383"/>
            <a:ext cx="902518" cy="9043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6652" y="27827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72262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>
            <a:spLocks noChangeAspect="1"/>
          </p:cNvSpPr>
          <p:nvPr/>
        </p:nvSpPr>
        <p:spPr>
          <a:xfrm>
            <a:off x="5032860" y="2917395"/>
            <a:ext cx="595016" cy="5961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noFill/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noFill/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983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125756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1586" y="1045146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44092" y="93862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97818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57832" y="27820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817219" y="2743867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970057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4821629" y="2745270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>
            <a:off x="5407444" y="1092242"/>
            <a:ext cx="595016" cy="5961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>
            <a:spLocks noChangeAspect="1"/>
          </p:cNvSpPr>
          <p:nvPr/>
        </p:nvSpPr>
        <p:spPr>
          <a:xfrm>
            <a:off x="3371843" y="2792383"/>
            <a:ext cx="902518" cy="9043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6652" y="27827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72262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>
            <a:spLocks noChangeAspect="1"/>
          </p:cNvSpPr>
          <p:nvPr/>
        </p:nvSpPr>
        <p:spPr>
          <a:xfrm>
            <a:off x="5032860" y="2917395"/>
            <a:ext cx="595016" cy="5961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noFill/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noFill/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38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>
            <a:spLocks noChangeAspect="1"/>
          </p:cNvSpPr>
          <p:nvPr/>
        </p:nvSpPr>
        <p:spPr>
          <a:xfrm>
            <a:off x="6115805" y="1073948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6259822" y="1217965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6425" y="1073948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289839" y="1073948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3856" y="1217965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2010459" y="1073948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7020" y="88193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837640" y="88193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7021" y="113830"/>
            <a:ext cx="306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600000000000000" pitchFamily="2" charset="0"/>
              </a:rPr>
              <a:t>Transformation #1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62185" y="88193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82805" y="88193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62186" y="113830"/>
            <a:ext cx="306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600000000000000" pitchFamily="2" charset="0"/>
              </a:rPr>
              <a:t>Transformation #2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3312" y="1449844"/>
            <a:ext cx="1154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2120" y="1446290"/>
            <a:ext cx="102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76665" y="1446292"/>
            <a:ext cx="1154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14307" y="1450124"/>
            <a:ext cx="1154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7020" y="51304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37640" y="51259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62185" y="51304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82805" y="51259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7945" y="1665009"/>
            <a:ext cx="102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22310" y="1665009"/>
            <a:ext cx="102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48" name="Oval 47"/>
          <p:cNvSpPr/>
          <p:nvPr/>
        </p:nvSpPr>
        <p:spPr>
          <a:xfrm>
            <a:off x="561849" y="2494940"/>
            <a:ext cx="454515" cy="4572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p</a:t>
            </a:r>
          </a:p>
        </p:txBody>
      </p:sp>
      <p:sp>
        <p:nvSpPr>
          <p:cNvPr id="52" name="Oval 51"/>
          <p:cNvSpPr/>
          <p:nvPr/>
        </p:nvSpPr>
        <p:spPr>
          <a:xfrm>
            <a:off x="561849" y="3495031"/>
            <a:ext cx="454515" cy="4572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q</a:t>
            </a:r>
          </a:p>
        </p:txBody>
      </p:sp>
      <p:cxnSp>
        <p:nvCxnSpPr>
          <p:cNvPr id="53" name="Straight Arrow Connector 52"/>
          <p:cNvCxnSpPr>
            <a:stCxn id="52" idx="0"/>
            <a:endCxn id="48" idx="4"/>
          </p:cNvCxnSpPr>
          <p:nvPr/>
        </p:nvCxnSpPr>
        <p:spPr>
          <a:xfrm flipV="1">
            <a:off x="789107" y="2952140"/>
            <a:ext cx="0" cy="54289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3669" y="3116268"/>
            <a:ext cx="50975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55" name="Oval 54"/>
          <p:cNvSpPr/>
          <p:nvPr/>
        </p:nvSpPr>
        <p:spPr>
          <a:xfrm>
            <a:off x="2277761" y="3495031"/>
            <a:ext cx="454515" cy="4572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q</a:t>
            </a:r>
          </a:p>
        </p:txBody>
      </p:sp>
      <p:cxnSp>
        <p:nvCxnSpPr>
          <p:cNvPr id="56" name="Straight Arrow Connector 55"/>
          <p:cNvCxnSpPr>
            <a:stCxn id="52" idx="6"/>
            <a:endCxn id="55" idx="2"/>
          </p:cNvCxnSpPr>
          <p:nvPr/>
        </p:nvCxnSpPr>
        <p:spPr>
          <a:xfrm>
            <a:off x="1016364" y="3723631"/>
            <a:ext cx="126139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69820" y="3454528"/>
            <a:ext cx="1154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+5</a:t>
            </a:r>
          </a:p>
        </p:txBody>
      </p:sp>
      <p:sp>
        <p:nvSpPr>
          <p:cNvPr id="58" name="Oval 57"/>
          <p:cNvSpPr/>
          <p:nvPr/>
        </p:nvSpPr>
        <p:spPr>
          <a:xfrm>
            <a:off x="2277760" y="2494940"/>
            <a:ext cx="454515" cy="457200"/>
          </a:xfrm>
          <a:prstGeom prst="ellips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p</a:t>
            </a:r>
          </a:p>
        </p:txBody>
      </p:sp>
      <p:cxnSp>
        <p:nvCxnSpPr>
          <p:cNvPr id="59" name="Straight Arrow Connector 58"/>
          <p:cNvCxnSpPr>
            <a:stCxn id="48" idx="6"/>
            <a:endCxn id="58" idx="2"/>
          </p:cNvCxnSpPr>
          <p:nvPr/>
        </p:nvCxnSpPr>
        <p:spPr>
          <a:xfrm>
            <a:off x="1016364" y="2723540"/>
            <a:ext cx="126139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28517" y="2436073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+1</a:t>
            </a:r>
          </a:p>
        </p:txBody>
      </p:sp>
      <p:sp>
        <p:nvSpPr>
          <p:cNvPr id="63" name="Oval 62"/>
          <p:cNvSpPr/>
          <p:nvPr/>
        </p:nvSpPr>
        <p:spPr>
          <a:xfrm>
            <a:off x="6409371" y="2515402"/>
            <a:ext cx="454515" cy="4572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6409371" y="3515493"/>
            <a:ext cx="454515" cy="4572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q</a:t>
            </a:r>
          </a:p>
        </p:txBody>
      </p:sp>
      <p:cxnSp>
        <p:nvCxnSpPr>
          <p:cNvPr id="65" name="Straight Arrow Connector 64"/>
          <p:cNvCxnSpPr>
            <a:stCxn id="64" idx="0"/>
            <a:endCxn id="63" idx="4"/>
          </p:cNvCxnSpPr>
          <p:nvPr/>
        </p:nvCxnSpPr>
        <p:spPr>
          <a:xfrm flipV="1">
            <a:off x="6636629" y="2972602"/>
            <a:ext cx="0" cy="54289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21191" y="3136730"/>
            <a:ext cx="50975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67" name="Oval 66"/>
          <p:cNvSpPr/>
          <p:nvPr/>
        </p:nvSpPr>
        <p:spPr>
          <a:xfrm>
            <a:off x="8125283" y="3515493"/>
            <a:ext cx="454515" cy="457200"/>
          </a:xfrm>
          <a:prstGeom prst="ellipse">
            <a:avLst/>
          </a:prstGeom>
          <a:ln>
            <a:solidFill>
              <a:schemeClr val="accent2"/>
            </a:solidFill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q</a:t>
            </a:r>
          </a:p>
        </p:txBody>
      </p:sp>
      <p:cxnSp>
        <p:nvCxnSpPr>
          <p:cNvPr id="68" name="Straight Arrow Connector 67"/>
          <p:cNvCxnSpPr>
            <a:stCxn id="64" idx="6"/>
            <a:endCxn id="67" idx="2"/>
          </p:cNvCxnSpPr>
          <p:nvPr/>
        </p:nvCxnSpPr>
        <p:spPr>
          <a:xfrm>
            <a:off x="6863886" y="3744093"/>
            <a:ext cx="126139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76040" y="3474990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+1</a:t>
            </a:r>
          </a:p>
        </p:txBody>
      </p:sp>
      <p:sp>
        <p:nvSpPr>
          <p:cNvPr id="70" name="Oval 69"/>
          <p:cNvSpPr/>
          <p:nvPr/>
        </p:nvSpPr>
        <p:spPr>
          <a:xfrm>
            <a:off x="8125282" y="2515402"/>
            <a:ext cx="454515" cy="457200"/>
          </a:xfrm>
          <a:prstGeom prst="ellipse">
            <a:avLst/>
          </a:prstGeom>
          <a:ln>
            <a:solidFill>
              <a:schemeClr val="accent3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p</a:t>
            </a:r>
          </a:p>
        </p:txBody>
      </p:sp>
      <p:cxnSp>
        <p:nvCxnSpPr>
          <p:cNvPr id="73" name="Straight Arrow Connector 72"/>
          <p:cNvCxnSpPr>
            <a:stCxn id="63" idx="6"/>
            <a:endCxn id="70" idx="2"/>
          </p:cNvCxnSpPr>
          <p:nvPr/>
        </p:nvCxnSpPr>
        <p:spPr>
          <a:xfrm>
            <a:off x="6863886" y="2744002"/>
            <a:ext cx="126139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72647" y="2456535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expanded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+2</a:t>
            </a:r>
          </a:p>
        </p:txBody>
      </p:sp>
      <p:sp>
        <p:nvSpPr>
          <p:cNvPr id="2" name="Rectangle 1"/>
          <p:cNvSpPr/>
          <p:nvPr/>
        </p:nvSpPr>
        <p:spPr>
          <a:xfrm>
            <a:off x="3419850" y="152234"/>
            <a:ext cx="2342705" cy="487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Similarity Weights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58065"/>
              </p:ext>
            </p:extLst>
          </p:nvPr>
        </p:nvGraphicFramePr>
        <p:xfrm>
          <a:off x="3573470" y="613095"/>
          <a:ext cx="2035464" cy="43342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37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5 points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 Narrow" panose="020B0606020202030204" pitchFamily="34" charset="0"/>
                        </a:rPr>
                        <a:t>Unchanged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 points</a:t>
                      </a:r>
                      <a:endParaRPr lang="en-US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 Narrow" panose="020B0606020202030204" pitchFamily="34" charset="0"/>
                        </a:rPr>
                        <a:t>Reflected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3 points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 Narrow" panose="020B0606020202030204" pitchFamily="34" charset="0"/>
                        </a:rPr>
                        <a:t>Rotated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2 points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 Narrow" panose="020B0606020202030204" pitchFamily="34" charset="0"/>
                        </a:rPr>
                        <a:t>Scaled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 points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 Narrow" panose="020B0606020202030204" pitchFamily="34" charset="0"/>
                        </a:rPr>
                        <a:t>Deleted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0 points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 Narrow" panose="020B0606020202030204" pitchFamily="34" charset="0"/>
                        </a:rPr>
                        <a:t>Shape Changed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61848" y="4261570"/>
            <a:ext cx="2170428" cy="61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Similarity: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6 points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09369" y="4261570"/>
            <a:ext cx="2170428" cy="61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Similarity: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3 points</a:t>
            </a:r>
          </a:p>
        </p:txBody>
      </p:sp>
    </p:spTree>
    <p:extLst>
      <p:ext uri="{BB962C8B-B14F-4D97-AF65-F5344CB8AC3E}">
        <p14:creationId xmlns:p14="http://schemas.microsoft.com/office/powerpoint/2010/main" val="3453595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125756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1586" y="1045146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44092" y="93862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97818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57832" y="27820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817219" y="2743867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970057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4821629" y="2745270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>
            <a:off x="5407444" y="1092242"/>
            <a:ext cx="595016" cy="5961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>
            <a:spLocks noChangeAspect="1"/>
          </p:cNvSpPr>
          <p:nvPr/>
        </p:nvSpPr>
        <p:spPr>
          <a:xfrm>
            <a:off x="3371843" y="2792383"/>
            <a:ext cx="902518" cy="9043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6652" y="27827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72262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>
            <a:spLocks noChangeAspect="1"/>
          </p:cNvSpPr>
          <p:nvPr/>
        </p:nvSpPr>
        <p:spPr>
          <a:xfrm>
            <a:off x="5032860" y="2917395"/>
            <a:ext cx="595016" cy="5961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noFill/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noFill/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9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Knowledge representations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1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Semantic networks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Problem-solving with semantic networks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Represent &amp; Reason</a:t>
            </a:r>
          </a:p>
        </p:txBody>
      </p:sp>
    </p:spTree>
    <p:extLst>
      <p:ext uri="{BB962C8B-B14F-4D97-AF65-F5344CB8AC3E}">
        <p14:creationId xmlns:p14="http://schemas.microsoft.com/office/powerpoint/2010/main" val="196717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8615" y="689905"/>
            <a:ext cx="4493386" cy="2820007"/>
            <a:chOff x="78614" y="89702"/>
            <a:chExt cx="5607131" cy="3518983"/>
          </a:xfrm>
        </p:grpSpPr>
        <p:sp>
          <p:nvSpPr>
            <p:cNvPr id="49" name="Isosceles Triangle 48"/>
            <p:cNvSpPr/>
            <p:nvPr/>
          </p:nvSpPr>
          <p:spPr>
            <a:xfrm>
              <a:off x="3035800" y="612654"/>
              <a:ext cx="1113745" cy="9937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193829" y="2439751"/>
              <a:ext cx="1113745" cy="9937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1614814" y="2439751"/>
              <a:ext cx="1113745" cy="9937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 rot="16200000">
              <a:off x="3035799" y="2439751"/>
              <a:ext cx="1113745" cy="9937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220" y="459482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499600" y="459482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20585" y="459034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15" y="2264517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99600" y="2264517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20585" y="2264517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341570" y="2264517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201434" y="634715"/>
              <a:ext cx="1113745" cy="9937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1614815" y="634714"/>
              <a:ext cx="1113745" cy="9937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10800000">
              <a:off x="4456784" y="2439751"/>
              <a:ext cx="1113745" cy="9937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41570" y="459482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220" y="90598"/>
              <a:ext cx="134417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400" dirty="0">
                  <a:latin typeface="Arial Narrow" panose="020B0606020202030204" pitchFamily="34" charset="0"/>
                  <a:ea typeface="Dotum" panose="020B0600000101010101" pitchFamily="34" charset="-127"/>
                </a:rPr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99600" y="90150"/>
              <a:ext cx="134417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400" dirty="0">
                  <a:latin typeface="Arial Narrow" panose="020B0606020202030204" pitchFamily="34" charset="0"/>
                  <a:ea typeface="Dotum" panose="020B0600000101010101" pitchFamily="34" charset="-127"/>
                </a:rPr>
                <a:t>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20585" y="90150"/>
              <a:ext cx="134417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400" dirty="0">
                  <a:latin typeface="Arial Narrow" panose="020B0606020202030204" pitchFamily="34" charset="0"/>
                  <a:ea typeface="Dotum" panose="020B0600000101010101" pitchFamily="34" charset="-127"/>
                </a:rPr>
                <a:t>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1570" y="89702"/>
              <a:ext cx="134417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400" dirty="0">
                  <a:latin typeface="Arial Narrow" panose="020B0606020202030204" pitchFamily="34" charset="0"/>
                  <a:ea typeface="Dotum" panose="020B0600000101010101" pitchFamily="34" charset="-127"/>
                </a:rPr>
                <a:t>#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614" y="1895185"/>
              <a:ext cx="134417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400" dirty="0">
                  <a:latin typeface="Arial Narrow" panose="020B0606020202030204" pitchFamily="34" charset="0"/>
                  <a:ea typeface="Dotum" panose="020B0600000101010101" pitchFamily="34" charset="-127"/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99600" y="1895185"/>
              <a:ext cx="134417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400" dirty="0">
                  <a:latin typeface="Arial Narrow" panose="020B0606020202030204" pitchFamily="34" charset="0"/>
                  <a:ea typeface="Dotum" panose="020B0600000101010101" pitchFamily="34" charset="-127"/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20585" y="1895185"/>
              <a:ext cx="134417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400" dirty="0">
                  <a:latin typeface="Arial Narrow" panose="020B0606020202030204" pitchFamily="34" charset="0"/>
                  <a:ea typeface="Dotum" panose="020B0600000101010101" pitchFamily="34" charset="-127"/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41569" y="1895185"/>
              <a:ext cx="134417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400" dirty="0">
                  <a:latin typeface="Arial Narrow" panose="020B0606020202030204" pitchFamily="34" charset="0"/>
                  <a:ea typeface="Dotum" panose="020B0600000101010101" pitchFamily="34" charset="-127"/>
                </a:rPr>
                <a:t>4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6377035" y="152234"/>
            <a:ext cx="2342705" cy="487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Similarity Weights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853685"/>
              </p:ext>
            </p:extLst>
          </p:nvPr>
        </p:nvGraphicFramePr>
        <p:xfrm>
          <a:off x="6530655" y="613095"/>
          <a:ext cx="2035464" cy="43342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37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5 points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 Narrow" panose="020B0606020202030204" pitchFamily="34" charset="0"/>
                        </a:rPr>
                        <a:t>Unchanged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 points</a:t>
                      </a:r>
                      <a:endParaRPr lang="en-US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 Narrow" panose="020B0606020202030204" pitchFamily="34" charset="0"/>
                        </a:rPr>
                        <a:t>Reflected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3 points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 Narrow" panose="020B0606020202030204" pitchFamily="34" charset="0"/>
                        </a:rPr>
                        <a:t>Rotated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2 points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 Narrow" panose="020B0606020202030204" pitchFamily="34" charset="0"/>
                        </a:rPr>
                        <a:t>Scaled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 points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 Narrow" panose="020B0606020202030204" pitchFamily="34" charset="0"/>
                        </a:rPr>
                        <a:t>Deleted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0 points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 Narrow" panose="020B0606020202030204" pitchFamily="34" charset="0"/>
                        </a:rPr>
                        <a:t>Shape Changed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79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latin typeface="Segoe Print" panose="02000600000000000000" pitchFamily="2" charset="0"/>
              </a:rPr>
              <a:t>How would you use semantic networks to design an agent that can answer Raven’s Progressive Matrices?</a:t>
            </a:r>
          </a:p>
        </p:txBody>
      </p:sp>
    </p:spTree>
    <p:extLst>
      <p:ext uri="{BB962C8B-B14F-4D97-AF65-F5344CB8AC3E}">
        <p14:creationId xmlns:p14="http://schemas.microsoft.com/office/powerpoint/2010/main" val="4239696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90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Representations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1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Semantic networks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Represent &amp; Reason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Weights with Represent &amp; Reason</a:t>
            </a:r>
          </a:p>
        </p:txBody>
      </p:sp>
    </p:spTree>
    <p:extLst>
      <p:ext uri="{BB962C8B-B14F-4D97-AF65-F5344CB8AC3E}">
        <p14:creationId xmlns:p14="http://schemas.microsoft.com/office/powerpoint/2010/main" val="1845530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/>
        </p:nvSpPr>
        <p:spPr>
          <a:xfrm>
            <a:off x="5148075" y="881930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27063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176843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6200000">
            <a:off x="326622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0800000">
            <a:off x="775961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 rot="5400000">
            <a:off x="1199964" y="903543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16200000">
            <a:off x="2920585" y="903542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162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8596" y="0"/>
            <a:ext cx="916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What is the answer to this problem?</a:t>
            </a:r>
          </a:p>
        </p:txBody>
      </p:sp>
    </p:spTree>
    <p:extLst>
      <p:ext uri="{BB962C8B-B14F-4D97-AF65-F5344CB8AC3E}">
        <p14:creationId xmlns:p14="http://schemas.microsoft.com/office/powerpoint/2010/main" val="637243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/>
        </p:nvSpPr>
        <p:spPr>
          <a:xfrm>
            <a:off x="5148075" y="881930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27063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176843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6200000">
            <a:off x="326622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0800000">
            <a:off x="775961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 rot="5400000">
            <a:off x="1199964" y="903543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16200000">
            <a:off x="2920585" y="903542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162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18596" y="0"/>
            <a:ext cx="916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What is the answer to this problem?</a:t>
            </a:r>
          </a:p>
        </p:txBody>
      </p:sp>
    </p:spTree>
    <p:extLst>
      <p:ext uri="{BB962C8B-B14F-4D97-AF65-F5344CB8AC3E}">
        <p14:creationId xmlns:p14="http://schemas.microsoft.com/office/powerpoint/2010/main" val="485977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84750" y="1189170"/>
            <a:ext cx="1344175" cy="1344168"/>
            <a:chOff x="1084750" y="728310"/>
            <a:chExt cx="1344175" cy="1344168"/>
          </a:xfrm>
        </p:grpSpPr>
        <p:sp>
          <p:nvSpPr>
            <p:cNvPr id="61" name="Rectangle 60"/>
            <p:cNvSpPr/>
            <p:nvPr/>
          </p:nvSpPr>
          <p:spPr>
            <a:xfrm>
              <a:off x="108475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1199964" y="903543"/>
              <a:ext cx="1113745" cy="9937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05370" y="1189170"/>
            <a:ext cx="1344175" cy="1344168"/>
            <a:chOff x="2805370" y="728310"/>
            <a:chExt cx="1344175" cy="1344168"/>
          </a:xfrm>
        </p:grpSpPr>
        <p:sp>
          <p:nvSpPr>
            <p:cNvPr id="62" name="Rectangle 61"/>
            <p:cNvSpPr/>
            <p:nvPr/>
          </p:nvSpPr>
          <p:spPr>
            <a:xfrm>
              <a:off x="280537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2920585" y="903542"/>
              <a:ext cx="1113745" cy="9937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32860" y="1189170"/>
            <a:ext cx="3064795" cy="1344168"/>
            <a:chOff x="5032860" y="881930"/>
            <a:chExt cx="3064795" cy="1344168"/>
          </a:xfrm>
        </p:grpSpPr>
        <p:grpSp>
          <p:nvGrpSpPr>
            <p:cNvPr id="30" name="Group 29"/>
            <p:cNvGrpSpPr/>
            <p:nvPr/>
          </p:nvGrpSpPr>
          <p:grpSpPr>
            <a:xfrm>
              <a:off x="5032860" y="881930"/>
              <a:ext cx="1344175" cy="1344168"/>
              <a:chOff x="1084750" y="728310"/>
              <a:chExt cx="1344175" cy="134416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4750" y="728310"/>
                <a:ext cx="1344175" cy="1344168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5400000">
                <a:off x="1199964" y="903543"/>
                <a:ext cx="1113745" cy="9937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53480" y="881930"/>
              <a:ext cx="1344175" cy="1344168"/>
              <a:chOff x="2805370" y="728310"/>
              <a:chExt cx="1344175" cy="134416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805370" y="728310"/>
                <a:ext cx="1344175" cy="1344168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16200000">
                <a:off x="2920585" y="903542"/>
                <a:ext cx="1113745" cy="9937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1538005" y="1757084"/>
            <a:ext cx="102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1875" y="1753530"/>
            <a:ext cx="102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55315" y="1753532"/>
            <a:ext cx="102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84980" y="1757364"/>
            <a:ext cx="102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42" name="Oval 41"/>
          <p:cNvSpPr/>
          <p:nvPr/>
        </p:nvSpPr>
        <p:spPr>
          <a:xfrm>
            <a:off x="1488224" y="30362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q</a:t>
            </a:r>
          </a:p>
        </p:txBody>
      </p:sp>
      <p:sp>
        <p:nvSpPr>
          <p:cNvPr id="43" name="Oval 42"/>
          <p:cNvSpPr/>
          <p:nvPr/>
        </p:nvSpPr>
        <p:spPr>
          <a:xfrm>
            <a:off x="3277231" y="30362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q</a:t>
            </a:r>
          </a:p>
        </p:txBody>
      </p:sp>
      <p:cxnSp>
        <p:nvCxnSpPr>
          <p:cNvPr id="44" name="Straight Arrow Connector 43"/>
          <p:cNvCxnSpPr>
            <a:stCxn id="42" idx="6"/>
            <a:endCxn id="43" idx="2"/>
          </p:cNvCxnSpPr>
          <p:nvPr/>
        </p:nvCxnSpPr>
        <p:spPr>
          <a:xfrm>
            <a:off x="1942739" y="3264870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42740" y="2997328"/>
            <a:ext cx="1334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reflected</a:t>
            </a:r>
          </a:p>
        </p:txBody>
      </p:sp>
      <p:sp>
        <p:nvSpPr>
          <p:cNvPr id="46" name="Oval 45"/>
          <p:cNvSpPr/>
          <p:nvPr/>
        </p:nvSpPr>
        <p:spPr>
          <a:xfrm>
            <a:off x="5493720" y="30362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q</a:t>
            </a:r>
          </a:p>
        </p:txBody>
      </p:sp>
      <p:sp>
        <p:nvSpPr>
          <p:cNvPr id="47" name="Oval 46"/>
          <p:cNvSpPr/>
          <p:nvPr/>
        </p:nvSpPr>
        <p:spPr>
          <a:xfrm>
            <a:off x="7282727" y="30362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q</a:t>
            </a:r>
          </a:p>
        </p:txBody>
      </p:sp>
      <p:cxnSp>
        <p:nvCxnSpPr>
          <p:cNvPr id="48" name="Straight Arrow Connector 47"/>
          <p:cNvCxnSpPr>
            <a:stCxn id="46" idx="6"/>
            <a:endCxn id="47" idx="2"/>
          </p:cNvCxnSpPr>
          <p:nvPr/>
        </p:nvCxnSpPr>
        <p:spPr>
          <a:xfrm>
            <a:off x="5948235" y="3264870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48236" y="2997328"/>
            <a:ext cx="1334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rotated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42741" y="3262503"/>
            <a:ext cx="133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Print" panose="02000600000000000000" pitchFamily="2" charset="0"/>
              </a:rPr>
              <a:t>cost: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48238" y="3262503"/>
            <a:ext cx="133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Print" panose="02000600000000000000" pitchFamily="2" charset="0"/>
              </a:rPr>
              <a:t>cost: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32860" y="82028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53480" y="81983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84750" y="82028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05370" y="81983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84751" y="574690"/>
            <a:ext cx="306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Horizontal Reflection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32861" y="574690"/>
            <a:ext cx="306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180° Rotation</a:t>
            </a:r>
          </a:p>
        </p:txBody>
      </p:sp>
    </p:spTree>
    <p:extLst>
      <p:ext uri="{BB962C8B-B14F-4D97-AF65-F5344CB8AC3E}">
        <p14:creationId xmlns:p14="http://schemas.microsoft.com/office/powerpoint/2010/main" val="2951365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1084750" y="118917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1199964" y="1364403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05370" y="118917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2920585" y="1364402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53480" y="118917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6868695" y="1364402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701042" y="1757084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29267" y="1753530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18352" y="1895446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4982" y="1650030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42" name="Oval 41"/>
          <p:cNvSpPr/>
          <p:nvPr/>
        </p:nvSpPr>
        <p:spPr>
          <a:xfrm>
            <a:off x="1488224" y="30362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q</a:t>
            </a:r>
          </a:p>
        </p:txBody>
      </p:sp>
      <p:sp>
        <p:nvSpPr>
          <p:cNvPr id="43" name="Oval 42"/>
          <p:cNvSpPr/>
          <p:nvPr/>
        </p:nvSpPr>
        <p:spPr>
          <a:xfrm>
            <a:off x="3277231" y="30362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q</a:t>
            </a:r>
          </a:p>
        </p:txBody>
      </p:sp>
      <p:cxnSp>
        <p:nvCxnSpPr>
          <p:cNvPr id="44" name="Straight Arrow Connector 43"/>
          <p:cNvCxnSpPr>
            <a:stCxn id="42" idx="6"/>
            <a:endCxn id="43" idx="2"/>
          </p:cNvCxnSpPr>
          <p:nvPr/>
        </p:nvCxnSpPr>
        <p:spPr>
          <a:xfrm>
            <a:off x="1942739" y="3264870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42740" y="2997328"/>
            <a:ext cx="1334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reflected</a:t>
            </a:r>
          </a:p>
        </p:txBody>
      </p:sp>
      <p:sp>
        <p:nvSpPr>
          <p:cNvPr id="46" name="Oval 45"/>
          <p:cNvSpPr/>
          <p:nvPr/>
        </p:nvSpPr>
        <p:spPr>
          <a:xfrm>
            <a:off x="5493720" y="30362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q</a:t>
            </a:r>
          </a:p>
        </p:txBody>
      </p:sp>
      <p:sp>
        <p:nvSpPr>
          <p:cNvPr id="47" name="Oval 46"/>
          <p:cNvSpPr/>
          <p:nvPr/>
        </p:nvSpPr>
        <p:spPr>
          <a:xfrm>
            <a:off x="7282727" y="30362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q</a:t>
            </a:r>
          </a:p>
        </p:txBody>
      </p:sp>
      <p:cxnSp>
        <p:nvCxnSpPr>
          <p:cNvPr id="48" name="Straight Arrow Connector 47"/>
          <p:cNvCxnSpPr>
            <a:stCxn id="46" idx="6"/>
            <a:endCxn id="47" idx="2"/>
          </p:cNvCxnSpPr>
          <p:nvPr/>
        </p:nvCxnSpPr>
        <p:spPr>
          <a:xfrm>
            <a:off x="5948235" y="3264870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48236" y="2997328"/>
            <a:ext cx="1334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rotated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42741" y="3262503"/>
            <a:ext cx="133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Print" panose="02000600000000000000" pitchFamily="2" charset="0"/>
              </a:rPr>
              <a:t>cost: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48238" y="3262503"/>
            <a:ext cx="133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Print" panose="02000600000000000000" pitchFamily="2" charset="0"/>
              </a:rPr>
              <a:t>cost: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53480" y="81983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84750" y="82028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05370" y="81983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84751" y="574690"/>
            <a:ext cx="306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Horizontal Reflection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32861" y="574690"/>
            <a:ext cx="306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180° Rotation</a:t>
            </a:r>
          </a:p>
        </p:txBody>
      </p:sp>
      <p:sp>
        <p:nvSpPr>
          <p:cNvPr id="63" name="Isosceles Triangle 62"/>
          <p:cNvSpPr/>
          <p:nvPr/>
        </p:nvSpPr>
        <p:spPr>
          <a:xfrm>
            <a:off x="5148074" y="1342790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32859" y="118917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032860" y="80512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-18596" y="4491195"/>
            <a:ext cx="916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What would the answer be?    </a:t>
            </a:r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 2    </a:t>
            </a:r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4094326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/>
        </p:nvSpPr>
        <p:spPr>
          <a:xfrm>
            <a:off x="5148075" y="881930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27063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1768434" y="2746984"/>
            <a:ext cx="1113745" cy="993700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6200000">
            <a:off x="326622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0800000">
            <a:off x="775961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 rot="5400000">
            <a:off x="1199964" y="903543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16200000">
            <a:off x="2920585" y="903542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162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535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/>
        </p:nvSpPr>
        <p:spPr>
          <a:xfrm>
            <a:off x="5148075" y="881930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27063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1768434" y="2746984"/>
            <a:ext cx="1113745" cy="993700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6200000">
            <a:off x="326622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0800000">
            <a:off x="775961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 rot="5400000">
            <a:off x="1199964" y="903543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16200000">
            <a:off x="2920585" y="903542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162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noFill/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noFill/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60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David\Documents\Work\Udacity\Lesson Plans\18 - Learning by Managing Multiple Models\SlideDeck-VersionSpaces\Slide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9" t="41148" r="27031" b="18713"/>
          <a:stretch/>
        </p:blipFill>
        <p:spPr bwMode="auto">
          <a:xfrm>
            <a:off x="2840402" y="1880460"/>
            <a:ext cx="6303598" cy="3263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avid\Documents\Work\Udacity\Lesson Plans\06 - Production Systems\SlideDeck\Slide2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2" t="9672" r="10812" b="29289"/>
          <a:stretch/>
        </p:blipFill>
        <p:spPr bwMode="auto">
          <a:xfrm>
            <a:off x="11580" y="4419"/>
            <a:ext cx="5431533" cy="23753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vid\Documents\Work\Udacity\Lesson Plans\07 - Frames\SlideDeck-Frames\Slide1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20639" r="60538" b="32682"/>
          <a:stretch/>
        </p:blipFill>
        <p:spPr bwMode="auto">
          <a:xfrm>
            <a:off x="2613345" y="1367181"/>
            <a:ext cx="2900917" cy="21506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vid\Documents\Work\Udacity\Lesson Plans\09 - Case-Based Reasoning\SlideDeck-CaseBasedReasoning\Slide3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8" t="5621" r="70116" b="51504"/>
          <a:stretch/>
        </p:blipFill>
        <p:spPr bwMode="auto">
          <a:xfrm>
            <a:off x="0" y="1962162"/>
            <a:ext cx="2882180" cy="318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avid\Documents\Work\Udacity\Lesson Plans\10 - Incremental Concept Understanding\SlideDeck-IncrementalConceptUnderstanding\Slide14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9" t="14794" r="2831" b="37689"/>
          <a:stretch/>
        </p:blipFill>
        <p:spPr bwMode="auto">
          <a:xfrm>
            <a:off x="5570530" y="0"/>
            <a:ext cx="3573471" cy="3409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43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209462" y="1267408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>
            <a:spLocks noChangeAspect="1"/>
          </p:cNvSpPr>
          <p:nvPr/>
        </p:nvSpPr>
        <p:spPr>
          <a:xfrm>
            <a:off x="1399986" y="1457867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5240" y="964980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882180" y="1267408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>
            <a:spLocks noChangeAspect="1"/>
          </p:cNvSpPr>
          <p:nvPr/>
        </p:nvSpPr>
        <p:spPr>
          <a:xfrm>
            <a:off x="3406883" y="805120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>
            <a:spLocks noChangeAspect="1"/>
          </p:cNvSpPr>
          <p:nvPr/>
        </p:nvSpPr>
        <p:spPr>
          <a:xfrm>
            <a:off x="5570530" y="1239416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6410803" y="2834862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11208" y="916541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44" name="Isosceles Triangle 43"/>
          <p:cNvSpPr>
            <a:spLocks noChangeAspect="1"/>
          </p:cNvSpPr>
          <p:nvPr/>
        </p:nvSpPr>
        <p:spPr>
          <a:xfrm>
            <a:off x="2208860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756837" y="2648560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>
            <a:spLocks noChangeAspect="1"/>
          </p:cNvSpPr>
          <p:nvPr/>
        </p:nvSpPr>
        <p:spPr>
          <a:xfrm>
            <a:off x="5211208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759185" y="2648560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74600" y="3531875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>
            <a:spLocks noChangeAspect="1"/>
          </p:cNvSpPr>
          <p:nvPr/>
        </p:nvSpPr>
        <p:spPr>
          <a:xfrm>
            <a:off x="6676460" y="3109419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>
            <a:spLocks noChangeAspect="1"/>
          </p:cNvSpPr>
          <p:nvPr/>
        </p:nvSpPr>
        <p:spPr>
          <a:xfrm>
            <a:off x="719581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67558" y="2648560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6792" y="2907680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59" name="Isosceles Triangle 58"/>
          <p:cNvSpPr>
            <a:spLocks noChangeAspect="1"/>
          </p:cNvSpPr>
          <p:nvPr/>
        </p:nvSpPr>
        <p:spPr>
          <a:xfrm>
            <a:off x="3693627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697785" y="3134117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5761054" y="1572343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>
            <a:spLocks noChangeAspect="1"/>
          </p:cNvSpPr>
          <p:nvPr/>
        </p:nvSpPr>
        <p:spPr>
          <a:xfrm>
            <a:off x="8221976" y="312613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8412500" y="3459057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3344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35800" y="57469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56420" y="57469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160512" y="1113788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>
            <a:spLocks noChangeAspect="1"/>
          </p:cNvSpPr>
          <p:nvPr/>
        </p:nvSpPr>
        <p:spPr>
          <a:xfrm>
            <a:off x="3351036" y="1304247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6290" y="811360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833230" y="1113788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>
            <a:spLocks noChangeAspect="1"/>
          </p:cNvSpPr>
          <p:nvPr/>
        </p:nvSpPr>
        <p:spPr>
          <a:xfrm>
            <a:off x="5357933" y="651500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/>
          <p:cNvCxnSpPr/>
          <p:nvPr/>
        </p:nvCxnSpPr>
        <p:spPr>
          <a:xfrm rot="10800000">
            <a:off x="3480628" y="2454705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707886" y="3605025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707886" y="2683305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09479" y="276167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12610" y="368522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39854" y="314493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496893" y="2683305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16910" y="275729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935143" y="2454705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935143" y="3376425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34330" y="2187163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089633" y="310888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expanded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935143" y="4301805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3026" y="4069008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35800" y="20580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56420" y="20535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5269635" y="4073205"/>
            <a:ext cx="454515" cy="457200"/>
          </a:xfrm>
          <a:prstGeom prst="ellipse">
            <a:avLst/>
          </a:prstGeom>
          <a:ln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sp>
        <p:nvSpPr>
          <p:cNvPr id="39" name="Oval 38"/>
          <p:cNvSpPr/>
          <p:nvPr/>
        </p:nvSpPr>
        <p:spPr>
          <a:xfrm>
            <a:off x="5269635" y="2226105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47" name="Oval 46"/>
          <p:cNvSpPr/>
          <p:nvPr/>
        </p:nvSpPr>
        <p:spPr>
          <a:xfrm>
            <a:off x="5269635" y="3147825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48" name="Oval 47"/>
          <p:cNvSpPr/>
          <p:nvPr/>
        </p:nvSpPr>
        <p:spPr>
          <a:xfrm>
            <a:off x="3480628" y="2226105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49" name="Oval 48"/>
          <p:cNvSpPr/>
          <p:nvPr/>
        </p:nvSpPr>
        <p:spPr>
          <a:xfrm>
            <a:off x="3480628" y="3147825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51" name="Oval 50"/>
          <p:cNvSpPr/>
          <p:nvPr/>
        </p:nvSpPr>
        <p:spPr>
          <a:xfrm>
            <a:off x="3480628" y="4073205"/>
            <a:ext cx="454515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45189" y="1165751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67672" y="1342790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04553" y="781701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05304" y="1312807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16288" y="860991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6850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480628" y="2226105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v</a:t>
            </a:r>
          </a:p>
        </p:txBody>
      </p:sp>
      <p:sp>
        <p:nvSpPr>
          <p:cNvPr id="21" name="Oval 20"/>
          <p:cNvSpPr/>
          <p:nvPr/>
        </p:nvSpPr>
        <p:spPr>
          <a:xfrm>
            <a:off x="3480628" y="3147825"/>
            <a:ext cx="454515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u</a:t>
            </a:r>
          </a:p>
        </p:txBody>
      </p:sp>
      <p:cxnSp>
        <p:nvCxnSpPr>
          <p:cNvPr id="40" name="Straight Arrow Connector 39"/>
          <p:cNvCxnSpPr>
            <a:stCxn id="21" idx="0"/>
            <a:endCxn id="20" idx="4"/>
          </p:cNvCxnSpPr>
          <p:nvPr/>
        </p:nvCxnSpPr>
        <p:spPr>
          <a:xfrm flipV="1">
            <a:off x="3707886" y="2683305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09479" y="276167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44" name="Oval 43"/>
          <p:cNvSpPr/>
          <p:nvPr/>
        </p:nvSpPr>
        <p:spPr>
          <a:xfrm>
            <a:off x="5269635" y="2226105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v</a:t>
            </a:r>
          </a:p>
        </p:txBody>
      </p:sp>
      <p:sp>
        <p:nvSpPr>
          <p:cNvPr id="45" name="Oval 44"/>
          <p:cNvSpPr/>
          <p:nvPr/>
        </p:nvSpPr>
        <p:spPr>
          <a:xfrm>
            <a:off x="5269635" y="3147825"/>
            <a:ext cx="454515" cy="457200"/>
          </a:xfrm>
          <a:prstGeom prst="ellipse">
            <a:avLst/>
          </a:prstGeom>
          <a:ln>
            <a:solidFill>
              <a:schemeClr val="tx2"/>
            </a:solidFill>
            <a:prstDash val="lg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u</a:t>
            </a:r>
          </a:p>
        </p:txBody>
      </p:sp>
      <p:cxnSp>
        <p:nvCxnSpPr>
          <p:cNvPr id="56" name="Straight Arrow Connector 55"/>
          <p:cNvCxnSpPr>
            <a:stCxn id="20" idx="6"/>
            <a:endCxn id="44" idx="2"/>
          </p:cNvCxnSpPr>
          <p:nvPr/>
        </p:nvCxnSpPr>
        <p:spPr>
          <a:xfrm>
            <a:off x="3935143" y="2454705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6"/>
            <a:endCxn id="45" idx="2"/>
          </p:cNvCxnSpPr>
          <p:nvPr/>
        </p:nvCxnSpPr>
        <p:spPr>
          <a:xfrm>
            <a:off x="3935143" y="3376425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34330" y="2187163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95771" y="3108883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35797" y="57469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56417" y="57469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208616" y="74750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3352633" y="891526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4929236" y="74750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72735" y="1139052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54987" y="1139052"/>
            <a:ext cx="1090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u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75605" y="1136992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54156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Curved Connector 132"/>
          <p:cNvCxnSpPr/>
          <p:nvPr/>
        </p:nvCxnSpPr>
        <p:spPr>
          <a:xfrm rot="10800000">
            <a:off x="5751179" y="2953970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978437" y="4104290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5978437" y="3182570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380030" y="3260941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383161" y="418449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10405" y="3644195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7767444" y="3182570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687461" y="325655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6205694" y="2953970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205694" y="3875690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360183" y="2738749"/>
            <a:ext cx="9698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360184" y="3654314"/>
            <a:ext cx="9698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6205694" y="4801070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518879" y="4583796"/>
            <a:ext cx="6524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0" y="11383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Segoe Print" panose="02000600000000000000" pitchFamily="2" charset="0"/>
              </a:rPr>
              <a:t>The relationships between the pieces and the transformations between the frames.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026971" y="126598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5306351" y="1265987"/>
            <a:ext cx="1344175" cy="1344168"/>
            <a:chOff x="5032860" y="728310"/>
            <a:chExt cx="1344175" cy="1344168"/>
          </a:xfrm>
        </p:grpSpPr>
        <p:sp>
          <p:nvSpPr>
            <p:cNvPr id="83" name="Rectangle 82"/>
            <p:cNvSpPr/>
            <p:nvPr/>
          </p:nvSpPr>
          <p:spPr>
            <a:xfrm>
              <a:off x="503286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>
              <a:spLocks noChangeAspect="1"/>
            </p:cNvSpPr>
            <p:nvPr/>
          </p:nvSpPr>
          <p:spPr>
            <a:xfrm>
              <a:off x="5570530" y="1239416"/>
              <a:ext cx="680405" cy="6801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211208" y="916541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761054" y="1572343"/>
              <a:ext cx="299356" cy="2992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7026970" y="126598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7291168" y="1529099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>
            <a:spLocks noChangeAspect="1"/>
          </p:cNvSpPr>
          <p:nvPr/>
        </p:nvSpPr>
        <p:spPr>
          <a:xfrm>
            <a:off x="7556825" y="1803656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5306351" y="896655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026971" y="896207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</a:p>
        </p:txBody>
      </p:sp>
      <p:sp>
        <p:nvSpPr>
          <p:cNvPr id="165" name="Oval 164"/>
          <p:cNvSpPr/>
          <p:nvPr/>
        </p:nvSpPr>
        <p:spPr>
          <a:xfrm>
            <a:off x="5751179" y="2725370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r</a:t>
            </a:r>
          </a:p>
        </p:txBody>
      </p:sp>
      <p:sp>
        <p:nvSpPr>
          <p:cNvPr id="166" name="Oval 165"/>
          <p:cNvSpPr/>
          <p:nvPr/>
        </p:nvSpPr>
        <p:spPr>
          <a:xfrm>
            <a:off x="5751179" y="3647090"/>
            <a:ext cx="454515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167" name="Oval 166"/>
          <p:cNvSpPr/>
          <p:nvPr/>
        </p:nvSpPr>
        <p:spPr>
          <a:xfrm>
            <a:off x="5751179" y="4572470"/>
            <a:ext cx="454515" cy="4572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t</a:t>
            </a:r>
          </a:p>
        </p:txBody>
      </p:sp>
      <p:sp>
        <p:nvSpPr>
          <p:cNvPr id="168" name="Oval 167"/>
          <p:cNvSpPr/>
          <p:nvPr/>
        </p:nvSpPr>
        <p:spPr>
          <a:xfrm>
            <a:off x="7540186" y="2725370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Segoe Print" panose="02000600000000000000" pitchFamily="2" charset="0"/>
              </a:rPr>
              <a:t>r</a:t>
            </a:r>
          </a:p>
        </p:txBody>
      </p:sp>
      <p:sp>
        <p:nvSpPr>
          <p:cNvPr id="169" name="Oval 168"/>
          <p:cNvSpPr/>
          <p:nvPr/>
        </p:nvSpPr>
        <p:spPr>
          <a:xfrm>
            <a:off x="7540186" y="3647090"/>
            <a:ext cx="454515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egoe Print" panose="02000600000000000000" pitchFamily="2" charset="0"/>
              </a:rPr>
              <a:t>s</a:t>
            </a:r>
          </a:p>
        </p:txBody>
      </p:sp>
      <p:sp>
        <p:nvSpPr>
          <p:cNvPr id="170" name="Oval 169"/>
          <p:cNvSpPr/>
          <p:nvPr/>
        </p:nvSpPr>
        <p:spPr>
          <a:xfrm>
            <a:off x="7540186" y="4572470"/>
            <a:ext cx="454515" cy="457200"/>
          </a:xfrm>
          <a:prstGeom prst="ellips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Segoe Print" panose="02000600000000000000" pitchFamily="2" charset="0"/>
              </a:rPr>
              <a:t>t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343286" y="2260658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112856" y="2156795"/>
            <a:ext cx="76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680678" y="1423306"/>
            <a:ext cx="8496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026258" y="2268387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388748" y="1605910"/>
            <a:ext cx="76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74561" y="126598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495181" y="126598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899273" y="1805085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iamond 92"/>
          <p:cNvSpPr>
            <a:spLocks noChangeAspect="1"/>
          </p:cNvSpPr>
          <p:nvPr/>
        </p:nvSpPr>
        <p:spPr>
          <a:xfrm>
            <a:off x="1089797" y="1995544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745051" y="1502657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2571991" y="1805085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amond 97"/>
          <p:cNvSpPr>
            <a:spLocks noChangeAspect="1"/>
          </p:cNvSpPr>
          <p:nvPr/>
        </p:nvSpPr>
        <p:spPr>
          <a:xfrm>
            <a:off x="3096694" y="1342797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urved Connector 98"/>
          <p:cNvCxnSpPr/>
          <p:nvPr/>
        </p:nvCxnSpPr>
        <p:spPr>
          <a:xfrm rot="10800000">
            <a:off x="1219389" y="2953970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446647" y="4104290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446647" y="3182570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48240" y="3260941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51371" y="418449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8615" y="3644195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3235654" y="3182570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155671" y="325655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673904" y="2953970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673904" y="3875690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773091" y="2686428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828394" y="360814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expanded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1673904" y="4801070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931787" y="4568273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8252" y="882742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508872" y="882294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141" name="Oval 140"/>
          <p:cNvSpPr/>
          <p:nvPr/>
        </p:nvSpPr>
        <p:spPr>
          <a:xfrm>
            <a:off x="3003740" y="4572470"/>
            <a:ext cx="454515" cy="457200"/>
          </a:xfrm>
          <a:prstGeom prst="ellipse">
            <a:avLst/>
          </a:prstGeom>
          <a:ln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sp>
        <p:nvSpPr>
          <p:cNvPr id="150" name="Oval 149"/>
          <p:cNvSpPr/>
          <p:nvPr/>
        </p:nvSpPr>
        <p:spPr>
          <a:xfrm>
            <a:off x="3003740" y="27253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151" name="Oval 150"/>
          <p:cNvSpPr/>
          <p:nvPr/>
        </p:nvSpPr>
        <p:spPr>
          <a:xfrm>
            <a:off x="3003740" y="3647090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152" name="Oval 151"/>
          <p:cNvSpPr/>
          <p:nvPr/>
        </p:nvSpPr>
        <p:spPr>
          <a:xfrm>
            <a:off x="1233081" y="27253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153" name="Oval 152"/>
          <p:cNvSpPr/>
          <p:nvPr/>
        </p:nvSpPr>
        <p:spPr>
          <a:xfrm>
            <a:off x="1219388" y="3647090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154" name="Oval 153"/>
          <p:cNvSpPr/>
          <p:nvPr/>
        </p:nvSpPr>
        <p:spPr>
          <a:xfrm>
            <a:off x="1230631" y="4568273"/>
            <a:ext cx="454515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79294" y="1857041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171319" y="2010661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93774" y="1472991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839409" y="2010661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350393" y="1511396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1140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/>
          <p:cNvCxnSpPr>
            <a:endCxn id="13" idx="0"/>
          </p:cNvCxnSpPr>
          <p:nvPr/>
        </p:nvCxnSpPr>
        <p:spPr>
          <a:xfrm rot="10800000">
            <a:off x="3235655" y="1266517"/>
            <a:ext cx="1297941" cy="114946"/>
          </a:xfrm>
          <a:prstGeom prst="bentConnector4">
            <a:avLst>
              <a:gd name="adj1" fmla="val 41245"/>
              <a:gd name="adj2" fmla="val 298876"/>
            </a:avLst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21" idx="2"/>
          </p:cNvCxnSpPr>
          <p:nvPr/>
        </p:nvCxnSpPr>
        <p:spPr>
          <a:xfrm rot="10800000" flipV="1">
            <a:off x="2350332" y="1913870"/>
            <a:ext cx="2183264" cy="543201"/>
          </a:xfrm>
          <a:prstGeom prst="bentConnector4">
            <a:avLst>
              <a:gd name="adj1" fmla="val 23039"/>
              <a:gd name="adj2" fmla="val 156112"/>
            </a:avLst>
          </a:prstGeom>
          <a:ln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3" idx="0"/>
          </p:cNvCxnSpPr>
          <p:nvPr/>
        </p:nvCxnSpPr>
        <p:spPr>
          <a:xfrm rot="10800000" flipV="1">
            <a:off x="2350332" y="2879528"/>
            <a:ext cx="2213592" cy="229892"/>
          </a:xfrm>
          <a:prstGeom prst="bentConnector2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533595" y="2457072"/>
            <a:ext cx="60659" cy="76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5800" y="285750"/>
            <a:ext cx="46482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>
                <a:latin typeface="Segoe Print" panose="02000600000000000000" pitchFamily="2" charset="0"/>
              </a:rPr>
              <a:t>Structure of Semantic Networks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Lexically: nodes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1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Structurally: directional links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Semantically: application-specific labels</a:t>
            </a:r>
          </a:p>
        </p:txBody>
      </p:sp>
      <p:sp>
        <p:nvSpPr>
          <p:cNvPr id="3" name="Oval 2"/>
          <p:cNvSpPr/>
          <p:nvPr/>
        </p:nvSpPr>
        <p:spPr>
          <a:xfrm>
            <a:off x="1219389" y="1266517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1219389" y="2188237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6" name="Oval 5"/>
          <p:cNvSpPr/>
          <p:nvPr/>
        </p:nvSpPr>
        <p:spPr>
          <a:xfrm>
            <a:off x="1219389" y="3113617"/>
            <a:ext cx="454515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cxnSp>
        <p:nvCxnSpPr>
          <p:cNvPr id="7" name="Curved Connector 6"/>
          <p:cNvCxnSpPr>
            <a:stCxn id="6" idx="2"/>
            <a:endCxn id="3" idx="2"/>
          </p:cNvCxnSpPr>
          <p:nvPr/>
        </p:nvCxnSpPr>
        <p:spPr>
          <a:xfrm rot="10800000">
            <a:off x="1219389" y="1495117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5" idx="4"/>
          </p:cNvCxnSpPr>
          <p:nvPr/>
        </p:nvCxnSpPr>
        <p:spPr>
          <a:xfrm flipV="1">
            <a:off x="1446647" y="2645437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3" idx="4"/>
          </p:cNvCxnSpPr>
          <p:nvPr/>
        </p:nvCxnSpPr>
        <p:spPr>
          <a:xfrm flipV="1">
            <a:off x="1446647" y="1723717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8240" y="1802088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inside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371" y="272563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615" y="218534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sp>
        <p:nvSpPr>
          <p:cNvPr id="13" name="Oval 12"/>
          <p:cNvSpPr/>
          <p:nvPr/>
        </p:nvSpPr>
        <p:spPr>
          <a:xfrm>
            <a:off x="3008396" y="1266517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</a:p>
        </p:txBody>
      </p:sp>
      <p:sp>
        <p:nvSpPr>
          <p:cNvPr id="14" name="Oval 13"/>
          <p:cNvSpPr/>
          <p:nvPr/>
        </p:nvSpPr>
        <p:spPr>
          <a:xfrm>
            <a:off x="3008396" y="2188237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</a:p>
        </p:txBody>
      </p:sp>
      <p:sp>
        <p:nvSpPr>
          <p:cNvPr id="15" name="Oval 14"/>
          <p:cNvSpPr/>
          <p:nvPr/>
        </p:nvSpPr>
        <p:spPr>
          <a:xfrm>
            <a:off x="3008396" y="3113617"/>
            <a:ext cx="454515" cy="457200"/>
          </a:xfrm>
          <a:prstGeom prst="ellipse">
            <a:avLst/>
          </a:prstGeom>
          <a:ln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</a:p>
        </p:txBody>
      </p:sp>
      <p:cxnSp>
        <p:nvCxnSpPr>
          <p:cNvPr id="16" name="Straight Arrow Connector 15"/>
          <p:cNvCxnSpPr>
            <a:stCxn id="14" idx="0"/>
            <a:endCxn id="13" idx="4"/>
          </p:cNvCxnSpPr>
          <p:nvPr/>
        </p:nvCxnSpPr>
        <p:spPr>
          <a:xfrm flipV="1">
            <a:off x="3235654" y="1723717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55671" y="1797704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above</a:t>
            </a:r>
          </a:p>
        </p:txBody>
      </p:sp>
      <p:cxnSp>
        <p:nvCxnSpPr>
          <p:cNvPr id="18" name="Straight Arrow Connector 17"/>
          <p:cNvCxnSpPr>
            <a:stCxn id="3" idx="6"/>
            <a:endCxn id="13" idx="2"/>
          </p:cNvCxnSpPr>
          <p:nvPr/>
        </p:nvCxnSpPr>
        <p:spPr>
          <a:xfrm>
            <a:off x="1673904" y="1495117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14" idx="2"/>
          </p:cNvCxnSpPr>
          <p:nvPr/>
        </p:nvCxnSpPr>
        <p:spPr>
          <a:xfrm>
            <a:off x="1673904" y="2416837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3091" y="1227575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unchanged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394" y="214929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expanded</a:t>
            </a:r>
          </a:p>
        </p:txBody>
      </p:sp>
      <p:cxnSp>
        <p:nvCxnSpPr>
          <p:cNvPr id="22" name="Straight Arrow Connector 21"/>
          <p:cNvCxnSpPr>
            <a:stCxn id="6" idx="6"/>
            <a:endCxn id="15" idx="2"/>
          </p:cNvCxnSpPr>
          <p:nvPr/>
        </p:nvCxnSpPr>
        <p:spPr>
          <a:xfrm>
            <a:off x="1673904" y="3342217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31787" y="31094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anose="02000600000000000000" pitchFamily="2" charset="0"/>
              </a:rPr>
              <a:t>deleted</a:t>
            </a:r>
          </a:p>
        </p:txBody>
      </p:sp>
    </p:spTree>
    <p:extLst>
      <p:ext uri="{BB962C8B-B14F-4D97-AF65-F5344CB8AC3E}">
        <p14:creationId xmlns:p14="http://schemas.microsoft.com/office/powerpoint/2010/main" val="402980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994</Words>
  <Application>Microsoft Office PowerPoint</Application>
  <PresentationFormat>On-screen Show (16:9)</PresentationFormat>
  <Paragraphs>830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 Narrow</vt:lpstr>
      <vt:lpstr>Calibri</vt:lpstr>
      <vt:lpstr>Dotum</vt:lpstr>
      <vt:lpstr>Segoe Print</vt:lpstr>
      <vt:lpstr>Segoe UI</vt:lpstr>
      <vt:lpstr>Segoe UI Symbol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Jose Delgado</cp:lastModifiedBy>
  <cp:revision>92</cp:revision>
  <dcterms:created xsi:type="dcterms:W3CDTF">2014-03-07T02:05:43Z</dcterms:created>
  <dcterms:modified xsi:type="dcterms:W3CDTF">2016-08-31T13:04:52Z</dcterms:modified>
</cp:coreProperties>
</file>