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51" r:id="rId2"/>
    <p:sldId id="352" r:id="rId3"/>
    <p:sldId id="317" r:id="rId4"/>
    <p:sldId id="319" r:id="rId5"/>
    <p:sldId id="357" r:id="rId6"/>
    <p:sldId id="312" r:id="rId7"/>
    <p:sldId id="322" r:id="rId8"/>
    <p:sldId id="313" r:id="rId9"/>
    <p:sldId id="324" r:id="rId10"/>
    <p:sldId id="363" r:id="rId11"/>
    <p:sldId id="362" r:id="rId12"/>
    <p:sldId id="325" r:id="rId13"/>
    <p:sldId id="354" r:id="rId14"/>
    <p:sldId id="328" r:id="rId15"/>
    <p:sldId id="331" r:id="rId16"/>
    <p:sldId id="361" r:id="rId17"/>
    <p:sldId id="333" r:id="rId18"/>
    <p:sldId id="334" r:id="rId19"/>
    <p:sldId id="336" r:id="rId20"/>
    <p:sldId id="348" r:id="rId21"/>
    <p:sldId id="338" r:id="rId22"/>
    <p:sldId id="337" r:id="rId23"/>
    <p:sldId id="339" r:id="rId24"/>
    <p:sldId id="341" r:id="rId25"/>
    <p:sldId id="345" r:id="rId26"/>
    <p:sldId id="358" r:id="rId27"/>
    <p:sldId id="359" r:id="rId28"/>
    <p:sldId id="349" r:id="rId29"/>
    <p:sldId id="350" r:id="rId30"/>
    <p:sldId id="311" r:id="rId31"/>
    <p:sldId id="310" r:id="rId32"/>
    <p:sldId id="316" r:id="rId33"/>
    <p:sldId id="314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F81BD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17" autoAdjust="0"/>
    <p:restoredTop sz="86311" autoAdjust="0"/>
  </p:normalViewPr>
  <p:slideViewPr>
    <p:cSldViewPr snapToObjects="1">
      <p:cViewPr varScale="1">
        <p:scale>
          <a:sx n="98" d="100"/>
          <a:sy n="98" d="100"/>
        </p:scale>
        <p:origin x="-61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76600" y="1189170"/>
            <a:ext cx="2743200" cy="2743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Means-Ends Analysis and Problem Reduction</a:t>
            </a:r>
            <a:endParaRPr lang="en-US" sz="32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65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8680" y="2553921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2300" y="2096881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2300" y="1639681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4622" y="2096721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667530" y="2571751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68680" y="1200311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8680" y="2114551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66855" y="1657511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964" y="113830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Initial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9983" y="113829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80" y="2554081"/>
            <a:ext cx="2189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A on Table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B on Table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 on A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Δ = 3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7529" y="2571911"/>
            <a:ext cx="2189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C on Table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Δ = 0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458255" y="255553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611875" y="209849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44015" y="164129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45230" y="209833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58255" y="2555690"/>
            <a:ext cx="2189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Δ = 3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437765" y="1209760"/>
            <a:ext cx="1020490" cy="1323585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458255" y="447578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11875" y="401874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11875" y="35615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11875" y="310434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58255" y="4475940"/>
            <a:ext cx="2189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Δ = 3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3458255" y="64784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611875" y="1908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4925" y="190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45230" y="19064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58255" y="648000"/>
            <a:ext cx="2189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Δ = 2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437765" y="2553921"/>
            <a:ext cx="1020490" cy="1"/>
          </a:xfrm>
          <a:prstGeom prst="straightConnector1">
            <a:avLst/>
          </a:prstGeom>
          <a:ln w="76200">
            <a:solidFill>
              <a:srgbClr val="4F81BD">
                <a:alpha val="30196"/>
              </a:srgb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37765" y="2553921"/>
            <a:ext cx="1020490" cy="1362004"/>
          </a:xfrm>
          <a:prstGeom prst="straightConnector1">
            <a:avLst/>
          </a:prstGeom>
          <a:ln w="76200">
            <a:solidFill>
              <a:srgbClr val="4F81BD">
                <a:alpha val="30196"/>
              </a:srgb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24151" y="647840"/>
            <a:ext cx="422454" cy="160"/>
          </a:xfrm>
          <a:prstGeom prst="straightConnector1">
            <a:avLst/>
          </a:prstGeom>
          <a:ln w="76200"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724151" y="2563610"/>
            <a:ext cx="422454" cy="0"/>
          </a:xfrm>
          <a:prstGeom prst="straightConnector1">
            <a:avLst/>
          </a:prstGeom>
          <a:ln w="76200"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724151" y="4475620"/>
            <a:ext cx="422454" cy="160"/>
          </a:xfrm>
          <a:prstGeom prst="straightConnector1">
            <a:avLst/>
          </a:prstGeom>
          <a:ln w="76200"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58255" y="1534815"/>
            <a:ext cx="2957185" cy="353326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07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8680" y="172684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2300" y="12698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2300" y="8126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4622" y="126964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667530" y="172684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68680" y="3554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8680" y="1269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66855" y="81260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964" y="113830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Initial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9984" y="113829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80" y="1727000"/>
            <a:ext cx="2189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A on Table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B on Table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 on A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Δ = 3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7529" y="1727000"/>
            <a:ext cx="2189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C on Table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Δ = 0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224885" y="387575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78505" y="341871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03150" y="341871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03150" y="296135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4885" y="3875910"/>
            <a:ext cx="2189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A on Table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C on Table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Δ = 1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730030" y="387575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883650" y="341871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46700" y="341855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17005" y="341855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30030" y="3875910"/>
            <a:ext cx="2189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A on Table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B on Table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C on Table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Δ = 2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989100" y="2533345"/>
            <a:ext cx="430390" cy="499265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03165" y="3877520"/>
            <a:ext cx="576075" cy="0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332689" y="2533345"/>
            <a:ext cx="351586" cy="499266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686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Means-Ends Analysis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1200" b="1" dirty="0" smtClean="0">
              <a:latin typeface="Segoe Print" panose="02000600000000000000" pitchFamily="2" charset="0"/>
            </a:endParaRPr>
          </a:p>
          <a:p>
            <a:pPr marL="228600" indent="-228600"/>
            <a:r>
              <a:rPr lang="en-US" sz="2000" dirty="0" smtClean="0">
                <a:latin typeface="Segoe Print" pitchFamily="2" charset="0"/>
                <a:cs typeface="Courier New" panose="02070309020205020404" pitchFamily="49" charset="0"/>
              </a:rPr>
              <a:t>For each operator that can be applied:</a:t>
            </a:r>
          </a:p>
          <a:p>
            <a:pPr marL="403225" indent="-174625" defTabSz="2286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Print" pitchFamily="2" charset="0"/>
                <a:cs typeface="Courier New" panose="02070309020205020404" pitchFamily="49" charset="0"/>
              </a:rPr>
              <a:t>Apply the operator to the current state</a:t>
            </a:r>
          </a:p>
          <a:p>
            <a:pPr marL="403225" indent="-174625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Print" pitchFamily="2" charset="0"/>
                <a:cs typeface="Courier New" panose="02070309020205020404" pitchFamily="49" charset="0"/>
              </a:rPr>
              <a:t>Calculate difference between new state and goal state</a:t>
            </a:r>
          </a:p>
          <a:p>
            <a:pPr marL="228600"/>
            <a:endParaRPr lang="en-US" sz="1100" dirty="0" smtClean="0">
              <a:latin typeface="Segoe Print" pitchFamily="2" charset="0"/>
              <a:cs typeface="Courier New" panose="02070309020205020404" pitchFamily="49" charset="0"/>
            </a:endParaRPr>
          </a:p>
          <a:p>
            <a:pPr marL="228600" indent="-228600"/>
            <a:r>
              <a:rPr lang="en-US" sz="2000" dirty="0" smtClean="0">
                <a:latin typeface="Segoe Print" pitchFamily="2" charset="0"/>
                <a:cs typeface="Courier New" panose="02070309020205020404" pitchFamily="49" charset="0"/>
              </a:rPr>
              <a:t>Prefer state that minimizes distance between new state and goal state </a:t>
            </a:r>
            <a:endParaRPr lang="en-US" sz="3600" dirty="0" smtClean="0">
              <a:latin typeface="Segoe Print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2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urved Connector 55"/>
          <p:cNvCxnSpPr/>
          <p:nvPr/>
        </p:nvCxnSpPr>
        <p:spPr>
          <a:xfrm>
            <a:off x="1653220" y="2475739"/>
            <a:ext cx="576075" cy="1997058"/>
          </a:xfrm>
          <a:prstGeom prst="curvedConnector3">
            <a:avLst>
              <a:gd name="adj1" fmla="val 14285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0" idx="3"/>
            <a:endCxn id="88" idx="1"/>
          </p:cNvCxnSpPr>
          <p:nvPr/>
        </p:nvCxnSpPr>
        <p:spPr>
          <a:xfrm flipV="1">
            <a:off x="1653219" y="1131714"/>
            <a:ext cx="576076" cy="1344025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>
            <a:off x="1653219" y="2475739"/>
            <a:ext cx="576076" cy="998529"/>
          </a:xfrm>
          <a:prstGeom prst="curvedConnector3">
            <a:avLst/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55425" y="2072485"/>
            <a:ext cx="1497795" cy="806506"/>
            <a:chOff x="155425" y="2110889"/>
            <a:chExt cx="1497795" cy="806506"/>
          </a:xfrm>
        </p:grpSpPr>
        <p:sp>
          <p:nvSpPr>
            <p:cNvPr id="28" name="Rectangle 27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pPr algn="r"/>
              <a:r>
                <a:rPr lang="en-US" sz="2400" spc="-1000" dirty="0" smtClean="0">
                  <a:solidFill>
                    <a:schemeClr val="bg1"/>
                  </a:solidFill>
                  <a:latin typeface="Webdings" panose="05030102010509060703" pitchFamily="18" charset="2"/>
                </a:rPr>
                <a:t></a:t>
              </a:r>
              <a:endParaRPr lang="en-US" sz="2400" spc="-1000" dirty="0">
                <a:solidFill>
                  <a:schemeClr val="bg1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29295" y="3263040"/>
            <a:ext cx="1497795" cy="806506"/>
            <a:chOff x="155425" y="2110889"/>
            <a:chExt cx="1497795" cy="806506"/>
          </a:xfrm>
        </p:grpSpPr>
        <p:sp>
          <p:nvSpPr>
            <p:cNvPr id="47" name="Rectangle 46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29295" y="4223162"/>
            <a:ext cx="1497795" cy="806506"/>
            <a:chOff x="155425" y="2110889"/>
            <a:chExt cx="1497795" cy="806506"/>
          </a:xfrm>
        </p:grpSpPr>
        <p:sp>
          <p:nvSpPr>
            <p:cNvPr id="51" name="Rectangle 50"/>
            <p:cNvSpPr/>
            <p:nvPr/>
          </p:nvSpPr>
          <p:spPr>
            <a:xfrm>
              <a:off x="155425" y="2110890"/>
              <a:ext cx="1497795" cy="806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91440" bIns="0" rtlCol="0" anchor="ctr"/>
            <a:lstStyle/>
            <a:p>
              <a:pPr algn="ctr"/>
              <a:endParaRPr lang="en-US" sz="2400" spc="-1000">
                <a:latin typeface="Webdings" panose="05030102010509060703" pitchFamily="18" charset="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55425" y="2110889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r>
                <a:rPr lang="en-US" sz="24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rPr>
                <a:t></a:t>
              </a:r>
            </a:p>
            <a:p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04322" y="2110890"/>
              <a:ext cx="748897" cy="806505"/>
            </a:xfrm>
            <a:prstGeom prst="rect">
              <a:avLst/>
            </a:prstGeom>
            <a:noFill/>
          </p:spPr>
          <p:txBody>
            <a:bodyPr wrap="square" lIns="0" tIns="0" rIns="91440" bIns="0" rtlCol="0">
              <a:noAutofit/>
            </a:bodyPr>
            <a:lstStyle/>
            <a:p>
              <a:pPr algn="r"/>
              <a:endParaRPr lang="en-US" sz="2400" spc="-1000" dirty="0" smtClean="0">
                <a:solidFill>
                  <a:schemeClr val="bg1"/>
                </a:solidFill>
                <a:latin typeface="Webdings" panose="05030102010509060703" pitchFamily="18" charset="2"/>
              </a:endParaRPr>
            </a:p>
            <a:p>
              <a:pPr algn="r"/>
              <a:r>
                <a: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rPr>
                <a:t></a:t>
              </a:r>
              <a:endParaRPr lang="en-US" sz="2400" spc="-1000" dirty="0">
                <a:solidFill>
                  <a:schemeClr val="accent6"/>
                </a:solidFill>
                <a:latin typeface="Webdings" panose="05030102010509060703" pitchFamily="18" charset="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53220" y="728462"/>
            <a:ext cx="576075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15096" y="3455065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3930" y="4459395"/>
            <a:ext cx="24536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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93" y="2391875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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29295" y="728461"/>
            <a:ext cx="1497795" cy="806506"/>
            <a:chOff x="2229295" y="1035700"/>
            <a:chExt cx="1497795" cy="806506"/>
          </a:xfrm>
        </p:grpSpPr>
        <p:grpSp>
          <p:nvGrpSpPr>
            <p:cNvPr id="86" name="Group 85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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759763" y="3582430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59763" y="4542551"/>
            <a:ext cx="436858" cy="16772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⛵</a:t>
            </a:r>
            <a:r>
              <a:rPr lang="en-US" sz="1200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Webdings"/>
              </a:rPr>
              <a:t></a:t>
            </a:r>
            <a:endParaRPr lang="en-US" sz="1200" spc="-1000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7" name="Curved Connector 66"/>
          <p:cNvCxnSpPr>
            <a:stCxn id="87" idx="3"/>
            <a:endCxn id="120" idx="1"/>
          </p:cNvCxnSpPr>
          <p:nvPr/>
        </p:nvCxnSpPr>
        <p:spPr>
          <a:xfrm flipV="1">
            <a:off x="3727090" y="593893"/>
            <a:ext cx="618321" cy="53782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89" idx="3"/>
            <a:endCxn id="132" idx="1"/>
          </p:cNvCxnSpPr>
          <p:nvPr/>
        </p:nvCxnSpPr>
        <p:spPr>
          <a:xfrm flipV="1">
            <a:off x="3727089" y="1131562"/>
            <a:ext cx="2611540" cy="153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89" idx="3"/>
            <a:endCxn id="144" idx="1"/>
          </p:cNvCxnSpPr>
          <p:nvPr/>
        </p:nvCxnSpPr>
        <p:spPr>
          <a:xfrm>
            <a:off x="3727089" y="1131715"/>
            <a:ext cx="614481" cy="614328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47" idx="3"/>
            <a:endCxn id="156" idx="1"/>
          </p:cNvCxnSpPr>
          <p:nvPr/>
        </p:nvCxnSpPr>
        <p:spPr>
          <a:xfrm flipV="1">
            <a:off x="3727090" y="3666293"/>
            <a:ext cx="618321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/>
          <p:nvPr/>
        </p:nvCxnSpPr>
        <p:spPr>
          <a:xfrm>
            <a:off x="3727090" y="4626416"/>
            <a:ext cx="614480" cy="1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4345411" y="190640"/>
            <a:ext cx="1497795" cy="806506"/>
            <a:chOff x="2229295" y="1035700"/>
            <a:chExt cx="1497795" cy="806506"/>
          </a:xfrm>
        </p:grpSpPr>
        <p:grpSp>
          <p:nvGrpSpPr>
            <p:cNvPr id="117" name="Group 116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55425" y="2110889"/>
                <a:ext cx="841069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338629" y="728309"/>
            <a:ext cx="1497795" cy="806506"/>
            <a:chOff x="2229295" y="1035700"/>
            <a:chExt cx="1497795" cy="806506"/>
          </a:xfrm>
        </p:grpSpPr>
        <p:grpSp>
          <p:nvGrpSpPr>
            <p:cNvPr id="129" name="Group 128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55425" y="2110889"/>
                <a:ext cx="844911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 smtClean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</a:t>
                </a: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341570" y="1342790"/>
            <a:ext cx="1497795" cy="806506"/>
            <a:chOff x="2229295" y="1035700"/>
            <a:chExt cx="1497795" cy="806506"/>
          </a:xfrm>
        </p:grpSpPr>
        <p:grpSp>
          <p:nvGrpSpPr>
            <p:cNvPr id="141" name="Group 140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4345411" y="3263040"/>
            <a:ext cx="1497795" cy="806506"/>
            <a:chOff x="2229295" y="1035700"/>
            <a:chExt cx="1497795" cy="806506"/>
          </a:xfrm>
        </p:grpSpPr>
        <p:grpSp>
          <p:nvGrpSpPr>
            <p:cNvPr id="153" name="Group 152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55425" y="2110889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 smtClean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  <a:p>
                <a:pPr algn="r"/>
                <a:r>
                  <a:rPr lang="en-US" sz="24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</a:t>
                </a:r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345411" y="4223164"/>
            <a:ext cx="1497795" cy="806506"/>
            <a:chOff x="2229295" y="1035700"/>
            <a:chExt cx="1497795" cy="806506"/>
          </a:xfrm>
        </p:grpSpPr>
        <p:grpSp>
          <p:nvGrpSpPr>
            <p:cNvPr id="165" name="Group 164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155425" y="2110889"/>
                <a:ext cx="841069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3827371" y="196441"/>
            <a:ext cx="629414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5786027" y="728463"/>
            <a:ext cx="552603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 smtClean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023022" y="1732640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1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1"/>
              </a:solidFill>
              <a:latin typeface="Webdings" panose="05030102010509060703" pitchFamily="18" charset="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041796" y="3269625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4341570" y="2302915"/>
            <a:ext cx="1497795" cy="806506"/>
            <a:chOff x="2229295" y="1035700"/>
            <a:chExt cx="1497795" cy="806506"/>
          </a:xfrm>
        </p:grpSpPr>
        <p:grpSp>
          <p:nvGrpSpPr>
            <p:cNvPr id="175" name="Group 174"/>
            <p:cNvGrpSpPr/>
            <p:nvPr/>
          </p:nvGrpSpPr>
          <p:grpSpPr>
            <a:xfrm>
              <a:off x="2229295" y="1035700"/>
              <a:ext cx="1497795" cy="806506"/>
              <a:chOff x="155425" y="2110889"/>
              <a:chExt cx="1497795" cy="806506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155425" y="2110890"/>
                <a:ext cx="1497795" cy="8065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91440" bIns="0" rtlCol="0" anchor="ctr"/>
              <a:lstStyle/>
              <a:p>
                <a:pPr algn="ctr"/>
                <a:endParaRPr lang="en-US" sz="2400" spc="-1000">
                  <a:latin typeface="Webdings" panose="05030102010509060703" pitchFamily="18" charset="2"/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155425" y="2110889"/>
                <a:ext cx="844910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r>
                  <a:rPr lang="en-US" sz="2400" kern="1000" spc="-1000" dirty="0">
                    <a:solidFill>
                      <a:schemeClr val="accent1"/>
                    </a:solidFill>
                    <a:latin typeface="Webdings" panose="05030102010509060703" pitchFamily="18" charset="2"/>
                  </a:rPr>
                  <a:t></a:t>
                </a:r>
                <a:endParaRPr lang="en-US" sz="2400" kern="1000" spc="-1000" dirty="0" smtClean="0">
                  <a:solidFill>
                    <a:schemeClr val="accent1"/>
                  </a:solidFill>
                  <a:latin typeface="Webdings" panose="05030102010509060703" pitchFamily="18" charset="2"/>
                </a:endParaRPr>
              </a:p>
              <a:p>
                <a:r>
                  <a:rPr lang="en-US" sz="2400" kern="1000" spc="-1000" dirty="0" smtClean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</a:t>
                </a:r>
                <a:r>
                  <a:rPr lang="en-US" sz="2400" spc="-1000" dirty="0">
                    <a:solidFill>
                      <a:schemeClr val="accent6"/>
                    </a:solidFill>
                    <a:latin typeface="Webdings" panose="05030102010509060703" pitchFamily="18" charset="2"/>
                  </a:rPr>
                  <a:t> </a:t>
                </a:r>
                <a:endParaRPr lang="en-US" sz="2400" kern="10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904322" y="2110890"/>
                <a:ext cx="748897" cy="806505"/>
              </a:xfrm>
              <a:prstGeom prst="rect">
                <a:avLst/>
              </a:prstGeom>
              <a:noFill/>
            </p:spPr>
            <p:txBody>
              <a:bodyPr wrap="square" lIns="0" tIns="0" rIns="91440" bIns="0" rtlCol="0">
                <a:noAutofit/>
              </a:bodyPr>
              <a:lstStyle/>
              <a:p>
                <a:pPr algn="r"/>
                <a:endParaRPr lang="en-US" sz="2400" spc="-1000" dirty="0">
                  <a:solidFill>
                    <a:schemeClr val="accent6"/>
                  </a:solidFill>
                  <a:latin typeface="Webdings" panose="05030102010509060703" pitchFamily="18" charset="2"/>
                </a:endParaRPr>
              </a:p>
            </p:txBody>
          </p:sp>
        </p:grpSp>
        <p:sp>
          <p:nvSpPr>
            <p:cNvPr id="176" name="TextBox 175"/>
            <p:cNvSpPr txBox="1"/>
            <p:nvPr/>
          </p:nvSpPr>
          <p:spPr>
            <a:xfrm>
              <a:off x="2759763" y="1355088"/>
              <a:ext cx="436858" cy="167728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  <a:sym typeface="Webdings"/>
                </a:rPr>
                <a:t></a:t>
              </a:r>
              <a:r>
                <a:rPr lang="en-US" sz="1200" dirty="0" smtClean="0">
                  <a:solidFill>
                    <a:schemeClr val="accent2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⛵</a:t>
              </a:r>
              <a:endParaRPr lang="en-US" sz="1200" spc="-10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180" name="Curved Connector 179"/>
          <p:cNvCxnSpPr>
            <a:stCxn id="49" idx="3"/>
            <a:endCxn id="178" idx="1"/>
          </p:cNvCxnSpPr>
          <p:nvPr/>
        </p:nvCxnSpPr>
        <p:spPr>
          <a:xfrm flipV="1">
            <a:off x="3727089" y="2706168"/>
            <a:ext cx="614481" cy="960126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842305" y="2302916"/>
            <a:ext cx="614480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  <a:p>
            <a:pPr algn="r"/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034330" y="4223162"/>
            <a:ext cx="314707" cy="3398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0" tIns="0" rIns="91440" bIns="0" rtlCol="0">
            <a:noAutofit/>
          </a:bodyPr>
          <a:lstStyle/>
          <a:p>
            <a:pPr algn="r"/>
            <a:r>
              <a:rPr lang="en-US" sz="2400" spc="-1000" dirty="0">
                <a:solidFill>
                  <a:schemeClr val="accent6"/>
                </a:solidFill>
                <a:latin typeface="Webdings" panose="05030102010509060703" pitchFamily="18" charset="2"/>
                <a:sym typeface="Webdings"/>
              </a:rPr>
              <a:t></a:t>
            </a:r>
            <a:endParaRPr lang="en-US" sz="2400" spc="-1000" dirty="0">
              <a:solidFill>
                <a:schemeClr val="accent6"/>
              </a:solidFill>
              <a:latin typeface="Webdings" panose="05030102010509060703" pitchFamily="18" charset="2"/>
            </a:endParaRPr>
          </a:p>
        </p:txBody>
      </p:sp>
      <p:sp>
        <p:nvSpPr>
          <p:cNvPr id="78" name="Multiply 77"/>
          <p:cNvSpPr/>
          <p:nvPr/>
        </p:nvSpPr>
        <p:spPr>
          <a:xfrm>
            <a:off x="4633267" y="13669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ultiply 78"/>
          <p:cNvSpPr/>
          <p:nvPr/>
        </p:nvSpPr>
        <p:spPr>
          <a:xfrm>
            <a:off x="4633267" y="2248967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Multiply 79"/>
          <p:cNvSpPr/>
          <p:nvPr/>
        </p:nvSpPr>
        <p:spPr>
          <a:xfrm>
            <a:off x="4633267" y="4169214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6630326" y="674361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613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8679" y="218577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2299" y="172873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299" y="127153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4621" y="172857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67530" y="218593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68680" y="3554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8680" y="1269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66855" y="81260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964" y="113830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Initial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9984" y="113829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79" y="2185930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A on Table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 on Table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D on B</a:t>
            </a:r>
          </a:p>
          <a:p>
            <a:pPr algn="ctr"/>
            <a:r>
              <a:rPr lang="el-GR" sz="2000" dirty="0" smtClean="0">
                <a:latin typeface="Arial Narrow" panose="020B0606020202030204" pitchFamily="34" charset="0"/>
              </a:rPr>
              <a:t>Δ</a:t>
            </a:r>
            <a:r>
              <a:rPr lang="en-US" sz="2000" dirty="0" smtClean="0">
                <a:latin typeface="Arial Narrow" panose="020B0606020202030204" pitchFamily="34" charset="0"/>
              </a:rPr>
              <a:t> = 3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7529" y="2186090"/>
            <a:ext cx="2189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D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 on 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2299" y="814330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68680" y="1731465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36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8679" y="218577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2299" y="172873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299" y="127153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4621" y="172857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67530" y="218593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68680" y="3554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8680" y="1269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66855" y="81260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964" y="113830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Initial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9984" y="113829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7529" y="2186090"/>
            <a:ext cx="2189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D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 on 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2299" y="814330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68680" y="1731465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3901" y="190640"/>
            <a:ext cx="1536199" cy="15362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A on D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B on C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 on Table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D on B</a:t>
            </a:r>
          </a:p>
          <a:p>
            <a:r>
              <a:rPr lang="el-GR" sz="2000" dirty="0" smtClean="0">
                <a:latin typeface="Arial Narrow" panose="020B0606020202030204" pitchFamily="34" charset="0"/>
              </a:rPr>
              <a:t>Δ</a:t>
            </a:r>
            <a:r>
              <a:rPr lang="en-US" sz="2000" dirty="0" smtClean="0">
                <a:latin typeface="Arial Narrow" panose="020B0606020202030204" pitchFamily="34" charset="0"/>
              </a:rPr>
              <a:t> =   3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3901" y="1806178"/>
            <a:ext cx="1536199" cy="153367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A </a:t>
            </a:r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on Table</a:t>
            </a:r>
            <a:endParaRPr lang="en-US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Arial Narrow" panose="020B0606020202030204" pitchFamily="34" charset="0"/>
              </a:rPr>
              <a:t>B </a:t>
            </a:r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on C</a:t>
            </a:r>
            <a:endParaRPr lang="en-US" sz="2000" dirty="0">
              <a:solidFill>
                <a:schemeClr val="accent3"/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C </a:t>
            </a:r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on Table</a:t>
            </a:r>
            <a:endParaRPr lang="en-US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D </a:t>
            </a:r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on A</a:t>
            </a:r>
            <a:endParaRPr lang="en-US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r>
              <a:rPr lang="el-GR" sz="2000" dirty="0" smtClean="0">
                <a:latin typeface="Arial Narrow" panose="020B0606020202030204" pitchFamily="34" charset="0"/>
              </a:rPr>
              <a:t>Δ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>
                <a:latin typeface="Arial Narrow" panose="020B0606020202030204" pitchFamily="34" charset="0"/>
              </a:rPr>
              <a:t>= </a:t>
            </a:r>
            <a:r>
              <a:rPr lang="en-US" sz="2000" dirty="0" smtClean="0">
                <a:latin typeface="Arial Narrow" panose="020B0606020202030204" pitchFamily="34" charset="0"/>
              </a:rPr>
              <a:t>  3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03901" y="3416660"/>
            <a:ext cx="1536199" cy="15362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A on Table</a:t>
            </a:r>
          </a:p>
          <a:p>
            <a:r>
              <a:rPr lang="en-US" sz="2000" dirty="0">
                <a:solidFill>
                  <a:schemeClr val="accent3"/>
                </a:solidFill>
                <a:latin typeface="Arial Narrow" panose="020B0606020202030204" pitchFamily="34" charset="0"/>
              </a:rPr>
              <a:t>B on C</a:t>
            </a:r>
          </a:p>
          <a:p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C on Table</a:t>
            </a:r>
          </a:p>
          <a:p>
            <a:r>
              <a:rPr lang="en-US" sz="2000" dirty="0">
                <a:solidFill>
                  <a:schemeClr val="accent3"/>
                </a:solidFill>
                <a:latin typeface="Arial Narrow" panose="020B0606020202030204" pitchFamily="34" charset="0"/>
              </a:rPr>
              <a:t>D on </a:t>
            </a:r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Table</a:t>
            </a:r>
            <a:endParaRPr lang="en-US" sz="2000" dirty="0">
              <a:solidFill>
                <a:schemeClr val="accent3"/>
              </a:solidFill>
              <a:latin typeface="Arial Narrow" panose="020B0606020202030204" pitchFamily="34" charset="0"/>
            </a:endParaRPr>
          </a:p>
          <a:p>
            <a:r>
              <a:rPr lang="el-GR" sz="2000" dirty="0">
                <a:latin typeface="Arial Narrow" panose="020B0606020202030204" pitchFamily="34" charset="0"/>
              </a:rPr>
              <a:t>Δ</a:t>
            </a:r>
            <a:r>
              <a:rPr lang="en-US" sz="2000" dirty="0">
                <a:latin typeface="Arial Narrow" panose="020B0606020202030204" pitchFamily="34" charset="0"/>
              </a:rPr>
              <a:t> = </a:t>
            </a:r>
            <a:r>
              <a:rPr lang="en-US" sz="2000" dirty="0" smtClean="0">
                <a:latin typeface="Arial Narrow" panose="020B0606020202030204" pitchFamily="34" charset="0"/>
              </a:rPr>
              <a:t>  2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5" name="Straight Arrow Connector 24"/>
          <p:cNvCxnSpPr>
            <a:endCxn id="22" idx="1"/>
          </p:cNvCxnSpPr>
          <p:nvPr/>
        </p:nvCxnSpPr>
        <p:spPr>
          <a:xfrm flipV="1">
            <a:off x="2437764" y="958740"/>
            <a:ext cx="1366137" cy="1227350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2437764" y="2188666"/>
            <a:ext cx="1366137" cy="384348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1"/>
          </p:cNvCxnSpPr>
          <p:nvPr/>
        </p:nvCxnSpPr>
        <p:spPr>
          <a:xfrm>
            <a:off x="2437764" y="2185770"/>
            <a:ext cx="1366137" cy="1998990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8679" y="2185930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A on Table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 on Table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D on B</a:t>
            </a:r>
          </a:p>
          <a:p>
            <a:pPr algn="ctr"/>
            <a:r>
              <a:rPr lang="el-GR" sz="2000" dirty="0" smtClean="0">
                <a:latin typeface="Arial Narrow" panose="020B0606020202030204" pitchFamily="34" charset="0"/>
              </a:rPr>
              <a:t>Δ</a:t>
            </a:r>
            <a:r>
              <a:rPr lang="en-US" sz="2000" dirty="0" smtClean="0">
                <a:latin typeface="Arial Narrow" panose="020B0606020202030204" pitchFamily="34" charset="0"/>
              </a:rPr>
              <a:t> = 3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9881" y="3685495"/>
            <a:ext cx="3374119" cy="138119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is the difference between each state and the goal state?</a:t>
            </a:r>
            <a:endParaRPr lang="en-US" sz="2000" dirty="0" smtClean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64760" y="1419600"/>
            <a:ext cx="921720" cy="2685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264760" y="3032610"/>
            <a:ext cx="921720" cy="2685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264760" y="4645620"/>
            <a:ext cx="921720" cy="2685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60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8679" y="218577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2299" y="172873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299" y="127153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4621" y="172857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67530" y="218593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68680" y="3554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8680" y="1269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66855" y="81260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964" y="113830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Initial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9984" y="113829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7529" y="2186090"/>
            <a:ext cx="2189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D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 on 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2299" y="814330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68680" y="1731465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3901" y="190640"/>
            <a:ext cx="1536199" cy="15362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A on D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B on C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 on Table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D on B</a:t>
            </a:r>
          </a:p>
          <a:p>
            <a:r>
              <a:rPr lang="el-GR" sz="2000" dirty="0" smtClean="0">
                <a:latin typeface="Arial Narrow" panose="020B0606020202030204" pitchFamily="34" charset="0"/>
              </a:rPr>
              <a:t>Δ</a:t>
            </a:r>
            <a:r>
              <a:rPr lang="en-US" sz="2000" dirty="0" smtClean="0">
                <a:latin typeface="Arial Narrow" panose="020B0606020202030204" pitchFamily="34" charset="0"/>
              </a:rPr>
              <a:t> =   3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3901" y="1806178"/>
            <a:ext cx="1536199" cy="153367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A </a:t>
            </a:r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on Table</a:t>
            </a:r>
            <a:endParaRPr lang="en-US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Arial Narrow" panose="020B0606020202030204" pitchFamily="34" charset="0"/>
              </a:rPr>
              <a:t>B </a:t>
            </a:r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on C</a:t>
            </a:r>
            <a:endParaRPr lang="en-US" sz="2000" dirty="0">
              <a:solidFill>
                <a:schemeClr val="accent3"/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C </a:t>
            </a:r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on Table</a:t>
            </a:r>
            <a:endParaRPr lang="en-US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D </a:t>
            </a:r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on A</a:t>
            </a:r>
            <a:endParaRPr lang="en-US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r>
              <a:rPr lang="el-GR" sz="2000" dirty="0" smtClean="0">
                <a:latin typeface="Arial Narrow" panose="020B0606020202030204" pitchFamily="34" charset="0"/>
              </a:rPr>
              <a:t>Δ</a:t>
            </a:r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r>
              <a:rPr lang="en-US" sz="2000" dirty="0">
                <a:latin typeface="Arial Narrow" panose="020B0606020202030204" pitchFamily="34" charset="0"/>
              </a:rPr>
              <a:t>= </a:t>
            </a:r>
            <a:r>
              <a:rPr lang="en-US" sz="2000" dirty="0" smtClean="0">
                <a:latin typeface="Arial Narrow" panose="020B0606020202030204" pitchFamily="34" charset="0"/>
              </a:rPr>
              <a:t>  3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03901" y="3416660"/>
            <a:ext cx="1536199" cy="15362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A on </a:t>
            </a:r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Table</a:t>
            </a:r>
            <a:endParaRPr lang="en-US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Arial Narrow" panose="020B0606020202030204" pitchFamily="34" charset="0"/>
              </a:rPr>
              <a:t>B on C</a:t>
            </a:r>
          </a:p>
          <a:p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C on Table</a:t>
            </a:r>
          </a:p>
          <a:p>
            <a:r>
              <a:rPr lang="en-US" sz="2000" dirty="0">
                <a:solidFill>
                  <a:schemeClr val="accent3"/>
                </a:solidFill>
                <a:latin typeface="Arial Narrow" panose="020B0606020202030204" pitchFamily="34" charset="0"/>
              </a:rPr>
              <a:t>D on </a:t>
            </a:r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Table</a:t>
            </a:r>
            <a:endParaRPr lang="en-US" sz="2000" dirty="0">
              <a:solidFill>
                <a:schemeClr val="accent3"/>
              </a:solidFill>
              <a:latin typeface="Arial Narrow" panose="020B0606020202030204" pitchFamily="34" charset="0"/>
            </a:endParaRPr>
          </a:p>
          <a:p>
            <a:r>
              <a:rPr lang="el-GR" sz="2000" dirty="0">
                <a:latin typeface="Arial Narrow" panose="020B0606020202030204" pitchFamily="34" charset="0"/>
              </a:rPr>
              <a:t>Δ</a:t>
            </a:r>
            <a:r>
              <a:rPr lang="en-US" sz="2000" dirty="0">
                <a:latin typeface="Arial Narrow" panose="020B0606020202030204" pitchFamily="34" charset="0"/>
              </a:rPr>
              <a:t> = </a:t>
            </a:r>
            <a:r>
              <a:rPr lang="en-US" sz="2000" dirty="0" smtClean="0">
                <a:latin typeface="Arial Narrow" panose="020B0606020202030204" pitchFamily="34" charset="0"/>
              </a:rPr>
              <a:t>  2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5" name="Straight Arrow Connector 24"/>
          <p:cNvCxnSpPr>
            <a:endCxn id="22" idx="1"/>
          </p:cNvCxnSpPr>
          <p:nvPr/>
        </p:nvCxnSpPr>
        <p:spPr>
          <a:xfrm flipV="1">
            <a:off x="2437764" y="958740"/>
            <a:ext cx="1366137" cy="1227350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2437764" y="2188666"/>
            <a:ext cx="1366137" cy="384348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1"/>
          </p:cNvCxnSpPr>
          <p:nvPr/>
        </p:nvCxnSpPr>
        <p:spPr>
          <a:xfrm>
            <a:off x="2437764" y="2185770"/>
            <a:ext cx="1366137" cy="1998990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8679" y="2185930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A on Table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 on Table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D on B</a:t>
            </a:r>
          </a:p>
          <a:p>
            <a:pPr algn="ctr"/>
            <a:r>
              <a:rPr lang="el-GR" sz="2000" dirty="0" smtClean="0">
                <a:latin typeface="Arial Narrow" panose="020B0606020202030204" pitchFamily="34" charset="0"/>
              </a:rPr>
              <a:t>Δ</a:t>
            </a:r>
            <a:r>
              <a:rPr lang="en-US" sz="2000" dirty="0" smtClean="0">
                <a:latin typeface="Arial Narrow" panose="020B0606020202030204" pitchFamily="34" charset="0"/>
              </a:rPr>
              <a:t> = 3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69881" y="3685495"/>
            <a:ext cx="3374119" cy="138119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Using means-ends analysis, which move will be chosen?</a:t>
            </a:r>
            <a:endParaRPr lang="en-US" sz="2000" dirty="0" smtClean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40835" y="190774"/>
            <a:ext cx="49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40835" y="1806178"/>
            <a:ext cx="49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40834" y="3416660"/>
            <a:ext cx="49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36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8679" y="218577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2299" y="172873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299" y="127153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4621" y="172857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67530" y="218593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68680" y="3554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8680" y="1269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66855" y="81260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318" y="113828"/>
            <a:ext cx="190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Current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9984" y="113829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7529" y="2186090"/>
            <a:ext cx="2189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D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 on 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10500" y="1731466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68680" y="1731465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679" y="2185930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A on Table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 on Table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D on Table</a:t>
            </a:r>
          </a:p>
          <a:p>
            <a:pPr algn="ctr"/>
            <a:r>
              <a:rPr lang="el-GR" sz="2000" dirty="0" smtClean="0">
                <a:latin typeface="Arial Narrow" panose="020B0606020202030204" pitchFamily="34" charset="0"/>
              </a:rPr>
              <a:t>Δ</a:t>
            </a:r>
            <a:r>
              <a:rPr lang="en-US" sz="2000" dirty="0" smtClean="0">
                <a:latin typeface="Arial Narrow" panose="020B0606020202030204" pitchFamily="34" charset="0"/>
              </a:rPr>
              <a:t> = 2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28560" y="139194"/>
            <a:ext cx="368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How many possible next states are there?</a:t>
            </a:r>
            <a:endParaRPr lang="en-US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28560" y="2034080"/>
            <a:ext cx="3686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How many of those states reduce the difference to the goal?</a:t>
            </a:r>
            <a:endParaRPr lang="en-US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41570" y="881930"/>
            <a:ext cx="460860" cy="5737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7</a:t>
            </a:r>
            <a:endParaRPr lang="en-US" sz="2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41570" y="3032610"/>
            <a:ext cx="460860" cy="5737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1</a:t>
            </a:r>
            <a:endParaRPr lang="en-US" sz="2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47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8679" y="218577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2299" y="172873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299" y="127153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299" y="81433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67530" y="218593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68680" y="3554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8680" y="1269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66855" y="81260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318" y="113828"/>
            <a:ext cx="190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Current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9984" y="113829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7529" y="2186090"/>
            <a:ext cx="2189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D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 on 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10500" y="1731466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68680" y="1731465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679" y="2185930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 on Table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D on Table</a:t>
            </a:r>
          </a:p>
          <a:p>
            <a:pPr algn="ctr"/>
            <a:r>
              <a:rPr lang="el-GR" sz="2000" dirty="0" smtClean="0">
                <a:latin typeface="Arial Narrow" panose="020B0606020202030204" pitchFamily="34" charset="0"/>
              </a:rPr>
              <a:t>Δ</a:t>
            </a:r>
            <a:r>
              <a:rPr lang="en-US" sz="2000" dirty="0" smtClean="0">
                <a:latin typeface="Arial Narrow" panose="020B0606020202030204" pitchFamily="34" charset="0"/>
              </a:rPr>
              <a:t> = 1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01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8679" y="218577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2299" y="172873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299" y="127153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299" y="81433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67530" y="218593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68680" y="3554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8680" y="1269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66855" y="81260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318" y="113828"/>
            <a:ext cx="190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Current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9984" y="113829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7529" y="2186090"/>
            <a:ext cx="2189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D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 on 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10500" y="1731466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68680" y="1731465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679" y="2185930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 on Table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D on Table</a:t>
            </a:r>
          </a:p>
          <a:p>
            <a:pPr algn="ctr"/>
            <a:r>
              <a:rPr lang="el-GR" sz="2000" dirty="0" smtClean="0">
                <a:latin typeface="Arial Narrow" panose="020B0606020202030204" pitchFamily="34" charset="0"/>
              </a:rPr>
              <a:t>Δ</a:t>
            </a:r>
            <a:r>
              <a:rPr lang="en-US" sz="2000" dirty="0" smtClean="0">
                <a:latin typeface="Arial Narrow" panose="020B0606020202030204" pitchFamily="34" charset="0"/>
              </a:rPr>
              <a:t> = 1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28560" y="139194"/>
            <a:ext cx="368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How many possible next states are there?</a:t>
            </a:r>
            <a:endParaRPr lang="en-US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28560" y="2034080"/>
            <a:ext cx="3686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How many of those states reduce the difference to the goal?</a:t>
            </a:r>
            <a:endParaRPr lang="en-US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41570" y="881930"/>
            <a:ext cx="460860" cy="5737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3</a:t>
            </a:r>
            <a:endParaRPr lang="en-US" sz="2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41570" y="3032610"/>
            <a:ext cx="460860" cy="5737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0</a:t>
            </a:r>
            <a:endParaRPr lang="en-US" sz="2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95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5"/>
          </p:cNvCxnSpPr>
          <p:nvPr/>
        </p:nvCxnSpPr>
        <p:spPr>
          <a:xfrm flipH="1" flipV="1">
            <a:off x="6170146" y="4169896"/>
            <a:ext cx="1205419" cy="1051799"/>
          </a:xfrm>
          <a:prstGeom prst="straightConnector1">
            <a:avLst/>
          </a:prstGeom>
          <a:ln w="127000">
            <a:solidFill>
              <a:schemeClr val="accent6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76460" y="41114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Semantic Networks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20585" y="18640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Generate and Test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5620" y="370744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Problem Reduction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518814" y="30161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Means-Ends Analysis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9" name="Straight Arrow Connector 18"/>
          <p:cNvCxnSpPr>
            <a:stCxn id="6" idx="4"/>
            <a:endCxn id="23" idx="0"/>
          </p:cNvCxnSpPr>
          <p:nvPr/>
        </p:nvCxnSpPr>
        <p:spPr>
          <a:xfrm flipH="1">
            <a:off x="3697825" y="1234100"/>
            <a:ext cx="855875" cy="62990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4"/>
            <a:endCxn id="27" idx="0"/>
          </p:cNvCxnSpPr>
          <p:nvPr/>
        </p:nvCxnSpPr>
        <p:spPr>
          <a:xfrm flipH="1">
            <a:off x="3296054" y="2686965"/>
            <a:ext cx="401771" cy="32919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4"/>
            <a:endCxn id="25" idx="0"/>
          </p:cNvCxnSpPr>
          <p:nvPr/>
        </p:nvCxnSpPr>
        <p:spPr>
          <a:xfrm>
            <a:off x="3697825" y="2686965"/>
            <a:ext cx="865035" cy="102048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Fundamentals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87215" y="18640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Production Systems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" name="Straight Arrow Connector 16"/>
          <p:cNvCxnSpPr>
            <a:stCxn id="6" idx="4"/>
            <a:endCxn id="16" idx="0"/>
          </p:cNvCxnSpPr>
          <p:nvPr/>
        </p:nvCxnSpPr>
        <p:spPr>
          <a:xfrm>
            <a:off x="4553700" y="1234100"/>
            <a:ext cx="910755" cy="62990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89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u="sng" dirty="0" smtClean="0">
                <a:latin typeface="Segoe Print" panose="02000600000000000000" pitchFamily="2" charset="0"/>
              </a:rPr>
              <a:t>Assignment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How would you use means-ends analysis to design an agent that could answer Raven’s Progressive Matrices?</a:t>
            </a: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17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/>
        </p:nvSpPr>
        <p:spPr>
          <a:xfrm>
            <a:off x="4095280" y="2686964"/>
            <a:ext cx="1152151" cy="1152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Easier Problem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789510" y="2686964"/>
            <a:ext cx="1152151" cy="1152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Easier Problem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01049" y="2675534"/>
            <a:ext cx="1152151" cy="1152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Easier Problem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4"/>
            <a:endCxn id="4" idx="0"/>
          </p:cNvCxnSpPr>
          <p:nvPr/>
        </p:nvCxnSpPr>
        <p:spPr>
          <a:xfrm flipH="1">
            <a:off x="3365586" y="1381194"/>
            <a:ext cx="1305770" cy="130577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4"/>
            <a:endCxn id="3" idx="0"/>
          </p:cNvCxnSpPr>
          <p:nvPr/>
        </p:nvCxnSpPr>
        <p:spPr>
          <a:xfrm>
            <a:off x="4671356" y="1381194"/>
            <a:ext cx="0" cy="130577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4"/>
            <a:endCxn id="5" idx="0"/>
          </p:cNvCxnSpPr>
          <p:nvPr/>
        </p:nvCxnSpPr>
        <p:spPr>
          <a:xfrm>
            <a:off x="4671356" y="1381194"/>
            <a:ext cx="1305769" cy="129434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>
            <a:spLocks noChangeAspect="1"/>
          </p:cNvSpPr>
          <p:nvPr/>
        </p:nvSpPr>
        <p:spPr>
          <a:xfrm>
            <a:off x="4095280" y="229043"/>
            <a:ext cx="1152151" cy="1152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Hard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867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8679" y="218577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2299" y="172873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299" y="127153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299" y="81433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67530" y="218593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68680" y="3554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8680" y="1269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66855" y="81260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318" y="113828"/>
            <a:ext cx="190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Current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9984" y="113829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7529" y="2186090"/>
            <a:ext cx="2189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D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 on 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10500" y="1731466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68680" y="1731465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679" y="2185930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 on Table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D on Table</a:t>
            </a:r>
          </a:p>
          <a:p>
            <a:pPr algn="ctr"/>
            <a:r>
              <a:rPr lang="el-GR" sz="2000" dirty="0" smtClean="0">
                <a:latin typeface="Arial Narrow" panose="020B0606020202030204" pitchFamily="34" charset="0"/>
              </a:rPr>
              <a:t>Δ</a:t>
            </a:r>
            <a:r>
              <a:rPr lang="en-US" sz="2000" dirty="0" smtClean="0">
                <a:latin typeface="Arial Narrow" panose="020B0606020202030204" pitchFamily="34" charset="0"/>
              </a:rPr>
              <a:t> = 1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8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8679" y="218577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2299" y="172873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299" y="127153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299" y="81433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67530" y="218593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68680" y="3554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8680" y="1269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66855" y="81260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318" y="113828"/>
            <a:ext cx="190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Current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9984" y="113829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7529" y="2186090"/>
            <a:ext cx="2189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D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 on 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10500" y="1731466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68680" y="1731465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679" y="2185930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 on Table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D on Table</a:t>
            </a:r>
          </a:p>
          <a:p>
            <a:pPr algn="ctr"/>
            <a:r>
              <a:rPr lang="el-GR" sz="2000" dirty="0" smtClean="0">
                <a:latin typeface="Arial Narrow" panose="020B0606020202030204" pitchFamily="34" charset="0"/>
              </a:rPr>
              <a:t>Δ</a:t>
            </a:r>
            <a:r>
              <a:rPr lang="en-US" sz="2000" dirty="0" smtClean="0">
                <a:latin typeface="Arial Narrow" panose="020B0606020202030204" pitchFamily="34" charset="0"/>
              </a:rPr>
              <a:t> = 1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96660" y="218577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58481" y="1269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58481" y="1731466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96660" y="2185930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D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 on Table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96660" y="113829"/>
            <a:ext cx="218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Segoe Print" panose="02000600000000000000" pitchFamily="2" charset="0"/>
              </a:rPr>
              <a:t>Subgoal</a:t>
            </a:r>
            <a:endParaRPr lang="en-US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187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8679" y="218577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2299" y="172873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299" y="127153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299" y="81433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1318" y="113828"/>
            <a:ext cx="190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Current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10500" y="1731466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8679" y="2185930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 on Table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D on Table</a:t>
            </a:r>
          </a:p>
          <a:p>
            <a:pPr algn="ctr"/>
            <a:r>
              <a:rPr lang="el-GR" sz="2000" dirty="0" smtClean="0">
                <a:latin typeface="Arial Narrow" panose="020B0606020202030204" pitchFamily="34" charset="0"/>
              </a:rPr>
              <a:t>Δ</a:t>
            </a:r>
            <a:r>
              <a:rPr lang="en-US" sz="2000" dirty="0" smtClean="0">
                <a:latin typeface="Arial Narrow" panose="020B0606020202030204" pitchFamily="34" charset="0"/>
              </a:rPr>
              <a:t> = 1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667530" y="218577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29351" y="1269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229351" y="1731466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67530" y="2185930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D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 on Table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7530" y="113829"/>
            <a:ext cx="218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Segoe Print" panose="02000600000000000000" pitchFamily="2" charset="0"/>
              </a:rPr>
              <a:t>Subgoal</a:t>
            </a:r>
            <a:endParaRPr lang="en-US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857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8679" y="218577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2299" y="172873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299" y="127153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299" y="81433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1318" y="113828"/>
            <a:ext cx="190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Current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10500" y="1731466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8679" y="2185930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 on Table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D on Table</a:t>
            </a:r>
          </a:p>
          <a:p>
            <a:pPr algn="ctr"/>
            <a:r>
              <a:rPr lang="el-GR" sz="2000" dirty="0" smtClean="0">
                <a:latin typeface="Arial Narrow" panose="020B0606020202030204" pitchFamily="34" charset="0"/>
              </a:rPr>
              <a:t>Δ</a:t>
            </a:r>
            <a:r>
              <a:rPr lang="en-US" sz="2000" dirty="0" smtClean="0">
                <a:latin typeface="Arial Narrow" panose="020B0606020202030204" pitchFamily="34" charset="0"/>
              </a:rPr>
              <a:t> = 1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667530" y="218577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29351" y="1269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229351" y="1731466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67530" y="2185930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D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 on Table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7530" y="113829"/>
            <a:ext cx="218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Segoe Print" panose="02000600000000000000" pitchFamily="2" charset="0"/>
              </a:rPr>
              <a:t>Subgoal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03901" y="190640"/>
            <a:ext cx="1536199" cy="15362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A on D</a:t>
            </a:r>
          </a:p>
          <a:p>
            <a:r>
              <a:rPr lang="en-US" sz="2000" dirty="0" smtClean="0">
                <a:latin typeface="Arial Narrow" panose="020B0606020202030204" pitchFamily="34" charset="0"/>
              </a:rPr>
              <a:t>B on C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 on Table</a:t>
            </a:r>
          </a:p>
          <a:p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D on Table</a:t>
            </a:r>
          </a:p>
          <a:p>
            <a:r>
              <a:rPr lang="el-GR" sz="2000" dirty="0" smtClean="0">
                <a:latin typeface="Arial Narrow" panose="020B0606020202030204" pitchFamily="34" charset="0"/>
              </a:rPr>
              <a:t>Δ</a:t>
            </a:r>
            <a:r>
              <a:rPr lang="en-US" sz="2000" dirty="0" smtClean="0">
                <a:latin typeface="Arial Narrow" panose="020B0606020202030204" pitchFamily="34" charset="0"/>
              </a:rPr>
              <a:t> =   1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03901" y="1806178"/>
            <a:ext cx="1536199" cy="153367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A </a:t>
            </a:r>
            <a:r>
              <a:rPr lang="en-US" sz="2000" dirty="0" smtClean="0">
                <a:latin typeface="Arial Narrow" panose="020B0606020202030204" pitchFamily="34" charset="0"/>
              </a:rPr>
              <a:t>on B</a:t>
            </a:r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B </a:t>
            </a:r>
            <a:r>
              <a:rPr lang="en-US" sz="2000" dirty="0" smtClean="0">
                <a:latin typeface="Arial Narrow" panose="020B0606020202030204" pitchFamily="34" charset="0"/>
              </a:rPr>
              <a:t>on C</a:t>
            </a:r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C </a:t>
            </a:r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on Table</a:t>
            </a:r>
            <a:endParaRPr lang="en-US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D </a:t>
            </a:r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on A</a:t>
            </a:r>
            <a:endParaRPr lang="en-US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r>
              <a:rPr lang="el-GR" sz="2000" dirty="0">
                <a:latin typeface="Arial Narrow" panose="020B0606020202030204" pitchFamily="34" charset="0"/>
              </a:rPr>
              <a:t>Δ</a:t>
            </a:r>
            <a:r>
              <a:rPr lang="en-US" sz="2000" dirty="0">
                <a:latin typeface="Arial Narrow" panose="020B0606020202030204" pitchFamily="34" charset="0"/>
              </a:rPr>
              <a:t> = </a:t>
            </a:r>
            <a:r>
              <a:rPr lang="en-US" sz="2000" dirty="0" smtClean="0">
                <a:latin typeface="Arial Narrow" panose="020B0606020202030204" pitchFamily="34" charset="0"/>
              </a:rPr>
              <a:t>  2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03901" y="3416660"/>
            <a:ext cx="1536199" cy="15362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A </a:t>
            </a:r>
            <a:r>
              <a:rPr lang="en-US" sz="2000" dirty="0" smtClean="0">
                <a:latin typeface="Arial Narrow" panose="020B0606020202030204" pitchFamily="34" charset="0"/>
              </a:rPr>
              <a:t>on Table</a:t>
            </a:r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latin typeface="Arial Narrow" panose="020B0606020202030204" pitchFamily="34" charset="0"/>
              </a:rPr>
              <a:t>B </a:t>
            </a:r>
            <a:r>
              <a:rPr lang="en-US" sz="2000" dirty="0" smtClean="0">
                <a:latin typeface="Arial Narrow" panose="020B0606020202030204" pitchFamily="34" charset="0"/>
              </a:rPr>
              <a:t>on C</a:t>
            </a:r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Arial Narrow" panose="020B0606020202030204" pitchFamily="34" charset="0"/>
              </a:rPr>
              <a:t>C </a:t>
            </a:r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on Table</a:t>
            </a:r>
            <a:endParaRPr lang="en-US" sz="2000" dirty="0">
              <a:solidFill>
                <a:schemeClr val="accent2"/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Arial Narrow" panose="020B0606020202030204" pitchFamily="34" charset="0"/>
              </a:rPr>
              <a:t>D </a:t>
            </a:r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on Table</a:t>
            </a:r>
            <a:endParaRPr lang="en-US" sz="2000" dirty="0">
              <a:solidFill>
                <a:schemeClr val="accent3"/>
              </a:solidFill>
              <a:latin typeface="Arial Narrow" panose="020B0606020202030204" pitchFamily="34" charset="0"/>
            </a:endParaRPr>
          </a:p>
          <a:p>
            <a:r>
              <a:rPr lang="el-GR" sz="2000" dirty="0">
                <a:latin typeface="Arial Narrow" panose="020B0606020202030204" pitchFamily="34" charset="0"/>
              </a:rPr>
              <a:t>Δ</a:t>
            </a:r>
            <a:r>
              <a:rPr lang="en-US" sz="2000" dirty="0">
                <a:latin typeface="Arial Narrow" panose="020B0606020202030204" pitchFamily="34" charset="0"/>
              </a:rPr>
              <a:t> = </a:t>
            </a:r>
            <a:r>
              <a:rPr lang="en-US" sz="2000" dirty="0" smtClean="0">
                <a:latin typeface="Arial Narrow" panose="020B0606020202030204" pitchFamily="34" charset="0"/>
              </a:rPr>
              <a:t>  1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9" name="Straight Arrow Connector 38"/>
          <p:cNvCxnSpPr>
            <a:endCxn id="36" idx="1"/>
          </p:cNvCxnSpPr>
          <p:nvPr/>
        </p:nvCxnSpPr>
        <p:spPr>
          <a:xfrm flipV="1">
            <a:off x="2437764" y="958740"/>
            <a:ext cx="1366137" cy="1227350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7" idx="1"/>
          </p:cNvCxnSpPr>
          <p:nvPr/>
        </p:nvCxnSpPr>
        <p:spPr>
          <a:xfrm>
            <a:off x="2437764" y="2188666"/>
            <a:ext cx="1366137" cy="384348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8" idx="1"/>
          </p:cNvCxnSpPr>
          <p:nvPr/>
        </p:nvCxnSpPr>
        <p:spPr>
          <a:xfrm>
            <a:off x="2437764" y="2185770"/>
            <a:ext cx="1366137" cy="1998990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64760" y="1419600"/>
            <a:ext cx="921720" cy="2685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64760" y="3032610"/>
            <a:ext cx="921720" cy="2685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64760" y="4645620"/>
            <a:ext cx="921720" cy="2685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95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8679" y="218577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2299" y="172873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402299" y="127153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4620" y="1731466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1318" y="113828"/>
            <a:ext cx="190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Current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10500" y="1731466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8679" y="2185930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Table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 on Table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D on Table</a:t>
            </a:r>
          </a:p>
          <a:p>
            <a:pPr algn="ctr"/>
            <a:r>
              <a:rPr lang="el-GR" sz="2000" dirty="0" smtClean="0">
                <a:latin typeface="Arial Narrow" panose="020B0606020202030204" pitchFamily="34" charset="0"/>
              </a:rPr>
              <a:t>Δ</a:t>
            </a:r>
            <a:r>
              <a:rPr lang="en-US" sz="2000" dirty="0" smtClean="0">
                <a:latin typeface="Arial Narrow" panose="020B0606020202030204" pitchFamily="34" charset="0"/>
              </a:rPr>
              <a:t> = 1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667530" y="218577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229351" y="1269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229351" y="1731466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67530" y="2185930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D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 on Table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 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7530" y="113829"/>
            <a:ext cx="218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Segoe Print" panose="02000600000000000000" pitchFamily="2" charset="0"/>
              </a:rPr>
              <a:t>Subgoal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66965" y="355400"/>
            <a:ext cx="3610070" cy="18332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Move(B, Table)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Move(C, D)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2190890" y="1272033"/>
            <a:ext cx="576075" cy="0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77035" y="1272033"/>
            <a:ext cx="576075" cy="0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20585" y="2226105"/>
            <a:ext cx="3302829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Available Operators:</a:t>
            </a:r>
          </a:p>
          <a:p>
            <a:pPr algn="ctr"/>
            <a:endParaRPr lang="en-US" sz="1100" dirty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Move(Object, Location)</a:t>
            </a:r>
          </a:p>
          <a:p>
            <a:pPr algn="ctr"/>
            <a:endParaRPr lang="en-US" sz="1100" dirty="0">
              <a:latin typeface="+mj-lt"/>
            </a:endParaRP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e.g.:</a:t>
            </a:r>
            <a:endParaRPr lang="en-US" sz="2000" dirty="0">
              <a:latin typeface="Segoe Print" panose="02000600000000000000" pitchFamily="2" charset="0"/>
            </a:endParaRPr>
          </a:p>
          <a:p>
            <a:pPr algn="ctr"/>
            <a:endParaRPr lang="en-US" sz="1100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Move(C, Table)</a:t>
            </a: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moves C onto the table</a:t>
            </a:r>
          </a:p>
          <a:p>
            <a:pPr algn="ctr"/>
            <a:endParaRPr lang="en-US" sz="1100" dirty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Move(C, B)</a:t>
            </a: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moves C onto B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80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8679" y="218577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10500" y="1274266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391318" y="172873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4620" y="172873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67530" y="218593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68680" y="3554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8680" y="1269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66855" y="81260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318" y="113828"/>
            <a:ext cx="190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Current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9984" y="113829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7529" y="2186090"/>
            <a:ext cx="2189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D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 on 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10500" y="1731466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68680" y="1731465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D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679" y="2185930"/>
            <a:ext cx="21890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A on Table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B on Table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C on D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D on Table</a:t>
            </a:r>
          </a:p>
          <a:p>
            <a:pPr algn="ctr"/>
            <a:r>
              <a:rPr lang="el-GR" sz="2000" dirty="0" smtClean="0">
                <a:latin typeface="Arial Narrow" panose="020B0606020202030204" pitchFamily="34" charset="0"/>
              </a:rPr>
              <a:t>Δ</a:t>
            </a:r>
            <a:r>
              <a:rPr lang="en-US" sz="2000" dirty="0" smtClean="0">
                <a:latin typeface="Arial Narrow" panose="020B0606020202030204" pitchFamily="34" charset="0"/>
              </a:rPr>
              <a:t> = 2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66965" y="355400"/>
            <a:ext cx="3610070" cy="18332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Move(B, C)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Move(A, B)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2344510" y="1269640"/>
            <a:ext cx="422455" cy="2393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77035" y="1272033"/>
            <a:ext cx="576075" cy="0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20585" y="2226105"/>
            <a:ext cx="3302829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Available Operators:</a:t>
            </a:r>
          </a:p>
          <a:p>
            <a:pPr algn="ctr"/>
            <a:endParaRPr lang="en-US" sz="1100" dirty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Move(Object, Location)</a:t>
            </a:r>
          </a:p>
          <a:p>
            <a:pPr algn="ctr"/>
            <a:endParaRPr lang="en-US" sz="1100" dirty="0">
              <a:latin typeface="+mj-lt"/>
            </a:endParaRP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e.g.:</a:t>
            </a:r>
            <a:endParaRPr lang="en-US" sz="2000" dirty="0">
              <a:latin typeface="Segoe Print" panose="02000600000000000000" pitchFamily="2" charset="0"/>
            </a:endParaRPr>
          </a:p>
          <a:p>
            <a:pPr algn="ctr"/>
            <a:endParaRPr lang="en-US" sz="1100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Move(C, Table)</a:t>
            </a: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moves C onto the table</a:t>
            </a:r>
          </a:p>
          <a:p>
            <a:pPr algn="ctr"/>
            <a:endParaRPr lang="en-US" sz="1100" dirty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Move(C, B)</a:t>
            </a: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moves C onto B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66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u="sng" dirty="0" smtClean="0">
                <a:latin typeface="Segoe Print" panose="02000600000000000000" pitchFamily="2" charset="0"/>
              </a:rPr>
              <a:t>Assignment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How would you use problem reduction to design an agent that could answer Raven’s Progressive Matrices?</a:t>
            </a: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17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State spaces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Means-ends analysis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Problem solving with means-ends analysis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Problem reduction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821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State spaces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Means-ends analysis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Problem solving with means-ends analysis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Problem reduction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52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235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6759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56947" y="2419565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>
            <a:spLocks noChangeAspect="1"/>
          </p:cNvSpPr>
          <p:nvPr/>
        </p:nvSpPr>
        <p:spPr>
          <a:xfrm>
            <a:off x="547471" y="2610024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02725" y="2117137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7644400" y="2429245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>
            <a:spLocks noChangeAspect="1"/>
          </p:cNvSpPr>
          <p:nvPr/>
        </p:nvSpPr>
        <p:spPr>
          <a:xfrm>
            <a:off x="8169103" y="1957408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76410" y="2244774"/>
            <a:ext cx="5991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Set of Transformations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1576410" y="2552551"/>
            <a:ext cx="599118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2235" y="996608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Initial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7590" y="996608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390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32235" y="766722"/>
            <a:ext cx="1344175" cy="1344168"/>
            <a:chOff x="232235" y="1880467"/>
            <a:chExt cx="1344175" cy="1344168"/>
          </a:xfrm>
        </p:grpSpPr>
        <p:sp>
          <p:nvSpPr>
            <p:cNvPr id="4" name="Rectangle 3"/>
            <p:cNvSpPr/>
            <p:nvPr/>
          </p:nvSpPr>
          <p:spPr>
            <a:xfrm>
              <a:off x="232235" y="1880467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56947" y="2419565"/>
              <a:ext cx="680405" cy="6801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>
              <a:spLocks noChangeAspect="1"/>
            </p:cNvSpPr>
            <p:nvPr/>
          </p:nvSpPr>
          <p:spPr>
            <a:xfrm>
              <a:off x="547471" y="2610024"/>
              <a:ext cx="299356" cy="2992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02725" y="2117137"/>
              <a:ext cx="153620" cy="1536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67590" y="766722"/>
            <a:ext cx="1344175" cy="1344168"/>
            <a:chOff x="7567590" y="1880467"/>
            <a:chExt cx="1344175" cy="1344168"/>
          </a:xfrm>
        </p:grpSpPr>
        <p:sp>
          <p:nvSpPr>
            <p:cNvPr id="5" name="Rectangle 4"/>
            <p:cNvSpPr/>
            <p:nvPr/>
          </p:nvSpPr>
          <p:spPr>
            <a:xfrm>
              <a:off x="7567590" y="1880467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7644400" y="2429245"/>
              <a:ext cx="680405" cy="6801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9"/>
            <p:cNvSpPr>
              <a:spLocks noChangeAspect="1"/>
            </p:cNvSpPr>
            <p:nvPr/>
          </p:nvSpPr>
          <p:spPr>
            <a:xfrm>
              <a:off x="8169103" y="1957408"/>
              <a:ext cx="652967" cy="65274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2235" y="344260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Initial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7590" y="344260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51750" y="766715"/>
            <a:ext cx="1344175" cy="1344168"/>
            <a:chOff x="2267700" y="3052498"/>
            <a:chExt cx="1344175" cy="1344168"/>
          </a:xfrm>
        </p:grpSpPr>
        <p:sp>
          <p:nvSpPr>
            <p:cNvPr id="17" name="Rectangle 16"/>
            <p:cNvSpPr/>
            <p:nvPr/>
          </p:nvSpPr>
          <p:spPr>
            <a:xfrm>
              <a:off x="2267700" y="3052498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392412" y="3591596"/>
              <a:ext cx="680405" cy="6801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/>
            <p:cNvSpPr>
              <a:spLocks noChangeAspect="1"/>
            </p:cNvSpPr>
            <p:nvPr/>
          </p:nvSpPr>
          <p:spPr>
            <a:xfrm>
              <a:off x="2582936" y="3782055"/>
              <a:ext cx="299356" cy="2992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09670" y="766715"/>
            <a:ext cx="1344175" cy="1344168"/>
            <a:chOff x="4034330" y="3204898"/>
            <a:chExt cx="1344175" cy="1344168"/>
          </a:xfrm>
        </p:grpSpPr>
        <p:sp>
          <p:nvSpPr>
            <p:cNvPr id="24" name="Rectangle 23"/>
            <p:cNvSpPr/>
            <p:nvPr/>
          </p:nvSpPr>
          <p:spPr>
            <a:xfrm>
              <a:off x="4034330" y="3204898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159042" y="3743996"/>
              <a:ext cx="680405" cy="6801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amond 25"/>
            <p:cNvSpPr>
              <a:spLocks noChangeAspect="1"/>
            </p:cNvSpPr>
            <p:nvPr/>
          </p:nvSpPr>
          <p:spPr>
            <a:xfrm>
              <a:off x="4839447" y="3425327"/>
              <a:ext cx="299356" cy="2992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/>
          <p:cNvCxnSpPr>
            <a:stCxn id="4" idx="3"/>
            <a:endCxn id="17" idx="1"/>
          </p:cNvCxnSpPr>
          <p:nvPr/>
        </p:nvCxnSpPr>
        <p:spPr>
          <a:xfrm flipV="1">
            <a:off x="1576410" y="1438799"/>
            <a:ext cx="1075340" cy="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3"/>
            <a:endCxn id="24" idx="1"/>
          </p:cNvCxnSpPr>
          <p:nvPr/>
        </p:nvCxnSpPr>
        <p:spPr>
          <a:xfrm>
            <a:off x="3995925" y="1438799"/>
            <a:ext cx="111374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3"/>
            <a:endCxn id="5" idx="1"/>
          </p:cNvCxnSpPr>
          <p:nvPr/>
        </p:nvCxnSpPr>
        <p:spPr>
          <a:xfrm>
            <a:off x="6453845" y="1438799"/>
            <a:ext cx="1113745" cy="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6410" y="1131029"/>
            <a:ext cx="107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delete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5127" y="1129540"/>
            <a:ext cx="107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move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73047" y="1129539"/>
            <a:ext cx="107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expand</a:t>
            </a:r>
            <a:endParaRPr lang="en-US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4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32235" y="766722"/>
            <a:ext cx="1344175" cy="1344168"/>
            <a:chOff x="232235" y="1880467"/>
            <a:chExt cx="1344175" cy="1344168"/>
          </a:xfrm>
        </p:grpSpPr>
        <p:sp>
          <p:nvSpPr>
            <p:cNvPr id="4" name="Rectangle 3"/>
            <p:cNvSpPr/>
            <p:nvPr/>
          </p:nvSpPr>
          <p:spPr>
            <a:xfrm>
              <a:off x="232235" y="1880467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56947" y="2419565"/>
              <a:ext cx="680405" cy="6801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>
              <a:spLocks noChangeAspect="1"/>
            </p:cNvSpPr>
            <p:nvPr/>
          </p:nvSpPr>
          <p:spPr>
            <a:xfrm>
              <a:off x="547471" y="2610024"/>
              <a:ext cx="299356" cy="2992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02725" y="2117137"/>
              <a:ext cx="153620" cy="1536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67590" y="766722"/>
            <a:ext cx="1344175" cy="1344168"/>
            <a:chOff x="7567590" y="1880467"/>
            <a:chExt cx="1344175" cy="1344168"/>
          </a:xfrm>
        </p:grpSpPr>
        <p:sp>
          <p:nvSpPr>
            <p:cNvPr id="5" name="Rectangle 4"/>
            <p:cNvSpPr/>
            <p:nvPr/>
          </p:nvSpPr>
          <p:spPr>
            <a:xfrm>
              <a:off x="7567590" y="1880467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7644400" y="2429245"/>
              <a:ext cx="680405" cy="6801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9"/>
            <p:cNvSpPr>
              <a:spLocks noChangeAspect="1"/>
            </p:cNvSpPr>
            <p:nvPr/>
          </p:nvSpPr>
          <p:spPr>
            <a:xfrm>
              <a:off x="8169103" y="1957408"/>
              <a:ext cx="652967" cy="65274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2235" y="344260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Initial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7590" y="344260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51750" y="766715"/>
            <a:ext cx="1344175" cy="1344168"/>
            <a:chOff x="2267700" y="3052498"/>
            <a:chExt cx="1344175" cy="1344168"/>
          </a:xfrm>
        </p:grpSpPr>
        <p:sp>
          <p:nvSpPr>
            <p:cNvPr id="17" name="Rectangle 16"/>
            <p:cNvSpPr/>
            <p:nvPr/>
          </p:nvSpPr>
          <p:spPr>
            <a:xfrm>
              <a:off x="2267700" y="3052498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392412" y="3591596"/>
              <a:ext cx="680405" cy="6801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/>
            <p:cNvSpPr>
              <a:spLocks noChangeAspect="1"/>
            </p:cNvSpPr>
            <p:nvPr/>
          </p:nvSpPr>
          <p:spPr>
            <a:xfrm>
              <a:off x="2582936" y="3782055"/>
              <a:ext cx="299356" cy="2992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09670" y="766715"/>
            <a:ext cx="1344175" cy="1344168"/>
            <a:chOff x="4034330" y="3204898"/>
            <a:chExt cx="1344175" cy="1344168"/>
          </a:xfrm>
        </p:grpSpPr>
        <p:sp>
          <p:nvSpPr>
            <p:cNvPr id="24" name="Rectangle 23"/>
            <p:cNvSpPr/>
            <p:nvPr/>
          </p:nvSpPr>
          <p:spPr>
            <a:xfrm>
              <a:off x="4034330" y="3204898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159042" y="3743996"/>
              <a:ext cx="680405" cy="6801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amond 25"/>
            <p:cNvSpPr>
              <a:spLocks noChangeAspect="1"/>
            </p:cNvSpPr>
            <p:nvPr/>
          </p:nvSpPr>
          <p:spPr>
            <a:xfrm>
              <a:off x="4839447" y="3425327"/>
              <a:ext cx="299356" cy="2992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/>
          <p:cNvCxnSpPr>
            <a:stCxn id="4" idx="3"/>
            <a:endCxn id="17" idx="1"/>
          </p:cNvCxnSpPr>
          <p:nvPr/>
        </p:nvCxnSpPr>
        <p:spPr>
          <a:xfrm flipV="1">
            <a:off x="1576410" y="1438799"/>
            <a:ext cx="1075340" cy="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3"/>
            <a:endCxn id="24" idx="1"/>
          </p:cNvCxnSpPr>
          <p:nvPr/>
        </p:nvCxnSpPr>
        <p:spPr>
          <a:xfrm>
            <a:off x="3995925" y="1438799"/>
            <a:ext cx="111374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3"/>
            <a:endCxn id="5" idx="1"/>
          </p:cNvCxnSpPr>
          <p:nvPr/>
        </p:nvCxnSpPr>
        <p:spPr>
          <a:xfrm>
            <a:off x="6453845" y="1438799"/>
            <a:ext cx="1113745" cy="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6410" y="1131029"/>
            <a:ext cx="107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delete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5127" y="1129540"/>
            <a:ext cx="107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move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73047" y="1129539"/>
            <a:ext cx="107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expand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32235" y="303261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>
            <a:spLocks noChangeAspect="1"/>
          </p:cNvSpPr>
          <p:nvPr/>
        </p:nvSpPr>
        <p:spPr>
          <a:xfrm>
            <a:off x="769905" y="3543723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10583" y="3220848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960429" y="3876650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84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32235" y="766722"/>
            <a:ext cx="1344175" cy="1344168"/>
            <a:chOff x="232235" y="1880467"/>
            <a:chExt cx="1344175" cy="1344168"/>
          </a:xfrm>
        </p:grpSpPr>
        <p:sp>
          <p:nvSpPr>
            <p:cNvPr id="4" name="Rectangle 3"/>
            <p:cNvSpPr/>
            <p:nvPr/>
          </p:nvSpPr>
          <p:spPr>
            <a:xfrm>
              <a:off x="232235" y="1880467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56947" y="2419565"/>
              <a:ext cx="680405" cy="6801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/>
            <p:cNvSpPr>
              <a:spLocks noChangeAspect="1"/>
            </p:cNvSpPr>
            <p:nvPr/>
          </p:nvSpPr>
          <p:spPr>
            <a:xfrm>
              <a:off x="547471" y="2610024"/>
              <a:ext cx="299356" cy="2992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02725" y="2117137"/>
              <a:ext cx="153620" cy="1536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67590" y="766722"/>
            <a:ext cx="1344175" cy="1344168"/>
            <a:chOff x="7567590" y="1880467"/>
            <a:chExt cx="1344175" cy="1344168"/>
          </a:xfrm>
        </p:grpSpPr>
        <p:sp>
          <p:nvSpPr>
            <p:cNvPr id="5" name="Rectangle 4"/>
            <p:cNvSpPr/>
            <p:nvPr/>
          </p:nvSpPr>
          <p:spPr>
            <a:xfrm>
              <a:off x="7567590" y="1880467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7644400" y="2429245"/>
              <a:ext cx="680405" cy="6801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9"/>
            <p:cNvSpPr>
              <a:spLocks noChangeAspect="1"/>
            </p:cNvSpPr>
            <p:nvPr/>
          </p:nvSpPr>
          <p:spPr>
            <a:xfrm>
              <a:off x="8169103" y="1957408"/>
              <a:ext cx="652967" cy="65274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2235" y="344260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Initial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7590" y="344260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51750" y="766715"/>
            <a:ext cx="1344175" cy="1344168"/>
            <a:chOff x="2267700" y="3052498"/>
            <a:chExt cx="1344175" cy="1344168"/>
          </a:xfrm>
        </p:grpSpPr>
        <p:sp>
          <p:nvSpPr>
            <p:cNvPr id="17" name="Rectangle 16"/>
            <p:cNvSpPr/>
            <p:nvPr/>
          </p:nvSpPr>
          <p:spPr>
            <a:xfrm>
              <a:off x="2267700" y="3052498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392412" y="3591596"/>
              <a:ext cx="680405" cy="6801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/>
            <p:cNvSpPr>
              <a:spLocks noChangeAspect="1"/>
            </p:cNvSpPr>
            <p:nvPr/>
          </p:nvSpPr>
          <p:spPr>
            <a:xfrm>
              <a:off x="2582936" y="3782055"/>
              <a:ext cx="299356" cy="2992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09670" y="766715"/>
            <a:ext cx="1344175" cy="1344168"/>
            <a:chOff x="4034330" y="3204898"/>
            <a:chExt cx="1344175" cy="1344168"/>
          </a:xfrm>
        </p:grpSpPr>
        <p:sp>
          <p:nvSpPr>
            <p:cNvPr id="24" name="Rectangle 23"/>
            <p:cNvSpPr/>
            <p:nvPr/>
          </p:nvSpPr>
          <p:spPr>
            <a:xfrm>
              <a:off x="4034330" y="3204898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159042" y="3743996"/>
              <a:ext cx="680405" cy="68017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amond 25"/>
            <p:cNvSpPr>
              <a:spLocks noChangeAspect="1"/>
            </p:cNvSpPr>
            <p:nvPr/>
          </p:nvSpPr>
          <p:spPr>
            <a:xfrm>
              <a:off x="4839447" y="3425327"/>
              <a:ext cx="299356" cy="2992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/>
          <p:cNvCxnSpPr>
            <a:stCxn id="4" idx="3"/>
            <a:endCxn id="17" idx="1"/>
          </p:cNvCxnSpPr>
          <p:nvPr/>
        </p:nvCxnSpPr>
        <p:spPr>
          <a:xfrm flipV="1">
            <a:off x="1576410" y="1438799"/>
            <a:ext cx="1075340" cy="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3"/>
            <a:endCxn id="24" idx="1"/>
          </p:cNvCxnSpPr>
          <p:nvPr/>
        </p:nvCxnSpPr>
        <p:spPr>
          <a:xfrm>
            <a:off x="3995925" y="1438799"/>
            <a:ext cx="111374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3"/>
            <a:endCxn id="5" idx="1"/>
          </p:cNvCxnSpPr>
          <p:nvPr/>
        </p:nvCxnSpPr>
        <p:spPr>
          <a:xfrm>
            <a:off x="6453845" y="1438799"/>
            <a:ext cx="1113745" cy="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6410" y="1131029"/>
            <a:ext cx="107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delete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5127" y="1129540"/>
            <a:ext cx="107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move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73047" y="1129539"/>
            <a:ext cx="107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expand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32235" y="303261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>
            <a:spLocks noChangeAspect="1"/>
          </p:cNvSpPr>
          <p:nvPr/>
        </p:nvSpPr>
        <p:spPr>
          <a:xfrm>
            <a:off x="769905" y="3543723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10583" y="3220848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960429" y="3876650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651749" y="3032617"/>
            <a:ext cx="1344175" cy="134416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/>
          <p:cNvSpPr>
            <a:spLocks noChangeAspect="1"/>
          </p:cNvSpPr>
          <p:nvPr/>
        </p:nvSpPr>
        <p:spPr>
          <a:xfrm>
            <a:off x="3189419" y="3543723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3379943" y="3876650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/>
          <p:cNvCxnSpPr>
            <a:stCxn id="113" idx="3"/>
            <a:endCxn id="118" idx="1"/>
          </p:cNvCxnSpPr>
          <p:nvPr/>
        </p:nvCxnSpPr>
        <p:spPr>
          <a:xfrm>
            <a:off x="1576410" y="3704701"/>
            <a:ext cx="107533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76410" y="3374468"/>
            <a:ext cx="107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delete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09670" y="2264510"/>
            <a:ext cx="1344175" cy="134416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>
            <a:spLocks noChangeAspect="1"/>
          </p:cNvSpPr>
          <p:nvPr/>
        </p:nvSpPr>
        <p:spPr>
          <a:xfrm>
            <a:off x="5647340" y="2775616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5309579" y="2494933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109669" y="3723907"/>
            <a:ext cx="1344175" cy="134416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>
            <a:spLocks noChangeAspect="1"/>
          </p:cNvSpPr>
          <p:nvPr/>
        </p:nvSpPr>
        <p:spPr>
          <a:xfrm>
            <a:off x="5647339" y="4235013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5837863" y="3879107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118" idx="3"/>
            <a:endCxn id="37" idx="1"/>
          </p:cNvCxnSpPr>
          <p:nvPr/>
        </p:nvCxnSpPr>
        <p:spPr>
          <a:xfrm flipV="1">
            <a:off x="3995924" y="2936594"/>
            <a:ext cx="1113746" cy="76810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8" idx="3"/>
            <a:endCxn id="44" idx="1"/>
          </p:cNvCxnSpPr>
          <p:nvPr/>
        </p:nvCxnSpPr>
        <p:spPr>
          <a:xfrm>
            <a:off x="3995924" y="3704701"/>
            <a:ext cx="1113745" cy="69129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42305" y="3531875"/>
            <a:ext cx="107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move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67590" y="2264510"/>
            <a:ext cx="1344175" cy="134416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>
            <a:spLocks noChangeAspect="1"/>
          </p:cNvSpPr>
          <p:nvPr/>
        </p:nvSpPr>
        <p:spPr>
          <a:xfrm>
            <a:off x="8105260" y="2775616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7625198" y="2360749"/>
            <a:ext cx="672087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567590" y="3704701"/>
            <a:ext cx="1344175" cy="134416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>
            <a:spLocks noChangeAspect="1"/>
          </p:cNvSpPr>
          <p:nvPr/>
        </p:nvSpPr>
        <p:spPr>
          <a:xfrm>
            <a:off x="8105260" y="4215807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8201272" y="3735343"/>
            <a:ext cx="480063" cy="4799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7" idx="3"/>
            <a:endCxn id="51" idx="1"/>
          </p:cNvCxnSpPr>
          <p:nvPr/>
        </p:nvCxnSpPr>
        <p:spPr>
          <a:xfrm>
            <a:off x="6453845" y="2936594"/>
            <a:ext cx="1113745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4" idx="3"/>
            <a:endCxn id="54" idx="1"/>
          </p:cNvCxnSpPr>
          <p:nvPr/>
        </p:nvCxnSpPr>
        <p:spPr>
          <a:xfrm flipV="1">
            <a:off x="6453844" y="4376785"/>
            <a:ext cx="1113746" cy="1920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473047" y="3525492"/>
            <a:ext cx="107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expand</a:t>
            </a:r>
            <a:endParaRPr lang="en-US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26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8680" y="172684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2300" y="12698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2300" y="8126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4622" y="126964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667530" y="172684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68680" y="3554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8680" y="1269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66855" y="81260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2235" y="-1922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Initial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7590" y="-1922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80" y="1727000"/>
            <a:ext cx="2189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Table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Table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7529" y="1727000"/>
            <a:ext cx="2189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22110" y="151966"/>
            <a:ext cx="33028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Move the blocks from the initial state to the goal state while obeying these rules:</a:t>
            </a:r>
          </a:p>
          <a:p>
            <a:pPr algn="ctr"/>
            <a:endParaRPr lang="en-US" sz="2000" dirty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1. You may only move one block at a time.</a:t>
            </a:r>
            <a:endParaRPr lang="en-US" sz="2000" dirty="0">
              <a:latin typeface="+mj-lt"/>
            </a:endParaRPr>
          </a:p>
          <a:p>
            <a:pPr algn="ctr"/>
            <a:endParaRPr lang="en-US" sz="2000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2. You may only move blocks that have nothing on top of them.</a:t>
            </a:r>
          </a:p>
        </p:txBody>
      </p:sp>
    </p:spTree>
    <p:extLst>
      <p:ext uri="{BB962C8B-B14F-4D97-AF65-F5344CB8AC3E}">
        <p14:creationId xmlns:p14="http://schemas.microsoft.com/office/powerpoint/2010/main" xmlns="" val="20445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8680" y="172684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2300" y="12698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2300" y="8126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4622" y="126964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667530" y="172684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68680" y="3554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8680" y="1269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66855" y="81260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2235" y="-1922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Initial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67590" y="-1922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80" y="1727000"/>
            <a:ext cx="2189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Table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Table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7529" y="1727000"/>
            <a:ext cx="2189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20585" y="2226105"/>
            <a:ext cx="3302829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Available Operators:</a:t>
            </a:r>
          </a:p>
          <a:p>
            <a:pPr algn="ctr"/>
            <a:endParaRPr lang="en-US" sz="1100" dirty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Move(Object, Location)</a:t>
            </a:r>
          </a:p>
          <a:p>
            <a:pPr algn="ctr"/>
            <a:endParaRPr lang="en-US" sz="1100" dirty="0">
              <a:latin typeface="+mj-lt"/>
            </a:endParaRP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e.g.:</a:t>
            </a:r>
            <a:endParaRPr lang="en-US" sz="2000" dirty="0">
              <a:latin typeface="Segoe Print" panose="02000600000000000000" pitchFamily="2" charset="0"/>
            </a:endParaRPr>
          </a:p>
          <a:p>
            <a:pPr algn="ctr"/>
            <a:endParaRPr lang="en-US" sz="1100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Move(C, Table)</a:t>
            </a: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moves C onto the table</a:t>
            </a:r>
          </a:p>
          <a:p>
            <a:pPr algn="ctr"/>
            <a:endParaRPr lang="en-US" sz="1100" dirty="0">
              <a:latin typeface="Segoe Print" panose="02000600000000000000" pitchFamily="2" charset="0"/>
            </a:endParaRP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Move(C, B)</a:t>
            </a:r>
          </a:p>
          <a:p>
            <a:pPr algn="ctr"/>
            <a:r>
              <a:rPr lang="en-US" sz="2000" dirty="0" smtClean="0">
                <a:latin typeface="Segoe Print" panose="02000600000000000000" pitchFamily="2" charset="0"/>
              </a:rPr>
              <a:t>moves C onto B</a:t>
            </a:r>
            <a:endParaRPr lang="en-US" sz="20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66965" y="355400"/>
            <a:ext cx="3610070" cy="18332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Move(C, Table)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Move(B, C)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Move(A, B)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>
          <a:xfrm>
            <a:off x="2190890" y="1272033"/>
            <a:ext cx="576075" cy="0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77035" y="1272033"/>
            <a:ext cx="576075" cy="0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26" y="2763774"/>
            <a:ext cx="2913260" cy="237972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Write a list of operators that will move the blocks into the goal state.</a:t>
            </a:r>
            <a:endParaRPr lang="en-US" sz="2000" dirty="0" smtClean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924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2235" y="996608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Initial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7590" y="996608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1070" y="1534815"/>
            <a:ext cx="806505" cy="8065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36424" y="1534815"/>
            <a:ext cx="806505" cy="8065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30031" y="3186231"/>
            <a:ext cx="460859" cy="460859"/>
          </a:xfrm>
          <a:prstGeom prst="ellipse">
            <a:avLst/>
          </a:prstGeom>
          <a:ln w="12700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98130" y="2110890"/>
            <a:ext cx="460859" cy="460859"/>
          </a:xfrm>
          <a:prstGeom prst="ellips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34330" y="3549100"/>
            <a:ext cx="460859" cy="460859"/>
          </a:xfrm>
          <a:prstGeom prst="ellipse">
            <a:avLst/>
          </a:prstGeom>
          <a:ln w="12700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19115" y="1898601"/>
            <a:ext cx="460859" cy="460859"/>
          </a:xfrm>
          <a:prstGeom prst="ellips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09670" y="2981561"/>
            <a:ext cx="460859" cy="460859"/>
          </a:xfrm>
          <a:prstGeom prst="ellipse">
            <a:avLst/>
          </a:prstGeom>
          <a:ln w="12700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98129" y="4000519"/>
            <a:ext cx="460859" cy="460859"/>
          </a:xfrm>
          <a:prstGeom prst="ellipse">
            <a:avLst/>
          </a:prstGeom>
          <a:ln w="12700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86839" y="692537"/>
            <a:ext cx="460859" cy="460859"/>
          </a:xfrm>
          <a:prstGeom prst="ellips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46915" y="941106"/>
            <a:ext cx="460859" cy="460859"/>
          </a:xfrm>
          <a:prstGeom prst="ellips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60280" y="1171535"/>
            <a:ext cx="460859" cy="460859"/>
          </a:xfrm>
          <a:prstGeom prst="ellips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46605" y="1938067"/>
            <a:ext cx="460859" cy="460859"/>
          </a:xfrm>
          <a:prstGeom prst="ellipse">
            <a:avLst/>
          </a:prstGeom>
          <a:ln w="12700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00960" y="3652890"/>
            <a:ext cx="460859" cy="460859"/>
          </a:xfrm>
          <a:prstGeom prst="ellipse">
            <a:avLst/>
          </a:prstGeom>
          <a:ln w="12700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90780" y="3569060"/>
            <a:ext cx="460859" cy="460859"/>
          </a:xfrm>
          <a:prstGeom prst="ellips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14705" y="344260"/>
            <a:ext cx="460859" cy="460859"/>
          </a:xfrm>
          <a:prstGeom prst="ellips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6" idx="5"/>
            <a:endCxn id="21" idx="1"/>
          </p:cNvCxnSpPr>
          <p:nvPr/>
        </p:nvCxnSpPr>
        <p:spPr>
          <a:xfrm>
            <a:off x="1189465" y="2223210"/>
            <a:ext cx="608057" cy="103051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1" idx="5"/>
            <a:endCxn id="26" idx="1"/>
          </p:cNvCxnSpPr>
          <p:nvPr/>
        </p:nvCxnSpPr>
        <p:spPr>
          <a:xfrm>
            <a:off x="2123399" y="3579599"/>
            <a:ext cx="442221" cy="48841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6" idx="6"/>
            <a:endCxn id="23" idx="3"/>
          </p:cNvCxnSpPr>
          <p:nvPr/>
        </p:nvCxnSpPr>
        <p:spPr>
          <a:xfrm flipV="1">
            <a:off x="2958988" y="3942468"/>
            <a:ext cx="1142833" cy="28848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3" idx="6"/>
            <a:endCxn id="31" idx="2"/>
          </p:cNvCxnSpPr>
          <p:nvPr/>
        </p:nvCxnSpPr>
        <p:spPr>
          <a:xfrm>
            <a:off x="4495189" y="3779530"/>
            <a:ext cx="1305771" cy="10379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1"/>
            <a:endCxn id="25" idx="5"/>
          </p:cNvCxnSpPr>
          <p:nvPr/>
        </p:nvCxnSpPr>
        <p:spPr>
          <a:xfrm flipH="1" flipV="1">
            <a:off x="5503038" y="3374929"/>
            <a:ext cx="365413" cy="34545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7"/>
            <a:endCxn id="30" idx="3"/>
          </p:cNvCxnSpPr>
          <p:nvPr/>
        </p:nvCxnSpPr>
        <p:spPr>
          <a:xfrm flipV="1">
            <a:off x="5503038" y="2331435"/>
            <a:ext cx="711058" cy="71761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6"/>
            <a:endCxn id="17" idx="2"/>
          </p:cNvCxnSpPr>
          <p:nvPr/>
        </p:nvCxnSpPr>
        <p:spPr>
          <a:xfrm flipV="1">
            <a:off x="6607464" y="1938068"/>
            <a:ext cx="1228960" cy="23042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75340" y="2673784"/>
            <a:ext cx="50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P1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36670" y="3723363"/>
            <a:ext cx="50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P2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79869" y="4054911"/>
            <a:ext cx="50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P3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38099" y="3823804"/>
            <a:ext cx="50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P4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08032" y="3339313"/>
            <a:ext cx="50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P5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67381" y="2512927"/>
            <a:ext cx="50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P6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74494" y="1821253"/>
            <a:ext cx="50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P7</a:t>
            </a:r>
            <a:endParaRPr lang="en-US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40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8680" y="172684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2300" y="12698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2300" y="8126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4622" y="126964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667530" y="172684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68680" y="3554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8680" y="1269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66855" y="81260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964" y="113830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Initial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9984" y="113829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80" y="1727000"/>
            <a:ext cx="2189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Table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Table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67529" y="1727000"/>
            <a:ext cx="2189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Table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224885" y="387575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78505" y="341871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03150" y="341871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03150" y="296135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4885" y="3875910"/>
            <a:ext cx="2189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Table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730030" y="387575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883650" y="341871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46700" y="341855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17005" y="341855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30030" y="3875910"/>
            <a:ext cx="2189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 on Table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 on Table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 on Table</a:t>
            </a:r>
          </a:p>
          <a:p>
            <a:pPr algn="ctr"/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989100" y="2533345"/>
            <a:ext cx="430390" cy="499265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03165" y="3877520"/>
            <a:ext cx="576075" cy="0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332689" y="2533345"/>
            <a:ext cx="351586" cy="499266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6662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6" idx="6"/>
            <a:endCxn id="17" idx="2"/>
          </p:cNvCxnSpPr>
          <p:nvPr/>
        </p:nvCxnSpPr>
        <p:spPr>
          <a:xfrm>
            <a:off x="1307575" y="1938068"/>
            <a:ext cx="6528849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1" idx="6"/>
            <a:endCxn id="17" idx="2"/>
          </p:cNvCxnSpPr>
          <p:nvPr/>
        </p:nvCxnSpPr>
        <p:spPr>
          <a:xfrm flipV="1">
            <a:off x="2190890" y="1938068"/>
            <a:ext cx="5645534" cy="147859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6" idx="7"/>
            <a:endCxn id="17" idx="2"/>
          </p:cNvCxnSpPr>
          <p:nvPr/>
        </p:nvCxnSpPr>
        <p:spPr>
          <a:xfrm flipV="1">
            <a:off x="2891497" y="1938068"/>
            <a:ext cx="4944927" cy="212994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3" idx="7"/>
            <a:endCxn id="17" idx="2"/>
          </p:cNvCxnSpPr>
          <p:nvPr/>
        </p:nvCxnSpPr>
        <p:spPr>
          <a:xfrm flipV="1">
            <a:off x="4427698" y="1938068"/>
            <a:ext cx="3408726" cy="167852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1" idx="7"/>
            <a:endCxn id="17" idx="2"/>
          </p:cNvCxnSpPr>
          <p:nvPr/>
        </p:nvCxnSpPr>
        <p:spPr>
          <a:xfrm flipV="1">
            <a:off x="6194328" y="1938068"/>
            <a:ext cx="1642096" cy="17823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6"/>
            <a:endCxn id="17" idx="2"/>
          </p:cNvCxnSpPr>
          <p:nvPr/>
        </p:nvCxnSpPr>
        <p:spPr>
          <a:xfrm flipV="1">
            <a:off x="5570529" y="1938068"/>
            <a:ext cx="2265895" cy="127392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7"/>
            <a:endCxn id="17" idx="2"/>
          </p:cNvCxnSpPr>
          <p:nvPr/>
        </p:nvCxnSpPr>
        <p:spPr>
          <a:xfrm flipV="1">
            <a:off x="6539973" y="1938068"/>
            <a:ext cx="1296451" cy="6749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2235" y="996608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Initial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7590" y="996608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1070" y="1534815"/>
            <a:ext cx="806505" cy="8065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36424" y="1534815"/>
            <a:ext cx="806505" cy="8065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30031" y="3186231"/>
            <a:ext cx="460859" cy="460859"/>
          </a:xfrm>
          <a:prstGeom prst="ellipse">
            <a:avLst/>
          </a:prstGeom>
          <a:ln w="12700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98130" y="2110890"/>
            <a:ext cx="460859" cy="460859"/>
          </a:xfrm>
          <a:prstGeom prst="ellips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34330" y="3549100"/>
            <a:ext cx="460859" cy="460859"/>
          </a:xfrm>
          <a:prstGeom prst="ellipse">
            <a:avLst/>
          </a:prstGeom>
          <a:ln w="12700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919115" y="1898601"/>
            <a:ext cx="460859" cy="460859"/>
          </a:xfrm>
          <a:prstGeom prst="ellips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09670" y="2981561"/>
            <a:ext cx="460859" cy="460859"/>
          </a:xfrm>
          <a:prstGeom prst="ellipse">
            <a:avLst/>
          </a:prstGeom>
          <a:ln w="12700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498129" y="4000519"/>
            <a:ext cx="460859" cy="460859"/>
          </a:xfrm>
          <a:prstGeom prst="ellipse">
            <a:avLst/>
          </a:prstGeom>
          <a:ln w="12700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86839" y="692537"/>
            <a:ext cx="460859" cy="460859"/>
          </a:xfrm>
          <a:prstGeom prst="ellips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46915" y="941106"/>
            <a:ext cx="460859" cy="460859"/>
          </a:xfrm>
          <a:prstGeom prst="ellips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60280" y="1171535"/>
            <a:ext cx="460859" cy="460859"/>
          </a:xfrm>
          <a:prstGeom prst="ellips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46605" y="1938067"/>
            <a:ext cx="460859" cy="460859"/>
          </a:xfrm>
          <a:prstGeom prst="ellipse">
            <a:avLst/>
          </a:prstGeom>
          <a:ln w="12700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00960" y="3652890"/>
            <a:ext cx="460859" cy="460859"/>
          </a:xfrm>
          <a:prstGeom prst="ellipse">
            <a:avLst/>
          </a:prstGeom>
          <a:ln w="12700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90780" y="3569060"/>
            <a:ext cx="460859" cy="460859"/>
          </a:xfrm>
          <a:prstGeom prst="ellips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14705" y="344260"/>
            <a:ext cx="460859" cy="460859"/>
          </a:xfrm>
          <a:prstGeom prst="ellips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75340" y="2673784"/>
            <a:ext cx="50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P1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36670" y="3723363"/>
            <a:ext cx="50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P2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79869" y="4054911"/>
            <a:ext cx="50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P3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38099" y="3823804"/>
            <a:ext cx="50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P4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08032" y="3339313"/>
            <a:ext cx="50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P5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67381" y="2512927"/>
            <a:ext cx="50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P6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74494" y="1821253"/>
            <a:ext cx="50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P7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89465" y="2223210"/>
            <a:ext cx="608057" cy="103051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123399" y="3579599"/>
            <a:ext cx="442221" cy="48841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958988" y="3942468"/>
            <a:ext cx="1142833" cy="28848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495189" y="3779530"/>
            <a:ext cx="1305771" cy="10379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5503038" y="3374929"/>
            <a:ext cx="365413" cy="34545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503038" y="2331435"/>
            <a:ext cx="711058" cy="717617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607464" y="1938068"/>
            <a:ext cx="1228960" cy="23042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084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48680" y="2553921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2300" y="2096881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2300" y="1639681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4622" y="2096721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667530" y="2571751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068680" y="1200311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8680" y="2114551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66855" y="1657511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964" y="113830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Initial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9983" y="113829"/>
            <a:ext cx="134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Print" panose="02000600000000000000" pitchFamily="2" charset="0"/>
              </a:rPr>
              <a:t>Goal State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80" y="2554081"/>
            <a:ext cx="2189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A on Table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B on Table</a:t>
            </a:r>
          </a:p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 on A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Δ = 3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7529" y="2571911"/>
            <a:ext cx="2189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A on B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B on C</a:t>
            </a:r>
          </a:p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 Narrow" panose="020B0606020202030204" pitchFamily="34" charset="0"/>
              </a:rPr>
              <a:t>C on Table</a:t>
            </a:r>
          </a:p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Δ = 0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458255" y="255553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611875" y="209849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344015" y="164129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45230" y="209833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58255" y="2555690"/>
            <a:ext cx="2189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Δ = 3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437765" y="1209760"/>
            <a:ext cx="1020490" cy="1323585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458255" y="447578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11875" y="401874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11875" y="35615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611875" y="310434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58255" y="4475940"/>
            <a:ext cx="2189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Δ = 3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3458255" y="647840"/>
            <a:ext cx="2189085" cy="0"/>
          </a:xfrm>
          <a:prstGeom prst="line">
            <a:avLst/>
          </a:prstGeom>
          <a:ln w="76200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611875" y="1908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A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74925" y="19064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C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45230" y="19064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B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58255" y="648000"/>
            <a:ext cx="2189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Δ = 2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437765" y="2553921"/>
            <a:ext cx="1020490" cy="1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37765" y="2553921"/>
            <a:ext cx="1020490" cy="1362004"/>
          </a:xfrm>
          <a:prstGeom prst="straightConnector1">
            <a:avLst/>
          </a:prstGeom>
          <a:ln w="76200"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724151" y="647840"/>
            <a:ext cx="422454" cy="160"/>
          </a:xfrm>
          <a:prstGeom prst="straightConnector1">
            <a:avLst/>
          </a:prstGeom>
          <a:ln w="76200"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724151" y="2563610"/>
            <a:ext cx="422454" cy="0"/>
          </a:xfrm>
          <a:prstGeom prst="straightConnector1">
            <a:avLst/>
          </a:prstGeom>
          <a:ln w="76200"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724151" y="4475620"/>
            <a:ext cx="422454" cy="160"/>
          </a:xfrm>
          <a:prstGeom prst="straightConnector1">
            <a:avLst/>
          </a:prstGeom>
          <a:ln w="76200"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5722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1322</Words>
  <Application>Microsoft Office PowerPoint</Application>
  <PresentationFormat>On-screen Show (16:9)</PresentationFormat>
  <Paragraphs>606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Rochelle</cp:lastModifiedBy>
  <cp:revision>79</cp:revision>
  <dcterms:created xsi:type="dcterms:W3CDTF">2014-03-07T02:05:43Z</dcterms:created>
  <dcterms:modified xsi:type="dcterms:W3CDTF">2014-09-05T19:28:32Z</dcterms:modified>
</cp:coreProperties>
</file>