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3" r:id="rId2"/>
    <p:sldId id="354" r:id="rId3"/>
    <p:sldId id="277" r:id="rId4"/>
    <p:sldId id="363" r:id="rId5"/>
    <p:sldId id="355" r:id="rId6"/>
    <p:sldId id="356" r:id="rId7"/>
    <p:sldId id="322" r:id="rId8"/>
    <p:sldId id="358" r:id="rId9"/>
    <p:sldId id="323" r:id="rId10"/>
    <p:sldId id="324" r:id="rId11"/>
    <p:sldId id="325" r:id="rId12"/>
    <p:sldId id="359" r:id="rId13"/>
    <p:sldId id="360" r:id="rId14"/>
    <p:sldId id="361" r:id="rId15"/>
    <p:sldId id="364" r:id="rId16"/>
    <p:sldId id="365" r:id="rId17"/>
    <p:sldId id="366" r:id="rId18"/>
    <p:sldId id="367" r:id="rId19"/>
    <p:sldId id="368" r:id="rId20"/>
    <p:sldId id="369" r:id="rId21"/>
    <p:sldId id="338" r:id="rId22"/>
    <p:sldId id="340" r:id="rId23"/>
    <p:sldId id="382" r:id="rId24"/>
    <p:sldId id="372" r:id="rId25"/>
    <p:sldId id="344" r:id="rId26"/>
    <p:sldId id="373" r:id="rId27"/>
    <p:sldId id="374" r:id="rId28"/>
    <p:sldId id="376" r:id="rId29"/>
    <p:sldId id="377" r:id="rId30"/>
    <p:sldId id="350" r:id="rId31"/>
    <p:sldId id="379" r:id="rId32"/>
    <p:sldId id="381" r:id="rId33"/>
    <p:sldId id="315" r:id="rId34"/>
    <p:sldId id="306" r:id="rId3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617" autoAdjust="0"/>
    <p:restoredTop sz="86311" autoAdjust="0"/>
  </p:normalViewPr>
  <p:slideViewPr>
    <p:cSldViewPr snapToObjects="1">
      <p:cViewPr varScale="1">
        <p:scale>
          <a:sx n="98" d="100"/>
          <a:sy n="98" d="100"/>
        </p:scale>
        <p:origin x="-6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C27A9-1B37-41B0-AC59-C70E1E697DCC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628-57A2-4E3A-9022-979494FC3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07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558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8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578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90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49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9391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270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50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36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54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9E62B-5C09-402F-99A1-4D333924C44D}" type="datetimeFigureOut">
              <a:rPr lang="en-US" smtClean="0"/>
              <a:pPr/>
              <a:t>9/11/2014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25C7-B71E-4A43-B7D3-384559D79F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88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200400" y="1189170"/>
            <a:ext cx="2743200" cy="2743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latin typeface="Arial Narrow" panose="020B0606020202030204" pitchFamily="34" charset="0"/>
                <a:ea typeface="Dotum" panose="020B0600000101010101" pitchFamily="34" charset="-127"/>
              </a:rPr>
              <a:t>Production Systems</a:t>
            </a:r>
            <a:endParaRPr lang="en-US" sz="3200" dirty="0">
              <a:latin typeface="Arial Narrow" panose="020B0606020202030204" pitchFamily="34" charset="0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481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endParaRPr lang="en-US" sz="2400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Architecture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+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Content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=</a:t>
            </a: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Behavior</a:t>
            </a:r>
          </a:p>
        </p:txBody>
      </p:sp>
    </p:spTree>
    <p:extLst>
      <p:ext uri="{BB962C8B-B14F-4D97-AF65-F5344CB8AC3E}">
        <p14:creationId xmlns:p14="http://schemas.microsoft.com/office/powerpoint/2010/main" xmlns="" val="359880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endParaRPr lang="en-US" sz="2400" dirty="0" smtClean="0">
              <a:latin typeface="+mj-lt"/>
            </a:endParaRPr>
          </a:p>
          <a:p>
            <a:pPr algn="ctr"/>
            <a:endParaRPr lang="en-US" sz="2400" dirty="0">
              <a:latin typeface="+mj-lt"/>
            </a:endParaRPr>
          </a:p>
          <a:p>
            <a:pPr algn="ctr"/>
            <a:endParaRPr lang="en-US" sz="2400" dirty="0" smtClean="0">
              <a:latin typeface="+mj-lt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Function for cognitive architectures:</a:t>
            </a:r>
          </a:p>
          <a:p>
            <a:pPr algn="ctr"/>
            <a:endParaRPr lang="en-US" sz="2400" dirty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Arial Narrow" panose="020B0606020202030204" pitchFamily="34" charset="0"/>
              </a:rPr>
              <a:t>f: P* </a:t>
            </a:r>
            <a:r>
              <a:rPr lang="en-US" sz="2400" dirty="0">
                <a:latin typeface="Arial Narrow" panose="020B0606020202030204" pitchFamily="34" charset="0"/>
              </a:rPr>
              <a:t>→ </a:t>
            </a:r>
            <a:r>
              <a:rPr lang="en-US" sz="2400" dirty="0" smtClean="0">
                <a:latin typeface="Arial Narrow" panose="020B0606020202030204" pitchFamily="34" charset="0"/>
              </a:rPr>
              <a:t>A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Percepts </a:t>
            </a:r>
            <a:r>
              <a:rPr lang="en-US" sz="2400" dirty="0">
                <a:latin typeface="Segoe Print" panose="02000600000000000000" pitchFamily="2" charset="0"/>
              </a:rPr>
              <a:t>→</a:t>
            </a:r>
            <a:r>
              <a:rPr lang="en-US" sz="2400" dirty="0" smtClean="0">
                <a:latin typeface="Segoe Print" panose="02000600000000000000" pitchFamily="2" charset="0"/>
              </a:rPr>
              <a:t> Action</a:t>
            </a:r>
            <a:endParaRPr lang="en-US" sz="24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81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49"/>
            <a:ext cx="457200" cy="2071125"/>
          </a:xfrm>
          <a:prstGeom prst="bentConnector3">
            <a:avLst>
              <a:gd name="adj1" fmla="val 43334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2071125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940687"/>
            <a:ext cx="0" cy="359289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940687"/>
            <a:ext cx="0" cy="35928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299975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SOAR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0" y="-78195"/>
            <a:ext cx="9144000" cy="52216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733800" y="2169879"/>
            <a:ext cx="1676400" cy="446376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2362200" y="2931879"/>
            <a:ext cx="1676400" cy="446376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5105400" y="2931879"/>
            <a:ext cx="1676400" cy="446376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53" name="Curved Connector 52"/>
          <p:cNvCxnSpPr>
            <a:stCxn id="52" idx="3"/>
            <a:endCxn id="51" idx="5"/>
          </p:cNvCxnSpPr>
          <p:nvPr/>
        </p:nvCxnSpPr>
        <p:spPr>
          <a:xfrm rot="5400000">
            <a:off x="4572000" y="2533982"/>
            <a:ext cx="12700" cy="1557806"/>
          </a:xfrm>
          <a:prstGeom prst="curvedConnector3">
            <a:avLst>
              <a:gd name="adj1" fmla="val 2314724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1" idx="7"/>
            <a:endCxn id="52" idx="1"/>
          </p:cNvCxnSpPr>
          <p:nvPr/>
        </p:nvCxnSpPr>
        <p:spPr>
          <a:xfrm rot="5400000" flipH="1" flipV="1">
            <a:off x="4572000" y="2218346"/>
            <a:ext cx="12700" cy="1557806"/>
          </a:xfrm>
          <a:prstGeom prst="curvedConnector3">
            <a:avLst>
              <a:gd name="adj1" fmla="val 2314724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2" idx="0"/>
            <a:endCxn id="50" idx="5"/>
          </p:cNvCxnSpPr>
          <p:nvPr/>
        </p:nvCxnSpPr>
        <p:spPr>
          <a:xfrm rot="16200000" flipV="1">
            <a:off x="5363652" y="2351930"/>
            <a:ext cx="380994" cy="778903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0" idx="6"/>
            <a:endCxn id="52" idx="7"/>
          </p:cNvCxnSpPr>
          <p:nvPr/>
        </p:nvCxnSpPr>
        <p:spPr>
          <a:xfrm>
            <a:off x="5410200" y="2393067"/>
            <a:ext cx="1126097" cy="604182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1" idx="0"/>
            <a:endCxn id="50" idx="3"/>
          </p:cNvCxnSpPr>
          <p:nvPr/>
        </p:nvCxnSpPr>
        <p:spPr>
          <a:xfrm rot="5400000" flipH="1" flipV="1">
            <a:off x="3399354" y="2351931"/>
            <a:ext cx="380994" cy="778903"/>
          </a:xfrm>
          <a:prstGeom prst="curved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50" idx="2"/>
            <a:endCxn id="51" idx="1"/>
          </p:cNvCxnSpPr>
          <p:nvPr/>
        </p:nvCxnSpPr>
        <p:spPr>
          <a:xfrm rot="10800000" flipV="1">
            <a:off x="2607704" y="2393067"/>
            <a:ext cx="1126097" cy="604182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36574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49"/>
            <a:ext cx="457200" cy="2071125"/>
          </a:xfrm>
          <a:prstGeom prst="bentConnector3">
            <a:avLst>
              <a:gd name="adj1" fmla="val 43334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2071125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940687"/>
            <a:ext cx="0" cy="359289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940687"/>
            <a:ext cx="0" cy="35928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299975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-78195"/>
            <a:ext cx="9144000" cy="52216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SOAR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0710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78505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Episodic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2915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Procedural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2608783"/>
            <a:ext cx="2743200" cy="1191927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Working Memory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074205" y="2302915"/>
            <a:ext cx="307240" cy="3058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4572000" y="2302915"/>
            <a:ext cx="0" cy="30586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5762555" y="2302915"/>
            <a:ext cx="307240" cy="3058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4553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630" b="12741"/>
          <a:stretch/>
        </p:blipFill>
        <p:spPr>
          <a:xfrm flipH="1" flipV="1">
            <a:off x="0" y="728310"/>
            <a:ext cx="9144000" cy="3677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1445" y="3531070"/>
            <a:ext cx="2112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</a:rPr>
              <a:t>pitcher: P*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</a:rPr>
              <a:t>→</a:t>
            </a:r>
            <a:r>
              <a:rPr lang="en-US" sz="20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arrow" panose="020B0606020202030204" pitchFamily="34" charset="0"/>
              </a:rPr>
              <a:t> A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29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2430" y="3810"/>
            <a:ext cx="4109336" cy="513969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endParaRPr lang="en-US" sz="2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should the pitcher do?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Pitch to the batter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Intentionally walk the batter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35" y="3810"/>
            <a:ext cx="4109336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>
                <a:latin typeface="Segoe Print" panose="02000600000000000000" pitchFamily="2" charset="0"/>
              </a:rPr>
              <a:t>It’s the top of the 7</a:t>
            </a:r>
            <a:r>
              <a:rPr lang="en-US" sz="2400" baseline="30000" dirty="0">
                <a:latin typeface="Segoe Print" panose="02000600000000000000" pitchFamily="2" charset="0"/>
              </a:rPr>
              <a:t>th</a:t>
            </a:r>
            <a:r>
              <a:rPr lang="en-US" sz="2400" dirty="0">
                <a:latin typeface="Segoe Print" panose="02000600000000000000" pitchFamily="2" charset="0"/>
              </a:rPr>
              <a:t> inning. There are runners on 2</a:t>
            </a:r>
            <a:r>
              <a:rPr lang="en-US" sz="2400" baseline="30000" dirty="0">
                <a:latin typeface="Segoe Print" panose="02000600000000000000" pitchFamily="2" charset="0"/>
              </a:rPr>
              <a:t>nd</a:t>
            </a:r>
            <a:r>
              <a:rPr lang="en-US" sz="2400" dirty="0">
                <a:latin typeface="Segoe Print" panose="02000600000000000000" pitchFamily="2" charset="0"/>
              </a:rPr>
              <a:t> and 3</a:t>
            </a:r>
            <a:r>
              <a:rPr lang="en-US" sz="2400" baseline="30000" dirty="0">
                <a:latin typeface="Segoe Print" panose="02000600000000000000" pitchFamily="2" charset="0"/>
              </a:rPr>
              <a:t>rd</a:t>
            </a:r>
            <a:r>
              <a:rPr lang="en-US" sz="2400" dirty="0">
                <a:latin typeface="Segoe Print" panose="02000600000000000000" pitchFamily="2" charset="0"/>
              </a:rPr>
              <a:t> base. There are two outs. The batter, Martin Prado, has an average of .256 and bats fourth in the batting order. We are winning 3-2. I struck this batter out last time. My goal is to escape the inning.</a:t>
            </a:r>
          </a:p>
        </p:txBody>
      </p:sp>
    </p:spTree>
    <p:extLst>
      <p:ext uri="{BB962C8B-B14F-4D97-AF65-F5344CB8AC3E}">
        <p14:creationId xmlns:p14="http://schemas.microsoft.com/office/powerpoint/2010/main" xmlns="" val="158382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630" b="12741"/>
          <a:stretch/>
        </p:blipFill>
        <p:spPr>
          <a:xfrm flipH="1" flipV="1">
            <a:off x="0" y="728310"/>
            <a:ext cx="9144000" cy="367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24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630" b="12741"/>
          <a:stretch/>
        </p:blipFill>
        <p:spPr>
          <a:xfrm flipH="1" flipV="1">
            <a:off x="0" y="728310"/>
            <a:ext cx="9144000" cy="367792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194762">
            <a:off x="1565314" y="3464022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7215011">
            <a:off x="6691682" y="3790991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269516">
            <a:off x="4466840" y="3246373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110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630" b="12741"/>
          <a:stretch/>
        </p:blipFill>
        <p:spPr>
          <a:xfrm flipH="1" flipV="1">
            <a:off x="0" y="728310"/>
            <a:ext cx="9144000" cy="367792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194762">
            <a:off x="1565314" y="3464022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7215011">
            <a:off x="6691682" y="3790991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4747779">
            <a:off x="4232610" y="3745636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269516">
            <a:off x="4466840" y="3246373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91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630" b="12741"/>
          <a:stretch/>
        </p:blipFill>
        <p:spPr>
          <a:xfrm flipH="1" flipV="1">
            <a:off x="0" y="728310"/>
            <a:ext cx="9144000" cy="367792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194762">
            <a:off x="1565314" y="3464022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7215011">
            <a:off x="6691682" y="3790991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4747779">
            <a:off x="4232610" y="3745636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444286">
            <a:off x="4936462" y="2170098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269516">
            <a:off x="4466840" y="3246373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18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>
            <a:spLocks noChangeAspect="1"/>
          </p:cNvSpPr>
          <p:nvPr/>
        </p:nvSpPr>
        <p:spPr>
          <a:xfrm>
            <a:off x="2267700" y="267450"/>
            <a:ext cx="4572000" cy="4572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22" name="Straight Arrow Connector 21"/>
          <p:cNvCxnSpPr>
            <a:endCxn id="9" idx="5"/>
          </p:cNvCxnSpPr>
          <p:nvPr/>
        </p:nvCxnSpPr>
        <p:spPr>
          <a:xfrm flipH="1" flipV="1">
            <a:off x="6170146" y="4169896"/>
            <a:ext cx="1205419" cy="1051799"/>
          </a:xfrm>
          <a:prstGeom prst="straightConnector1">
            <a:avLst/>
          </a:prstGeom>
          <a:ln w="127000"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776460" y="411140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 Networks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2058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Generate and Test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785620" y="370744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Problem Reduction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18814" y="301615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Means-Ends Analysis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9" name="Straight Arrow Connector 18"/>
          <p:cNvCxnSpPr>
            <a:stCxn id="6" idx="4"/>
            <a:endCxn id="23" idx="0"/>
          </p:cNvCxnSpPr>
          <p:nvPr/>
        </p:nvCxnSpPr>
        <p:spPr>
          <a:xfrm flipH="1">
            <a:off x="3697825" y="1234100"/>
            <a:ext cx="85587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4"/>
            <a:endCxn id="27" idx="0"/>
          </p:cNvCxnSpPr>
          <p:nvPr/>
        </p:nvCxnSpPr>
        <p:spPr>
          <a:xfrm flipH="1">
            <a:off x="3296054" y="2686965"/>
            <a:ext cx="401771" cy="32919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3" idx="4"/>
            <a:endCxn id="25" idx="0"/>
          </p:cNvCxnSpPr>
          <p:nvPr/>
        </p:nvCxnSpPr>
        <p:spPr>
          <a:xfrm>
            <a:off x="3697825" y="2686965"/>
            <a:ext cx="865035" cy="1020480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0" y="0"/>
            <a:ext cx="320862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Narrow" panose="020B0606020202030204" pitchFamily="34" charset="0"/>
              </a:rPr>
              <a:t>Fundamentals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687215" y="1864005"/>
            <a:ext cx="1554480" cy="82296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Production Systems</a:t>
            </a:r>
            <a:endParaRPr lang="en-US" sz="16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6" idx="4"/>
            <a:endCxn id="16" idx="0"/>
          </p:cNvCxnSpPr>
          <p:nvPr/>
        </p:nvCxnSpPr>
        <p:spPr>
          <a:xfrm>
            <a:off x="4553700" y="1234100"/>
            <a:ext cx="910755" cy="629905"/>
          </a:xfrm>
          <a:prstGeom prst="straightConnector1">
            <a:avLst/>
          </a:prstGeom>
          <a:ln>
            <a:solidFill>
              <a:schemeClr val="bg1"/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1967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630" b="12741"/>
          <a:stretch/>
        </p:blipFill>
        <p:spPr>
          <a:xfrm flipH="1" flipV="1">
            <a:off x="0" y="728310"/>
            <a:ext cx="9144000" cy="367792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194762">
            <a:off x="1565314" y="3464022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7215011">
            <a:off x="6691682" y="3790991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4747779">
            <a:off x="4232610" y="3745636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2444286">
            <a:off x="4936462" y="2170098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5684927">
            <a:off x="4463181" y="2306117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1269436">
            <a:off x="3575047" y="2097096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269516">
            <a:off x="4466840" y="3246373"/>
            <a:ext cx="294729" cy="153620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33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020" y="1611625"/>
            <a:ext cx="2611540" cy="1938992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Kris </a:t>
            </a:r>
            <a:r>
              <a:rPr lang="en-US" sz="2000" dirty="0" err="1" smtClean="0">
                <a:latin typeface="Arial Narrow" panose="020B0606020202030204" pitchFamily="34" charset="0"/>
              </a:rPr>
              <a:t>Medlen</a:t>
            </a:r>
            <a:r>
              <a:rPr lang="en-US" sz="2000" dirty="0" smtClean="0">
                <a:latin typeface="Arial Narrow" panose="020B0606020202030204" pitchFamily="34" charset="0"/>
              </a:rPr>
              <a:t> is pitching</a:t>
            </a:r>
          </a:p>
          <a:p>
            <a:endParaRPr lang="en-US" sz="1000" dirty="0" smtClean="0">
              <a:latin typeface="Arial Narrow" panose="020B0606020202030204" pitchFamily="34" charset="0"/>
            </a:endParaRPr>
          </a:p>
          <a:p>
            <a:r>
              <a:rPr lang="en-US" sz="2000" dirty="0" smtClean="0">
                <a:latin typeface="Arial Narrow" panose="020B0606020202030204" pitchFamily="34" charset="0"/>
              </a:rPr>
              <a:t>Martin Prado is at bat</a:t>
            </a:r>
          </a:p>
          <a:p>
            <a:endParaRPr lang="en-US" sz="1000" dirty="0" smtClean="0">
              <a:latin typeface="Arial Narrow" panose="020B0606020202030204" pitchFamily="34" charset="0"/>
            </a:endParaRPr>
          </a:p>
          <a:p>
            <a:r>
              <a:rPr lang="en-US" sz="2000" dirty="0" smtClean="0">
                <a:latin typeface="Arial Narrow" panose="020B0606020202030204" pitchFamily="34" charset="0"/>
              </a:rPr>
              <a:t>Kris </a:t>
            </a:r>
            <a:r>
              <a:rPr lang="en-US" sz="2000" dirty="0" err="1" smtClean="0">
                <a:latin typeface="Arial Narrow" panose="020B0606020202030204" pitchFamily="34" charset="0"/>
              </a:rPr>
              <a:t>Medlen’s</a:t>
            </a:r>
            <a:r>
              <a:rPr lang="en-US" sz="2000" dirty="0" smtClean="0">
                <a:latin typeface="Arial Narrow" panose="020B0606020202030204" pitchFamily="34" charset="0"/>
              </a:rPr>
              <a:t> goal is to finish the inning without allowing any runs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3885" y="1693648"/>
            <a:ext cx="210100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 chooses to pitch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3885" y="3355641"/>
            <a:ext cx="210100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 chooses to walk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9734" y="190640"/>
            <a:ext cx="2737425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 chooses a curve ball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9240" y="529194"/>
            <a:ext cx="2634348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 chooses a fast ball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9670" y="842319"/>
            <a:ext cx="2035465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 chooses a slider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4400" y="709595"/>
            <a:ext cx="138258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Strike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44400" y="1048149"/>
            <a:ext cx="1382579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Ball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4400" y="1367030"/>
            <a:ext cx="768100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Hit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4400" y="1705584"/>
            <a:ext cx="1228959" cy="400110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Out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5620" y="4338380"/>
            <a:ext cx="2611540" cy="707886"/>
          </a:xfrm>
          <a:prstGeom prst="rect">
            <a:avLst/>
          </a:prstGeom>
          <a:noFill/>
          <a:ln>
            <a:noFill/>
            <a:tailEnd type="stealth" w="lg" len="lg"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He faces the next batter …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>
            <a:stCxn id="2" idx="3"/>
            <a:endCxn id="4" idx="1"/>
          </p:cNvCxnSpPr>
          <p:nvPr/>
        </p:nvCxnSpPr>
        <p:spPr>
          <a:xfrm flipV="1">
            <a:off x="2728560" y="1893703"/>
            <a:ext cx="395325" cy="6874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3"/>
            <a:endCxn id="6" idx="1"/>
          </p:cNvCxnSpPr>
          <p:nvPr/>
        </p:nvCxnSpPr>
        <p:spPr>
          <a:xfrm>
            <a:off x="2728560" y="2581121"/>
            <a:ext cx="395325" cy="97457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14" idx="1"/>
          </p:cNvCxnSpPr>
          <p:nvPr/>
        </p:nvCxnSpPr>
        <p:spPr>
          <a:xfrm>
            <a:off x="4174385" y="3755751"/>
            <a:ext cx="551235" cy="936572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  <a:endCxn id="7" idx="1"/>
          </p:cNvCxnSpPr>
          <p:nvPr/>
        </p:nvCxnSpPr>
        <p:spPr>
          <a:xfrm flipV="1">
            <a:off x="4174385" y="390695"/>
            <a:ext cx="425349" cy="1302953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0"/>
            <a:endCxn id="8" idx="1"/>
          </p:cNvCxnSpPr>
          <p:nvPr/>
        </p:nvCxnSpPr>
        <p:spPr>
          <a:xfrm flipV="1">
            <a:off x="4174385" y="729249"/>
            <a:ext cx="704855" cy="964399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0"/>
            <a:endCxn id="9" idx="1"/>
          </p:cNvCxnSpPr>
          <p:nvPr/>
        </p:nvCxnSpPr>
        <p:spPr>
          <a:xfrm flipV="1">
            <a:off x="4174385" y="1042374"/>
            <a:ext cx="935285" cy="651274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3"/>
            <a:endCxn id="10" idx="1"/>
          </p:cNvCxnSpPr>
          <p:nvPr/>
        </p:nvCxnSpPr>
        <p:spPr>
          <a:xfrm flipV="1">
            <a:off x="7145135" y="909650"/>
            <a:ext cx="499265" cy="132724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9" idx="3"/>
            <a:endCxn id="11" idx="1"/>
          </p:cNvCxnSpPr>
          <p:nvPr/>
        </p:nvCxnSpPr>
        <p:spPr>
          <a:xfrm>
            <a:off x="7145135" y="1042374"/>
            <a:ext cx="499265" cy="2058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9" idx="3"/>
            <a:endCxn id="12" idx="1"/>
          </p:cNvCxnSpPr>
          <p:nvPr/>
        </p:nvCxnSpPr>
        <p:spPr>
          <a:xfrm>
            <a:off x="7145135" y="1042374"/>
            <a:ext cx="499265" cy="524711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3"/>
            <a:endCxn id="13" idx="1"/>
          </p:cNvCxnSpPr>
          <p:nvPr/>
        </p:nvCxnSpPr>
        <p:spPr>
          <a:xfrm>
            <a:off x="7145135" y="1042374"/>
            <a:ext cx="499265" cy="863265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466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020" y="211089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0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1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2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14825" y="118756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1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1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1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14825" y="303422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3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1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3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82190" y="211089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5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3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5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83095" y="395755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6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3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4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14810" y="303422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8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9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1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64205" y="211089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5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5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14810" y="118756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7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8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7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83695" y="26423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4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3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6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67820" y="118756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12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7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6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64205" y="26423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>
                <a:latin typeface="Arial Narrow" panose="020B0606020202030204" pitchFamily="34" charset="0"/>
              </a:rPr>
              <a:t>9</a:t>
            </a:r>
            <a:endParaRPr lang="en-US" sz="2000" baseline="-25000" dirty="0" smtClean="0">
              <a:latin typeface="Arial Narrow" panose="020B0606020202030204" pitchFamily="34" charset="0"/>
            </a:endParaRP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2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3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64205" y="3957550"/>
            <a:ext cx="822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11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5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: v</a:t>
            </a:r>
            <a:r>
              <a:rPr lang="en-US" sz="2000" i="1" dirty="0" smtClean="0">
                <a:latin typeface="Arial Narrow" panose="020B0606020202030204" pitchFamily="34" charset="0"/>
              </a:rPr>
              <a:t>4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7820" y="303422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13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6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7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35185" y="211089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101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1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5</a:t>
            </a:r>
            <a:endParaRPr lang="en-US" sz="20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5185" y="26423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100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9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9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935185" y="4107950"/>
            <a:ext cx="822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S</a:t>
            </a:r>
            <a:r>
              <a:rPr lang="en-US" sz="2000" baseline="-25000" dirty="0" smtClean="0">
                <a:latin typeface="Arial Narrow" panose="020B0606020202030204" pitchFamily="34" charset="0"/>
              </a:rPr>
              <a:t>102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f1</a:t>
            </a:r>
            <a:r>
              <a:rPr lang="en-US" sz="2000" dirty="0" smtClean="0">
                <a:latin typeface="Arial Narrow" panose="020B0606020202030204" pitchFamily="34" charset="0"/>
              </a:rPr>
              <a:t> : v</a:t>
            </a:r>
            <a:r>
              <a:rPr lang="en-US" sz="2000" i="1" dirty="0" smtClean="0">
                <a:latin typeface="Arial Narrow" panose="020B0606020202030204" pitchFamily="34" charset="0"/>
              </a:rPr>
              <a:t>5</a:t>
            </a:r>
          </a:p>
          <a:p>
            <a:r>
              <a:rPr lang="en-US" sz="2000" b="1" dirty="0" smtClean="0">
                <a:latin typeface="Arial Narrow" panose="020B0606020202030204" pitchFamily="34" charset="0"/>
              </a:rPr>
              <a:t>f2 </a:t>
            </a:r>
            <a:r>
              <a:rPr lang="en-US" sz="2000" dirty="0" smtClean="0">
                <a:latin typeface="Arial Narrow" panose="020B0606020202030204" pitchFamily="34" charset="0"/>
              </a:rPr>
              <a:t>: v</a:t>
            </a:r>
            <a:r>
              <a:rPr lang="en-US" sz="2000" i="1" dirty="0" smtClean="0">
                <a:latin typeface="Arial Narrow" panose="020B0606020202030204" pitchFamily="34" charset="0"/>
              </a:rPr>
              <a:t>1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25" idx="1"/>
          </p:cNvCxnSpPr>
          <p:nvPr/>
        </p:nvCxnSpPr>
        <p:spPr>
          <a:xfrm flipV="1">
            <a:off x="939980" y="1695392"/>
            <a:ext cx="674845" cy="9233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28" idx="1"/>
          </p:cNvCxnSpPr>
          <p:nvPr/>
        </p:nvCxnSpPr>
        <p:spPr>
          <a:xfrm>
            <a:off x="939980" y="2618722"/>
            <a:ext cx="1942210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3"/>
            <a:endCxn id="27" idx="1"/>
          </p:cNvCxnSpPr>
          <p:nvPr/>
        </p:nvCxnSpPr>
        <p:spPr>
          <a:xfrm>
            <a:off x="939980" y="2618722"/>
            <a:ext cx="674845" cy="9233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3"/>
            <a:endCxn id="33" idx="1"/>
          </p:cNvCxnSpPr>
          <p:nvPr/>
        </p:nvCxnSpPr>
        <p:spPr>
          <a:xfrm flipV="1">
            <a:off x="2437785" y="772062"/>
            <a:ext cx="445910" cy="9233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5" idx="3"/>
            <a:endCxn id="32" idx="1"/>
          </p:cNvCxnSpPr>
          <p:nvPr/>
        </p:nvCxnSpPr>
        <p:spPr>
          <a:xfrm>
            <a:off x="2437785" y="1695392"/>
            <a:ext cx="157702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8" idx="3"/>
            <a:endCxn id="31" idx="1"/>
          </p:cNvCxnSpPr>
          <p:nvPr/>
        </p:nvCxnSpPr>
        <p:spPr>
          <a:xfrm>
            <a:off x="3705150" y="2618722"/>
            <a:ext cx="155905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7" idx="3"/>
            <a:endCxn id="29" idx="1"/>
          </p:cNvCxnSpPr>
          <p:nvPr/>
        </p:nvCxnSpPr>
        <p:spPr>
          <a:xfrm>
            <a:off x="2437785" y="3542052"/>
            <a:ext cx="445310" cy="9233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7" idx="3"/>
            <a:endCxn id="30" idx="1"/>
          </p:cNvCxnSpPr>
          <p:nvPr/>
        </p:nvCxnSpPr>
        <p:spPr>
          <a:xfrm>
            <a:off x="2437785" y="3542052"/>
            <a:ext cx="1577025" cy="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31" idx="3"/>
            <a:endCxn id="38" idx="1"/>
          </p:cNvCxnSpPr>
          <p:nvPr/>
        </p:nvCxnSpPr>
        <p:spPr>
          <a:xfrm>
            <a:off x="6087165" y="2618722"/>
            <a:ext cx="1848020" cy="0"/>
          </a:xfrm>
          <a:prstGeom prst="straightConnector1">
            <a:avLst/>
          </a:prstGeom>
          <a:ln>
            <a:prstDash val="dash"/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0" idx="3"/>
            <a:endCxn id="36" idx="1"/>
          </p:cNvCxnSpPr>
          <p:nvPr/>
        </p:nvCxnSpPr>
        <p:spPr>
          <a:xfrm>
            <a:off x="4837770" y="3542052"/>
            <a:ext cx="426435" cy="10772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2" idx="3"/>
            <a:endCxn id="35" idx="1"/>
          </p:cNvCxnSpPr>
          <p:nvPr/>
        </p:nvCxnSpPr>
        <p:spPr>
          <a:xfrm flipV="1">
            <a:off x="4837770" y="772062"/>
            <a:ext cx="426435" cy="9233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31" idx="3"/>
            <a:endCxn id="34" idx="1"/>
          </p:cNvCxnSpPr>
          <p:nvPr/>
        </p:nvCxnSpPr>
        <p:spPr>
          <a:xfrm flipV="1">
            <a:off x="6087165" y="1695392"/>
            <a:ext cx="580655" cy="923330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6" idx="3"/>
            <a:endCxn id="37" idx="1"/>
          </p:cNvCxnSpPr>
          <p:nvPr/>
        </p:nvCxnSpPr>
        <p:spPr>
          <a:xfrm flipV="1">
            <a:off x="6087165" y="3542052"/>
            <a:ext cx="580655" cy="1077218"/>
          </a:xfrm>
          <a:prstGeom prst="straightConnector1">
            <a:avLst/>
          </a:prstGeom>
          <a:ln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3"/>
            <a:endCxn id="39" idx="1"/>
          </p:cNvCxnSpPr>
          <p:nvPr/>
        </p:nvCxnSpPr>
        <p:spPr>
          <a:xfrm>
            <a:off x="6087165" y="772062"/>
            <a:ext cx="1848020" cy="0"/>
          </a:xfrm>
          <a:prstGeom prst="straightConnector1">
            <a:avLst/>
          </a:prstGeom>
          <a:ln>
            <a:prstDash val="dash"/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6" idx="3"/>
            <a:endCxn id="40" idx="1"/>
          </p:cNvCxnSpPr>
          <p:nvPr/>
        </p:nvCxnSpPr>
        <p:spPr>
          <a:xfrm flipV="1">
            <a:off x="6087165" y="4615782"/>
            <a:ext cx="1848020" cy="3488"/>
          </a:xfrm>
          <a:prstGeom prst="straightConnector1">
            <a:avLst/>
          </a:prstGeom>
          <a:ln>
            <a:prstDash val="dash"/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7" idx="3"/>
            <a:endCxn id="38" idx="1"/>
          </p:cNvCxnSpPr>
          <p:nvPr/>
        </p:nvCxnSpPr>
        <p:spPr>
          <a:xfrm flipV="1">
            <a:off x="7490780" y="2618722"/>
            <a:ext cx="444405" cy="923330"/>
          </a:xfrm>
          <a:prstGeom prst="straightConnector1">
            <a:avLst/>
          </a:prstGeom>
          <a:ln>
            <a:prstDash val="dash"/>
            <a:tailEnd type="stealth" w="lg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7192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235" y="3810"/>
            <a:ext cx="4109336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>
                <a:latin typeface="Segoe Print" panose="02000600000000000000" pitchFamily="2" charset="0"/>
              </a:rPr>
              <a:t>It’s the top of the 7</a:t>
            </a:r>
            <a:r>
              <a:rPr lang="en-US" sz="2400" baseline="30000" dirty="0">
                <a:latin typeface="Segoe Print" panose="02000600000000000000" pitchFamily="2" charset="0"/>
              </a:rPr>
              <a:t>th</a:t>
            </a:r>
            <a:r>
              <a:rPr lang="en-US" sz="2400" dirty="0">
                <a:latin typeface="Segoe Print" panose="02000600000000000000" pitchFamily="2" charset="0"/>
              </a:rPr>
              <a:t> inning. There are runners on 2</a:t>
            </a:r>
            <a:r>
              <a:rPr lang="en-US" sz="2400" baseline="30000" dirty="0">
                <a:latin typeface="Segoe Print" panose="02000600000000000000" pitchFamily="2" charset="0"/>
              </a:rPr>
              <a:t>nd</a:t>
            </a:r>
            <a:r>
              <a:rPr lang="en-US" sz="2400" dirty="0">
                <a:latin typeface="Segoe Print" panose="02000600000000000000" pitchFamily="2" charset="0"/>
              </a:rPr>
              <a:t> and 3</a:t>
            </a:r>
            <a:r>
              <a:rPr lang="en-US" sz="2400" baseline="30000" dirty="0">
                <a:latin typeface="Segoe Print" panose="02000600000000000000" pitchFamily="2" charset="0"/>
              </a:rPr>
              <a:t>rd</a:t>
            </a:r>
            <a:r>
              <a:rPr lang="en-US" sz="2400" dirty="0">
                <a:latin typeface="Segoe Print" panose="02000600000000000000" pitchFamily="2" charset="0"/>
              </a:rPr>
              <a:t> base. There are two outs. The batter, Martin Prado, has an average of .</a:t>
            </a:r>
            <a:r>
              <a:rPr lang="en-US" sz="2400" dirty="0" smtClean="0">
                <a:latin typeface="Segoe Print" panose="02000600000000000000" pitchFamily="2" charset="0"/>
              </a:rPr>
              <a:t>256 and </a:t>
            </a:r>
            <a:r>
              <a:rPr lang="en-US" sz="2400" dirty="0">
                <a:latin typeface="Segoe Print" panose="02000600000000000000" pitchFamily="2" charset="0"/>
              </a:rPr>
              <a:t>bats fourth in the batting order. We are winning 3-2. I struck this batter out last time. My goal is to escape the inning.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0530" y="1280993"/>
            <a:ext cx="3149209" cy="258532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2nd and 3rd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Prado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.287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right-handed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2" idx="3"/>
            <a:endCxn id="4" idx="1"/>
          </p:cNvCxnSpPr>
          <p:nvPr/>
        </p:nvCxnSpPr>
        <p:spPr>
          <a:xfrm>
            <a:off x="4341571" y="2573655"/>
            <a:ext cx="1228959" cy="0"/>
          </a:xfrm>
          <a:prstGeom prst="straightConnector1">
            <a:avLst/>
          </a:prstGeom>
          <a:ln w="5715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853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49"/>
            <a:ext cx="457200" cy="2071125"/>
          </a:xfrm>
          <a:prstGeom prst="bentConnector3">
            <a:avLst>
              <a:gd name="adj1" fmla="val 43334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2071125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940687"/>
            <a:ext cx="0" cy="359289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940687"/>
            <a:ext cx="0" cy="35928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299975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-78195"/>
            <a:ext cx="9144000" cy="52216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SOAR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0710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78505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Episodic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2915" y="1918865"/>
            <a:ext cx="1382580" cy="38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Procedural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2456535"/>
            <a:ext cx="2743200" cy="142098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Working Memory</a:t>
            </a:r>
            <a:endParaRPr lang="en-US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074205" y="2302915"/>
            <a:ext cx="153620" cy="152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4572000" y="2302915"/>
            <a:ext cx="0" cy="1536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5943600" y="2302915"/>
            <a:ext cx="126195" cy="1536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851" y="2785249"/>
            <a:ext cx="2304300" cy="101566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2nd and 3rd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Prado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.256</a:t>
            </a:r>
          </a:p>
          <a:p>
            <a:pPr>
              <a:lnSpc>
                <a:spcPts val="800"/>
              </a:lnSpc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right-handed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22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7395" y="-3820"/>
            <a:ext cx="6137157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(r1)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2 outs, I perceive a runner on 2nd and I perceive no runner on 1st</a:t>
            </a:r>
          </a:p>
          <a:p>
            <a:pPr defTabSz="228600"/>
            <a:r>
              <a:rPr lang="en-US" sz="16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intentionally walk batter (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defTabSz="228600"/>
            <a:endParaRPr lang="en-US" sz="1000" dirty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(r2)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fewer than 2 outs, or I perceive a runner on 1st, or I perceive no runner on 2nd, or I perceive no runners</a:t>
            </a:r>
          </a:p>
          <a:p>
            <a:pPr defTabSz="228600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to get the batter out via pitching (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defTabSz="228600"/>
            <a:endParaRPr lang="en-US" sz="10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(r3)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endParaRPr lang="en-US" sz="1600" dirty="0" smtClean="0">
              <a:solidFill>
                <a:schemeClr val="tx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intentional-walk operator</a:t>
            </a:r>
          </a:p>
          <a:p>
            <a:pPr defTabSz="228600"/>
            <a:endParaRPr lang="en-US" sz="10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(r4)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I perceive a new batter who is left/right-handed</a:t>
            </a:r>
          </a:p>
          <a:p>
            <a:pPr defTabSz="228600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add </a:t>
            </a:r>
            <a:r>
              <a:rPr lang="en-US" sz="1600" b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balls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strikes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left/right</a:t>
            </a:r>
            <a:endParaRPr lang="en-US" sz="1600" dirty="0" smtClean="0">
              <a:solidFill>
                <a:schemeClr val="accent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endParaRPr lang="en-US" sz="10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(r5)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endParaRPr lang="en-US" sz="1600" dirty="0" smtClean="0">
              <a:solidFill>
                <a:schemeClr val="tx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throw-curve-ball operator</a:t>
            </a:r>
          </a:p>
          <a:p>
            <a:pPr defTabSz="228600"/>
            <a:endParaRPr lang="en-US" sz="10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(r6)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b="1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and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left-handed</a:t>
            </a:r>
          </a:p>
          <a:p>
            <a:pPr defTabSz="228600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throw-fast-ball operator</a:t>
            </a:r>
          </a:p>
          <a:p>
            <a:pPr defTabSz="228600"/>
            <a:endParaRPr lang="en-US" sz="1000" dirty="0" smtClean="0"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(r7)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only one operator has been selected</a:t>
            </a:r>
          </a:p>
          <a:p>
            <a:pPr defTabSz="228600"/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send operator to the motor system and add </a:t>
            </a:r>
            <a:r>
              <a:rPr lang="en-US" sz="1600" b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thrown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to state</a:t>
            </a:r>
          </a:p>
          <a:p>
            <a:pPr algn="ctr" defTabSz="228600"/>
            <a:r>
              <a:rPr lang="en-US" sz="1600" b="1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...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20" y="305855"/>
            <a:ext cx="2803565" cy="2031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2nd and 3rd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.256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right-handed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7395" y="-3820"/>
            <a:ext cx="6137157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(r1)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2 outs, I perceive a runner on 2nd and I perceive no runner on 1st</a:t>
            </a:r>
          </a:p>
          <a:p>
            <a:pPr lvl="0" defTabSz="22860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intentionally walk batter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(r2)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fewer than 2 outs, or I perceive a runner on 1st, or I perceive no runner on 2nd, or I perceive no runners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to get the batter out via pitching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(r3)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intentional-walk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(r4)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I perceive a new batter who is left/right-handed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balls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strikes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left/right</a:t>
            </a:r>
            <a:endParaRPr lang="en-US" sz="1600" dirty="0">
              <a:solidFill>
                <a:srgbClr val="C0504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(r5)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throw-curve-ball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(r6)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b="1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left-handed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throw-fast-ball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(r7)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only one operator has been selected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send operator to the motor system and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thrown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to state</a:t>
            </a:r>
          </a:p>
          <a:p>
            <a:pPr lvl="0" algn="ctr" defTabSz="228600"/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 ... 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16" y="2494940"/>
            <a:ext cx="2651749" cy="214929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operator is selected?</a:t>
            </a:r>
          </a:p>
          <a:p>
            <a:pPr algn="ctr"/>
            <a:r>
              <a:rPr lang="el-GR" dirty="0" smtClean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intentional-walk</a:t>
            </a:r>
          </a:p>
          <a:p>
            <a:pPr algn="ctr"/>
            <a:r>
              <a:rPr lang="el-GR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throw-curve-ball</a:t>
            </a:r>
          </a:p>
          <a:p>
            <a:pPr algn="ctr"/>
            <a:r>
              <a:rPr lang="el-GR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throw-fast-ball</a:t>
            </a:r>
          </a:p>
          <a:p>
            <a:pPr algn="ctr"/>
            <a:r>
              <a:rPr lang="el-GR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 None, the system cannot decide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.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020" y="305855"/>
            <a:ext cx="2803565" cy="2031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2nd and 3rd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Prado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.256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right-handed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30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7395" y="-3820"/>
            <a:ext cx="6137157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(r1)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2 outs, I perceive a runner on 2nd and I perceive no runner on 1st</a:t>
            </a:r>
          </a:p>
          <a:p>
            <a:pPr lvl="0" defTabSz="22860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intentionally walk batter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(r2)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fewer than 2 outs, or I perceive a runner on 1st, or I perceive no runner on 2nd, or I perceive no runners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to get the batter out via pitching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(r3)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intentional-walk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(r4)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I perceive a new batter who is left/right-handed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balls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strikes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left/right</a:t>
            </a:r>
            <a:endParaRPr lang="en-US" sz="1600" dirty="0">
              <a:solidFill>
                <a:srgbClr val="C0504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(r5)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throw-curve-ball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(r6)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b="1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left-handed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throw-fast-ball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(r7)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only one operator has been selected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send operator to the motor system and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thrown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to state</a:t>
            </a:r>
          </a:p>
          <a:p>
            <a:pPr lvl="0" algn="ctr" defTabSz="228600"/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 ...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20" y="305855"/>
            <a:ext cx="2803565" cy="2031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2nd, 3rd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Hill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right-handed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216" y="2494940"/>
            <a:ext cx="2651749" cy="214929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operator is selected?</a:t>
            </a:r>
          </a:p>
          <a:p>
            <a:pPr algn="ctr"/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intentional-walk</a:t>
            </a:r>
          </a:p>
          <a:p>
            <a:pPr algn="ctr"/>
            <a:r>
              <a:rPr lang="el-GR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throw-curve-ball</a:t>
            </a:r>
          </a:p>
          <a:p>
            <a:pPr algn="ctr"/>
            <a:r>
              <a:rPr lang="el-GR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throw-fast-ball</a:t>
            </a:r>
          </a:p>
          <a:p>
            <a:pPr algn="ctr"/>
            <a:r>
              <a:rPr lang="el-GR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 None, the system cannot decide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.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851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7395" y="-3820"/>
            <a:ext cx="6137157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(r1)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2 outs, I perceive a runner on 2nd and I perceive no runner on 1st</a:t>
            </a:r>
          </a:p>
          <a:p>
            <a:pPr lvl="0" defTabSz="228600"/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intentionally walk batter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(r2)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fewer than 2 outs, or I perceive a runner on 1st, or I perceive no runner on 2nd, or I perceive no runners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to get the batter out via pitching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(r3)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intentional-walk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(r4)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I perceive a new batter who is left/right-handed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balls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strikes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left/right</a:t>
            </a:r>
            <a:endParaRPr lang="en-US" sz="1600" dirty="0">
              <a:solidFill>
                <a:srgbClr val="C0504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(r5)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throw-curve-ball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(r6)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b="1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left-handed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throw-fast-ball operator</a:t>
            </a:r>
          </a:p>
          <a:p>
            <a:pPr lvl="0" defTabSz="228600"/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/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(r7)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only one operator has been selected</a:t>
            </a:r>
          </a:p>
          <a:p>
            <a:pPr lvl="0" defTabSz="228600"/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send operator to the motor system and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thrown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to state</a:t>
            </a:r>
          </a:p>
          <a:p>
            <a:pPr lvl="0" algn="ctr" defTabSz="228600"/>
            <a:r>
              <a:rPr lang="en-US" sz="1600" b="1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... ... 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8990" y="3032609"/>
            <a:ext cx="5261485" cy="1267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7020" y="305855"/>
            <a:ext cx="2803565" cy="2031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2nd, 3rd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Parra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.273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216" y="2494940"/>
            <a:ext cx="2651749" cy="214929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operator is selected?</a:t>
            </a:r>
          </a:p>
          <a:p>
            <a:pPr algn="ctr"/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intentional-walk</a:t>
            </a:r>
          </a:p>
          <a:p>
            <a:pPr algn="ctr"/>
            <a:r>
              <a:rPr lang="el-GR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throw-curve-ball</a:t>
            </a:r>
          </a:p>
          <a:p>
            <a:pPr algn="ctr"/>
            <a:r>
              <a:rPr lang="el-GR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throw-fast-ball</a:t>
            </a:r>
          </a:p>
          <a:p>
            <a:pPr algn="ctr"/>
            <a:r>
              <a:rPr lang="el-GR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 None, the system cannot decide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.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28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49"/>
            <a:ext cx="457200" cy="2071125"/>
          </a:xfrm>
          <a:prstGeom prst="bentConnector3">
            <a:avLst>
              <a:gd name="adj1" fmla="val 43334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2071125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940687"/>
            <a:ext cx="0" cy="359289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940687"/>
            <a:ext cx="0" cy="359288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4299975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0" y="-78195"/>
            <a:ext cx="9144000" cy="52216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38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SOAR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880710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Semantic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78505" y="1918865"/>
            <a:ext cx="1382580" cy="384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Episodic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2915" y="1918865"/>
            <a:ext cx="1382580" cy="38405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Procedural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00400" y="2456535"/>
            <a:ext cx="2743200" cy="1420985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Working Memory</a:t>
            </a:r>
            <a:endParaRPr lang="en-US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41" name="Straight Arrow Connector 40"/>
          <p:cNvCxnSpPr>
            <a:stCxn id="39" idx="2"/>
          </p:cNvCxnSpPr>
          <p:nvPr/>
        </p:nvCxnSpPr>
        <p:spPr>
          <a:xfrm>
            <a:off x="3074205" y="2302915"/>
            <a:ext cx="153620" cy="15293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2"/>
            <a:endCxn id="40" idx="0"/>
          </p:cNvCxnSpPr>
          <p:nvPr/>
        </p:nvCxnSpPr>
        <p:spPr>
          <a:xfrm>
            <a:off x="4572000" y="2302915"/>
            <a:ext cx="0" cy="15362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8" idx="2"/>
          </p:cNvCxnSpPr>
          <p:nvPr/>
        </p:nvCxnSpPr>
        <p:spPr>
          <a:xfrm flipH="1">
            <a:off x="5943600" y="2302915"/>
            <a:ext cx="126195" cy="1536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19851" y="2785249"/>
            <a:ext cx="2304300" cy="101566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2nd, 3rd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Parra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.273</a:t>
            </a:r>
          </a:p>
          <a:p>
            <a:pPr>
              <a:lnSpc>
                <a:spcPts val="800"/>
              </a:lnSpc>
            </a:pP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pPr>
              <a:lnSpc>
                <a:spcPts val="800"/>
              </a:lnSpc>
            </a:pPr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86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Lesson Preview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Cognitive architectures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Production systems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Chunking</a:t>
            </a:r>
          </a:p>
        </p:txBody>
      </p:sp>
    </p:spTree>
    <p:extLst>
      <p:ext uri="{BB962C8B-B14F-4D97-AF65-F5344CB8AC3E}">
        <p14:creationId xmlns:p14="http://schemas.microsoft.com/office/powerpoint/2010/main" xmlns="" val="1967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234" y="919420"/>
            <a:ext cx="3033995" cy="329320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5th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3rd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Pierzynski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.283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1-4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throw-fast-ball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homerun</a:t>
            </a:r>
          </a:p>
        </p:txBody>
      </p:sp>
    </p:spTree>
    <p:extLst>
      <p:ext uri="{BB962C8B-B14F-4D97-AF65-F5344CB8AC3E}">
        <p14:creationId xmlns:p14="http://schemas.microsoft.com/office/powerpoint/2010/main" xmlns="" val="270328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234" y="919420"/>
            <a:ext cx="3033995" cy="329320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5th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portion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bottom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weather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windy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3rd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Pierzynski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.283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1-4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pitch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throw-fast-ball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homerun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1571" y="-3820"/>
            <a:ext cx="4792982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defTabSz="228600"/>
            <a:r>
              <a:rPr lang="en-US" sz="1600" dirty="0" smtClean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(r8)</a:t>
            </a:r>
            <a:r>
              <a:rPr lang="en-US" sz="1600" dirty="0" smtClean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If two operators selected and one has an episode with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result</a:t>
            </a:r>
            <a:r>
              <a:rPr lang="en-US" sz="1600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 smtClean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homerun</a:t>
            </a:r>
          </a:p>
          <a:p>
            <a:pPr defTabSz="228600"/>
            <a:r>
              <a:rPr lang="en-US" sz="1600" i="1" dirty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i="1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prefer other operator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3266229" y="2566025"/>
            <a:ext cx="1075342" cy="0"/>
          </a:xfrm>
          <a:prstGeom prst="straightConnector1">
            <a:avLst/>
          </a:prstGeom>
          <a:ln w="635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80346" y="3493469"/>
            <a:ext cx="2515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Print" panose="02000600000000000000" pitchFamily="2" charset="0"/>
              </a:rPr>
              <a:t>“chunking”</a:t>
            </a:r>
            <a:endParaRPr lang="en-US" sz="3200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40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7395" y="-3820"/>
            <a:ext cx="6137157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(r1)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2 outs, I perceive a runner on 2nd and I perceive no runner on 1st</a:t>
            </a: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intentionally walk batter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>
              <a:lnSpc>
                <a:spcPts val="1600"/>
              </a:lnSpc>
            </a:pP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(r2)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to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Escape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I perceive fewer than 2 outs, or I perceive a runner on 1st, or I perceive no runner on 2nd, or I perceive no runners</a:t>
            </a: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goal to get the batter out via pitching (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)</a:t>
            </a:r>
          </a:p>
          <a:p>
            <a:pPr lvl="0" defTabSz="228600">
              <a:lnSpc>
                <a:spcPts val="1600"/>
              </a:lnSpc>
            </a:pP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(r3)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Intentional Walk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intentional-walk operator</a:t>
            </a:r>
          </a:p>
          <a:p>
            <a:pPr lvl="0" defTabSz="228600">
              <a:lnSpc>
                <a:spcPts val="1600"/>
              </a:lnSpc>
            </a:pP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(r4)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I perceive a new batter who is left/right-handed</a:t>
            </a: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balls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strikes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left/right</a:t>
            </a:r>
            <a:endParaRPr lang="en-US" sz="1600" dirty="0">
              <a:solidFill>
                <a:srgbClr val="C0504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(r5)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endParaRPr lang="en-US" sz="1600" dirty="0">
              <a:solidFill>
                <a:srgbClr val="1F497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throw-curve-ball operator</a:t>
            </a:r>
          </a:p>
          <a:p>
            <a:pPr lvl="0" defTabSz="228600">
              <a:lnSpc>
                <a:spcPts val="1600"/>
              </a:lnSpc>
            </a:pP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(r6)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the goal is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batter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not out</a:t>
            </a:r>
            <a:r>
              <a:rPr lang="en-US" sz="1600" b="1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and </a:t>
            </a:r>
            <a:r>
              <a:rPr lang="en-US" sz="1600" b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bats </a:t>
            </a:r>
            <a:r>
              <a:rPr lang="en-US" sz="1600" i="1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left-handed</a:t>
            </a: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suggest throw-fast-ball operator</a:t>
            </a:r>
          </a:p>
          <a:p>
            <a:pPr lvl="0" defTabSz="228600">
              <a:lnSpc>
                <a:spcPts val="1600"/>
              </a:lnSpc>
            </a:pPr>
            <a:endParaRPr lang="en-US" sz="1000" dirty="0">
              <a:solidFill>
                <a:prstClr val="black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F7964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(r7)</a:t>
            </a:r>
            <a:r>
              <a:rPr lang="en-US" sz="1600" dirty="0">
                <a:solidFill>
                  <a:srgbClr val="1F497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If only one operator has been selected</a:t>
            </a:r>
          </a:p>
          <a:p>
            <a:pPr lvl="0" defTabSz="228600">
              <a:lnSpc>
                <a:spcPts val="1600"/>
              </a:lnSpc>
            </a:pP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</a:t>
            </a:r>
            <a:r>
              <a:rPr lang="en-US" sz="1600" u="sng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send operator to the motor system and add </a:t>
            </a:r>
            <a:r>
              <a:rPr lang="en-US" sz="1600" b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pitch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thrown</a:t>
            </a:r>
            <a:r>
              <a:rPr lang="en-US" sz="1600" dirty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to </a:t>
            </a:r>
            <a:r>
              <a:rPr lang="en-US" sz="1600" dirty="0" smtClean="0">
                <a:solidFill>
                  <a:srgbClr val="C0504D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state</a:t>
            </a:r>
          </a:p>
          <a:p>
            <a:pPr lvl="0" defTabSz="228600">
              <a:lnSpc>
                <a:spcPts val="1600"/>
              </a:lnSpc>
            </a:pPr>
            <a:endParaRPr lang="en-US" sz="1600" dirty="0">
              <a:solidFill>
                <a:srgbClr val="C0504D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  <a:p>
            <a:pPr defTabSz="228600">
              <a:lnSpc>
                <a:spcPts val="1600"/>
              </a:lnSpc>
            </a:pPr>
            <a:r>
              <a:rPr lang="en-US" sz="1600" dirty="0">
                <a:solidFill>
                  <a:schemeClr val="accent6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(r8)</a:t>
            </a:r>
            <a:r>
              <a:rPr lang="en-US" sz="1600" dirty="0"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If two operators selected and one has an episode with </a:t>
            </a:r>
            <a:r>
              <a:rPr lang="en-US" sz="1600" b="1" dirty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result</a:t>
            </a:r>
            <a:r>
              <a:rPr lang="en-US" sz="1600" dirty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solidFill>
                  <a:schemeClr val="tx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homerun</a:t>
            </a:r>
          </a:p>
          <a:p>
            <a:pPr defTabSz="228600">
              <a:lnSpc>
                <a:spcPts val="1600"/>
              </a:lnSpc>
            </a:pPr>
            <a:r>
              <a:rPr lang="en-US" sz="1600" i="1" dirty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		</a:t>
            </a:r>
            <a:r>
              <a:rPr lang="en-US" sz="1600" u="sng" dirty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then</a:t>
            </a:r>
            <a:r>
              <a:rPr lang="en-US" sz="1600" dirty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 prefer other </a:t>
            </a:r>
            <a:r>
              <a:rPr lang="en-US" sz="1600" dirty="0" smtClean="0">
                <a:solidFill>
                  <a:schemeClr val="accent2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operator</a:t>
            </a:r>
            <a:endParaRPr lang="en-US" sz="1600" dirty="0">
              <a:solidFill>
                <a:schemeClr val="accent2"/>
              </a:solidFill>
              <a:latin typeface="Arial Narrow" panose="020B060602020203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020" y="305855"/>
            <a:ext cx="2803565" cy="203132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inning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7th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portion 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runners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1st, 2nd, 3rd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Parra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273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bats 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left-handed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3-2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escape inning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216" y="2494940"/>
            <a:ext cx="2651749" cy="2149295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operator is selected?</a:t>
            </a:r>
          </a:p>
          <a:p>
            <a:pPr algn="ctr"/>
            <a:r>
              <a:rPr lang="el-GR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intentional-walk</a:t>
            </a:r>
          </a:p>
          <a:p>
            <a:pPr algn="ctr"/>
            <a:r>
              <a:rPr lang="el-GR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throw-curve-ball</a:t>
            </a:r>
          </a:p>
          <a:p>
            <a:pPr algn="ctr"/>
            <a:r>
              <a:rPr lang="el-GR" dirty="0">
                <a:ln w="76200">
                  <a:noFill/>
                </a:ln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throw-fast-ball</a:t>
            </a:r>
          </a:p>
          <a:p>
            <a:pPr algn="ctr"/>
            <a:r>
              <a:rPr lang="el-GR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ο</a:t>
            </a:r>
            <a:r>
              <a:rPr lang="en-US" dirty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 None, the system cannot decide</a:t>
            </a:r>
            <a:r>
              <a:rPr lang="en-US" dirty="0" smtClean="0">
                <a:solidFill>
                  <a:srgbClr val="00B0F0"/>
                </a:solidFill>
                <a:latin typeface="Segoe Print" panose="02000600000000000000" pitchFamily="2" charset="0"/>
                <a:ea typeface="Dotum" panose="020B0600000101010101" pitchFamily="34" charset="-127"/>
              </a:rPr>
              <a:t>.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37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u="sng" dirty="0" smtClean="0">
                <a:latin typeface="Segoe Print" panose="02000600000000000000" pitchFamily="2" charset="0"/>
              </a:rPr>
              <a:t>Assignment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latin typeface="Segoe Print" panose="02000600000000000000" pitchFamily="2" charset="0"/>
              </a:rPr>
              <a:t>How would you use a production system to design an agent that could answer Raven’s Progressive Matrices?</a:t>
            </a: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314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8575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To recap…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Cognitive architectures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Production systems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Action selection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Chunking</a:t>
            </a:r>
            <a:r>
              <a:rPr lang="en-US" sz="2400" dirty="0">
                <a:latin typeface="Segoe Print" panose="02000600000000000000" pitchFamily="2" charset="0"/>
              </a:rPr>
              <a:t/>
            </a:r>
            <a:br>
              <a:rPr lang="en-US" sz="2400" dirty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r>
              <a:rPr lang="en-US" sz="2400" dirty="0" smtClean="0">
                <a:latin typeface="Segoe Print" panose="02000600000000000000" pitchFamily="2" charset="0"/>
              </a:rPr>
              <a:t/>
            </a:r>
            <a:br>
              <a:rPr lang="en-US" sz="2400" dirty="0" smtClean="0">
                <a:latin typeface="Segoe Print" panose="02000600000000000000" pitchFamily="2" charset="0"/>
              </a:rPr>
            </a:b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7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2430" y="3810"/>
            <a:ext cx="4109336" cy="513969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endParaRPr lang="en-US" sz="2400" dirty="0" smtClean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What should the pitcher do?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ο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Pitch to the batter</a:t>
            </a:r>
          </a:p>
          <a:p>
            <a:pPr algn="ctr"/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400" dirty="0">
                <a:ln w="76200">
                  <a:solidFill>
                    <a:srgbClr val="00B0F0"/>
                  </a:solidFill>
                </a:ln>
                <a:solidFill>
                  <a:srgbClr val="00B0F0"/>
                </a:solidFill>
                <a:latin typeface="Segoe Print" panose="02000600000000000000" pitchFamily="2" charset="0"/>
              </a:rPr>
              <a:t>ο</a:t>
            </a:r>
            <a:r>
              <a:rPr lang="en-US" sz="2400" dirty="0">
                <a:solidFill>
                  <a:srgbClr val="00B0F0"/>
                </a:solidFill>
                <a:latin typeface="Segoe Print" panose="02000600000000000000" pitchFamily="2" charset="0"/>
              </a:rPr>
              <a:t> </a:t>
            </a:r>
            <a:r>
              <a:rPr lang="en-US" sz="2400" dirty="0" smtClean="0">
                <a:solidFill>
                  <a:srgbClr val="00B0F0"/>
                </a:solidFill>
                <a:latin typeface="Segoe Print" panose="02000600000000000000" pitchFamily="2" charset="0"/>
              </a:rPr>
              <a:t>Intentionally walk the batter</a:t>
            </a:r>
            <a:endParaRPr lang="en-US" sz="2400" dirty="0">
              <a:solidFill>
                <a:srgbClr val="00B0F0"/>
              </a:solidFill>
              <a:latin typeface="Segoe Print" panose="020006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2235" y="3810"/>
            <a:ext cx="4109336" cy="5139690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2400" dirty="0">
                <a:latin typeface="Segoe Print" panose="02000600000000000000" pitchFamily="2" charset="0"/>
              </a:rPr>
              <a:t>It’s the top of the 7</a:t>
            </a:r>
            <a:r>
              <a:rPr lang="en-US" sz="2400" baseline="30000" dirty="0">
                <a:latin typeface="Segoe Print" panose="02000600000000000000" pitchFamily="2" charset="0"/>
              </a:rPr>
              <a:t>th</a:t>
            </a:r>
            <a:r>
              <a:rPr lang="en-US" sz="2400" dirty="0">
                <a:latin typeface="Segoe Print" panose="02000600000000000000" pitchFamily="2" charset="0"/>
              </a:rPr>
              <a:t> inning. There are runners on 2</a:t>
            </a:r>
            <a:r>
              <a:rPr lang="en-US" sz="2400" baseline="30000" dirty="0">
                <a:latin typeface="Segoe Print" panose="02000600000000000000" pitchFamily="2" charset="0"/>
              </a:rPr>
              <a:t>nd</a:t>
            </a:r>
            <a:r>
              <a:rPr lang="en-US" sz="2400" dirty="0">
                <a:latin typeface="Segoe Print" panose="02000600000000000000" pitchFamily="2" charset="0"/>
              </a:rPr>
              <a:t> and 3</a:t>
            </a:r>
            <a:r>
              <a:rPr lang="en-US" sz="2400" baseline="30000" dirty="0">
                <a:latin typeface="Segoe Print" panose="02000600000000000000" pitchFamily="2" charset="0"/>
              </a:rPr>
              <a:t>rd</a:t>
            </a:r>
            <a:r>
              <a:rPr lang="en-US" sz="2400" dirty="0">
                <a:latin typeface="Segoe Print" panose="02000600000000000000" pitchFamily="2" charset="0"/>
              </a:rPr>
              <a:t> base. There are two outs. The batter, Martin Prado, has an average of .</a:t>
            </a:r>
            <a:r>
              <a:rPr lang="en-US" sz="2400" dirty="0" smtClean="0">
                <a:latin typeface="Segoe Print" panose="02000600000000000000" pitchFamily="2" charset="0"/>
              </a:rPr>
              <a:t>256 and </a:t>
            </a:r>
            <a:r>
              <a:rPr lang="en-US" sz="2400" dirty="0">
                <a:latin typeface="Segoe Print" panose="02000600000000000000" pitchFamily="2" charset="0"/>
              </a:rPr>
              <a:t>bats fourth in the batting order. We are winning 3-2. I struck this batter out last time. My goal is to escape the inning.</a:t>
            </a:r>
          </a:p>
        </p:txBody>
      </p:sp>
    </p:spTree>
    <p:extLst>
      <p:ext uri="{BB962C8B-B14F-4D97-AF65-F5344CB8AC3E}">
        <p14:creationId xmlns:p14="http://schemas.microsoft.com/office/powerpoint/2010/main" xmlns="" val="125456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712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57150"/>
            <a:ext cx="54864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tailEnd type="stealth" w="lg" len="lg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Cognitive System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0" name="Elbow Connector 9"/>
          <p:cNvCxnSpPr>
            <a:stCxn id="4" idx="1"/>
            <a:endCxn id="9" idx="1"/>
          </p:cNvCxnSpPr>
          <p:nvPr/>
        </p:nvCxnSpPr>
        <p:spPr>
          <a:xfrm rot="10800000" flipH="1" flipV="1">
            <a:off x="18288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9" idx="3"/>
            <a:endCxn id="4" idx="3"/>
          </p:cNvCxnSpPr>
          <p:nvPr/>
        </p:nvCxnSpPr>
        <p:spPr>
          <a:xfrm flipV="1">
            <a:off x="6858000" y="25717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12" idx="1"/>
          </p:cNvCxnSpPr>
          <p:nvPr/>
        </p:nvCxnSpPr>
        <p:spPr>
          <a:xfrm>
            <a:off x="18288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>
            <a:off x="6858000" y="2571750"/>
            <a:ext cx="457200" cy="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3590926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43600" y="358140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1"/>
            <a:endCxn id="17" idx="1"/>
          </p:cNvCxnSpPr>
          <p:nvPr/>
        </p:nvCxnSpPr>
        <p:spPr>
          <a:xfrm rot="10800000" flipH="1">
            <a:off x="18288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7" idx="3"/>
            <a:endCxn id="4" idx="3"/>
          </p:cNvCxnSpPr>
          <p:nvPr/>
        </p:nvCxnSpPr>
        <p:spPr>
          <a:xfrm>
            <a:off x="6858000" y="857250"/>
            <a:ext cx="457200" cy="1714500"/>
          </a:xfrm>
          <a:prstGeom prst="bentConnector3">
            <a:avLst>
              <a:gd name="adj1" fmla="val 43333"/>
            </a:avLst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200400" y="1200150"/>
            <a:ext cx="0" cy="352424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43600" y="1200150"/>
            <a:ext cx="0" cy="361950"/>
          </a:xfrm>
          <a:prstGeom prst="straightConnector1">
            <a:avLst/>
          </a:prstGeom>
          <a:ln w="38100">
            <a:tailEnd type="stealth" w="lg" len="lg"/>
          </a:ln>
          <a:effec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286000" y="3943350"/>
            <a:ext cx="4572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Reaction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0" y="514350"/>
            <a:ext cx="4572000" cy="685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Metacognition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271" y="234091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Input</a:t>
            </a:r>
            <a:endParaRPr lang="en-US" sz="2400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73649" y="2340916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Output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5" name="Curved Connector 34"/>
          <p:cNvCxnSpPr/>
          <p:nvPr/>
        </p:nvCxnSpPr>
        <p:spPr>
          <a:xfrm rot="5400000">
            <a:off x="6731596" y="583604"/>
            <a:ext cx="2571750" cy="1404542"/>
          </a:xfrm>
          <a:prstGeom prst="curvedConnector2">
            <a:avLst/>
          </a:prstGeom>
          <a:ln w="57150">
            <a:solidFill>
              <a:schemeClr val="tx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462666" y="0"/>
            <a:ext cx="1366135" cy="2571750"/>
          </a:xfrm>
          <a:prstGeom prst="curvedConnector2">
            <a:avLst/>
          </a:prstGeom>
          <a:ln w="57150">
            <a:solidFill>
              <a:schemeClr val="accent1"/>
            </a:solidFill>
            <a:headEnd type="stealth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9664"/>
            <a:ext cx="9144000" cy="513383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1552575"/>
            <a:ext cx="4572000" cy="2038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tailEnd type="stealth" w="lg" len="lg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Deliberation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733800" y="1962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Reasoning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3622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Learning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5105400" y="2724150"/>
            <a:ext cx="1676400" cy="381000"/>
          </a:xfrm>
          <a:prstGeom prst="ellips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 Narrow" panose="020B0606020202030204" pitchFamily="34" charset="0"/>
              </a:rPr>
              <a:t>Memory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cxnSp>
        <p:nvCxnSpPr>
          <p:cNvPr id="25" name="Curved Connector 24"/>
          <p:cNvCxnSpPr>
            <a:stCxn id="24" idx="3"/>
            <a:endCxn id="23" idx="5"/>
          </p:cNvCxnSpPr>
          <p:nvPr/>
        </p:nvCxnSpPr>
        <p:spPr>
          <a:xfrm rot="5400000">
            <a:off x="4572000" y="2270451"/>
            <a:ext cx="12700" cy="1557806"/>
          </a:xfrm>
          <a:prstGeom prst="curvedConnector3">
            <a:avLst>
              <a:gd name="adj1" fmla="val 1099339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7"/>
            <a:endCxn id="24" idx="1"/>
          </p:cNvCxnSpPr>
          <p:nvPr/>
        </p:nvCxnSpPr>
        <p:spPr>
          <a:xfrm rot="5400000" flipH="1" flipV="1">
            <a:off x="4572000" y="2001043"/>
            <a:ext cx="12700" cy="1557806"/>
          </a:xfrm>
          <a:prstGeom prst="curvedConnector3">
            <a:avLst>
              <a:gd name="adj1" fmla="val 1039339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4" idx="0"/>
            <a:endCxn id="22" idx="5"/>
          </p:cNvCxnSpPr>
          <p:nvPr/>
        </p:nvCxnSpPr>
        <p:spPr>
          <a:xfrm rot="16200000" flipV="1">
            <a:off x="5335751" y="2116300"/>
            <a:ext cx="436796" cy="778903"/>
          </a:xfrm>
          <a:prstGeom prst="curvedConnector3">
            <a:avLst>
              <a:gd name="adj1" fmla="val 18598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22" idx="6"/>
            <a:endCxn id="24" idx="7"/>
          </p:cNvCxnSpPr>
          <p:nvPr/>
        </p:nvCxnSpPr>
        <p:spPr>
          <a:xfrm>
            <a:off x="5410200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3" idx="0"/>
            <a:endCxn id="22" idx="3"/>
          </p:cNvCxnSpPr>
          <p:nvPr/>
        </p:nvCxnSpPr>
        <p:spPr>
          <a:xfrm rot="5400000" flipH="1" flipV="1">
            <a:off x="3371453" y="2116301"/>
            <a:ext cx="436796" cy="778903"/>
          </a:xfrm>
          <a:prstGeom prst="curvedConnector3">
            <a:avLst>
              <a:gd name="adj1" fmla="val 27321"/>
            </a:avLst>
          </a:prstGeom>
          <a:ln>
            <a:tailEnd type="stealth" w="lg" len="lg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22" idx="2"/>
            <a:endCxn id="23" idx="1"/>
          </p:cNvCxnSpPr>
          <p:nvPr/>
        </p:nvCxnSpPr>
        <p:spPr>
          <a:xfrm rot="10800000" flipV="1">
            <a:off x="2607704" y="2152650"/>
            <a:ext cx="1126097" cy="627296"/>
          </a:xfrm>
          <a:prstGeom prst="curvedConnector2">
            <a:avLst/>
          </a:prstGeom>
          <a:ln>
            <a:tailEnd type="stealth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9879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urved Connector 13"/>
          <p:cNvCxnSpPr/>
          <p:nvPr/>
        </p:nvCxnSpPr>
        <p:spPr>
          <a:xfrm>
            <a:off x="7071542" y="2618859"/>
            <a:ext cx="12700" cy="1290342"/>
          </a:xfrm>
          <a:prstGeom prst="curvedConnector3">
            <a:avLst>
              <a:gd name="adj1" fmla="val 780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10800000">
            <a:off x="2078892" y="1387919"/>
            <a:ext cx="12700" cy="1230940"/>
          </a:xfrm>
          <a:prstGeom prst="curvedConnector3">
            <a:avLst>
              <a:gd name="adj1" fmla="val 7080000"/>
            </a:avLst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Curved Connector 5"/>
          <p:cNvCxnSpPr/>
          <p:nvPr/>
        </p:nvCxnSpPr>
        <p:spPr>
          <a:xfrm rot="10800000">
            <a:off x="2078892" y="2618859"/>
            <a:ext cx="12700" cy="1290342"/>
          </a:xfrm>
          <a:prstGeom prst="curvedConnector3">
            <a:avLst>
              <a:gd name="adj1" fmla="val 690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>
            <a:off x="7071542" y="1387919"/>
            <a:ext cx="12700" cy="1230940"/>
          </a:xfrm>
          <a:prstGeom prst="curvedConnector3">
            <a:avLst>
              <a:gd name="adj1" fmla="val 7800000"/>
            </a:avLst>
          </a:prstGeom>
          <a:ln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55251" y="421070"/>
            <a:ext cx="400110" cy="4147740"/>
            <a:chOff x="1038069" y="421070"/>
            <a:chExt cx="400110" cy="4147740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1422790" y="421070"/>
              <a:ext cx="0" cy="414774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16200000">
              <a:off x="562357" y="927828"/>
              <a:ext cx="13515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latin typeface="Arial Narrow" panose="020B0606020202030204" pitchFamily="34" charset="0"/>
                </a:rPr>
                <a:t>High Level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6200000">
              <a:off x="662049" y="3792680"/>
              <a:ext cx="1152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 Narrow" panose="020B0606020202030204" pitchFamily="34" charset="0"/>
                </a:rPr>
                <a:t>Low Level</a:t>
              </a:r>
              <a:endParaRPr lang="en-US" sz="2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30763" y="3063975"/>
            <a:ext cx="24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architecture for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0763" y="1803334"/>
            <a:ext cx="24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Print" panose="02000600000000000000" pitchFamily="2" charset="0"/>
              </a:rPr>
              <a:t>architecture for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70530" y="1803334"/>
            <a:ext cx="24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Segoe Print" panose="02000600000000000000" pitchFamily="2" charset="0"/>
              </a:rPr>
              <a:t>content for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70529" y="3064542"/>
            <a:ext cx="24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Segoe Print" panose="02000600000000000000" pitchFamily="2" charset="0"/>
              </a:rPr>
              <a:t>content for</a:t>
            </a:r>
            <a:endParaRPr lang="en-US" sz="2000" dirty="0">
              <a:latin typeface="Segoe Print" panose="02000600000000000000" pitchFamily="2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78892" y="3480022"/>
            <a:ext cx="4992650" cy="8583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Hardware</a:t>
            </a:r>
            <a:r>
              <a:rPr lang="en-US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/ Implementation Level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(e.g. a brain, a transistor)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078892" y="2189680"/>
            <a:ext cx="4992650" cy="8583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Algorithm / Symbol Level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(e.g. means-ends analysis, semantic networks)</a:t>
            </a:r>
            <a:endParaRPr lang="en-US" sz="2000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078892" y="958740"/>
            <a:ext cx="4992650" cy="8583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Task / Knowledge Level</a:t>
            </a:r>
          </a:p>
          <a:p>
            <a:pPr algn="ctr"/>
            <a:r>
              <a:rPr lang="en-US" sz="2000" dirty="0" smtClean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(e.g. selecting </a:t>
            </a:r>
            <a:r>
              <a:rPr lang="en-US" sz="2000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a pitch, playing baseball)</a:t>
            </a:r>
          </a:p>
        </p:txBody>
      </p:sp>
    </p:spTree>
    <p:extLst>
      <p:ext uri="{BB962C8B-B14F-4D97-AF65-F5344CB8AC3E}">
        <p14:creationId xmlns:p14="http://schemas.microsoft.com/office/powerpoint/2010/main" xmlns="" val="41673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25717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Segoe Print" panose="02000600000000000000" pitchFamily="2" charset="0"/>
              </a:rPr>
              <a:t>What are the layers of Watson?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71750"/>
            <a:ext cx="8229600" cy="21336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the physical computer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searching and decision-making</a:t>
            </a:r>
          </a:p>
          <a:p>
            <a:pPr algn="ctr">
              <a:lnSpc>
                <a:spcPts val="4000"/>
              </a:lnSpc>
            </a:pPr>
            <a:r>
              <a:rPr lang="en-US" sz="2400" dirty="0" smtClean="0">
                <a:solidFill>
                  <a:schemeClr val="tx1"/>
                </a:solidFill>
                <a:latin typeface="Segoe Print" panose="02000600000000000000" pitchFamily="2" charset="0"/>
              </a:rPr>
              <a:t>answering the inputted clue</a:t>
            </a:r>
          </a:p>
        </p:txBody>
      </p:sp>
    </p:spTree>
    <p:extLst>
      <p:ext uri="{BB962C8B-B14F-4D97-AF65-F5344CB8AC3E}">
        <p14:creationId xmlns:p14="http://schemas.microsoft.com/office/powerpoint/2010/main" xmlns="" val="9036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304800"/>
            <a:ext cx="9144000" cy="4857750"/>
          </a:xfrm>
          <a:prstGeom prst="rect">
            <a:avLst/>
          </a:prstGeom>
          <a:noFill/>
        </p:spPr>
        <p:txBody>
          <a:bodyPr wrap="square" lIns="0" rIns="0" rtlCol="0" anchor="t">
            <a:noAutofit/>
          </a:bodyPr>
          <a:lstStyle/>
          <a:p>
            <a:pPr algn="ctr"/>
            <a:r>
              <a:rPr lang="en-US" sz="2400" b="1" dirty="0" smtClean="0">
                <a:latin typeface="Segoe Print" panose="02000600000000000000" pitchFamily="2" charset="0"/>
              </a:rPr>
              <a:t>Assumptions of a Cognitive Architecture</a:t>
            </a:r>
          </a:p>
          <a:p>
            <a:pPr algn="ctr"/>
            <a:r>
              <a:rPr lang="en-US" sz="1200" b="1" dirty="0">
                <a:latin typeface="Segoe Print" panose="02000600000000000000" pitchFamily="2" charset="0"/>
              </a:rPr>
              <a:t> </a:t>
            </a:r>
            <a:endParaRPr lang="en-US" sz="2000" b="1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Goal-oriented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1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Rich, complex environment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Significant knowledge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 smtClean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Symbols and abstractions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 smtClean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Flexible and function of the environment</a:t>
            </a:r>
            <a:br>
              <a:rPr lang="en-US" sz="2400" dirty="0" smtClean="0">
                <a:latin typeface="Segoe Print" panose="02000600000000000000" pitchFamily="2" charset="0"/>
              </a:rPr>
            </a:br>
            <a:r>
              <a:rPr lang="en-US" sz="1200" dirty="0">
                <a:latin typeface="Segoe Print" panose="02000600000000000000" pitchFamily="2" charset="0"/>
              </a:rPr>
              <a:t> 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r>
              <a:rPr lang="en-US" sz="2400" dirty="0" smtClean="0">
                <a:latin typeface="Segoe Print" panose="02000600000000000000" pitchFamily="2" charset="0"/>
              </a:rPr>
              <a:t>Learning</a:t>
            </a: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>
              <a:latin typeface="Segoe Print" panose="02000600000000000000" pitchFamily="2" charset="0"/>
            </a:endParaRPr>
          </a:p>
          <a:p>
            <a:pPr marL="342900" indent="-342900">
              <a:buFont typeface="Segoe Print" panose="02000600000000000000" pitchFamily="2" charset="0"/>
              <a:buChar char="•"/>
            </a:pPr>
            <a:endParaRPr lang="en-US" sz="2400" dirty="0" smtClean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62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1174</Words>
  <Application>Microsoft Macintosh PowerPoint</Application>
  <PresentationFormat>On-screen Show (16:9)</PresentationFormat>
  <Paragraphs>428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Rochelle</cp:lastModifiedBy>
  <cp:revision>83</cp:revision>
  <dcterms:created xsi:type="dcterms:W3CDTF">2014-03-07T02:05:43Z</dcterms:created>
  <dcterms:modified xsi:type="dcterms:W3CDTF">2014-09-12T00:49:02Z</dcterms:modified>
</cp:coreProperties>
</file>