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83" r:id="rId2"/>
    <p:sldId id="384" r:id="rId3"/>
    <p:sldId id="277" r:id="rId4"/>
    <p:sldId id="402" r:id="rId5"/>
    <p:sldId id="361" r:id="rId6"/>
    <p:sldId id="360" r:id="rId7"/>
    <p:sldId id="386" r:id="rId8"/>
    <p:sldId id="363" r:id="rId9"/>
    <p:sldId id="364" r:id="rId10"/>
    <p:sldId id="365" r:id="rId11"/>
    <p:sldId id="366" r:id="rId12"/>
    <p:sldId id="368" r:id="rId13"/>
    <p:sldId id="399" r:id="rId14"/>
    <p:sldId id="401" r:id="rId15"/>
    <p:sldId id="400" r:id="rId16"/>
    <p:sldId id="387" r:id="rId17"/>
    <p:sldId id="374" r:id="rId18"/>
    <p:sldId id="375" r:id="rId19"/>
    <p:sldId id="393" r:id="rId20"/>
    <p:sldId id="388" r:id="rId21"/>
    <p:sldId id="390" r:id="rId22"/>
    <p:sldId id="394" r:id="rId23"/>
    <p:sldId id="397" r:id="rId24"/>
    <p:sldId id="391" r:id="rId25"/>
    <p:sldId id="392" r:id="rId26"/>
    <p:sldId id="315" r:id="rId27"/>
    <p:sldId id="306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86311" autoAdjust="0"/>
  </p:normalViewPr>
  <p:slideViewPr>
    <p:cSldViewPr snapToObjects="1">
      <p:cViewPr varScale="1">
        <p:scale>
          <a:sx n="98" d="100"/>
          <a:sy n="98" d="100"/>
        </p:scale>
        <p:origin x="-60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00400" y="1189170"/>
            <a:ext cx="2743200" cy="2743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Frames</a:t>
            </a:r>
            <a:endParaRPr lang="en-US" sz="28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19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Properties of Frames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Represent stereotypes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r>
              <a:rPr lang="en-US" sz="2400" dirty="0" smtClean="0">
                <a:latin typeface="Segoe Print" panose="02000600000000000000" pitchFamily="2" charset="0"/>
              </a:rPr>
              <a:t/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830" y="1265980"/>
            <a:ext cx="3648475" cy="258906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Ashok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 frog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656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Properties of Frames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Represent stereotypes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Provide default values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r>
              <a:rPr lang="en-US" sz="2400" dirty="0" smtClean="0">
                <a:latin typeface="Segoe Print" panose="02000600000000000000" pitchFamily="2" charset="0"/>
              </a:rPr>
              <a:t/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830" y="1265980"/>
            <a:ext cx="3648475" cy="258906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Ashok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 frog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in-subject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happy</a:t>
            </a:r>
            <a:endParaRPr lang="en-US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147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Properties of Frames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Represent stereotypes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Provide default values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r>
              <a:rPr lang="en-US" sz="2400" dirty="0" smtClean="0">
                <a:latin typeface="Segoe Print" panose="02000600000000000000" pitchFamily="2" charset="0"/>
              </a:rPr>
              <a:t/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830" y="1265980"/>
            <a:ext cx="3648475" cy="258906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Ashok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 frog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in-subject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sad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064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Properties of Frames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Represent stereotypes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Provide default values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Exhibit inheritance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425" y="190640"/>
            <a:ext cx="3648475" cy="9473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25" y="1547609"/>
            <a:ext cx="2457920" cy="9473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 of Animal)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702" y="2891784"/>
            <a:ext cx="2457920" cy="9473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Human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(type of Animal)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12610" y="1137971"/>
            <a:ext cx="0" cy="1753813"/>
          </a:xfrm>
          <a:prstGeom prst="straightConnector1">
            <a:avLst/>
          </a:prstGeom>
          <a:ln w="3175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8130" y="1137970"/>
            <a:ext cx="0" cy="409639"/>
          </a:xfrm>
          <a:prstGeom prst="straightConnector1">
            <a:avLst/>
          </a:prstGeom>
          <a:ln w="3175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87774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Properties of Frames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Represent stereotypes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Provide default values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Exhibit inheritance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425" y="190640"/>
            <a:ext cx="3648475" cy="9473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25" y="1547609"/>
            <a:ext cx="2457920" cy="9473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 of Animal)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702" y="2891784"/>
            <a:ext cx="2457920" cy="148500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Human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(type of Animal)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 : 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12610" y="1137971"/>
            <a:ext cx="0" cy="1753813"/>
          </a:xfrm>
          <a:prstGeom prst="straightConnector1">
            <a:avLst/>
          </a:prstGeom>
          <a:ln w="3175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8130" y="1137970"/>
            <a:ext cx="0" cy="409639"/>
          </a:xfrm>
          <a:prstGeom prst="straightConnector1">
            <a:avLst/>
          </a:prstGeom>
          <a:ln w="3175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35886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285750"/>
            <a:ext cx="46482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Properties of Frames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Represent stereotypes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Provide default values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Exhibit inheritance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5425" y="190640"/>
            <a:ext cx="3648475" cy="9473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425" y="1547609"/>
            <a:ext cx="2457920" cy="94733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(type of Animal)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0702" y="2891784"/>
            <a:ext cx="2457920" cy="148500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Human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(type of Animal)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 : 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12610" y="1137971"/>
            <a:ext cx="0" cy="1753813"/>
          </a:xfrm>
          <a:prstGeom prst="straightConnector1">
            <a:avLst/>
          </a:prstGeom>
          <a:ln w="3175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98130" y="1137970"/>
            <a:ext cx="0" cy="409639"/>
          </a:xfrm>
          <a:prstGeom prst="straightConnector1">
            <a:avLst/>
          </a:prstGeom>
          <a:ln w="3175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58255" y="3634284"/>
            <a:ext cx="88331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4021" y="2891783"/>
            <a:ext cx="2794733" cy="148500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Human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(type of Animal)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#-of-legs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#-of-arms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Ashok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4385" y="4464729"/>
            <a:ext cx="11781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Print" panose="02000600000000000000" pitchFamily="2" charset="0"/>
              </a:rPr>
              <a:t>Class</a:t>
            </a:r>
            <a:endParaRPr lang="en-US" sz="3200" dirty="0">
              <a:latin typeface="Segoe Print" panose="020006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7057" y="4464730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Print" panose="02000600000000000000" pitchFamily="2" charset="0"/>
              </a:rPr>
              <a:t>Instance</a:t>
            </a:r>
            <a:endParaRPr lang="en-US" sz="3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83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8005" y="229045"/>
            <a:ext cx="2841970" cy="16898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noon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64025" y="229045"/>
            <a:ext cx="2841970" cy="65288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Haruto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38005" y="2302914"/>
            <a:ext cx="2841970" cy="65288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Restaurant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Pizza Hut</a:t>
            </a:r>
          </a:p>
        </p:txBody>
      </p:sp>
      <p:cxnSp>
        <p:nvCxnSpPr>
          <p:cNvPr id="15" name="Elbow Connector 14"/>
          <p:cNvCxnSpPr/>
          <p:nvPr/>
        </p:nvCxnSpPr>
        <p:spPr>
          <a:xfrm rot="10800000" flipV="1">
            <a:off x="3419851" y="344259"/>
            <a:ext cx="1344177" cy="345646"/>
          </a:xfrm>
          <a:prstGeom prst="bentConnector3">
            <a:avLst/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3419851" y="958740"/>
            <a:ext cx="1344174" cy="384050"/>
          </a:xfrm>
          <a:prstGeom prst="bentConnector3">
            <a:avLst>
              <a:gd name="adj1" fmla="val 5000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6200000" flipV="1">
            <a:off x="3188813" y="1611017"/>
            <a:ext cx="1075338" cy="308456"/>
          </a:xfrm>
          <a:prstGeom prst="bentConnector3">
            <a:avLst>
              <a:gd name="adj1" fmla="val 100312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0640" y="4415190"/>
            <a:ext cx="8641125" cy="499265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Segoe Print" panose="02000600000000000000" pitchFamily="2" charset="0"/>
              </a:rPr>
              <a:t>Haruto</a:t>
            </a: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 ate a pepperoni pizza at Pizza Hut at noon.</a:t>
            </a:r>
            <a:endParaRPr lang="en-US" sz="2400" dirty="0">
              <a:solidFill>
                <a:schemeClr val="tx1"/>
              </a:solidFill>
              <a:latin typeface="Segoe Print" panose="02000600000000000000" pitchFamily="2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0640" y="3877520"/>
            <a:ext cx="8641125" cy="46086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sentence is expressed by these frames?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64025" y="1265980"/>
            <a:ext cx="2841970" cy="65288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Pizza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pepperoni</a:t>
            </a:r>
          </a:p>
        </p:txBody>
      </p:sp>
    </p:spTree>
    <p:extLst>
      <p:ext uri="{BB962C8B-B14F-4D97-AF65-F5344CB8AC3E}">
        <p14:creationId xmlns:p14="http://schemas.microsoft.com/office/powerpoint/2010/main" xmlns="" val="1822500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Elbow Connector 25"/>
          <p:cNvCxnSpPr/>
          <p:nvPr/>
        </p:nvCxnSpPr>
        <p:spPr>
          <a:xfrm rot="5400000" flipH="1" flipV="1">
            <a:off x="4086763" y="895958"/>
            <a:ext cx="1077170" cy="6038103"/>
          </a:xfrm>
          <a:prstGeom prst="bentConnector3">
            <a:avLst>
              <a:gd name="adj1" fmla="val -45274"/>
            </a:avLst>
          </a:prstGeom>
          <a:ln w="38100"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2182875" y="2973954"/>
            <a:ext cx="852925" cy="673136"/>
          </a:xfrm>
          <a:prstGeom prst="bentConnector3">
            <a:avLst>
              <a:gd name="adj1" fmla="val 50000"/>
            </a:avLst>
          </a:prstGeom>
          <a:ln w="38100"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182875" y="1265980"/>
            <a:ext cx="852925" cy="843861"/>
          </a:xfrm>
          <a:prstGeom prst="bentConnector3">
            <a:avLst>
              <a:gd name="adj1" fmla="val 50000"/>
            </a:avLst>
          </a:prstGeom>
          <a:ln w="38100"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29719" y="3491373"/>
            <a:ext cx="1153156" cy="96222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29719" y="2531248"/>
            <a:ext cx="1153156" cy="88541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29719" y="1765245"/>
            <a:ext cx="1153156" cy="689191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35800" y="26745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triangle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large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35800" y="264856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medium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23415" y="1379365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small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true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cxnSp>
        <p:nvCxnSpPr>
          <p:cNvPr id="39" name="Elbow Connector 38"/>
          <p:cNvCxnSpPr/>
          <p:nvPr/>
        </p:nvCxnSpPr>
        <p:spPr>
          <a:xfrm rot="5400000">
            <a:off x="4198079" y="2830461"/>
            <a:ext cx="1976807" cy="844908"/>
          </a:xfrm>
          <a:prstGeom prst="bentConnector3">
            <a:avLst>
              <a:gd name="adj1" fmla="val 100111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V="1">
            <a:off x="5877770" y="3242789"/>
            <a:ext cx="1920250" cy="596326"/>
          </a:xfrm>
          <a:prstGeom prst="bentConnector3">
            <a:avLst>
              <a:gd name="adj1" fmla="val 10000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H="1">
            <a:off x="4975248" y="2821378"/>
            <a:ext cx="1920258" cy="115215"/>
          </a:xfrm>
          <a:prstGeom prst="bentConnector3">
            <a:avLst>
              <a:gd name="adj1" fmla="val 397"/>
            </a:avLst>
          </a:prstGeom>
          <a:ln>
            <a:tailEnd type="none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296199" y="1957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296199" y="2878990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96199" y="3804370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46" name="Curved Connector 45"/>
          <p:cNvCxnSpPr>
            <a:stCxn id="45" idx="2"/>
            <a:endCxn id="42" idx="2"/>
          </p:cNvCxnSpPr>
          <p:nvPr/>
        </p:nvCxnSpPr>
        <p:spPr>
          <a:xfrm rot="10800000">
            <a:off x="1296199" y="2185870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0"/>
            <a:endCxn id="44" idx="4"/>
          </p:cNvCxnSpPr>
          <p:nvPr/>
        </p:nvCxnSpPr>
        <p:spPr>
          <a:xfrm flipV="1">
            <a:off x="1523457" y="3336190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0"/>
            <a:endCxn id="42" idx="4"/>
          </p:cNvCxnSpPr>
          <p:nvPr/>
        </p:nvCxnSpPr>
        <p:spPr>
          <a:xfrm flipV="1">
            <a:off x="1523457" y="2414470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6469" y="2492841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inside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96469" y="345506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425" y="287609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51371" y="305855"/>
            <a:ext cx="1344175" cy="1344168"/>
            <a:chOff x="5032860" y="728310"/>
            <a:chExt cx="1344175" cy="1344168"/>
          </a:xfrm>
        </p:grpSpPr>
        <p:sp>
          <p:nvSpPr>
            <p:cNvPr id="54" name="Rectangle 53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888306" y="1300526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1400" dirty="0">
              <a:solidFill>
                <a:schemeClr val="accent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57876" y="1196663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25698" y="463174"/>
            <a:ext cx="897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en-US" sz="1400" dirty="0">
              <a:solidFill>
                <a:schemeClr val="accent5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9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Elbow Connector 31"/>
          <p:cNvCxnSpPr/>
          <p:nvPr/>
        </p:nvCxnSpPr>
        <p:spPr>
          <a:xfrm rot="5400000" flipH="1" flipV="1">
            <a:off x="3553217" y="744898"/>
            <a:ext cx="346182" cy="3765257"/>
          </a:xfrm>
          <a:prstGeom prst="bentConnector4">
            <a:avLst>
              <a:gd name="adj1" fmla="val -66035"/>
              <a:gd name="adj2" fmla="val 16969"/>
            </a:avLst>
          </a:prstGeom>
          <a:ln w="38100"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5400000" flipH="1" flipV="1">
            <a:off x="4741902" y="706722"/>
            <a:ext cx="153889" cy="5958350"/>
          </a:xfrm>
          <a:prstGeom prst="bentConnector4">
            <a:avLst>
              <a:gd name="adj1" fmla="val -693229"/>
              <a:gd name="adj2" fmla="val 114650"/>
            </a:avLst>
          </a:prstGeom>
          <a:ln w="38100"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rot="16200000" flipH="1">
            <a:off x="457151" y="3225349"/>
            <a:ext cx="1653775" cy="1570820"/>
          </a:xfrm>
          <a:prstGeom prst="bentConnector3">
            <a:avLst>
              <a:gd name="adj1" fmla="val 99302"/>
            </a:avLst>
          </a:prstGeom>
          <a:ln w="38100"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29719" y="3491373"/>
            <a:ext cx="1153156" cy="96222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29719" y="2531248"/>
            <a:ext cx="1153156" cy="88541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29719" y="1765245"/>
            <a:ext cx="1153156" cy="689191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35800" y="26745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triangle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large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35800" y="264856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medium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3415" y="1379365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small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true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4198079" y="2830461"/>
            <a:ext cx="1976807" cy="844908"/>
          </a:xfrm>
          <a:prstGeom prst="bentConnector3">
            <a:avLst>
              <a:gd name="adj1" fmla="val 100111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5877770" y="3242789"/>
            <a:ext cx="1920250" cy="596326"/>
          </a:xfrm>
          <a:prstGeom prst="bentConnector3">
            <a:avLst>
              <a:gd name="adj1" fmla="val 10000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4975248" y="2821378"/>
            <a:ext cx="1920258" cy="115215"/>
          </a:xfrm>
          <a:prstGeom prst="bentConnector3">
            <a:avLst>
              <a:gd name="adj1" fmla="val 397"/>
            </a:avLst>
          </a:prstGeom>
          <a:ln>
            <a:tailEnd type="none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96199" y="1957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6199" y="2878990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96199" y="3804370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46" name="Curved Connector 45"/>
          <p:cNvCxnSpPr>
            <a:stCxn id="45" idx="2"/>
            <a:endCxn id="41" idx="2"/>
          </p:cNvCxnSpPr>
          <p:nvPr/>
        </p:nvCxnSpPr>
        <p:spPr>
          <a:xfrm rot="10800000">
            <a:off x="1296199" y="2185870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0"/>
            <a:endCxn id="42" idx="4"/>
          </p:cNvCxnSpPr>
          <p:nvPr/>
        </p:nvCxnSpPr>
        <p:spPr>
          <a:xfrm flipV="1">
            <a:off x="1523457" y="3336190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0"/>
            <a:endCxn id="41" idx="4"/>
          </p:cNvCxnSpPr>
          <p:nvPr/>
        </p:nvCxnSpPr>
        <p:spPr>
          <a:xfrm flipV="1">
            <a:off x="1523457" y="2414470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6469" y="2492841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inside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96469" y="345506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425" y="287609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51371" y="305855"/>
            <a:ext cx="1344175" cy="1344168"/>
            <a:chOff x="5032860" y="728310"/>
            <a:chExt cx="1344175" cy="1344168"/>
          </a:xfrm>
        </p:grpSpPr>
        <p:sp>
          <p:nvSpPr>
            <p:cNvPr id="54" name="Rectangle 53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888306" y="1300526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1400" dirty="0">
              <a:solidFill>
                <a:schemeClr val="accent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7876" y="1196663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5698" y="463174"/>
            <a:ext cx="897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en-US" sz="1400" dirty="0">
              <a:solidFill>
                <a:schemeClr val="accent5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8583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029719" y="3491373"/>
            <a:ext cx="1153156" cy="96222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29719" y="2531248"/>
            <a:ext cx="1153156" cy="88541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29719" y="1765245"/>
            <a:ext cx="1153156" cy="689191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35800" y="26745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triangle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large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35800" y="264856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medium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3415" y="1379365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small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true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cxnSp>
        <p:nvCxnSpPr>
          <p:cNvPr id="38" name="Elbow Connector 37"/>
          <p:cNvCxnSpPr/>
          <p:nvPr/>
        </p:nvCxnSpPr>
        <p:spPr>
          <a:xfrm rot="5400000">
            <a:off x="4198079" y="2830461"/>
            <a:ext cx="1976807" cy="844908"/>
          </a:xfrm>
          <a:prstGeom prst="bentConnector3">
            <a:avLst>
              <a:gd name="adj1" fmla="val 100111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5877770" y="3242789"/>
            <a:ext cx="1920250" cy="596326"/>
          </a:xfrm>
          <a:prstGeom prst="bentConnector3">
            <a:avLst>
              <a:gd name="adj1" fmla="val 100000"/>
            </a:avLst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rot="16200000" flipH="1">
            <a:off x="4975248" y="2821378"/>
            <a:ext cx="1920258" cy="115215"/>
          </a:xfrm>
          <a:prstGeom prst="bentConnector3">
            <a:avLst>
              <a:gd name="adj1" fmla="val 397"/>
            </a:avLst>
          </a:prstGeom>
          <a:ln>
            <a:tailEnd type="none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1296199" y="1957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6199" y="2878990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96199" y="3804370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46" name="Curved Connector 45"/>
          <p:cNvCxnSpPr>
            <a:stCxn id="45" idx="2"/>
            <a:endCxn id="41" idx="2"/>
          </p:cNvCxnSpPr>
          <p:nvPr/>
        </p:nvCxnSpPr>
        <p:spPr>
          <a:xfrm rot="10800000">
            <a:off x="1296199" y="2185870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0"/>
            <a:endCxn id="42" idx="4"/>
          </p:cNvCxnSpPr>
          <p:nvPr/>
        </p:nvCxnSpPr>
        <p:spPr>
          <a:xfrm flipV="1">
            <a:off x="1523457" y="3336190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0"/>
            <a:endCxn id="41" idx="4"/>
          </p:cNvCxnSpPr>
          <p:nvPr/>
        </p:nvCxnSpPr>
        <p:spPr>
          <a:xfrm flipV="1">
            <a:off x="1523457" y="2414470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6469" y="2492841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inside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96469" y="345506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425" y="287609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51371" y="305855"/>
            <a:ext cx="1344175" cy="1344168"/>
            <a:chOff x="5032860" y="728310"/>
            <a:chExt cx="1344175" cy="1344168"/>
          </a:xfrm>
        </p:grpSpPr>
        <p:sp>
          <p:nvSpPr>
            <p:cNvPr id="54" name="Rectangle 53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888306" y="1300526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1400" dirty="0">
              <a:solidFill>
                <a:schemeClr val="accent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7876" y="1196663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5698" y="463174"/>
            <a:ext cx="897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en-US" sz="1400" dirty="0">
              <a:solidFill>
                <a:schemeClr val="accent5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73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3"/>
          </p:cNvCxnSpPr>
          <p:nvPr/>
        </p:nvCxnSpPr>
        <p:spPr>
          <a:xfrm flipV="1">
            <a:off x="1730030" y="4169896"/>
            <a:ext cx="1207224" cy="1051799"/>
          </a:xfrm>
          <a:prstGeom prst="straightConnector1">
            <a:avLst/>
          </a:prstGeom>
          <a:ln w="127000"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-1" y="0"/>
            <a:ext cx="3919115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Common Sense Reasoning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776460" y="47149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Frames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76460" y="155326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Understanding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65185" y="374585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Scripts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765185" y="26321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Common Sense Reasoning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3" name="Straight Arrow Connector 12"/>
          <p:cNvCxnSpPr>
            <a:stCxn id="8" idx="4"/>
            <a:endCxn id="10" idx="0"/>
          </p:cNvCxnSpPr>
          <p:nvPr/>
        </p:nvCxnSpPr>
        <p:spPr>
          <a:xfrm>
            <a:off x="4553700" y="1294455"/>
            <a:ext cx="0" cy="25881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4"/>
            <a:endCxn id="12" idx="0"/>
          </p:cNvCxnSpPr>
          <p:nvPr/>
        </p:nvCxnSpPr>
        <p:spPr>
          <a:xfrm flipH="1">
            <a:off x="4542425" y="2376225"/>
            <a:ext cx="11275" cy="2558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4"/>
            <a:endCxn id="11" idx="0"/>
          </p:cNvCxnSpPr>
          <p:nvPr/>
        </p:nvCxnSpPr>
        <p:spPr>
          <a:xfrm>
            <a:off x="4542425" y="3455065"/>
            <a:ext cx="0" cy="29078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49426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029719" y="3491373"/>
            <a:ext cx="1153156" cy="96222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29719" y="2531248"/>
            <a:ext cx="1153156" cy="885412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029719" y="1765245"/>
            <a:ext cx="1153156" cy="689191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35800" y="26745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triangle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large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35800" y="264856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medium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3415" y="1379365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small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true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</a:t>
            </a:r>
          </a:p>
        </p:txBody>
      </p:sp>
      <p:sp>
        <p:nvSpPr>
          <p:cNvPr id="41" name="Oval 40"/>
          <p:cNvSpPr/>
          <p:nvPr/>
        </p:nvSpPr>
        <p:spPr>
          <a:xfrm>
            <a:off x="1296199" y="1957270"/>
            <a:ext cx="454515" cy="457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2"/>
                </a:solidFill>
                <a:latin typeface="Segoe Print" panose="02000600000000000000" pitchFamily="2" charset="0"/>
              </a:rPr>
              <a:t>x</a:t>
            </a:r>
            <a:endParaRPr lang="en-US" sz="2000" dirty="0">
              <a:solidFill>
                <a:schemeClr val="accent2"/>
              </a:solidFill>
              <a:latin typeface="Segoe Print" panose="02000600000000000000" pitchFamily="2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6199" y="2878990"/>
            <a:ext cx="454515" cy="4572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4"/>
                </a:solidFill>
                <a:latin typeface="Segoe Print" panose="02000600000000000000" pitchFamily="2" charset="0"/>
              </a:rPr>
              <a:t>y</a:t>
            </a:r>
            <a:endParaRPr lang="en-US" sz="2000" dirty="0">
              <a:solidFill>
                <a:schemeClr val="accent4"/>
              </a:solidFill>
              <a:latin typeface="Segoe Print" panose="02000600000000000000" pitchFamily="2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296199" y="3804370"/>
            <a:ext cx="454515" cy="4572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accent5"/>
                </a:solidFill>
                <a:latin typeface="Segoe Print" panose="02000600000000000000" pitchFamily="2" charset="0"/>
              </a:rPr>
              <a:t>z</a:t>
            </a:r>
            <a:endParaRPr lang="en-US" sz="2000" dirty="0">
              <a:solidFill>
                <a:schemeClr val="accent5"/>
              </a:solidFill>
              <a:latin typeface="Segoe Print" panose="02000600000000000000" pitchFamily="2" charset="0"/>
            </a:endParaRPr>
          </a:p>
        </p:txBody>
      </p:sp>
      <p:cxnSp>
        <p:nvCxnSpPr>
          <p:cNvPr id="46" name="Curved Connector 45"/>
          <p:cNvCxnSpPr>
            <a:stCxn id="45" idx="2"/>
            <a:endCxn id="41" idx="2"/>
          </p:cNvCxnSpPr>
          <p:nvPr/>
        </p:nvCxnSpPr>
        <p:spPr>
          <a:xfrm rot="10800000">
            <a:off x="1296199" y="2185870"/>
            <a:ext cx="12700" cy="1847100"/>
          </a:xfrm>
          <a:prstGeom prst="curvedConnector3">
            <a:avLst>
              <a:gd name="adj1" fmla="val 39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0"/>
            <a:endCxn id="42" idx="4"/>
          </p:cNvCxnSpPr>
          <p:nvPr/>
        </p:nvCxnSpPr>
        <p:spPr>
          <a:xfrm flipV="1">
            <a:off x="1523457" y="3336190"/>
            <a:ext cx="0" cy="468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0"/>
            <a:endCxn id="41" idx="4"/>
          </p:cNvCxnSpPr>
          <p:nvPr/>
        </p:nvCxnSpPr>
        <p:spPr>
          <a:xfrm flipV="1">
            <a:off x="1523457" y="2414470"/>
            <a:ext cx="0" cy="464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96469" y="2492841"/>
            <a:ext cx="69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inside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496469" y="3455064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55425" y="2876095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Print" panose="02000600000000000000" pitchFamily="2" charset="0"/>
              </a:rPr>
              <a:t>above</a:t>
            </a:r>
            <a:endParaRPr lang="en-US" sz="1400" dirty="0">
              <a:latin typeface="Segoe Print" panose="02000600000000000000" pitchFamily="2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851371" y="305855"/>
            <a:ext cx="1344175" cy="1344168"/>
            <a:chOff x="5032860" y="728310"/>
            <a:chExt cx="1344175" cy="1344168"/>
          </a:xfrm>
        </p:grpSpPr>
        <p:sp>
          <p:nvSpPr>
            <p:cNvPr id="54" name="Rectangle 53"/>
            <p:cNvSpPr/>
            <p:nvPr/>
          </p:nvSpPr>
          <p:spPr>
            <a:xfrm>
              <a:off x="5032860" y="728310"/>
              <a:ext cx="1344175" cy="134416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/>
            <p:cNvSpPr>
              <a:spLocks noChangeAspect="1"/>
            </p:cNvSpPr>
            <p:nvPr/>
          </p:nvSpPr>
          <p:spPr>
            <a:xfrm>
              <a:off x="5570530" y="1239416"/>
              <a:ext cx="680405" cy="68017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211208" y="916541"/>
              <a:ext cx="153620" cy="1536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5761054" y="1572343"/>
              <a:ext cx="299356" cy="29925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888306" y="1300526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1400" dirty="0">
              <a:solidFill>
                <a:schemeClr val="accent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7876" y="1196663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25698" y="463174"/>
            <a:ext cx="8976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en-US" sz="1400" dirty="0">
              <a:solidFill>
                <a:schemeClr val="accent5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4570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035800" y="26745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triangle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large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35800" y="2648560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large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3415" y="1379365"/>
            <a:ext cx="2841970" cy="199706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circle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small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true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y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x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51371" y="305855"/>
            <a:ext cx="1344175" cy="134416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>
            <a:off x="1433675" y="854640"/>
            <a:ext cx="680405" cy="68017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981652" y="393780"/>
            <a:ext cx="672088" cy="6718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240886" y="652900"/>
            <a:ext cx="153620" cy="15362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32373" y="1319371"/>
            <a:ext cx="9618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x</a:t>
            </a:r>
            <a:endParaRPr lang="en-US" sz="1400" dirty="0">
              <a:solidFill>
                <a:schemeClr val="accent2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09017" y="704891"/>
            <a:ext cx="1057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1400" dirty="0">
              <a:solidFill>
                <a:schemeClr val="accent4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84385" y="512866"/>
            <a:ext cx="9137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accent5"/>
                </a:solidFill>
                <a:latin typeface="Segoe Print" panose="02000600000000000000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z</a:t>
            </a:r>
            <a:endParaRPr lang="en-US" sz="1400" dirty="0">
              <a:solidFill>
                <a:schemeClr val="accent5"/>
              </a:solidFill>
              <a:latin typeface="Segoe Print" panose="02000600000000000000" pitchFamily="2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6660" y="854640"/>
            <a:ext cx="2342705" cy="13639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96660" y="3243243"/>
            <a:ext cx="2342705" cy="13639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684275" y="1975878"/>
            <a:ext cx="2342705" cy="13639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0510" y="2218612"/>
            <a:ext cx="2265896" cy="2119768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Complete the frame representation of the figure above.</a:t>
            </a:r>
          </a:p>
        </p:txBody>
      </p:sp>
    </p:spTree>
    <p:extLst>
      <p:ext uri="{BB962C8B-B14F-4D97-AF65-F5344CB8AC3E}">
        <p14:creationId xmlns:p14="http://schemas.microsoft.com/office/powerpoint/2010/main" xmlns="" val="395016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49"/>
            <a:ext cx="457200" cy="2071125"/>
          </a:xfrm>
          <a:prstGeom prst="bentConnector3">
            <a:avLst>
              <a:gd name="adj1" fmla="val 43334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2071125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940687"/>
            <a:ext cx="0" cy="359289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940687"/>
            <a:ext cx="0" cy="359288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4299975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-38405"/>
            <a:ext cx="9144000" cy="52216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38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0710" y="1803650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78505" y="1803650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Episodic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82915" y="1803650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Procedural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0400" y="2341320"/>
            <a:ext cx="2743200" cy="142098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Working Memory</a:t>
            </a:r>
            <a:endParaRPr lang="en-US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074205" y="2187700"/>
            <a:ext cx="153620" cy="1529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40" idx="0"/>
          </p:cNvCxnSpPr>
          <p:nvPr/>
        </p:nvCxnSpPr>
        <p:spPr>
          <a:xfrm>
            <a:off x="4572000" y="2187700"/>
            <a:ext cx="0" cy="1536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</p:cNvCxnSpPr>
          <p:nvPr/>
        </p:nvCxnSpPr>
        <p:spPr>
          <a:xfrm flipH="1">
            <a:off x="5943600" y="2187700"/>
            <a:ext cx="126195" cy="1536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19851" y="2670034"/>
            <a:ext cx="2304300" cy="101566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7th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portion 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2nd and 3rd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Prado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.256</a:t>
            </a:r>
          </a:p>
          <a:p>
            <a:pPr>
              <a:lnSpc>
                <a:spcPts val="800"/>
              </a:lnSpc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bats 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right-handed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3-2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escape inning</a:t>
            </a: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172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49"/>
            <a:ext cx="457200" cy="2071125"/>
          </a:xfrm>
          <a:prstGeom prst="bentConnector3">
            <a:avLst>
              <a:gd name="adj1" fmla="val 43334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2071125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940687"/>
            <a:ext cx="0" cy="359289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940687"/>
            <a:ext cx="0" cy="359288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4299975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-78195"/>
            <a:ext cx="9144000" cy="52216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38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0710" y="1918865"/>
            <a:ext cx="1382580" cy="384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78505" y="1918865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Episodic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82915" y="1918865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Procedural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0400" y="2456535"/>
            <a:ext cx="2743200" cy="142098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Working Memory</a:t>
            </a:r>
            <a:endParaRPr lang="en-US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074205" y="2302915"/>
            <a:ext cx="153620" cy="1529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40" idx="0"/>
          </p:cNvCxnSpPr>
          <p:nvPr/>
        </p:nvCxnSpPr>
        <p:spPr>
          <a:xfrm>
            <a:off x="4572000" y="2302915"/>
            <a:ext cx="0" cy="1536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</p:cNvCxnSpPr>
          <p:nvPr/>
        </p:nvCxnSpPr>
        <p:spPr>
          <a:xfrm flipH="1">
            <a:off x="5943600" y="2302915"/>
            <a:ext cx="126195" cy="1536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19851" y="2785249"/>
            <a:ext cx="2304300" cy="101566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defTabSz="114300">
              <a:lnSpc>
                <a:spcPts val="800"/>
              </a:lnSpc>
            </a:pP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114300"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subject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114300">
              <a:lnSpc>
                <a:spcPts val="8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114300">
              <a:lnSpc>
                <a:spcPts val="8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114300">
              <a:lnSpc>
                <a:spcPts val="8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114300">
              <a:lnSpc>
                <a:spcPts val="8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114300">
              <a:lnSpc>
                <a:spcPts val="8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114300">
              <a:lnSpc>
                <a:spcPts val="8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in-subject</a:t>
            </a:r>
          </a:p>
          <a:p>
            <a:pPr defTabSz="114300">
              <a:lnSpc>
                <a:spcPts val="8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happy</a:t>
            </a:r>
          </a:p>
        </p:txBody>
      </p:sp>
    </p:spTree>
    <p:extLst>
      <p:ext uri="{BB962C8B-B14F-4D97-AF65-F5344CB8AC3E}">
        <p14:creationId xmlns:p14="http://schemas.microsoft.com/office/powerpoint/2010/main" xmlns="" val="26580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430" y="0"/>
            <a:ext cx="4111140" cy="51435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he-IL" sz="2400" dirty="0">
                <a:latin typeface="Arial Narrow" panose="020B0606020202030204" pitchFamily="34" charset="0"/>
              </a:rPr>
              <a:t>Today, an extremely serious earthquake of magnitude 8.5 hit Lower </a:t>
            </a:r>
            <a:r>
              <a:rPr lang="en-US" altLang="he-IL" sz="2400" dirty="0" err="1">
                <a:latin typeface="Arial Narrow" panose="020B0606020202030204" pitchFamily="34" charset="0"/>
              </a:rPr>
              <a:t>Slabovia</a:t>
            </a:r>
            <a:r>
              <a:rPr lang="en-US" altLang="he-IL" sz="2400" dirty="0">
                <a:latin typeface="Arial Narrow" panose="020B0606020202030204" pitchFamily="34" charset="0"/>
              </a:rPr>
              <a:t>, killing 25 people and causing $500 million in damage.  The President of Lower </a:t>
            </a:r>
            <a:r>
              <a:rPr lang="en-US" altLang="he-IL" sz="2400" dirty="0" err="1">
                <a:latin typeface="Arial Narrow" panose="020B0606020202030204" pitchFamily="34" charset="0"/>
              </a:rPr>
              <a:t>Slabovia</a:t>
            </a:r>
            <a:r>
              <a:rPr lang="en-US" altLang="he-IL" sz="2400" dirty="0">
                <a:latin typeface="Arial Narrow" panose="020B0606020202030204" pitchFamily="34" charset="0"/>
              </a:rPr>
              <a:t> said that the hard-hit area near the Sadie Hawkins fault has been a danger zone for years</a:t>
            </a:r>
            <a:r>
              <a:rPr lang="en-US" altLang="he-IL" sz="2400" dirty="0" smtClean="0">
                <a:latin typeface="Arial Narrow" panose="020B0606020202030204" pitchFamily="34" charset="0"/>
              </a:rPr>
              <a:t>.</a:t>
            </a:r>
          </a:p>
          <a:p>
            <a:pPr algn="ctr"/>
            <a:endParaRPr lang="en-US" sz="2400" dirty="0" smtClean="0">
              <a:latin typeface="Arial Narrow" panose="020B0606020202030204" pitchFamily="34" charset="0"/>
            </a:endParaRPr>
          </a:p>
          <a:p>
            <a:pPr algn="ctr"/>
            <a:endParaRPr lang="en-US" sz="2400" dirty="0">
              <a:latin typeface="Arial Narrow" panose="020B0606020202030204" pitchFamily="34" charset="0"/>
            </a:endParaRPr>
          </a:p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Write a frame representation of this story on the right.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0405" y="440272"/>
            <a:ext cx="4186146" cy="426295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Earthquake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day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lower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Slabovia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damage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$500 million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fatalities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25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faultline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Sadie Hawkins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magnitude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8.5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</a:t>
            </a:r>
          </a:p>
          <a:p>
            <a:pPr defTabSz="45720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duration :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71265" y="766715"/>
            <a:ext cx="3571665" cy="38405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65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430" y="0"/>
            <a:ext cx="4111140" cy="51435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he-IL" sz="2400" dirty="0">
                <a:latin typeface="Arial Narrow" panose="020B0606020202030204" pitchFamily="34" charset="0"/>
              </a:rPr>
              <a:t>Today, an extremely serious earthquake of magnitude 8.5 hit Lower </a:t>
            </a:r>
            <a:r>
              <a:rPr lang="en-US" altLang="he-IL" sz="2400" dirty="0" err="1">
                <a:latin typeface="Arial Narrow" panose="020B0606020202030204" pitchFamily="34" charset="0"/>
              </a:rPr>
              <a:t>Slabovia</a:t>
            </a:r>
            <a:r>
              <a:rPr lang="en-US" altLang="he-IL" sz="2400" dirty="0">
                <a:latin typeface="Arial Narrow" panose="020B0606020202030204" pitchFamily="34" charset="0"/>
              </a:rPr>
              <a:t>, killing 25 people and causing $500 million in damage.  The President of Lower </a:t>
            </a:r>
            <a:r>
              <a:rPr lang="en-US" altLang="he-IL" sz="2400" dirty="0" err="1">
                <a:latin typeface="Arial Narrow" panose="020B0606020202030204" pitchFamily="34" charset="0"/>
              </a:rPr>
              <a:t>Slabovia</a:t>
            </a:r>
            <a:r>
              <a:rPr lang="en-US" altLang="he-IL" sz="2400" dirty="0">
                <a:latin typeface="Arial Narrow" panose="020B0606020202030204" pitchFamily="34" charset="0"/>
              </a:rPr>
              <a:t> said that the hard-hit area near the Sadie Hawkins fault has been a danger zone for years</a:t>
            </a:r>
            <a:r>
              <a:rPr lang="en-US" altLang="he-IL" sz="2400" dirty="0" smtClean="0">
                <a:latin typeface="Arial Narrow" panose="020B0606020202030204" pitchFamily="34" charset="0"/>
              </a:rPr>
              <a:t>.</a:t>
            </a:r>
            <a:endParaRPr lang="en-US" altLang="he-IL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endParaRPr lang="en-US" sz="24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Segoe Print" panose="02000600000000000000" pitchFamily="2" charset="0"/>
              </a:rPr>
              <a:t>Write a frame representation of this story on the right.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2430" y="6240"/>
            <a:ext cx="4111140" cy="51435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he-IL" sz="2400" dirty="0">
                <a:latin typeface="Arial Narrow" panose="020B0606020202030204" pitchFamily="34" charset="0"/>
              </a:rPr>
              <a:t>Today, the </a:t>
            </a:r>
            <a:r>
              <a:rPr lang="en-US" altLang="he-IL" sz="2400" b="1" dirty="0">
                <a:latin typeface="Arial Narrow" panose="020B0606020202030204" pitchFamily="34" charset="0"/>
              </a:rPr>
              <a:t>President of Lower </a:t>
            </a:r>
            <a:r>
              <a:rPr lang="en-US" altLang="he-IL" sz="2400" b="1" dirty="0" err="1">
                <a:latin typeface="Arial Narrow" panose="020B0606020202030204" pitchFamily="34" charset="0"/>
              </a:rPr>
              <a:t>Slabovia</a:t>
            </a:r>
            <a:r>
              <a:rPr lang="en-US" altLang="he-IL" sz="2400" b="1" dirty="0">
                <a:latin typeface="Arial Narrow" panose="020B0606020202030204" pitchFamily="34" charset="0"/>
              </a:rPr>
              <a:t> killed 25</a:t>
            </a:r>
            <a:r>
              <a:rPr lang="en-US" altLang="he-IL" sz="2400" dirty="0">
                <a:latin typeface="Arial Narrow" panose="020B0606020202030204" pitchFamily="34" charset="0"/>
              </a:rPr>
              <a:t> proposals totaling </a:t>
            </a:r>
            <a:r>
              <a:rPr lang="en-US" altLang="he-IL" sz="2400" b="1" dirty="0">
                <a:latin typeface="Arial Narrow" panose="020B0606020202030204" pitchFamily="34" charset="0"/>
              </a:rPr>
              <a:t>$500 million </a:t>
            </a:r>
            <a:r>
              <a:rPr lang="en-US" altLang="he-IL" sz="2400" dirty="0">
                <a:latin typeface="Arial Narrow" panose="020B0606020202030204" pitchFamily="34" charset="0"/>
              </a:rPr>
              <a:t>for research in </a:t>
            </a:r>
            <a:r>
              <a:rPr lang="en-US" altLang="he-IL" sz="2400" b="1" dirty="0">
                <a:latin typeface="Arial Narrow" panose="020B0606020202030204" pitchFamily="34" charset="0"/>
              </a:rPr>
              <a:t>earthquake</a:t>
            </a:r>
            <a:r>
              <a:rPr lang="en-US" altLang="he-IL" sz="2400" dirty="0">
                <a:latin typeface="Arial Narrow" panose="020B0606020202030204" pitchFamily="34" charset="0"/>
              </a:rPr>
              <a:t> prediction.  Our Lower </a:t>
            </a:r>
            <a:r>
              <a:rPr lang="en-US" altLang="he-IL" sz="2400" dirty="0" err="1">
                <a:latin typeface="Arial Narrow" panose="020B0606020202030204" pitchFamily="34" charset="0"/>
              </a:rPr>
              <a:t>Slabovian</a:t>
            </a:r>
            <a:r>
              <a:rPr lang="en-US" altLang="he-IL" sz="2400" dirty="0">
                <a:latin typeface="Arial Narrow" panose="020B0606020202030204" pitchFamily="34" charset="0"/>
              </a:rPr>
              <a:t> correspondent calculates that </a:t>
            </a:r>
            <a:r>
              <a:rPr lang="en-US" altLang="he-IL" sz="2400" b="1" dirty="0">
                <a:latin typeface="Arial Narrow" panose="020B0606020202030204" pitchFamily="34" charset="0"/>
              </a:rPr>
              <a:t>8.5</a:t>
            </a:r>
            <a:r>
              <a:rPr lang="en-US" altLang="he-IL" sz="2400" dirty="0">
                <a:latin typeface="Arial Narrow" panose="020B0606020202030204" pitchFamily="34" charset="0"/>
              </a:rPr>
              <a:t> research proposals are rejected for every one approved.  There are rumors that the President's science advisor, </a:t>
            </a:r>
            <a:r>
              <a:rPr lang="en-US" altLang="he-IL" sz="2400" b="1" dirty="0">
                <a:latin typeface="Arial Narrow" panose="020B0606020202030204" pitchFamily="34" charset="0"/>
              </a:rPr>
              <a:t>Sadie Hawkins</a:t>
            </a:r>
            <a:r>
              <a:rPr lang="en-US" altLang="he-IL" sz="2400" dirty="0">
                <a:latin typeface="Arial Narrow" panose="020B0606020202030204" pitchFamily="34" charset="0"/>
              </a:rPr>
              <a:t>, is at </a:t>
            </a:r>
            <a:r>
              <a:rPr lang="en-US" altLang="he-IL" sz="2400" b="1" dirty="0">
                <a:latin typeface="Arial Narrow" panose="020B0606020202030204" pitchFamily="34" charset="0"/>
              </a:rPr>
              <a:t>fault</a:t>
            </a:r>
            <a:r>
              <a:rPr lang="en-US" altLang="he-IL" sz="2400" dirty="0" smtClean="0">
                <a:latin typeface="Arial Narrow" panose="020B0606020202030204" pitchFamily="34" charset="0"/>
              </a:rPr>
              <a:t>.</a:t>
            </a:r>
          </a:p>
          <a:p>
            <a:pPr algn="ctr"/>
            <a:endParaRPr lang="en-US" sz="2400" dirty="0">
              <a:latin typeface="Arial Narrow" panose="020B0606020202030204" pitchFamily="34" charset="0"/>
            </a:endParaRPr>
          </a:p>
          <a:p>
            <a:pPr algn="ctr"/>
            <a:endParaRPr lang="en-US" sz="2400" dirty="0" smtClean="0">
              <a:latin typeface="Arial Narrow" panose="020B0606020202030204" pitchFamily="34" charset="0"/>
            </a:endParaRPr>
          </a:p>
          <a:p>
            <a:pPr algn="ctr"/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90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frames to design an agent that could answer Raven’s Progressive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149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Structure of frames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Properties of frames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Frames with other representations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Story understanding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75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Function of frames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Properties of frames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Relationship between frames and previous topics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Frames for advanced sense-making</a:t>
            </a:r>
          </a:p>
        </p:txBody>
      </p:sp>
    </p:spTree>
    <p:extLst>
      <p:ext uri="{BB962C8B-B14F-4D97-AF65-F5344CB8AC3E}">
        <p14:creationId xmlns:p14="http://schemas.microsoft.com/office/powerpoint/2010/main" xmlns="" val="19671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Is the frog dead or alive?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 dead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	ο  alive</a:t>
            </a:r>
          </a:p>
          <a:p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Where is the frog?</a:t>
            </a:r>
          </a:p>
          <a:p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on the table</a:t>
            </a:r>
          </a:p>
          <a:p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 on the floor</a:t>
            </a:r>
          </a:p>
          <a:p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in Ashok’s stomach</a:t>
            </a:r>
          </a:p>
          <a:p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Is Ashok happy or sad?</a:t>
            </a:r>
          </a:p>
          <a:p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happy</a:t>
            </a:r>
          </a:p>
          <a:p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	</a:t>
            </a:r>
            <a:r>
              <a:rPr lang="el-GR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sad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4572000" cy="514350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endParaRPr lang="en-US" sz="24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Ashok ate a frog.</a:t>
            </a:r>
          </a:p>
        </p:txBody>
      </p:sp>
    </p:spTree>
    <p:extLst>
      <p:ext uri="{BB962C8B-B14F-4D97-AF65-F5344CB8AC3E}">
        <p14:creationId xmlns:p14="http://schemas.microsoft.com/office/powerpoint/2010/main" xmlns="" val="382045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3650280" cy="51435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Ashok ate a frog.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1570" y="1277219"/>
            <a:ext cx="4570194" cy="258906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Ashok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 frog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in-subject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happy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790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843526"/>
            <a:ext cx="4570199" cy="42107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Ashok ate a frog.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6258" y="1281249"/>
            <a:ext cx="4297680" cy="258906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Ashok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 frog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in-subject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happy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3801" y="843525"/>
            <a:ext cx="4570199" cy="42107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David ate a pizza at home.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0921" y="1276894"/>
            <a:ext cx="4295957" cy="258906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David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 pizza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at home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in-subject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happy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115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3620" y="0"/>
            <a:ext cx="3650280" cy="514350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Angela ate lasagna with her dad last night at Olive Garden.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41570" y="1277218"/>
            <a:ext cx="4570194" cy="290754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endParaRPr lang="en-US" sz="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Angela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lasagna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Olive Garden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night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in-subject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happy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0" y="1611625"/>
            <a:ext cx="4109335" cy="23427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526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070" y="1277218"/>
            <a:ext cx="4570194" cy="258906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Angela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lasagna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Olive Garden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night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in-subject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happy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721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070" y="1277218"/>
            <a:ext cx="4570194" cy="2589061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lasagna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utensils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object-alive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object-is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in-subject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subject-mood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happy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63291" y="1277218"/>
            <a:ext cx="3451288" cy="9601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Angela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surname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Smith</a:t>
            </a:r>
          </a:p>
        </p:txBody>
      </p:sp>
      <p:cxnSp>
        <p:nvCxnSpPr>
          <p:cNvPr id="7" name="Elbow Connector 6"/>
          <p:cNvCxnSpPr/>
          <p:nvPr/>
        </p:nvCxnSpPr>
        <p:spPr>
          <a:xfrm rot="10800000" flipV="1">
            <a:off x="2421323" y="1419598"/>
            <a:ext cx="2841969" cy="337681"/>
          </a:xfrm>
          <a:prstGeom prst="bentConnector3">
            <a:avLst/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263290" y="2418130"/>
            <a:ext cx="3451287" cy="144814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Restaurant</a:t>
            </a:r>
          </a:p>
          <a:p>
            <a:pPr defTabSz="457200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Olive Garden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Atlanta</a:t>
            </a:r>
          </a:p>
          <a:p>
            <a:pPr defTabSz="457200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price-range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$$</a:t>
            </a:r>
          </a:p>
        </p:txBody>
      </p:sp>
      <p:cxnSp>
        <p:nvCxnSpPr>
          <p:cNvPr id="10" name="Elbow Connector 9"/>
          <p:cNvCxnSpPr/>
          <p:nvPr/>
        </p:nvCxnSpPr>
        <p:spPr>
          <a:xfrm rot="10800000">
            <a:off x="2573724" y="2302914"/>
            <a:ext cx="2689569" cy="268834"/>
          </a:xfrm>
          <a:prstGeom prst="bentConnector3">
            <a:avLst/>
          </a:prstGeom>
          <a:ln>
            <a:tailEnd type="oval" w="lg" len="lg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91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485</Words>
  <Application>Microsoft Macintosh PowerPoint</Application>
  <PresentationFormat>On-screen Show (16:9)</PresentationFormat>
  <Paragraphs>411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86</cp:revision>
  <dcterms:created xsi:type="dcterms:W3CDTF">2014-03-07T02:05:43Z</dcterms:created>
  <dcterms:modified xsi:type="dcterms:W3CDTF">2014-09-12T00:52:54Z</dcterms:modified>
</cp:coreProperties>
</file>