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harts/chart13.xml" ContentType="application/vnd.openxmlformats-officedocument.drawingml.chart+xml"/>
  <Override PartName="/ppt/charts/chart15.xml" ContentType="application/vnd.openxmlformats-officedocument.drawingml.char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charts/chart16.xml" ContentType="application/vnd.openxmlformats-officedocument.drawingml.char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4.xml" ContentType="application/vnd.openxmlformats-officedocument.drawingml.char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54" r:id="rId2"/>
    <p:sldId id="355" r:id="rId3"/>
    <p:sldId id="356" r:id="rId4"/>
    <p:sldId id="277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58" r:id="rId13"/>
    <p:sldId id="342" r:id="rId14"/>
    <p:sldId id="344" r:id="rId15"/>
    <p:sldId id="346" r:id="rId16"/>
    <p:sldId id="360" r:id="rId17"/>
    <p:sldId id="349" r:id="rId18"/>
    <p:sldId id="361" r:id="rId19"/>
    <p:sldId id="351" r:id="rId20"/>
    <p:sldId id="353" r:id="rId21"/>
    <p:sldId id="362" r:id="rId22"/>
    <p:sldId id="307" r:id="rId23"/>
    <p:sldId id="333" r:id="rId24"/>
    <p:sldId id="367" r:id="rId25"/>
    <p:sldId id="369" r:id="rId26"/>
    <p:sldId id="370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81D9"/>
    <a:srgbClr val="9954CC"/>
    <a:srgbClr val="0040C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617" autoAdjust="0"/>
    <p:restoredTop sz="86311" autoAdjust="0"/>
  </p:normalViewPr>
  <p:slideViewPr>
    <p:cSldViewPr snapToObjects="1">
      <p:cViewPr varScale="1">
        <p:scale>
          <a:sx n="98" d="100"/>
          <a:sy n="98" d="100"/>
        </p:scale>
        <p:origin x="-61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6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Width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</c:ser>
        <c:dLbls/>
        <c:axId val="77856768"/>
        <c:axId val="77858688"/>
      </c:scatterChart>
      <c:valAx>
        <c:axId val="77856768"/>
        <c:scaling>
          <c:orientation val="minMax"/>
          <c:max val="2"/>
          <c:min val="0"/>
        </c:scaling>
        <c:axPos val="b"/>
        <c:majorGridlines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 dirty="0" smtClean="0"/>
                  <a:t>Width</a:t>
                </a:r>
                <a:endParaRPr lang="en-US" sz="1100" dirty="0"/>
              </a:p>
            </c:rich>
          </c:tx>
          <c:layout/>
        </c:title>
        <c:numFmt formatCode="General" sourceLinked="1"/>
        <c:majorTickMark val="none"/>
        <c:tickLblPos val="nextTo"/>
        <c:crossAx val="77858688"/>
        <c:crosses val="autoZero"/>
        <c:crossBetween val="midCat"/>
        <c:majorUnit val="0.5"/>
        <c:minorUnit val="0.2"/>
      </c:valAx>
      <c:valAx>
        <c:axId val="77858688"/>
        <c:scaling>
          <c:orientation val="minMax"/>
          <c:max val="2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100" dirty="0" smtClean="0"/>
                  <a:t>Height</a:t>
                </a:r>
                <a:endParaRPr lang="en-US" sz="1100" dirty="0"/>
              </a:p>
            </c:rich>
          </c:tx>
          <c:layout/>
        </c:title>
        <c:numFmt formatCode="General" sourceLinked="1"/>
        <c:majorTickMark val="none"/>
        <c:tickLblPos val="nextTo"/>
        <c:crossAx val="77856768"/>
        <c:crosses val="autoZero"/>
        <c:crossBetween val="midCat"/>
        <c:majorUnit val="0.5"/>
        <c:minorUnit val="4.0000000000000015E-2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dPt>
            <c:idx val="6"/>
            <c:marker>
              <c:spPr>
                <a:solidFill>
                  <a:schemeClr val="accent2"/>
                </a:solidFill>
              </c:spPr>
            </c:marker>
          </c:dPt>
          <c:xVal>
            <c:numRef>
              <c:f>Sheet1!$A$2:$A$8</c:f>
              <c:numCache>
                <c:formatCode>General</c:formatCode>
                <c:ptCount val="7"/>
                <c:pt idx="0">
                  <c:v>7</c:v>
                </c:pt>
                <c:pt idx="1">
                  <c:v>9</c:v>
                </c:pt>
                <c:pt idx="2">
                  <c:v>8</c:v>
                </c:pt>
                <c:pt idx="3">
                  <c:v>4</c:v>
                </c:pt>
                <c:pt idx="4">
                  <c:v>2</c:v>
                </c:pt>
                <c:pt idx="5">
                  <c:v>9</c:v>
                </c:pt>
                <c:pt idx="6">
                  <c:v>1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9</c:v>
                </c:pt>
                <c:pt idx="1">
                  <c:v>8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</c:numCache>
            </c:numRef>
          </c:yVal>
        </c:ser>
        <c:dLbls/>
        <c:axId val="100584064"/>
        <c:axId val="100585856"/>
      </c:scatterChart>
      <c:valAx>
        <c:axId val="100584064"/>
        <c:scaling>
          <c:orientation val="minMax"/>
          <c:max val="9"/>
        </c:scaling>
        <c:axPos val="b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00585856"/>
        <c:crosses val="autoZero"/>
        <c:crossBetween val="midCat"/>
        <c:majorUnit val="1"/>
      </c:valAx>
      <c:valAx>
        <c:axId val="100585856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00584064"/>
        <c:crosses val="autoZero"/>
        <c:crossBetween val="midCat"/>
        <c:majorUnit val="1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dPt>
            <c:idx val="6"/>
            <c:marker>
              <c:spPr>
                <a:solidFill>
                  <a:schemeClr val="accent2"/>
                </a:solidFill>
              </c:spPr>
            </c:marker>
          </c:dPt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8</c:v>
                </c:pt>
                <c:pt idx="5">
                  <c:v>8</c:v>
                </c:pt>
                <c:pt idx="6">
                  <c:v>1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6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3</c:v>
                </c:pt>
                <c:pt idx="5">
                  <c:v>2</c:v>
                </c:pt>
                <c:pt idx="6">
                  <c:v>7</c:v>
                </c:pt>
              </c:numCache>
            </c:numRef>
          </c:yVal>
        </c:ser>
        <c:dLbls/>
        <c:axId val="100601216"/>
        <c:axId val="100652160"/>
      </c:scatterChart>
      <c:valAx>
        <c:axId val="100601216"/>
        <c:scaling>
          <c:orientation val="minMax"/>
        </c:scaling>
        <c:axPos val="b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00652160"/>
        <c:crosses val="autoZero"/>
        <c:crossBetween val="midCat"/>
        <c:majorUnit val="1"/>
      </c:valAx>
      <c:valAx>
        <c:axId val="10065216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00601216"/>
        <c:crosses val="autoZero"/>
        <c:crossBetween val="midCat"/>
        <c:majorUnit val="1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dPt>
            <c:idx val="6"/>
            <c:marker>
              <c:spPr>
                <a:solidFill>
                  <a:schemeClr val="accent2"/>
                </a:solidFill>
              </c:spPr>
            </c:marker>
          </c:dPt>
          <c:xVal>
            <c:numRef>
              <c:f>Sheet1!$A$2:$A$8</c:f>
              <c:numCache>
                <c:formatCode>General</c:formatCode>
                <c:ptCount val="7"/>
                <c:pt idx="0">
                  <c:v>7</c:v>
                </c:pt>
                <c:pt idx="1">
                  <c:v>9</c:v>
                </c:pt>
                <c:pt idx="2">
                  <c:v>8</c:v>
                </c:pt>
                <c:pt idx="3">
                  <c:v>4</c:v>
                </c:pt>
                <c:pt idx="4">
                  <c:v>2</c:v>
                </c:pt>
                <c:pt idx="5">
                  <c:v>9</c:v>
                </c:pt>
                <c:pt idx="6">
                  <c:v>1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9</c:v>
                </c:pt>
                <c:pt idx="1">
                  <c:v>8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</c:numCache>
            </c:numRef>
          </c:yVal>
        </c:ser>
        <c:dLbls/>
        <c:axId val="100853632"/>
        <c:axId val="100855168"/>
      </c:scatterChart>
      <c:valAx>
        <c:axId val="100853632"/>
        <c:scaling>
          <c:orientation val="minMax"/>
          <c:max val="9"/>
        </c:scaling>
        <c:axPos val="b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00855168"/>
        <c:crosses val="autoZero"/>
        <c:crossBetween val="midCat"/>
        <c:majorUnit val="1"/>
      </c:valAx>
      <c:valAx>
        <c:axId val="100855168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00853632"/>
        <c:crosses val="autoZero"/>
        <c:crossBetween val="midCat"/>
        <c:majorUnit val="1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dPt>
            <c:idx val="6"/>
            <c:marker>
              <c:spPr>
                <a:solidFill>
                  <a:schemeClr val="accent2"/>
                </a:solidFill>
              </c:spPr>
            </c:marker>
          </c:dPt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8</c:v>
                </c:pt>
                <c:pt idx="5">
                  <c:v>8</c:v>
                </c:pt>
                <c:pt idx="6">
                  <c:v>1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6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3</c:v>
                </c:pt>
                <c:pt idx="5">
                  <c:v>2</c:v>
                </c:pt>
                <c:pt idx="6">
                  <c:v>7</c:v>
                </c:pt>
              </c:numCache>
            </c:numRef>
          </c:yVal>
        </c:ser>
        <c:dLbls/>
        <c:axId val="100788864"/>
        <c:axId val="100864384"/>
      </c:scatterChart>
      <c:valAx>
        <c:axId val="100788864"/>
        <c:scaling>
          <c:orientation val="minMax"/>
        </c:scaling>
        <c:axPos val="b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00864384"/>
        <c:crosses val="autoZero"/>
        <c:crossBetween val="midCat"/>
        <c:majorUnit val="1"/>
      </c:valAx>
      <c:valAx>
        <c:axId val="100864384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00788864"/>
        <c:crosses val="autoZero"/>
        <c:crossBetween val="midCat"/>
        <c:majorUnit val="1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dPt>
            <c:idx val="6"/>
            <c:marker>
              <c:spPr>
                <a:solidFill>
                  <a:schemeClr val="accent2"/>
                </a:solidFill>
              </c:spPr>
            </c:marker>
          </c:dPt>
          <c:xVal>
            <c:numRef>
              <c:f>Sheet1!$A$2:$A$8</c:f>
              <c:numCache>
                <c:formatCode>General</c:formatCode>
                <c:ptCount val="7"/>
                <c:pt idx="0">
                  <c:v>7</c:v>
                </c:pt>
                <c:pt idx="1">
                  <c:v>9</c:v>
                </c:pt>
                <c:pt idx="2">
                  <c:v>8</c:v>
                </c:pt>
                <c:pt idx="3">
                  <c:v>4</c:v>
                </c:pt>
                <c:pt idx="4">
                  <c:v>2</c:v>
                </c:pt>
                <c:pt idx="5">
                  <c:v>9</c:v>
                </c:pt>
                <c:pt idx="6">
                  <c:v>1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9</c:v>
                </c:pt>
                <c:pt idx="1">
                  <c:v>8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</c:numCache>
            </c:numRef>
          </c:yVal>
        </c:ser>
        <c:dLbls/>
        <c:axId val="100992128"/>
        <c:axId val="100993664"/>
      </c:scatterChart>
      <c:valAx>
        <c:axId val="100992128"/>
        <c:scaling>
          <c:orientation val="minMax"/>
          <c:max val="9"/>
        </c:scaling>
        <c:axPos val="b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00993664"/>
        <c:crosses val="autoZero"/>
        <c:crossBetween val="midCat"/>
        <c:majorUnit val="1"/>
      </c:valAx>
      <c:valAx>
        <c:axId val="100993664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00992128"/>
        <c:crosses val="autoZero"/>
        <c:crossBetween val="midCat"/>
        <c:majorUnit val="1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dPt>
            <c:idx val="6"/>
            <c:marker>
              <c:spPr>
                <a:solidFill>
                  <a:schemeClr val="accent2"/>
                </a:solidFill>
              </c:spPr>
            </c:marker>
          </c:dPt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8</c:v>
                </c:pt>
                <c:pt idx="5">
                  <c:v>8</c:v>
                </c:pt>
                <c:pt idx="6">
                  <c:v>1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6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3</c:v>
                </c:pt>
                <c:pt idx="5">
                  <c:v>2</c:v>
                </c:pt>
                <c:pt idx="6">
                  <c:v>7</c:v>
                </c:pt>
              </c:numCache>
            </c:numRef>
          </c:yVal>
        </c:ser>
        <c:dLbls/>
        <c:axId val="101192832"/>
        <c:axId val="101194368"/>
      </c:scatterChart>
      <c:valAx>
        <c:axId val="101192832"/>
        <c:scaling>
          <c:orientation val="minMax"/>
        </c:scaling>
        <c:axPos val="b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01194368"/>
        <c:crosses val="autoZero"/>
        <c:crossBetween val="midCat"/>
        <c:majorUnit val="1"/>
      </c:valAx>
      <c:valAx>
        <c:axId val="101194368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01192832"/>
        <c:crosses val="autoZero"/>
        <c:crossBetween val="midCat"/>
        <c:majorUnit val="1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dPt>
            <c:idx val="6"/>
            <c:marker>
              <c:spPr>
                <a:solidFill>
                  <a:schemeClr val="accent2"/>
                </a:solidFill>
              </c:spPr>
            </c:marker>
          </c:dPt>
          <c:xVal>
            <c:numRef>
              <c:f>Sheet1!$A$2:$A$8</c:f>
              <c:numCache>
                <c:formatCode>General</c:formatCode>
                <c:ptCount val="7"/>
                <c:pt idx="0">
                  <c:v>7</c:v>
                </c:pt>
                <c:pt idx="1">
                  <c:v>9</c:v>
                </c:pt>
                <c:pt idx="2">
                  <c:v>8</c:v>
                </c:pt>
                <c:pt idx="3">
                  <c:v>4</c:v>
                </c:pt>
                <c:pt idx="4">
                  <c:v>2</c:v>
                </c:pt>
                <c:pt idx="5">
                  <c:v>9</c:v>
                </c:pt>
                <c:pt idx="6">
                  <c:v>1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9</c:v>
                </c:pt>
                <c:pt idx="1">
                  <c:v>8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</c:numCache>
            </c:numRef>
          </c:yVal>
        </c:ser>
        <c:dLbls/>
        <c:axId val="101268864"/>
        <c:axId val="101270656"/>
      </c:scatterChart>
      <c:valAx>
        <c:axId val="101268864"/>
        <c:scaling>
          <c:orientation val="minMax"/>
          <c:max val="9"/>
        </c:scaling>
        <c:axPos val="b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01270656"/>
        <c:crosses val="autoZero"/>
        <c:crossBetween val="midCat"/>
        <c:majorUnit val="1"/>
      </c:valAx>
      <c:valAx>
        <c:axId val="101270656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01268864"/>
        <c:crosses val="autoZero"/>
        <c:crossBetween val="midCat"/>
        <c:majorUnit val="1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Width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</c:ser>
        <c:dLbls/>
        <c:axId val="77437952"/>
        <c:axId val="77419648"/>
      </c:scatterChart>
      <c:valAx>
        <c:axId val="77437952"/>
        <c:scaling>
          <c:orientation val="minMax"/>
          <c:max val="2"/>
          <c:min val="0"/>
        </c:scaling>
        <c:axPos val="b"/>
        <c:majorGridlines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 dirty="0" smtClean="0"/>
                  <a:t>Width</a:t>
                </a:r>
                <a:endParaRPr lang="en-US" sz="1100" dirty="0"/>
              </a:p>
            </c:rich>
          </c:tx>
          <c:layout/>
        </c:title>
        <c:numFmt formatCode="General" sourceLinked="1"/>
        <c:majorTickMark val="none"/>
        <c:tickLblPos val="nextTo"/>
        <c:crossAx val="77419648"/>
        <c:crosses val="autoZero"/>
        <c:crossBetween val="midCat"/>
        <c:majorUnit val="0.5"/>
        <c:minorUnit val="0.2"/>
      </c:valAx>
      <c:valAx>
        <c:axId val="77419648"/>
        <c:scaling>
          <c:orientation val="minMax"/>
          <c:max val="2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100" dirty="0" smtClean="0"/>
                  <a:t>Height</a:t>
                </a:r>
                <a:endParaRPr lang="en-US" sz="1100" dirty="0"/>
              </a:p>
            </c:rich>
          </c:tx>
          <c:layout/>
        </c:title>
        <c:numFmt formatCode="General" sourceLinked="1"/>
        <c:majorTickMark val="none"/>
        <c:tickLblPos val="nextTo"/>
        <c:crossAx val="77437952"/>
        <c:crosses val="autoZero"/>
        <c:crossBetween val="midCat"/>
        <c:majorUnit val="0.5"/>
        <c:minorUnit val="4.0000000000000015E-2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Width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</c:ser>
        <c:dLbls/>
        <c:axId val="82691200"/>
        <c:axId val="82693120"/>
      </c:scatterChart>
      <c:valAx>
        <c:axId val="82691200"/>
        <c:scaling>
          <c:orientation val="minMax"/>
          <c:max val="2"/>
          <c:min val="0"/>
        </c:scaling>
        <c:axPos val="b"/>
        <c:majorGridlines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 dirty="0" smtClean="0"/>
                  <a:t>Width</a:t>
                </a:r>
                <a:endParaRPr lang="en-US" sz="1100" dirty="0"/>
              </a:p>
            </c:rich>
          </c:tx>
          <c:layout/>
        </c:title>
        <c:numFmt formatCode="General" sourceLinked="1"/>
        <c:majorTickMark val="none"/>
        <c:tickLblPos val="nextTo"/>
        <c:crossAx val="82693120"/>
        <c:crosses val="autoZero"/>
        <c:crossBetween val="midCat"/>
        <c:majorUnit val="0.5"/>
        <c:minorUnit val="0.2"/>
      </c:valAx>
      <c:valAx>
        <c:axId val="82693120"/>
        <c:scaling>
          <c:orientation val="minMax"/>
          <c:max val="2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100" dirty="0" smtClean="0"/>
                  <a:t>Height</a:t>
                </a:r>
                <a:endParaRPr lang="en-US" sz="1100" dirty="0"/>
              </a:p>
            </c:rich>
          </c:tx>
          <c:layout/>
        </c:title>
        <c:numFmt formatCode="General" sourceLinked="1"/>
        <c:majorTickMark val="none"/>
        <c:tickLblPos val="nextTo"/>
        <c:crossAx val="82691200"/>
        <c:crosses val="autoZero"/>
        <c:crossBetween val="midCat"/>
        <c:majorUnit val="0.5"/>
        <c:minorUnit val="4.0000000000000015E-2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Width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</c:ser>
        <c:dLbls/>
        <c:axId val="82635008"/>
        <c:axId val="82637184"/>
      </c:scatterChart>
      <c:valAx>
        <c:axId val="82635008"/>
        <c:scaling>
          <c:orientation val="minMax"/>
          <c:max val="2"/>
          <c:min val="0"/>
        </c:scaling>
        <c:axPos val="b"/>
        <c:majorGridlines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 dirty="0" smtClean="0"/>
                  <a:t>Width</a:t>
                </a:r>
                <a:endParaRPr lang="en-US" sz="1100" dirty="0"/>
              </a:p>
            </c:rich>
          </c:tx>
          <c:layout/>
        </c:title>
        <c:numFmt formatCode="General" sourceLinked="1"/>
        <c:majorTickMark val="none"/>
        <c:tickLblPos val="nextTo"/>
        <c:crossAx val="82637184"/>
        <c:crosses val="autoZero"/>
        <c:crossBetween val="midCat"/>
        <c:majorUnit val="0.5"/>
        <c:minorUnit val="0.2"/>
      </c:valAx>
      <c:valAx>
        <c:axId val="82637184"/>
        <c:scaling>
          <c:orientation val="minMax"/>
          <c:max val="2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100" dirty="0" smtClean="0"/>
                  <a:t>Height</a:t>
                </a:r>
                <a:endParaRPr lang="en-US" sz="1100" dirty="0"/>
              </a:p>
            </c:rich>
          </c:tx>
          <c:layout/>
        </c:title>
        <c:numFmt formatCode="General" sourceLinked="1"/>
        <c:majorTickMark val="none"/>
        <c:tickLblPos val="nextTo"/>
        <c:crossAx val="82635008"/>
        <c:crosses val="autoZero"/>
        <c:crossBetween val="midCat"/>
        <c:majorUnit val="0.5"/>
        <c:minorUnit val="4.0000000000000015E-2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Width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</c:ser>
        <c:dLbls/>
        <c:axId val="83342464"/>
        <c:axId val="83344384"/>
      </c:scatterChart>
      <c:valAx>
        <c:axId val="83342464"/>
        <c:scaling>
          <c:orientation val="minMax"/>
          <c:max val="2"/>
          <c:min val="0"/>
        </c:scaling>
        <c:axPos val="b"/>
        <c:majorGridlines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 dirty="0" smtClean="0"/>
                  <a:t>Width</a:t>
                </a:r>
                <a:endParaRPr lang="en-US" sz="1100" dirty="0"/>
              </a:p>
            </c:rich>
          </c:tx>
          <c:layout/>
        </c:title>
        <c:numFmt formatCode="General" sourceLinked="1"/>
        <c:majorTickMark val="none"/>
        <c:tickLblPos val="nextTo"/>
        <c:crossAx val="83344384"/>
        <c:crosses val="autoZero"/>
        <c:crossBetween val="midCat"/>
        <c:majorUnit val="0.5"/>
        <c:minorUnit val="0.2"/>
      </c:valAx>
      <c:valAx>
        <c:axId val="83344384"/>
        <c:scaling>
          <c:orientation val="minMax"/>
          <c:max val="2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100" dirty="0" smtClean="0"/>
                  <a:t>Height</a:t>
                </a:r>
                <a:endParaRPr lang="en-US" sz="1100" dirty="0"/>
              </a:p>
            </c:rich>
          </c:tx>
          <c:layout/>
        </c:title>
        <c:numFmt formatCode="General" sourceLinked="1"/>
        <c:majorTickMark val="none"/>
        <c:tickLblPos val="nextTo"/>
        <c:crossAx val="83342464"/>
        <c:crosses val="autoZero"/>
        <c:crossBetween val="midCat"/>
        <c:majorUnit val="0.5"/>
        <c:minorUnit val="4.0000000000000015E-2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Width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</c:ser>
        <c:dLbls/>
        <c:axId val="89328640"/>
        <c:axId val="89379968"/>
      </c:scatterChart>
      <c:valAx>
        <c:axId val="89328640"/>
        <c:scaling>
          <c:orientation val="minMax"/>
          <c:max val="2"/>
          <c:min val="0"/>
        </c:scaling>
        <c:axPos val="b"/>
        <c:majorGridlines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 dirty="0" smtClean="0"/>
                  <a:t>Width</a:t>
                </a:r>
                <a:endParaRPr lang="en-US" sz="1100" dirty="0"/>
              </a:p>
            </c:rich>
          </c:tx>
          <c:layout/>
        </c:title>
        <c:numFmt formatCode="General" sourceLinked="1"/>
        <c:majorTickMark val="none"/>
        <c:tickLblPos val="nextTo"/>
        <c:crossAx val="89379968"/>
        <c:crosses val="autoZero"/>
        <c:crossBetween val="midCat"/>
        <c:majorUnit val="0.5"/>
        <c:minorUnit val="0.2"/>
      </c:valAx>
      <c:valAx>
        <c:axId val="89379968"/>
        <c:scaling>
          <c:orientation val="minMax"/>
          <c:max val="2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100" dirty="0" smtClean="0"/>
                  <a:t>Height</a:t>
                </a:r>
                <a:endParaRPr lang="en-US" sz="1100" dirty="0"/>
              </a:p>
            </c:rich>
          </c:tx>
          <c:layout/>
        </c:title>
        <c:numFmt formatCode="General" sourceLinked="1"/>
        <c:majorTickMark val="none"/>
        <c:tickLblPos val="nextTo"/>
        <c:crossAx val="89328640"/>
        <c:crosses val="autoZero"/>
        <c:crossBetween val="midCat"/>
        <c:majorUnit val="0.5"/>
        <c:minorUnit val="4.0000000000000015E-2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dPt>
            <c:idx val="6"/>
            <c:marker>
              <c:spPr>
                <a:solidFill>
                  <a:schemeClr val="accent2"/>
                </a:solidFill>
              </c:spPr>
            </c:marker>
          </c:dPt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8</c:v>
                </c:pt>
                <c:pt idx="5">
                  <c:v>8</c:v>
                </c:pt>
                <c:pt idx="6">
                  <c:v>1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6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3</c:v>
                </c:pt>
                <c:pt idx="5">
                  <c:v>2</c:v>
                </c:pt>
                <c:pt idx="6">
                  <c:v>7</c:v>
                </c:pt>
              </c:numCache>
            </c:numRef>
          </c:yVal>
        </c:ser>
        <c:dLbls/>
        <c:axId val="97369472"/>
        <c:axId val="97375360"/>
      </c:scatterChart>
      <c:valAx>
        <c:axId val="97369472"/>
        <c:scaling>
          <c:orientation val="minMax"/>
        </c:scaling>
        <c:axPos val="b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97375360"/>
        <c:crosses val="autoZero"/>
        <c:crossBetween val="midCat"/>
        <c:majorUnit val="1"/>
      </c:valAx>
      <c:valAx>
        <c:axId val="9737536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97369472"/>
        <c:crosses val="autoZero"/>
        <c:crossBetween val="midCat"/>
        <c:majorUnit val="1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dPt>
            <c:idx val="6"/>
            <c:marker>
              <c:spPr>
                <a:solidFill>
                  <a:schemeClr val="accent2"/>
                </a:solidFill>
              </c:spPr>
            </c:marker>
          </c:dPt>
          <c:xVal>
            <c:numRef>
              <c:f>Sheet1!$A$2:$A$8</c:f>
              <c:numCache>
                <c:formatCode>General</c:formatCode>
                <c:ptCount val="7"/>
                <c:pt idx="0">
                  <c:v>7</c:v>
                </c:pt>
                <c:pt idx="1">
                  <c:v>9</c:v>
                </c:pt>
                <c:pt idx="2">
                  <c:v>8</c:v>
                </c:pt>
                <c:pt idx="3">
                  <c:v>4</c:v>
                </c:pt>
                <c:pt idx="4">
                  <c:v>2</c:v>
                </c:pt>
                <c:pt idx="5">
                  <c:v>9</c:v>
                </c:pt>
                <c:pt idx="6">
                  <c:v>1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9</c:v>
                </c:pt>
                <c:pt idx="1">
                  <c:v>8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</c:numCache>
            </c:numRef>
          </c:yVal>
        </c:ser>
        <c:dLbls/>
        <c:axId val="97399168"/>
        <c:axId val="97400704"/>
      </c:scatterChart>
      <c:valAx>
        <c:axId val="97399168"/>
        <c:scaling>
          <c:orientation val="minMax"/>
          <c:max val="9"/>
        </c:scaling>
        <c:axPos val="b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97400704"/>
        <c:crosses val="autoZero"/>
        <c:crossBetween val="midCat"/>
        <c:majorUnit val="1"/>
      </c:valAx>
      <c:valAx>
        <c:axId val="97400704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97399168"/>
        <c:crosses val="autoZero"/>
        <c:crossBetween val="midCat"/>
        <c:majorUnit val="1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dPt>
            <c:idx val="6"/>
            <c:marker>
              <c:spPr>
                <a:solidFill>
                  <a:schemeClr val="accent2"/>
                </a:solidFill>
              </c:spPr>
            </c:marker>
          </c:dPt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8</c:v>
                </c:pt>
                <c:pt idx="5">
                  <c:v>8</c:v>
                </c:pt>
                <c:pt idx="6">
                  <c:v>1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6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3</c:v>
                </c:pt>
                <c:pt idx="5">
                  <c:v>2</c:v>
                </c:pt>
                <c:pt idx="6">
                  <c:v>7</c:v>
                </c:pt>
              </c:numCache>
            </c:numRef>
          </c:yVal>
        </c:ser>
        <c:dLbls/>
        <c:axId val="97489280"/>
        <c:axId val="97490816"/>
      </c:scatterChart>
      <c:valAx>
        <c:axId val="97489280"/>
        <c:scaling>
          <c:orientation val="minMax"/>
        </c:scaling>
        <c:axPos val="b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97490816"/>
        <c:crosses val="autoZero"/>
        <c:crossBetween val="midCat"/>
        <c:majorUnit val="1"/>
      </c:valAx>
      <c:valAx>
        <c:axId val="97490816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97489280"/>
        <c:crosses val="autoZero"/>
        <c:crossBetween val="midCat"/>
        <c:majorUnit val="1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C27A9-1B37-41B0-AC59-C70E1E697DCC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4E628-57A2-4E3A-9022-979494FC3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07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558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380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578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190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66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492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391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270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650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361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454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9E62B-5C09-402F-99A1-4D333924C44D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888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276600" y="1200150"/>
            <a:ext cx="2743200" cy="2743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Learning by Recording Cases</a:t>
            </a:r>
            <a:endParaRPr lang="en-US" sz="28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36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768435" y="1025795"/>
            <a:ext cx="960120" cy="141732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05" y="0"/>
            <a:ext cx="4572000" cy="102533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What color is this block?</a:t>
            </a:r>
            <a:endParaRPr lang="en-US" sz="2400" dirty="0">
              <a:latin typeface="Segoe Print" panose="02000600000000000000" pitchFamily="2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126570" y="1189170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01519" y="717531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</a:t>
            </a:r>
            <a:endParaRPr lang="en-US" sz="2800" dirty="0"/>
          </a:p>
        </p:txBody>
      </p:sp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xmlns="" val="3908732269"/>
              </p:ext>
            </p:extLst>
          </p:nvPr>
        </p:nvGraphicFramePr>
        <p:xfrm>
          <a:off x="4501590" y="384397"/>
          <a:ext cx="4301361" cy="4374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Oval 19"/>
          <p:cNvSpPr/>
          <p:nvPr/>
        </p:nvSpPr>
        <p:spPr>
          <a:xfrm>
            <a:off x="6131975" y="536285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953110" y="137860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 Narrow" panose="020B060602020203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31975" y="3078020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 Narrow" panose="020B060602020203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759615" y="3071015"/>
            <a:ext cx="91440" cy="914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 Narrow" panose="020B060602020203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759615" y="1381195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 Narrow" panose="020B060602020203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551490" y="2233880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 Narrow" panose="020B0606020202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85707" y="505805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Blue</a:t>
            </a:r>
            <a:endParaRPr lang="en-US" sz="20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49676" y="134812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Black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30527" y="3039998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Red</a:t>
            </a:r>
            <a:endParaRPr lang="en-US" sz="2000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08466" y="3039997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Orange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2937" y="2195088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/>
                </a:solidFill>
                <a:latin typeface="Arial Narrow" panose="020B0606020202030204" pitchFamily="34" charset="0"/>
              </a:rPr>
              <a:t>Purple</a:t>
            </a:r>
            <a:endParaRPr lang="en-US" sz="2000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59030" y="1326466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Green</a:t>
            </a:r>
            <a:endParaRPr lang="en-US" sz="2000" dirty="0">
              <a:solidFill>
                <a:schemeClr val="accent3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9818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/>
          <p:cNvSpPr/>
          <p:nvPr/>
        </p:nvSpPr>
        <p:spPr>
          <a:xfrm>
            <a:off x="7126570" y="1189170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001519" y="717531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</a:t>
            </a:r>
            <a:endParaRPr lang="en-US" sz="2800" dirty="0"/>
          </a:p>
        </p:txBody>
      </p:sp>
      <p:graphicFrame>
        <p:nvGraphicFramePr>
          <p:cNvPr id="51" name="Chart 50"/>
          <p:cNvGraphicFramePr/>
          <p:nvPr>
            <p:extLst>
              <p:ext uri="{D42A27DB-BD31-4B8C-83A1-F6EECF244321}">
                <p14:modId xmlns:p14="http://schemas.microsoft.com/office/powerpoint/2010/main" xmlns="" val="3104186295"/>
              </p:ext>
            </p:extLst>
          </p:nvPr>
        </p:nvGraphicFramePr>
        <p:xfrm>
          <a:off x="4501590" y="384397"/>
          <a:ext cx="4301361" cy="4374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2" name="Oval 51"/>
          <p:cNvSpPr/>
          <p:nvPr/>
        </p:nvSpPr>
        <p:spPr>
          <a:xfrm>
            <a:off x="6131975" y="536285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6953110" y="137860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 Narrow" panose="020B0606020202030204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131975" y="3078020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 Narrow" panose="020B060602020203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7759615" y="3071015"/>
            <a:ext cx="91440" cy="914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 Narrow" panose="020B0606020202030204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7759615" y="1381195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 Narrow" panose="020B0606020202030204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8551490" y="2233880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 Narrow" panose="020B0606020202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85707" y="505805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Blue</a:t>
            </a:r>
            <a:endParaRPr lang="en-US" sz="20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49676" y="134812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Black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30527" y="3039998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Red</a:t>
            </a:r>
            <a:endParaRPr lang="en-US" sz="2000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08466" y="3039997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Orange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852937" y="2195088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/>
                </a:solidFill>
                <a:latin typeface="Arial Narrow" panose="020B0606020202030204" pitchFamily="34" charset="0"/>
              </a:rPr>
              <a:t>Purple</a:t>
            </a:r>
            <a:endParaRPr lang="en-US" sz="2000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759030" y="1326466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Green</a:t>
            </a:r>
            <a:endParaRPr lang="en-US" sz="2000" dirty="0">
              <a:solidFill>
                <a:schemeClr val="accent3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05" y="-1385"/>
            <a:ext cx="4876800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63807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39" idx="1"/>
            <a:endCxn id="27" idx="5"/>
          </p:cNvCxnSpPr>
          <p:nvPr/>
        </p:nvCxnSpPr>
        <p:spPr>
          <a:xfrm flipH="1" flipV="1">
            <a:off x="7204619" y="1267219"/>
            <a:ext cx="1360262" cy="9800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1" idx="0"/>
            <a:endCxn id="27" idx="4"/>
          </p:cNvCxnSpPr>
          <p:nvPr/>
        </p:nvCxnSpPr>
        <p:spPr>
          <a:xfrm flipH="1" flipV="1">
            <a:off x="7172290" y="1280610"/>
            <a:ext cx="633045" cy="17904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0" idx="7"/>
            <a:endCxn id="27" idx="4"/>
          </p:cNvCxnSpPr>
          <p:nvPr/>
        </p:nvCxnSpPr>
        <p:spPr>
          <a:xfrm flipV="1">
            <a:off x="6210024" y="1280610"/>
            <a:ext cx="962266" cy="18108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32" idx="1"/>
            <a:endCxn id="27" idx="6"/>
          </p:cNvCxnSpPr>
          <p:nvPr/>
        </p:nvCxnSpPr>
        <p:spPr>
          <a:xfrm flipH="1" flipV="1">
            <a:off x="7218010" y="1234890"/>
            <a:ext cx="554996" cy="1596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9" idx="7"/>
            <a:endCxn id="27" idx="3"/>
          </p:cNvCxnSpPr>
          <p:nvPr/>
        </p:nvCxnSpPr>
        <p:spPr>
          <a:xfrm flipV="1">
            <a:off x="7031159" y="1267219"/>
            <a:ext cx="108802" cy="1247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8" idx="5"/>
            <a:endCxn id="27" idx="1"/>
          </p:cNvCxnSpPr>
          <p:nvPr/>
        </p:nvCxnSpPr>
        <p:spPr>
          <a:xfrm>
            <a:off x="6210024" y="614334"/>
            <a:ext cx="929937" cy="5882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126570" y="1189170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131975" y="536285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953110" y="137860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 Narrow" panose="020B060602020203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31975" y="3078020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 Narrow" panose="020B060602020203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759615" y="3071015"/>
            <a:ext cx="91440" cy="914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 Narrow" panose="020B060602020203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7759615" y="1381195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 Narrow" panose="020B060602020203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551490" y="2233880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 Narrow" panose="020B0606020202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85707" y="505805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Blue</a:t>
            </a:r>
            <a:endParaRPr lang="en-US" sz="20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49" name="Chart 48"/>
          <p:cNvGraphicFramePr/>
          <p:nvPr>
            <p:extLst>
              <p:ext uri="{D42A27DB-BD31-4B8C-83A1-F6EECF244321}">
                <p14:modId xmlns:p14="http://schemas.microsoft.com/office/powerpoint/2010/main" xmlns="" val="3534917948"/>
              </p:ext>
            </p:extLst>
          </p:nvPr>
        </p:nvGraphicFramePr>
        <p:xfrm>
          <a:off x="4501590" y="384397"/>
          <a:ext cx="4301361" cy="4374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6349676" y="134812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Black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30527" y="3039998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Red</a:t>
            </a:r>
            <a:endParaRPr lang="en-US" sz="2000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08466" y="3039997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Orange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52937" y="2195088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/>
                </a:solidFill>
                <a:latin typeface="Arial Narrow" panose="020B0606020202030204" pitchFamily="34" charset="0"/>
              </a:rPr>
              <a:t>Purple</a:t>
            </a:r>
            <a:endParaRPr lang="en-US" sz="2000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59030" y="1326466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Green</a:t>
            </a:r>
            <a:endParaRPr lang="en-US" sz="2000" dirty="0">
              <a:solidFill>
                <a:schemeClr val="accent3"/>
              </a:solidFill>
              <a:latin typeface="Arial Narrow" panose="020B060602020203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01519" y="717531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</a:t>
            </a:r>
            <a:endParaRPr lang="en-US" sz="2800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05" y="-1385"/>
            <a:ext cx="4876800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3830" y="2187700"/>
            <a:ext cx="4346575" cy="29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79828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922045" y="1025795"/>
            <a:ext cx="731520" cy="73152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05" y="0"/>
            <a:ext cx="4572000" cy="102533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What color is this block?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6452" y="1812652"/>
            <a:ext cx="2342705" cy="102533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Width = 0.8</a:t>
            </a: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Height = 0.8</a:t>
            </a:r>
            <a:endParaRPr lang="en-US" sz="2400" dirty="0">
              <a:latin typeface="Segoe Print" panose="02000600000000000000" pitchFamily="2" charset="0"/>
            </a:endParaRP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xmlns="" val="4095710136"/>
              </p:ext>
            </p:extLst>
          </p:nvPr>
        </p:nvGraphicFramePr>
        <p:xfrm>
          <a:off x="4501590" y="384397"/>
          <a:ext cx="4301361" cy="4374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Oval 21"/>
          <p:cNvSpPr/>
          <p:nvPr/>
        </p:nvSpPr>
        <p:spPr>
          <a:xfrm>
            <a:off x="6131975" y="536285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953110" y="137860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 Narrow" panose="020B060602020203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131975" y="3078020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 Narrow" panose="020B060602020203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759615" y="3071015"/>
            <a:ext cx="91440" cy="914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 Narrow" panose="020B060602020203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759615" y="1381195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 Narrow" panose="020B060602020203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551490" y="2233880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 Narrow" panose="020B0606020202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85707" y="505805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Blue</a:t>
            </a:r>
            <a:endParaRPr lang="en-US" sz="20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49676" y="134812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Black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30527" y="3039998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Red</a:t>
            </a:r>
            <a:endParaRPr lang="en-US" sz="2000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08466" y="3039997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Orange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2937" y="2195088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/>
                </a:solidFill>
                <a:latin typeface="Arial Narrow" panose="020B0606020202030204" pitchFamily="34" charset="0"/>
              </a:rPr>
              <a:t>Purple</a:t>
            </a:r>
            <a:endParaRPr lang="en-US" sz="2000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88470" y="1326466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Green</a:t>
            </a:r>
            <a:endParaRPr lang="en-US" sz="2000" dirty="0">
              <a:solidFill>
                <a:schemeClr val="accent3"/>
              </a:solidFill>
              <a:latin typeface="Arial Narrow" panose="020B060602020203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0377" y="3032460"/>
            <a:ext cx="3494855" cy="3401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2814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922045" y="1025795"/>
            <a:ext cx="731520" cy="73152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05" y="0"/>
            <a:ext cx="4572000" cy="102533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What color is this block?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655706" y="2480310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30655" y="2008671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</a:t>
            </a:r>
            <a:endParaRPr lang="en-US" sz="2800" dirty="0"/>
          </a:p>
        </p:txBody>
      </p:sp>
      <p:graphicFrame>
        <p:nvGraphicFramePr>
          <p:cNvPr id="39" name="Chart 38"/>
          <p:cNvGraphicFramePr/>
          <p:nvPr>
            <p:extLst>
              <p:ext uri="{D42A27DB-BD31-4B8C-83A1-F6EECF244321}">
                <p14:modId xmlns:p14="http://schemas.microsoft.com/office/powerpoint/2010/main" xmlns="" val="3440447268"/>
              </p:ext>
            </p:extLst>
          </p:nvPr>
        </p:nvGraphicFramePr>
        <p:xfrm>
          <a:off x="4501590" y="384397"/>
          <a:ext cx="4301361" cy="4374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0" name="Oval 39"/>
          <p:cNvSpPr/>
          <p:nvPr/>
        </p:nvSpPr>
        <p:spPr>
          <a:xfrm>
            <a:off x="6131975" y="536285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6953110" y="137860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 Narrow" panose="020B060602020203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131975" y="3078020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 Narrow" panose="020B0606020202030204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759615" y="3071015"/>
            <a:ext cx="91440" cy="914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 Narrow" panose="020B060602020203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759615" y="1381195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 Narrow" panose="020B060602020203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8551490" y="2233880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 Narrow" panose="020B0606020202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85707" y="505805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Blue</a:t>
            </a:r>
            <a:endParaRPr lang="en-US" sz="20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49676" y="134812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Black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30527" y="3039998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Red</a:t>
            </a:r>
            <a:endParaRPr lang="en-US" sz="2000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08466" y="3039997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Orange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52937" y="2195088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/>
                </a:solidFill>
                <a:latin typeface="Arial Narrow" panose="020B0606020202030204" pitchFamily="34" charset="0"/>
              </a:rPr>
              <a:t>Purple</a:t>
            </a:r>
            <a:endParaRPr lang="en-US" sz="2000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088470" y="1326466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Green</a:t>
            </a:r>
            <a:endParaRPr lang="en-US" sz="2000" dirty="0">
              <a:solidFill>
                <a:schemeClr val="accent3"/>
              </a:solidFill>
              <a:latin typeface="Arial Narrow" panose="020B060602020203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261" y="2188393"/>
            <a:ext cx="4383087" cy="295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47918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3085" y="532576"/>
            <a:ext cx="4897830" cy="4078348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2690155" y="689905"/>
            <a:ext cx="1228960" cy="422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3919116" y="689906"/>
            <a:ext cx="477624" cy="1390354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396740" y="1257300"/>
            <a:ext cx="2362200" cy="82296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3304635" y="3794760"/>
            <a:ext cx="726345" cy="266700"/>
          </a:xfrm>
          <a:prstGeom prst="line">
            <a:avLst/>
          </a:prstGeom>
          <a:ln w="12700">
            <a:solidFill>
              <a:schemeClr val="tx2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4030980" y="3642360"/>
            <a:ext cx="198120" cy="15240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4229100" y="3009900"/>
            <a:ext cx="1714500" cy="632460"/>
          </a:xfrm>
          <a:prstGeom prst="line">
            <a:avLst/>
          </a:prstGeom>
          <a:ln w="12700">
            <a:solidFill>
              <a:schemeClr val="tx2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667807" y="1226344"/>
            <a:ext cx="685118" cy="2014537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3888581" y="3240881"/>
            <a:ext cx="464345" cy="176213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3888582" y="3417095"/>
            <a:ext cx="269346" cy="689013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2397919" y="1338263"/>
            <a:ext cx="2200275" cy="741999"/>
          </a:xfrm>
          <a:prstGeom prst="line">
            <a:avLst/>
          </a:prstGeom>
          <a:ln w="12700">
            <a:solidFill>
              <a:schemeClr val="tx2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4464844" y="940594"/>
            <a:ext cx="133350" cy="39767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464844" y="654844"/>
            <a:ext cx="842962" cy="285750"/>
          </a:xfrm>
          <a:prstGeom prst="line">
            <a:avLst/>
          </a:prstGeom>
          <a:ln w="12700">
            <a:solidFill>
              <a:schemeClr val="tx2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074570" y="3495675"/>
            <a:ext cx="776286" cy="299085"/>
          </a:xfrm>
          <a:prstGeom prst="line">
            <a:avLst/>
          </a:prstGeom>
          <a:ln w="12700">
            <a:solidFill>
              <a:schemeClr val="tx2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6346031" y="4170761"/>
            <a:ext cx="116682" cy="325039"/>
          </a:xfrm>
          <a:prstGeom prst="line">
            <a:avLst/>
          </a:prstGeom>
          <a:ln w="12700">
            <a:solidFill>
              <a:schemeClr val="tx2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6724650" y="3794761"/>
            <a:ext cx="126207" cy="31134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 flipV="1">
            <a:off x="6724650" y="4106109"/>
            <a:ext cx="126207" cy="21109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462713" y="4170760"/>
            <a:ext cx="388145" cy="14644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3257550" y="1290638"/>
            <a:ext cx="211931" cy="6667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3257551" y="1357314"/>
            <a:ext cx="609599" cy="1778792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3062288" y="3136107"/>
            <a:ext cx="804862" cy="280987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 flipV="1">
            <a:off x="3062288" y="3417095"/>
            <a:ext cx="216693" cy="664368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 flipV="1">
            <a:off x="3278982" y="4081463"/>
            <a:ext cx="25653" cy="20002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 flipV="1">
            <a:off x="3304636" y="4281489"/>
            <a:ext cx="152400" cy="271461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3457577" y="4124325"/>
            <a:ext cx="939163" cy="416721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4396741" y="3576638"/>
            <a:ext cx="1518284" cy="547687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5850731" y="3417095"/>
            <a:ext cx="64294" cy="159543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227441" y="1831419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2557105" y="839319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B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284534" y="1046976"/>
            <a:ext cx="1362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3562350" y="949345"/>
            <a:ext cx="1362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5962325" y="2748141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074570" y="3233261"/>
            <a:ext cx="1154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F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96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565" y="532576"/>
            <a:ext cx="4897830" cy="4078348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815635" y="689905"/>
            <a:ext cx="1228960" cy="422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2044596" y="689906"/>
            <a:ext cx="477624" cy="1390354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522220" y="1257300"/>
            <a:ext cx="2362200" cy="82296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430115" y="3794760"/>
            <a:ext cx="726345" cy="266700"/>
          </a:xfrm>
          <a:prstGeom prst="line">
            <a:avLst/>
          </a:prstGeom>
          <a:ln w="12700">
            <a:solidFill>
              <a:schemeClr val="tx2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156460" y="3642360"/>
            <a:ext cx="198120" cy="15240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2354580" y="3009900"/>
            <a:ext cx="1714500" cy="632460"/>
          </a:xfrm>
          <a:prstGeom prst="line">
            <a:avLst/>
          </a:prstGeom>
          <a:ln w="12700">
            <a:solidFill>
              <a:schemeClr val="tx2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793287" y="1226344"/>
            <a:ext cx="685118" cy="2014537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014061" y="3240881"/>
            <a:ext cx="464345" cy="176213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2014062" y="3417095"/>
            <a:ext cx="269346" cy="689013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523399" y="1338263"/>
            <a:ext cx="2200275" cy="741999"/>
          </a:xfrm>
          <a:prstGeom prst="line">
            <a:avLst/>
          </a:prstGeom>
          <a:ln w="12700">
            <a:solidFill>
              <a:schemeClr val="tx2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2590324" y="940594"/>
            <a:ext cx="133350" cy="39767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2590324" y="654844"/>
            <a:ext cx="842962" cy="285750"/>
          </a:xfrm>
          <a:prstGeom prst="line">
            <a:avLst/>
          </a:prstGeom>
          <a:ln w="12700">
            <a:solidFill>
              <a:schemeClr val="tx2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200050" y="3495675"/>
            <a:ext cx="776286" cy="299085"/>
          </a:xfrm>
          <a:prstGeom prst="line">
            <a:avLst/>
          </a:prstGeom>
          <a:ln w="12700">
            <a:solidFill>
              <a:schemeClr val="tx2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4471511" y="4170761"/>
            <a:ext cx="116682" cy="325039"/>
          </a:xfrm>
          <a:prstGeom prst="line">
            <a:avLst/>
          </a:prstGeom>
          <a:ln w="12700">
            <a:solidFill>
              <a:schemeClr val="tx2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4850130" y="3794761"/>
            <a:ext cx="126207" cy="31134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 flipV="1">
            <a:off x="4850130" y="4106109"/>
            <a:ext cx="126207" cy="21109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588193" y="4170760"/>
            <a:ext cx="388145" cy="14644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1383030" y="1290638"/>
            <a:ext cx="211931" cy="6667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1383031" y="1357314"/>
            <a:ext cx="609599" cy="1778792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187768" y="3136107"/>
            <a:ext cx="804862" cy="280987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 flipV="1">
            <a:off x="1187768" y="3417095"/>
            <a:ext cx="216693" cy="664368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 flipV="1">
            <a:off x="1404462" y="4081463"/>
            <a:ext cx="25653" cy="20002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 flipV="1">
            <a:off x="1430116" y="4281489"/>
            <a:ext cx="152400" cy="271461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1583057" y="4124325"/>
            <a:ext cx="939163" cy="416721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2522221" y="3576638"/>
            <a:ext cx="1518284" cy="547687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3976211" y="3417095"/>
            <a:ext cx="64294" cy="159543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808310" y="1558694"/>
            <a:ext cx="0" cy="46820"/>
          </a:xfrm>
          <a:prstGeom prst="line">
            <a:avLst/>
          </a:prstGeom>
          <a:ln>
            <a:solidFill>
              <a:schemeClr val="accent2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1177290" y="4081463"/>
            <a:ext cx="0" cy="55097"/>
          </a:xfrm>
          <a:prstGeom prst="line">
            <a:avLst/>
          </a:prstGeom>
          <a:ln>
            <a:solidFill>
              <a:schemeClr val="accent2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2921" y="1831419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2585" y="839319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B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10014" y="1046976"/>
            <a:ext cx="1362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87830" y="949345"/>
            <a:ext cx="1362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87805" y="2748141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00050" y="3233261"/>
            <a:ext cx="1154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F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6812" y="1281695"/>
            <a:ext cx="1474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Q</a:t>
            </a:r>
            <a:endParaRPr lang="en-US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99760" y="1553856"/>
            <a:ext cx="3215639" cy="196991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What route is most similar to this new problem?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7350" y="659426"/>
            <a:ext cx="28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3010" y="1618597"/>
            <a:ext cx="28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16186" y="820030"/>
            <a:ext cx="28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99103" y="701265"/>
            <a:ext cx="28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ln w="76200">
                <a:solidFill>
                  <a:srgbClr val="00B0F0"/>
                </a:solidFill>
              </a:ln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17083" y="2502068"/>
            <a:ext cx="28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12038" y="2974687"/>
            <a:ext cx="28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167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565" y="532576"/>
            <a:ext cx="4897830" cy="4078348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815635" y="689905"/>
            <a:ext cx="1228960" cy="422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2044596" y="689906"/>
            <a:ext cx="477624" cy="1390354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522220" y="1257300"/>
            <a:ext cx="2362200" cy="82296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430115" y="3794760"/>
            <a:ext cx="726345" cy="266700"/>
          </a:xfrm>
          <a:prstGeom prst="line">
            <a:avLst/>
          </a:prstGeom>
          <a:ln w="12700">
            <a:solidFill>
              <a:schemeClr val="tx2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156460" y="3642360"/>
            <a:ext cx="198120" cy="15240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2354580" y="3009900"/>
            <a:ext cx="1714500" cy="632460"/>
          </a:xfrm>
          <a:prstGeom prst="line">
            <a:avLst/>
          </a:prstGeom>
          <a:ln w="12700">
            <a:solidFill>
              <a:schemeClr val="tx2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793287" y="1226344"/>
            <a:ext cx="685118" cy="2014537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014061" y="3240881"/>
            <a:ext cx="464345" cy="176213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2014062" y="3417095"/>
            <a:ext cx="269346" cy="689013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523399" y="1338263"/>
            <a:ext cx="2200275" cy="741999"/>
          </a:xfrm>
          <a:prstGeom prst="line">
            <a:avLst/>
          </a:prstGeom>
          <a:ln w="12700">
            <a:solidFill>
              <a:schemeClr val="tx2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2590324" y="940594"/>
            <a:ext cx="133350" cy="39767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2590324" y="654844"/>
            <a:ext cx="842962" cy="285750"/>
          </a:xfrm>
          <a:prstGeom prst="line">
            <a:avLst/>
          </a:prstGeom>
          <a:ln w="12700">
            <a:solidFill>
              <a:schemeClr val="tx2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200050" y="3495675"/>
            <a:ext cx="776286" cy="299085"/>
          </a:xfrm>
          <a:prstGeom prst="line">
            <a:avLst/>
          </a:prstGeom>
          <a:ln w="12700">
            <a:solidFill>
              <a:schemeClr val="tx2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4471511" y="4170761"/>
            <a:ext cx="116682" cy="325039"/>
          </a:xfrm>
          <a:prstGeom prst="line">
            <a:avLst/>
          </a:prstGeom>
          <a:ln w="12700">
            <a:solidFill>
              <a:schemeClr val="tx2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4850130" y="3794761"/>
            <a:ext cx="126207" cy="31134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 flipV="1">
            <a:off x="4850130" y="4106109"/>
            <a:ext cx="126207" cy="21109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588193" y="4170760"/>
            <a:ext cx="388145" cy="14644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1383030" y="1290638"/>
            <a:ext cx="211931" cy="6667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1383031" y="1357314"/>
            <a:ext cx="609599" cy="1778792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187768" y="3136107"/>
            <a:ext cx="804862" cy="280987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 flipV="1">
            <a:off x="1187768" y="3417095"/>
            <a:ext cx="216693" cy="664368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 flipV="1">
            <a:off x="1404462" y="4081463"/>
            <a:ext cx="25653" cy="20002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 flipV="1">
            <a:off x="1430116" y="4281489"/>
            <a:ext cx="152400" cy="271461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1583057" y="4124325"/>
            <a:ext cx="939163" cy="416721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2522221" y="3576638"/>
            <a:ext cx="1518284" cy="547687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3976211" y="3417095"/>
            <a:ext cx="64294" cy="159543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808310" y="1558694"/>
            <a:ext cx="0" cy="46820"/>
          </a:xfrm>
          <a:prstGeom prst="line">
            <a:avLst/>
          </a:prstGeom>
          <a:ln>
            <a:solidFill>
              <a:schemeClr val="accent2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1177290" y="4081463"/>
            <a:ext cx="0" cy="55097"/>
          </a:xfrm>
          <a:prstGeom prst="line">
            <a:avLst/>
          </a:prstGeom>
          <a:ln>
            <a:solidFill>
              <a:schemeClr val="accent2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2921" y="1831419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2585" y="839319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B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10014" y="1046976"/>
            <a:ext cx="1362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87830" y="949345"/>
            <a:ext cx="1362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87805" y="2748141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00050" y="3233261"/>
            <a:ext cx="1154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F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6812" y="1281695"/>
            <a:ext cx="1474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Q</a:t>
            </a:r>
            <a:endParaRPr lang="en-US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38" name="Chart 37"/>
          <p:cNvGraphicFramePr/>
          <p:nvPr>
            <p:extLst>
              <p:ext uri="{D42A27DB-BD31-4B8C-83A1-F6EECF244321}">
                <p14:modId xmlns:p14="http://schemas.microsoft.com/office/powerpoint/2010/main" xmlns="" val="990627852"/>
              </p:ext>
            </p:extLst>
          </p:nvPr>
        </p:nvGraphicFramePr>
        <p:xfrm>
          <a:off x="5440680" y="204192"/>
          <a:ext cx="3573780" cy="2148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9155" y="4588470"/>
            <a:ext cx="5036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latin typeface="Arial Narrow" panose="020B0606020202030204" pitchFamily="34" charset="0"/>
              </a:rPr>
              <a:t>0	1	2	3	4	5	6	7	8	9	10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6200000">
            <a:off x="-2091484" y="2378541"/>
            <a:ext cx="4407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8463"/>
            <a:r>
              <a:rPr lang="en-US" sz="1600" dirty="0" smtClean="0">
                <a:latin typeface="Arial Narrow" panose="020B0606020202030204" pitchFamily="34" charset="0"/>
              </a:rPr>
              <a:t>0	1	2	3	4	5	6	7	8	9	10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96336" y="762632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49447" y="370925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B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25478" y="377845"/>
            <a:ext cx="1362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73262" y="377845"/>
            <a:ext cx="1362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560492" y="1320700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68143" y="1530280"/>
            <a:ext cx="1154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F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36451" y="575036"/>
            <a:ext cx="1474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Q</a:t>
            </a:r>
            <a:endParaRPr lang="en-US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48" name="Chart 47"/>
          <p:cNvGraphicFramePr/>
          <p:nvPr>
            <p:extLst>
              <p:ext uri="{D42A27DB-BD31-4B8C-83A1-F6EECF244321}">
                <p14:modId xmlns:p14="http://schemas.microsoft.com/office/powerpoint/2010/main" xmlns="" val="2614811689"/>
              </p:ext>
            </p:extLst>
          </p:nvPr>
        </p:nvGraphicFramePr>
        <p:xfrm>
          <a:off x="5457706" y="2696303"/>
          <a:ext cx="3573780" cy="2148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8004171" y="2866340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40045" y="3035515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B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329926" y="4034432"/>
            <a:ext cx="1362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22786" y="4195240"/>
            <a:ext cx="1362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60572" y="4192875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710742" y="4314919"/>
            <a:ext cx="1154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F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04152" y="4196608"/>
            <a:ext cx="1474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Q</a:t>
            </a:r>
            <a:endParaRPr lang="en-US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97414" y="7818"/>
            <a:ext cx="319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Routes by Origin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5873" y="2489193"/>
            <a:ext cx="319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Routes by Destination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703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xmlns="" val="1398301449"/>
              </p:ext>
            </p:extLst>
          </p:nvPr>
        </p:nvGraphicFramePr>
        <p:xfrm>
          <a:off x="5440680" y="204192"/>
          <a:ext cx="3573780" cy="2148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96336" y="762632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9447" y="370925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B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5478" y="377845"/>
            <a:ext cx="1362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3262" y="377845"/>
            <a:ext cx="1362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60492" y="1320700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68143" y="1530280"/>
            <a:ext cx="1154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F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36451" y="575036"/>
            <a:ext cx="1474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Q</a:t>
            </a:r>
            <a:endParaRPr lang="en-US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xmlns="" val="2443733506"/>
              </p:ext>
            </p:extLst>
          </p:nvPr>
        </p:nvGraphicFramePr>
        <p:xfrm>
          <a:off x="5457706" y="2696303"/>
          <a:ext cx="3573780" cy="2148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04171" y="2866340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40045" y="3035515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B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29926" y="4034432"/>
            <a:ext cx="1362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22786" y="4195240"/>
            <a:ext cx="1362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60572" y="4192875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10742" y="4314919"/>
            <a:ext cx="1154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F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04152" y="4196608"/>
            <a:ext cx="1474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Q</a:t>
            </a:r>
            <a:endParaRPr lang="en-US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97414" y="7818"/>
            <a:ext cx="319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Routes by Origin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95873" y="2489193"/>
            <a:ext cx="319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Routes by Destination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903" y="574690"/>
            <a:ext cx="5005387" cy="376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12773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xmlns="" val="671176956"/>
              </p:ext>
            </p:extLst>
          </p:nvPr>
        </p:nvGraphicFramePr>
        <p:xfrm>
          <a:off x="5440680" y="204192"/>
          <a:ext cx="3573780" cy="2148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796336" y="762632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49447" y="370925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B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25478" y="377845"/>
            <a:ext cx="1362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73262" y="377845"/>
            <a:ext cx="1362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60492" y="1320700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68143" y="1530280"/>
            <a:ext cx="1154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F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36451" y="575036"/>
            <a:ext cx="1474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Q</a:t>
            </a:r>
            <a:endParaRPr lang="en-US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xmlns="" val="389782609"/>
              </p:ext>
            </p:extLst>
          </p:nvPr>
        </p:nvGraphicFramePr>
        <p:xfrm>
          <a:off x="5457706" y="2696303"/>
          <a:ext cx="3573780" cy="2148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8004171" y="2866340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640045" y="3035515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B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329926" y="4034432"/>
            <a:ext cx="1362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22786" y="4195240"/>
            <a:ext cx="1362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60572" y="4192875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710742" y="4314919"/>
            <a:ext cx="1154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F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04152" y="4196608"/>
            <a:ext cx="1474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Q</a:t>
            </a:r>
            <a:endParaRPr lang="en-US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97414" y="7818"/>
            <a:ext cx="319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Routes by Origin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95873" y="2489193"/>
            <a:ext cx="319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Routes by Destination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05" y="-1385"/>
            <a:ext cx="4876800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9387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>
            <a:endCxn id="9" idx="6"/>
          </p:cNvCxnSpPr>
          <p:nvPr/>
        </p:nvCxnSpPr>
        <p:spPr>
          <a:xfrm flipH="1">
            <a:off x="6839700" y="2553450"/>
            <a:ext cx="2304300" cy="0"/>
          </a:xfrm>
          <a:prstGeom prst="straightConnector1">
            <a:avLst/>
          </a:prstGeom>
          <a:ln w="127000">
            <a:solidFill>
              <a:schemeClr val="accent3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776460" y="40461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Learning by Recording Cases</a:t>
            </a:r>
          </a:p>
        </p:txBody>
      </p:sp>
      <p:sp>
        <p:nvSpPr>
          <p:cNvPr id="29" name="Oval 28"/>
          <p:cNvSpPr/>
          <p:nvPr/>
        </p:nvSpPr>
        <p:spPr>
          <a:xfrm>
            <a:off x="3776460" y="182560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Incremental Concept Learning</a:t>
            </a:r>
          </a:p>
        </p:txBody>
      </p:sp>
      <p:sp>
        <p:nvSpPr>
          <p:cNvPr id="31" name="Oval 30"/>
          <p:cNvSpPr/>
          <p:nvPr/>
        </p:nvSpPr>
        <p:spPr>
          <a:xfrm>
            <a:off x="4784150" y="328499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Version Spaces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728560" y="328499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Classification</a:t>
            </a:r>
          </a:p>
        </p:txBody>
      </p:sp>
      <p:cxnSp>
        <p:nvCxnSpPr>
          <p:cNvPr id="33" name="Straight Arrow Connector 32"/>
          <p:cNvCxnSpPr>
            <a:stCxn id="6" idx="4"/>
            <a:endCxn id="29" idx="0"/>
          </p:cNvCxnSpPr>
          <p:nvPr/>
        </p:nvCxnSpPr>
        <p:spPr>
          <a:xfrm>
            <a:off x="4553700" y="1227575"/>
            <a:ext cx="0" cy="59802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4"/>
            <a:endCxn id="32" idx="0"/>
          </p:cNvCxnSpPr>
          <p:nvPr/>
        </p:nvCxnSpPr>
        <p:spPr>
          <a:xfrm flipH="1">
            <a:off x="3505800" y="2648560"/>
            <a:ext cx="1047900" cy="63643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4"/>
            <a:endCxn id="31" idx="0"/>
          </p:cNvCxnSpPr>
          <p:nvPr/>
        </p:nvCxnSpPr>
        <p:spPr>
          <a:xfrm>
            <a:off x="4553700" y="2648560"/>
            <a:ext cx="1007690" cy="63643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-1" y="0"/>
            <a:ext cx="386336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Learning</a:t>
            </a:r>
            <a:endParaRPr lang="en-US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48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05" y="-1385"/>
            <a:ext cx="4876800" cy="467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xmlns="" val="922867751"/>
              </p:ext>
            </p:extLst>
          </p:nvPr>
        </p:nvGraphicFramePr>
        <p:xfrm>
          <a:off x="5440680" y="204192"/>
          <a:ext cx="3573780" cy="2148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796336" y="762632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49447" y="370925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B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25478" y="377845"/>
            <a:ext cx="1362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73262" y="377845"/>
            <a:ext cx="1362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60492" y="1320700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68143" y="1530280"/>
            <a:ext cx="1154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F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36451" y="575036"/>
            <a:ext cx="1474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Q</a:t>
            </a:r>
            <a:endParaRPr lang="en-US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xmlns="" val="3176659608"/>
              </p:ext>
            </p:extLst>
          </p:nvPr>
        </p:nvGraphicFramePr>
        <p:xfrm>
          <a:off x="5457706" y="2696303"/>
          <a:ext cx="3573780" cy="2148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8004171" y="2866340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640045" y="3035515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B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329926" y="4034432"/>
            <a:ext cx="1362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22786" y="4195240"/>
            <a:ext cx="1362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60572" y="4192875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710742" y="4314919"/>
            <a:ext cx="1154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F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04152" y="4196608"/>
            <a:ext cx="1474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Q</a:t>
            </a:r>
            <a:endParaRPr lang="en-US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97414" y="7818"/>
            <a:ext cx="319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Routes by Origin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95873" y="2489193"/>
            <a:ext cx="319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Routes by Destination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1940" y="901131"/>
            <a:ext cx="4221480" cy="145130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3093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xmlns="" val="403126552"/>
              </p:ext>
            </p:extLst>
          </p:nvPr>
        </p:nvGraphicFramePr>
        <p:xfrm>
          <a:off x="5440680" y="204192"/>
          <a:ext cx="3573780" cy="2148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96336" y="762632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9447" y="370925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B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5478" y="377845"/>
            <a:ext cx="1362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3262" y="377845"/>
            <a:ext cx="1362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60492" y="1320700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68143" y="1530280"/>
            <a:ext cx="1154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F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36451" y="575036"/>
            <a:ext cx="1474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Q</a:t>
            </a:r>
            <a:endParaRPr lang="en-US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xmlns="" val="3997203067"/>
              </p:ext>
            </p:extLst>
          </p:nvPr>
        </p:nvGraphicFramePr>
        <p:xfrm>
          <a:off x="5457706" y="2696303"/>
          <a:ext cx="3573780" cy="2148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04171" y="2866340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40045" y="3035515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B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29926" y="4034432"/>
            <a:ext cx="1362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22786" y="4195240"/>
            <a:ext cx="1362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60572" y="4192875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10742" y="4314919"/>
            <a:ext cx="1154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F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04152" y="4196608"/>
            <a:ext cx="1474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Q</a:t>
            </a:r>
            <a:endParaRPr lang="en-US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97414" y="7818"/>
            <a:ext cx="319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Routes by Origin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95873" y="2489193"/>
            <a:ext cx="319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Routes by Destination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7420" y="864015"/>
            <a:ext cx="4340225" cy="335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74112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u="sng" dirty="0" smtClean="0">
                <a:latin typeface="Segoe Print" panose="02000600000000000000" pitchFamily="2" charset="0"/>
              </a:rPr>
              <a:t>Assignment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How would you use recording cases to design an agent that could answer Raven’s Progressive Matrices?</a:t>
            </a: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727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To recap…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Recording and using cases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Nearest neighbor method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Cases in real-world problems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Nearest neighbor in k-dimensional problems</a:t>
            </a:r>
          </a:p>
        </p:txBody>
      </p:sp>
    </p:spTree>
    <p:extLst>
      <p:ext uri="{BB962C8B-B14F-4D97-AF65-F5344CB8AC3E}">
        <p14:creationId xmlns:p14="http://schemas.microsoft.com/office/powerpoint/2010/main" xmlns="" val="17682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a14="http://schemas.microsoft.com/office/drawing/2010/main" xmlns:mc="http://schemas.openxmlformats.org/markup-compatibility/2006" val="1648569719"/>
              </p:ext>
            </p:extLst>
          </p:nvPr>
        </p:nvGraphicFramePr>
        <p:xfrm>
          <a:off x="4688129" y="2266950"/>
          <a:ext cx="4379671" cy="2818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3669"/>
                <a:gridCol w="579907"/>
                <a:gridCol w="579907"/>
                <a:gridCol w="579907"/>
                <a:gridCol w="579907"/>
                <a:gridCol w="986374"/>
              </a:tblGrid>
              <a:tr h="40259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Block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blipFill rotWithShape="1">
                      <a:blip r:embed="rId2"/>
                      <a:stretch>
                        <a:fillRect l="-185263" t="-7576" r="-471579" b="-62575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blipFill rotWithShape="1">
                      <a:blip r:embed="rId2"/>
                      <a:stretch>
                        <a:fillRect l="-285263" t="-7576" r="-371579" b="-62575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blipFill rotWithShape="1">
                      <a:blip r:embed="rId2"/>
                      <a:stretch>
                        <a:fillRect l="-385263" t="-7576" r="-271579" b="-62575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blipFill rotWithShape="1">
                      <a:blip r:embed="rId2"/>
                      <a:stretch>
                        <a:fillRect l="-485263" t="-7576" r="-171579" b="-62575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blipFill rotWithShape="1">
                      <a:blip r:embed="rId2"/>
                      <a:stretch>
                        <a:fillRect l="-343210" t="-7576" r="-617" b="-625758"/>
                      </a:stretch>
                    </a:blipFill>
                  </a:tcPr>
                </a:tc>
              </a:tr>
              <a:tr h="40259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Blue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0.5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2.0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0.8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0.8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1.24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0259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Red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0.5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0.5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0.8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0.8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0.42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0259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Black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1.0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1.5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0.8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0.8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0.72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259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Green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1.5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1.5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0.8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0.8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0.98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0259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Orange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1.5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0.5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0.8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0.8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0.76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0259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Purple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2.0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1.0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0.8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0.8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1.22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50" name="TextBox 49"/>
              <p:cNvSpPr txBox="1"/>
              <p:nvPr/>
            </p:nvSpPr>
            <p:spPr>
              <a:xfrm>
                <a:off x="7620" y="0"/>
                <a:ext cx="4648200" cy="2325320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noAutofit/>
              </a:bodyPr>
              <a:lstStyle/>
              <a:p>
                <a:pPr algn="ctr"/>
                <a:endParaRPr lang="en-US" sz="2400" b="1" dirty="0" smtClean="0">
                  <a:latin typeface="Segoe Print" panose="02000600000000000000" pitchFamily="2" charset="0"/>
                </a:endParaRPr>
              </a:p>
              <a:p>
                <a:pPr algn="ctr"/>
                <a:r>
                  <a:rPr lang="en-US" sz="2400" b="1" dirty="0" smtClean="0">
                    <a:latin typeface="Segoe Print" panose="02000600000000000000" pitchFamily="2" charset="0"/>
                  </a:rPr>
                  <a:t>Finding the Nearest Neighbor</a:t>
                </a:r>
              </a:p>
              <a:p>
                <a:r>
                  <a:rPr lang="en-US" sz="1200" b="1" dirty="0">
                    <a:latin typeface="Segoe Print" panose="02000600000000000000" pitchFamily="2" charset="0"/>
                  </a:rPr>
                  <a:t/>
                </a:r>
                <a:endPara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/>
                <a:r>
                  <a:rPr lang="en-US" sz="2000" b="0" dirty="0" smtClean="0">
                    <a:latin typeface="Arial Narrow" panose="020B0606020202030204" pitchFamily="34" charset="0"/>
                    <a:cs typeface="Courier New" panose="02070309020205020404" pitchFamily="49" charset="0"/>
                  </a:rPr>
                  <a:t>Given existing case at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𝑐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Courier New" panose="02070309020205020404" pitchFamily="49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𝑐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2000" b="0" dirty="0" smtClean="0">
                  <a:latin typeface="Arial Narrow" panose="020B0606020202030204" pitchFamily="34" charset="0"/>
                  <a:cs typeface="Courier New" panose="02070309020205020404" pitchFamily="49" charset="0"/>
                </a:endParaRPr>
              </a:p>
              <a:p>
                <a:pPr algn="ctr"/>
                <a:r>
                  <a:rPr lang="en-US" sz="2000" b="0" dirty="0" smtClean="0">
                    <a:latin typeface="Arial Narrow" panose="020B0606020202030204" pitchFamily="34" charset="0"/>
                    <a:cs typeface="Courier New" panose="02070309020205020404" pitchFamily="49" charset="0"/>
                  </a:rPr>
                  <a:t>and new problem at </a:t>
                </a:r>
                <a:r>
                  <a:rPr lang="en-US" sz="2000" dirty="0">
                    <a:latin typeface="Arial Narrow" panose="020B0606020202030204" pitchFamily="34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/>
                        <a:cs typeface="Courier New" panose="02070309020205020404" pitchFamily="49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cs typeface="Courier New" panose="02070309020205020404" pitchFamily="49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2000" dirty="0" smtClean="0">
                  <a:latin typeface="Arial Narrow" panose="020B0606020202030204" pitchFamily="34" charset="0"/>
                  <a:cs typeface="Courier New" panose="02070309020205020404" pitchFamily="49" charset="0"/>
                </a:endParaRPr>
              </a:p>
              <a:p>
                <a:pPr algn="ctr"/>
                <a:r>
                  <a:rPr lang="en-US" sz="1050" dirty="0">
                    <a:latin typeface="Cambria Math"/>
                    <a:cs typeface="Courier New" panose="02070309020205020404" pitchFamily="49" charset="0"/>
                  </a:rPr>
                  <a:t/>
                </a:r>
                <a:endParaRPr lang="en-US" sz="2000" dirty="0">
                  <a:latin typeface="Cambria Math"/>
                  <a:cs typeface="Courier New" panose="02070309020205020404" pitchFamily="49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cs typeface="Courier New" panose="02070309020205020404" pitchFamily="49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/>
                          <a:cs typeface="Courier New" panose="02070309020205020404" pitchFamily="49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/>
                              <a:cs typeface="Courier New" panose="02070309020205020404" pitchFamily="49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  <a:cs typeface="Courier New" panose="02070309020205020404" pitchFamily="49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cs typeface="Courier New" panose="02070309020205020404" pitchFamily="49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cs typeface="Courier New" panose="02070309020205020404" pitchFamily="49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  <a:cs typeface="Courier New" panose="02070309020205020404" pitchFamily="49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  <a:cs typeface="Courier New" panose="02070309020205020404" pitchFamily="49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cs typeface="Courier New" panose="02070309020205020404" pitchFamily="49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  <a:cs typeface="Courier New" panose="02070309020205020404" pitchFamily="49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  <a:cs typeface="Courier New" panose="02070309020205020404" pitchFamily="49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  <a:cs typeface="Courier New" panose="02070309020205020404" pitchFamily="49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  <a:cs typeface="Courier New" panose="02070309020205020404" pitchFamily="49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cs typeface="Courier New" panose="02070309020205020404" pitchFamily="49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Courier New" panose="02070309020205020404" pitchFamily="49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  <a:cs typeface="Courier New" panose="02070309020205020404" pitchFamily="49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  <a:cs typeface="Courier New" panose="02070309020205020404" pitchFamily="49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Courier New" panose="02070309020205020404" pitchFamily="49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  <a:cs typeface="Courier New" panose="02070309020205020404" pitchFamily="49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  <a:cs typeface="Courier New" panose="02070309020205020404" pitchFamily="49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000" b="0" dirty="0" smtClean="0">
                  <a:latin typeface="Segoe Print" panose="02000600000000000000" pitchFamily="2" charset="0"/>
                  <a:cs typeface="Courier New" panose="02070309020205020404" pitchFamily="49" charset="0"/>
                </a:endParaRPr>
              </a:p>
              <a:p>
                <a:pPr algn="ctr"/>
                <a:endParaRPr lang="en-US" sz="2000" dirty="0" smtClean="0">
                  <a:latin typeface="Segoe Print" panose="02000600000000000000" pitchFamily="2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" y="0"/>
                <a:ext cx="4648200" cy="2325320"/>
              </a:xfrm>
              <a:prstGeom prst="rect">
                <a:avLst/>
              </a:prstGeom>
              <a:blipFill rotWithShape="1">
                <a:blip r:embed="rId3"/>
                <a:stretch>
                  <a:fillRect l="-2359" r="-2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4311342"/>
                  </p:ext>
                </p:extLst>
              </p:nvPr>
            </p:nvGraphicFramePr>
            <p:xfrm>
              <a:off x="160019" y="2233251"/>
              <a:ext cx="4341570" cy="281817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64328"/>
                    <a:gridCol w="574862"/>
                    <a:gridCol w="574862"/>
                    <a:gridCol w="574862"/>
                    <a:gridCol w="574862"/>
                    <a:gridCol w="977794"/>
                  </a:tblGrid>
                  <a:tr h="402597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Block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𝒄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𝒄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402597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Blue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0.5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2.0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1.1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1.6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0.72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402597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Red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0.5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0.5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1.1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1.6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1.25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402597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Black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1.0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1.5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1.1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1.6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0.14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402597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Green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1.5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1.5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1.1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1.6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0.41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402597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Orange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1.5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0.5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1.1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1.6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1.17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402597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Purple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2.0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1.0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1.1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1.6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1.08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854311342"/>
                  </p:ext>
                </p:extLst>
              </p:nvPr>
            </p:nvGraphicFramePr>
            <p:xfrm>
              <a:off x="160019" y="2233251"/>
              <a:ext cx="4341570" cy="281817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64328"/>
                    <a:gridCol w="574862"/>
                    <a:gridCol w="574862"/>
                    <a:gridCol w="574862"/>
                    <a:gridCol w="574862"/>
                    <a:gridCol w="977794"/>
                  </a:tblGrid>
                  <a:tr h="402597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Block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4"/>
                          <a:stretch>
                            <a:fillRect l="-186170" t="-7576" r="-472340" b="-6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4"/>
                          <a:stretch>
                            <a:fillRect l="-286170" t="-7576" r="-372340" b="-6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4"/>
                          <a:stretch>
                            <a:fillRect l="-386170" t="-7576" r="-272340" b="-6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4"/>
                          <a:stretch>
                            <a:fillRect l="-481053" t="-7576" r="-169474" b="-6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4"/>
                          <a:stretch>
                            <a:fillRect l="-345000" t="-7576" r="-625" b="-627273"/>
                          </a:stretch>
                        </a:blipFill>
                      </a:tcPr>
                    </a:tc>
                  </a:tr>
                  <a:tr h="402597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Blue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0.5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2.0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1.1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1.6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0.72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402597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Red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0.5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0.5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1.1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1.6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1.25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402597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Black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1.0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1.5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1.1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1.6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0.14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402597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Green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1.5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1.5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1.1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1.6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0.41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402597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Orange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1.5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0.5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1.1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1.6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1.17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402597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Purple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2.0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1.0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1.1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1.6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 Narrow" panose="020B0606020202030204" pitchFamily="34" charset="0"/>
                            </a:rPr>
                            <a:t>1.08</a:t>
                          </a:r>
                          <a:endParaRPr lang="en-US" sz="2000" dirty="0">
                            <a:latin typeface="Arial Narrow" panose="020B060602020203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a14="http://schemas.microsoft.com/office/drawing/2010/main" xmlns:mc="http://schemas.openxmlformats.org/markup-compatibility/2006" val="2632873981"/>
              </p:ext>
            </p:extLst>
          </p:nvPr>
        </p:nvGraphicFramePr>
        <p:xfrm>
          <a:off x="4726230" y="-19050"/>
          <a:ext cx="4341570" cy="2818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4328"/>
                <a:gridCol w="574862"/>
                <a:gridCol w="574862"/>
                <a:gridCol w="574862"/>
                <a:gridCol w="574862"/>
                <a:gridCol w="977794"/>
              </a:tblGrid>
              <a:tr h="40259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Block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blipFill rotWithShape="1">
                      <a:blip r:embed="rId5"/>
                      <a:stretch>
                        <a:fillRect l="-187234" t="-7576" r="-471277" b="-62727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blipFill rotWithShape="1">
                      <a:blip r:embed="rId5"/>
                      <a:stretch>
                        <a:fillRect l="-287234" t="-7576" r="-371277" b="-62727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blipFill rotWithShape="1">
                      <a:blip r:embed="rId5"/>
                      <a:stretch>
                        <a:fillRect l="-387234" t="-7576" r="-271277" b="-62727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blipFill rotWithShape="1">
                      <a:blip r:embed="rId5"/>
                      <a:stretch>
                        <a:fillRect l="-482105" t="-7576" r="-168421" b="-62727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blipFill rotWithShape="1">
                      <a:blip r:embed="rId5"/>
                      <a:stretch>
                        <a:fillRect l="-345625" t="-7576" b="-627273"/>
                      </a:stretch>
                    </a:blipFill>
                  </a:tcPr>
                </a:tc>
              </a:tr>
              <a:tr h="40259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Blue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0.5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2.0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1.1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1.6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0.72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0259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Red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0.5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0.5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1.1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1.6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1.25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0259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Black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1.0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1.5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1.1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1.6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0.14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259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Green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1.5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1.5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1.1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1.6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0.41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0259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Orange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1.5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0.5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1.1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1.6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1.17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0259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Purple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2.0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1.0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1.1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1.6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1.08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09186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a14="http://schemas.microsoft.com/office/drawing/2010/main" xmlns:mc="http://schemas.openxmlformats.org/markup-compatibility/2006" val="1482961967"/>
              </p:ext>
            </p:extLst>
          </p:nvPr>
        </p:nvGraphicFramePr>
        <p:xfrm>
          <a:off x="4145278" y="1539177"/>
          <a:ext cx="4998722" cy="3623373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39142"/>
                <a:gridCol w="709930"/>
                <a:gridCol w="709930"/>
                <a:gridCol w="709930"/>
                <a:gridCol w="709930"/>
                <a:gridCol w="709930"/>
                <a:gridCol w="709930"/>
              </a:tblGrid>
              <a:tr h="402597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Origin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Destination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59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Route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 rotWithShape="1">
                      <a:blip r:embed="rId2"/>
                      <a:stretch>
                        <a:fillRect l="-104274" t="-107576" r="-497436" b="-72878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l="-206034" t="-107576" r="-401724" b="-72878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l="-303419" t="-107576" r="-298291" b="-72878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l="-406897" t="-107576" r="-200862" b="-72878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l="-502564" t="-107576" r="-99145" b="-72878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l="-607759" t="-107576" b="-728788"/>
                      </a:stretch>
                    </a:blipFill>
                  </a:tcPr>
                </a:tc>
              </a:tr>
              <a:tr h="4025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A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1.41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Arial Narrow" panose="020B0606020202030204" pitchFamily="34" charset="0"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10.00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5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B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1.00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10.63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5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C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2.24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7.07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5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D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3.16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3.00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5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8.06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1.00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5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F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8.60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8.06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5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Q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-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-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a14="http://schemas.microsoft.com/office/drawing/2010/main" xmlns:mc="http://schemas.openxmlformats.org/markup-compatibility/2006" val="2072820054"/>
              </p:ext>
            </p:extLst>
          </p:nvPr>
        </p:nvGraphicFramePr>
        <p:xfrm>
          <a:off x="0" y="36774"/>
          <a:ext cx="4335777" cy="3220776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805717"/>
                <a:gridCol w="706012"/>
                <a:gridCol w="706012"/>
                <a:gridCol w="706012"/>
                <a:gridCol w="706012"/>
                <a:gridCol w="706012"/>
              </a:tblGrid>
              <a:tr h="40259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Route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 rotWithShape="1">
                      <a:blip r:embed="rId3"/>
                      <a:stretch>
                        <a:fillRect l="-113793" t="-7576" r="-400000" b="-72727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3"/>
                      <a:stretch>
                        <a:fillRect l="-213793" t="-7576" r="-300000" b="-72727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3"/>
                      <a:stretch>
                        <a:fillRect l="-316522" t="-7576" r="-202609" b="-72727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3"/>
                      <a:stretch>
                        <a:fillRect l="-412931" t="-7576" r="-100862" b="-72727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3"/>
                      <a:stretch>
                        <a:fillRect l="-512931" t="-7576" r="-862" b="-727273"/>
                      </a:stretch>
                    </a:blipFill>
                  </a:tcPr>
                </a:tc>
              </a:tr>
              <a:tr h="4025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A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Arial Narrow" panose="020B0606020202030204" pitchFamily="34" charset="0"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10.10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5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B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10.68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5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C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7.42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5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D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4.36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5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8.12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5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F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11.80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5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Q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-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72923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a14="http://schemas.microsoft.com/office/drawing/2010/main" xmlns:mc="http://schemas.openxmlformats.org/markup-compatibility/2006" val="1226309795"/>
              </p:ext>
            </p:extLst>
          </p:nvPr>
        </p:nvGraphicFramePr>
        <p:xfrm>
          <a:off x="4038600" y="1352550"/>
          <a:ext cx="4998722" cy="3623373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39142"/>
                <a:gridCol w="709930"/>
                <a:gridCol w="709930"/>
                <a:gridCol w="709930"/>
                <a:gridCol w="709930"/>
                <a:gridCol w="709930"/>
                <a:gridCol w="709930"/>
              </a:tblGrid>
              <a:tr h="402597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Origin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Destination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59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Route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l="-104274" t="-107576" r="-497436" b="-72878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l="-206034" t="-107576" r="-401724" b="-72878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l="-303419" t="-107576" r="-298291" b="-72878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l="-406897" t="-107576" r="-200862" b="-72878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l="-502564" t="-107576" r="-99145" b="-72878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l="-607759" t="-107576" b="-728788"/>
                      </a:stretch>
                    </a:blipFill>
                  </a:tcPr>
                </a:tc>
              </a:tr>
              <a:tr h="4025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A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1.41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Arial Narrow" panose="020B0606020202030204" pitchFamily="34" charset="0"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10.00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5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B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1.00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10.63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5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C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2.24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7.07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5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D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3.16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3.00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5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8.06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1.00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5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F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8.60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8.06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5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Q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-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Narrow" panose="020B0606020202030204" pitchFamily="34" charset="0"/>
                        </a:rPr>
                        <a:t>-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/>
              <p:cNvSpPr txBox="1"/>
              <p:nvPr/>
            </p:nvSpPr>
            <p:spPr>
              <a:xfrm>
                <a:off x="7620" y="0"/>
                <a:ext cx="4648200" cy="3878580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noAutofit/>
              </a:bodyPr>
              <a:lstStyle/>
              <a:p>
                <a:pPr algn="ctr"/>
                <a:endParaRPr lang="en-US" sz="2400" b="1" dirty="0" smtClean="0">
                  <a:latin typeface="Segoe Print" panose="02000600000000000000" pitchFamily="2" charset="0"/>
                </a:endParaRPr>
              </a:p>
              <a:p>
                <a:pPr algn="ctr"/>
                <a:r>
                  <a:rPr lang="en-US" sz="2400" b="1" dirty="0" smtClean="0">
                    <a:latin typeface="Segoe Print" panose="02000600000000000000" pitchFamily="2" charset="0"/>
                  </a:rPr>
                  <a:t>Finding the Nearest Neighbor</a:t>
                </a:r>
              </a:p>
              <a:p>
                <a:r>
                  <a:rPr lang="en-US" sz="1200" b="1" dirty="0">
                    <a:latin typeface="Segoe Print" panose="02000600000000000000" pitchFamily="2" charset="0"/>
                  </a:rPr>
                  <a:t/>
                </a:r>
                <a:endPara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/>
                <a:r>
                  <a:rPr lang="en-US" sz="2000" dirty="0">
                    <a:latin typeface="Arial Narrow" panose="020B0606020202030204" pitchFamily="34" charset="0"/>
                    <a:cs typeface="Courier New" panose="02070309020205020404" pitchFamily="49" charset="0"/>
                  </a:rPr>
                  <a:t>Given existing case at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cs typeface="Courier New" panose="02070309020205020404" pitchFamily="49" charset="0"/>
                          </a:rPr>
                          <m:t>𝑐</m:t>
                        </m:r>
                      </m:sub>
                    </m:sSub>
                    <m:r>
                      <a:rPr lang="en-US" sz="2000" i="1">
                        <a:latin typeface="Cambria Math"/>
                        <a:cs typeface="Courier New" panose="02070309020205020404" pitchFamily="49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cs typeface="Courier New" panose="02070309020205020404" pitchFamily="49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cs typeface="Courier New" panose="02070309020205020404" pitchFamily="49" charset="0"/>
                          </a:rPr>
                          <m:t>𝑐</m:t>
                        </m:r>
                      </m:sub>
                    </m:sSub>
                    <m:r>
                      <a:rPr lang="en-US" sz="2000" i="1">
                        <a:latin typeface="Cambria Math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2000" dirty="0">
                  <a:latin typeface="Arial Narrow" panose="020B0606020202030204" pitchFamily="34" charset="0"/>
                  <a:cs typeface="Courier New" panose="02070309020205020404" pitchFamily="49" charset="0"/>
                </a:endParaRPr>
              </a:p>
              <a:p>
                <a:pPr algn="ctr"/>
                <a:r>
                  <a:rPr lang="en-US" sz="2000" dirty="0">
                    <a:latin typeface="Arial Narrow" panose="020B0606020202030204" pitchFamily="34" charset="0"/>
                    <a:cs typeface="Courier New" panose="02070309020205020404" pitchFamily="49" charset="0"/>
                  </a:rPr>
                  <a:t>and new problem at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/>
                        <a:cs typeface="Courier New" panose="02070309020205020404" pitchFamily="49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cs typeface="Courier New" panose="02070309020205020404" pitchFamily="49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2000" dirty="0">
                  <a:latin typeface="Arial Narrow" panose="020B0606020202030204" pitchFamily="34" charset="0"/>
                  <a:cs typeface="Courier New" panose="02070309020205020404" pitchFamily="49" charset="0"/>
                </a:endParaRPr>
              </a:p>
              <a:p>
                <a:pPr algn="ctr"/>
                <a:r>
                  <a:rPr lang="en-US" sz="1050" dirty="0">
                    <a:latin typeface="Cambria Math"/>
                    <a:cs typeface="Courier New" panose="02070309020205020404" pitchFamily="49" charset="0"/>
                  </a:rPr>
                  <a:t/>
                </a:r>
                <a:endParaRPr lang="en-US" sz="2000" dirty="0">
                  <a:latin typeface="Cambria Math"/>
                  <a:cs typeface="Courier New" panose="02070309020205020404" pitchFamily="49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  <a:cs typeface="Courier New" panose="02070309020205020404" pitchFamily="49" charset="0"/>
                        </a:rPr>
                        <m:t>𝑑</m:t>
                      </m:r>
                      <m:r>
                        <a:rPr lang="en-US" sz="2000" i="1">
                          <a:latin typeface="Cambria Math"/>
                          <a:cs typeface="Courier New" panose="02070309020205020404" pitchFamily="49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/>
                              <a:cs typeface="Courier New" panose="02070309020205020404" pitchFamily="49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  <a:cs typeface="Courier New" panose="02070309020205020404" pitchFamily="49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cs typeface="Courier New" panose="02070309020205020404" pitchFamily="49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cs typeface="Courier New" panose="02070309020205020404" pitchFamily="49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  <a:cs typeface="Courier New" panose="02070309020205020404" pitchFamily="49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  <a:cs typeface="Courier New" panose="02070309020205020404" pitchFamily="49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cs typeface="Courier New" panose="02070309020205020404" pitchFamily="49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  <a:cs typeface="Courier New" panose="02070309020205020404" pitchFamily="49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  <a:cs typeface="Courier New" panose="02070309020205020404" pitchFamily="49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  <a:cs typeface="Courier New" panose="02070309020205020404" pitchFamily="49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  <a:cs typeface="Courier New" panose="02070309020205020404" pitchFamily="49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cs typeface="Courier New" panose="02070309020205020404" pitchFamily="49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cs typeface="Courier New" panose="02070309020205020404" pitchFamily="49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  <a:cs typeface="Courier New" panose="02070309020205020404" pitchFamily="49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  <a:cs typeface="Courier New" panose="02070309020205020404" pitchFamily="49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cs typeface="Courier New" panose="02070309020205020404" pitchFamily="49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  <a:cs typeface="Courier New" panose="02070309020205020404" pitchFamily="49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  <a:cs typeface="Courier New" panose="02070309020205020404" pitchFamily="49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000" dirty="0">
                  <a:latin typeface="Segoe Print" panose="02000600000000000000" pitchFamily="2" charset="0"/>
                  <a:cs typeface="Courier New" panose="02070309020205020404" pitchFamily="49" charset="0"/>
                </a:endParaRPr>
              </a:p>
              <a:p>
                <a:pPr algn="ctr"/>
                <a:endParaRPr lang="en-US" sz="2000" dirty="0">
                  <a:latin typeface="Segoe Print" panose="02000600000000000000" pitchFamily="2" charset="0"/>
                  <a:cs typeface="Courier New" panose="02070309020205020404" pitchFamily="49" charset="0"/>
                </a:endParaRPr>
              </a:p>
              <a:p>
                <a:pPr algn="ctr"/>
                <a:endParaRPr lang="en-US" sz="2000" b="0" dirty="0" smtClean="0">
                  <a:latin typeface="Cambria Math"/>
                  <a:cs typeface="Courier New" panose="02070309020205020404" pitchFamily="49" charset="0"/>
                </a:endParaRPr>
              </a:p>
              <a:p>
                <a:pPr algn="ctr"/>
                <a:r>
                  <a:rPr lang="en-US" sz="2000" b="0" dirty="0" smtClean="0">
                    <a:latin typeface="Arial Narrow" panose="020B0606020202030204" pitchFamily="34" charset="0"/>
                    <a:cs typeface="Courier New" panose="02070309020205020404" pitchFamily="49" charset="0"/>
                  </a:rPr>
                  <a:t>Given existing case at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Courier New" panose="02070309020205020404" pitchFamily="49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Courier New" panose="02070309020205020404" pitchFamily="49" charset="0"/>
                      </a:rPr>
                      <m:t>…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2000" b="0" dirty="0" smtClean="0">
                  <a:latin typeface="Arial Narrow" panose="020B0606020202030204" pitchFamily="34" charset="0"/>
                  <a:cs typeface="Courier New" panose="02070309020205020404" pitchFamily="49" charset="0"/>
                </a:endParaRPr>
              </a:p>
              <a:p>
                <a:pPr algn="ctr"/>
                <a:r>
                  <a:rPr lang="en-US" sz="2000" b="0" dirty="0" smtClean="0">
                    <a:latin typeface="Arial Narrow" panose="020B0606020202030204" pitchFamily="34" charset="0"/>
                    <a:cs typeface="Courier New" panose="02070309020205020404" pitchFamily="49" charset="0"/>
                  </a:rPr>
                  <a:t>and new problem at </a:t>
                </a:r>
                <a:r>
                  <a:rPr lang="en-US" sz="2000" dirty="0">
                    <a:latin typeface="Arial Narrow" panose="020B0606020202030204" pitchFamily="34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  <a:cs typeface="Courier New" panose="02070309020205020404" pitchFamily="49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  <a:cs typeface="Courier New" panose="02070309020205020404" pitchFamily="49" charset="0"/>
                      </a:rPr>
                      <m:t>…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2000" dirty="0" smtClean="0">
                  <a:latin typeface="Arial Narrow" panose="020B0606020202030204" pitchFamily="34" charset="0"/>
                  <a:cs typeface="Courier New" panose="02070309020205020404" pitchFamily="49" charset="0"/>
                </a:endParaRPr>
              </a:p>
              <a:p>
                <a:pPr algn="ctr"/>
                <a:r>
                  <a:rPr lang="en-US" sz="1050" dirty="0">
                    <a:latin typeface="Cambria Math"/>
                    <a:cs typeface="Courier New" panose="02070309020205020404" pitchFamily="49" charset="0"/>
                  </a:rPr>
                  <a:t/>
                </a:r>
                <a:endParaRPr lang="en-US" sz="2000" dirty="0">
                  <a:latin typeface="Cambria Math"/>
                  <a:cs typeface="Courier New" panose="02070309020205020404" pitchFamily="49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cs typeface="Courier New" panose="02070309020205020404" pitchFamily="49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/>
                          <a:cs typeface="Courier New" panose="02070309020205020404" pitchFamily="49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/>
                              <a:cs typeface="Courier New" panose="02070309020205020404" pitchFamily="49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/>
                                  <a:cs typeface="Courier New" panose="02070309020205020404" pitchFamily="49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Courier New" panose="02070309020205020404" pitchFamily="49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/>
                                  <a:cs typeface="Courier New" panose="02070309020205020404" pitchFamily="49" charset="0"/>
                                </a:rPr>
                                <m:t>𝑘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/>
                                      <a:cs typeface="Courier New" panose="02070309020205020404" pitchFamily="49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  <a:cs typeface="Courier New" panose="02070309020205020404" pitchFamily="49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  <a:cs typeface="Courier New" panose="02070309020205020404" pitchFamily="49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cs typeface="Courier New" panose="02070309020205020404" pitchFamily="49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  <a:cs typeface="Courier New" panose="02070309020205020404" pitchFamily="49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/>
                                      <a:cs typeface="Courier New" panose="02070309020205020404" pitchFamily="49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  <a:cs typeface="Courier New" panose="02070309020205020404" pitchFamily="49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cs typeface="Courier New" panose="02070309020205020404" pitchFamily="49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  <a:cs typeface="Courier New" panose="02070309020205020404" pitchFamily="49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/>
                                      <a:cs typeface="Courier New" panose="02070309020205020404" pitchFamily="49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  <a:cs typeface="Courier New" panose="02070309020205020404" pitchFamily="49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2000" b="0" dirty="0" smtClean="0">
                  <a:latin typeface="Segoe Print" panose="02000600000000000000" pitchFamily="2" charset="0"/>
                  <a:cs typeface="Courier New" panose="02070309020205020404" pitchFamily="49" charset="0"/>
                </a:endParaRPr>
              </a:p>
              <a:p>
                <a:pPr algn="ctr"/>
                <a:endParaRPr lang="en-US" sz="2000" dirty="0" smtClean="0">
                  <a:latin typeface="Segoe Print" panose="02000600000000000000" pitchFamily="2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" y="0"/>
                <a:ext cx="4648200" cy="3878580"/>
              </a:xfrm>
              <a:prstGeom prst="rect">
                <a:avLst/>
              </a:prstGeom>
              <a:blipFill rotWithShape="1">
                <a:blip r:embed="rId3"/>
                <a:stretch>
                  <a:fillRect l="-2359" r="-2490" b="-20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6272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22" name="Straight Arrow Connector 21"/>
          <p:cNvCxnSpPr>
            <a:endCxn id="9" idx="2"/>
          </p:cNvCxnSpPr>
          <p:nvPr/>
        </p:nvCxnSpPr>
        <p:spPr>
          <a:xfrm>
            <a:off x="0" y="2553450"/>
            <a:ext cx="2267700" cy="0"/>
          </a:xfrm>
          <a:prstGeom prst="straightConnector1">
            <a:avLst/>
          </a:prstGeom>
          <a:ln w="127000">
            <a:solidFill>
              <a:schemeClr val="accent1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776460" y="41114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Learning by Recording Cases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776460" y="152385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Case-Based Reasoning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776460" y="378425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Analogical Reasoning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3776460" y="265405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Explanation-Based Learning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3" name="Straight Arrow Connector 32"/>
          <p:cNvCxnSpPr>
            <a:stCxn id="6" idx="4"/>
            <a:endCxn id="29" idx="0"/>
          </p:cNvCxnSpPr>
          <p:nvPr/>
        </p:nvCxnSpPr>
        <p:spPr>
          <a:xfrm>
            <a:off x="4553700" y="1234100"/>
            <a:ext cx="0" cy="28975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4"/>
            <a:endCxn id="32" idx="0"/>
          </p:cNvCxnSpPr>
          <p:nvPr/>
        </p:nvCxnSpPr>
        <p:spPr>
          <a:xfrm>
            <a:off x="4553700" y="2346815"/>
            <a:ext cx="0" cy="30724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4"/>
            <a:endCxn id="31" idx="0"/>
          </p:cNvCxnSpPr>
          <p:nvPr/>
        </p:nvCxnSpPr>
        <p:spPr>
          <a:xfrm>
            <a:off x="4553700" y="3477015"/>
            <a:ext cx="0" cy="30724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0" y="0"/>
            <a:ext cx="320862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Analogical Reasoning</a:t>
            </a:r>
            <a:endParaRPr lang="en-US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39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Lesson Preview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Learning by recording cases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Nearest neighbor method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Cases in the real world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k-Nearest Neighbor</a:t>
            </a:r>
          </a:p>
        </p:txBody>
      </p:sp>
    </p:spTree>
    <p:extLst>
      <p:ext uri="{BB962C8B-B14F-4D97-AF65-F5344CB8AC3E}">
        <p14:creationId xmlns:p14="http://schemas.microsoft.com/office/powerpoint/2010/main" xmlns="" val="19671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55424" y="152235"/>
            <a:ext cx="4069125" cy="48390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Block World</a:t>
            </a:r>
            <a:endParaRPr 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7450" y="1184445"/>
            <a:ext cx="457200" cy="18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Blue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90155" y="796735"/>
            <a:ext cx="13716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Orange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15550" y="3685495"/>
            <a:ext cx="1828800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Purple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30765" y="1486195"/>
            <a:ext cx="9144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Black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36535" y="2098845"/>
            <a:ext cx="1371600" cy="13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Green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44230" y="582005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Red</a:t>
            </a:r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7430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338630" y="1025795"/>
            <a:ext cx="960120" cy="141732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0" y="0"/>
            <a:ext cx="4572000" cy="102533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What color is this block?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48075" y="3032610"/>
            <a:ext cx="3494855" cy="3401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424" y="152235"/>
            <a:ext cx="4069125" cy="48390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Block World</a:t>
            </a:r>
            <a:endParaRPr 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7450" y="1184445"/>
            <a:ext cx="457200" cy="18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Blue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90155" y="796735"/>
            <a:ext cx="13716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Orange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15550" y="3685495"/>
            <a:ext cx="1828800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Purple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30765" y="1486195"/>
            <a:ext cx="9144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Black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36535" y="2098845"/>
            <a:ext cx="1371600" cy="13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Green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44230" y="582005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Red</a:t>
            </a:r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345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338630" y="1025795"/>
            <a:ext cx="960120" cy="1417320"/>
          </a:xfrm>
          <a:prstGeom prst="rect">
            <a:avLst/>
          </a:prstGeom>
          <a:solidFill>
            <a:schemeClr val="tx1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0"/>
            <a:ext cx="4572000" cy="102533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What color is this block?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48075" y="3032610"/>
            <a:ext cx="3494855" cy="3401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Black</a:t>
            </a:r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5424" y="152235"/>
            <a:ext cx="4069125" cy="48390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Block World</a:t>
            </a:r>
            <a:endParaRPr 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7450" y="1184445"/>
            <a:ext cx="457200" cy="18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Blue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90155" y="796735"/>
            <a:ext cx="13716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Orange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15550" y="3685495"/>
            <a:ext cx="1828800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Purple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30765" y="1486195"/>
            <a:ext cx="9144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Black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36535" y="2098845"/>
            <a:ext cx="1371600" cy="13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Green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44230" y="582005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Red</a:t>
            </a:r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641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1580" y="0"/>
            <a:ext cx="4122420" cy="514350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endParaRPr lang="en-US" sz="2400" dirty="0" smtClean="0">
              <a:latin typeface="Segoe Print" panose="02000600000000000000" pitchFamily="2" charset="0"/>
            </a:endParaRP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Given new problem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Segoe Print" panose="02000600000000000000" pitchFamily="2" charset="0"/>
              <a:cs typeface="Courier New" panose="02070309020205020404" pitchFamily="49" charset="0"/>
            </a:endParaRPr>
          </a:p>
          <a:p>
            <a:pPr algn="ctr"/>
            <a:endParaRPr lang="en-US" sz="2400" dirty="0" smtClean="0">
              <a:latin typeface="Segoe Print" panose="02000600000000000000" pitchFamily="2" charset="0"/>
              <a:cs typeface="Courier New" panose="02070309020205020404" pitchFamily="49" charset="0"/>
            </a:endParaRPr>
          </a:p>
          <a:p>
            <a:pPr algn="ctr"/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  <a:p>
            <a:pPr algn="ctr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Retrieve most similar prior problem,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, from memory</a:t>
            </a:r>
          </a:p>
          <a:p>
            <a:pPr algn="ctr"/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  <a:p>
            <a:pPr algn="ctr"/>
            <a:endParaRPr lang="en-US" sz="2400" dirty="0" smtClean="0">
              <a:latin typeface="Segoe Print" panose="02000600000000000000" pitchFamily="2" charset="0"/>
              <a:cs typeface="Courier New" panose="02070309020205020404" pitchFamily="49" charset="0"/>
            </a:endParaRPr>
          </a:p>
          <a:p>
            <a:pPr algn="ctr"/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  <a:p>
            <a:pPr algn="ctr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Apply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’s solution to problem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algn="ctr"/>
            <a:endParaRPr lang="en-US" sz="2400" b="1" dirty="0">
              <a:latin typeface="Segoe Print" panose="02000600000000000000" pitchFamily="2" charset="0"/>
              <a:cs typeface="Courier New" panose="02070309020205020404" pitchFamily="49" charset="0"/>
            </a:endParaRPr>
          </a:p>
          <a:p>
            <a:pPr algn="ctr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lowchart: Card 1"/>
          <p:cNvSpPr/>
          <p:nvPr/>
        </p:nvSpPr>
        <p:spPr>
          <a:xfrm>
            <a:off x="1188720" y="1550670"/>
            <a:ext cx="1592580" cy="731520"/>
          </a:xfrm>
          <a:prstGeom prst="flowChartPunchedCar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ard 4"/>
          <p:cNvSpPr/>
          <p:nvPr/>
        </p:nvSpPr>
        <p:spPr>
          <a:xfrm>
            <a:off x="1341120" y="1703070"/>
            <a:ext cx="1592580" cy="731520"/>
          </a:xfrm>
          <a:prstGeom prst="flowChartPunchedCar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ard 5"/>
          <p:cNvSpPr/>
          <p:nvPr/>
        </p:nvSpPr>
        <p:spPr>
          <a:xfrm>
            <a:off x="1493520" y="1855470"/>
            <a:ext cx="1592580" cy="731520"/>
          </a:xfrm>
          <a:prstGeom prst="flowChartPunchedCar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ard 6"/>
          <p:cNvSpPr/>
          <p:nvPr/>
        </p:nvSpPr>
        <p:spPr>
          <a:xfrm>
            <a:off x="1645920" y="2007870"/>
            <a:ext cx="1592580" cy="731520"/>
          </a:xfrm>
          <a:prstGeom prst="flowChartPunchedCard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ard 7"/>
          <p:cNvSpPr/>
          <p:nvPr/>
        </p:nvSpPr>
        <p:spPr>
          <a:xfrm>
            <a:off x="1798320" y="2160270"/>
            <a:ext cx="1592580" cy="731520"/>
          </a:xfrm>
          <a:prstGeom prst="flowChartPunchedCard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ard 8"/>
          <p:cNvSpPr/>
          <p:nvPr/>
        </p:nvSpPr>
        <p:spPr>
          <a:xfrm>
            <a:off x="1950720" y="2312670"/>
            <a:ext cx="1592580" cy="731520"/>
          </a:xfrm>
          <a:prstGeom prst="flowChartPunchedCar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ard 9"/>
          <p:cNvSpPr/>
          <p:nvPr/>
        </p:nvSpPr>
        <p:spPr>
          <a:xfrm>
            <a:off x="2103120" y="2465070"/>
            <a:ext cx="1592580" cy="731520"/>
          </a:xfrm>
          <a:prstGeom prst="flowChartPunchedCar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ard 10"/>
          <p:cNvSpPr/>
          <p:nvPr/>
        </p:nvSpPr>
        <p:spPr>
          <a:xfrm>
            <a:off x="2255520" y="2617470"/>
            <a:ext cx="1592580" cy="731520"/>
          </a:xfrm>
          <a:prstGeom prst="flowChartPunchedCard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ard 11"/>
          <p:cNvSpPr/>
          <p:nvPr/>
        </p:nvSpPr>
        <p:spPr>
          <a:xfrm>
            <a:off x="2407920" y="2769870"/>
            <a:ext cx="1592580" cy="731520"/>
          </a:xfrm>
          <a:prstGeom prst="flowChartPunchedCar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Flowchart: Card 12"/>
          <p:cNvSpPr/>
          <p:nvPr/>
        </p:nvSpPr>
        <p:spPr>
          <a:xfrm>
            <a:off x="1943100" y="201930"/>
            <a:ext cx="1592580" cy="731520"/>
          </a:xfrm>
          <a:prstGeom prst="flowChartPunchedCard">
            <a:avLst/>
          </a:prstGeom>
          <a:solidFill>
            <a:srgbClr val="B381D9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66965" y="1028700"/>
            <a:ext cx="0" cy="407670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ard 16"/>
          <p:cNvSpPr/>
          <p:nvPr/>
        </p:nvSpPr>
        <p:spPr>
          <a:xfrm>
            <a:off x="3535680" y="4107950"/>
            <a:ext cx="1592580" cy="731520"/>
          </a:xfrm>
          <a:prstGeom prst="flowChartPunchedCard">
            <a:avLst/>
          </a:prstGeom>
          <a:solidFill>
            <a:srgbClr val="B381D9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Flowchart: Card 17"/>
          <p:cNvSpPr/>
          <p:nvPr/>
        </p:nvSpPr>
        <p:spPr>
          <a:xfrm>
            <a:off x="815340" y="4107950"/>
            <a:ext cx="1592580" cy="731520"/>
          </a:xfrm>
          <a:prstGeom prst="flowChartPunchedCar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66965" y="3647090"/>
            <a:ext cx="0" cy="407670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3"/>
            <a:endCxn id="17" idx="1"/>
          </p:cNvCxnSpPr>
          <p:nvPr/>
        </p:nvCxnSpPr>
        <p:spPr>
          <a:xfrm>
            <a:off x="2407920" y="4473710"/>
            <a:ext cx="1127760" cy="0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6621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xmlns="" val="3297240655"/>
              </p:ext>
            </p:extLst>
          </p:nvPr>
        </p:nvGraphicFramePr>
        <p:xfrm>
          <a:off x="4501590" y="384397"/>
          <a:ext cx="4301361" cy="4374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/>
          <p:cNvSpPr/>
          <p:nvPr/>
        </p:nvSpPr>
        <p:spPr>
          <a:xfrm>
            <a:off x="6131975" y="536285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53110" y="137860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 Narrow" panose="020B060602020203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131975" y="3078020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 Narrow" panose="020B060602020203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7759615" y="3071015"/>
            <a:ext cx="91440" cy="914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 Narrow" panose="020B060602020203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59615" y="1381195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 Narrow" panose="020B060602020203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551490" y="2233880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5707" y="505805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Blue</a:t>
            </a:r>
            <a:endParaRPr lang="en-US" sz="20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49676" y="134812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Black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30527" y="3039998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Red</a:t>
            </a:r>
            <a:endParaRPr lang="en-US" sz="2000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08466" y="3039997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Orange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52937" y="2195088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/>
                </a:solidFill>
                <a:latin typeface="Arial Narrow" panose="020B0606020202030204" pitchFamily="34" charset="0"/>
              </a:rPr>
              <a:t>Purple</a:t>
            </a:r>
            <a:endParaRPr lang="en-US" sz="2000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5424" y="152235"/>
            <a:ext cx="4069125" cy="48390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Block World</a:t>
            </a:r>
            <a:endParaRPr 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7450" y="1184445"/>
            <a:ext cx="457200" cy="18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Blue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90155" y="796735"/>
            <a:ext cx="13716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Orange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15550" y="3685495"/>
            <a:ext cx="1828800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Purple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30765" y="1486195"/>
            <a:ext cx="9144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Black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36535" y="2098845"/>
            <a:ext cx="1371600" cy="13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Green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4230" y="582005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Red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59030" y="1326466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Green</a:t>
            </a:r>
            <a:endParaRPr lang="en-US" sz="2000" dirty="0">
              <a:solidFill>
                <a:schemeClr val="accent3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703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2893</TotalTime>
  <Words>607</Words>
  <Application>Microsoft Office PowerPoint</Application>
  <PresentationFormat>On-screen Show (16:9)</PresentationFormat>
  <Paragraphs>502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Rochelle</cp:lastModifiedBy>
  <cp:revision>85</cp:revision>
  <dcterms:created xsi:type="dcterms:W3CDTF">2014-03-07T02:05:43Z</dcterms:created>
  <dcterms:modified xsi:type="dcterms:W3CDTF">2014-09-17T02:00:44Z</dcterms:modified>
</cp:coreProperties>
</file>