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407" r:id="rId2"/>
    <p:sldId id="406" r:id="rId3"/>
    <p:sldId id="277" r:id="rId4"/>
    <p:sldId id="408" r:id="rId5"/>
    <p:sldId id="354" r:id="rId6"/>
    <p:sldId id="355" r:id="rId7"/>
    <p:sldId id="427" r:id="rId8"/>
    <p:sldId id="362" r:id="rId9"/>
    <p:sldId id="361" r:id="rId10"/>
    <p:sldId id="429" r:id="rId11"/>
    <p:sldId id="364" r:id="rId12"/>
    <p:sldId id="365" r:id="rId13"/>
    <p:sldId id="366" r:id="rId14"/>
    <p:sldId id="367" r:id="rId15"/>
    <p:sldId id="369" r:id="rId16"/>
    <p:sldId id="368" r:id="rId17"/>
    <p:sldId id="370" r:id="rId18"/>
    <p:sldId id="371" r:id="rId19"/>
    <p:sldId id="372" r:id="rId20"/>
    <p:sldId id="373" r:id="rId21"/>
    <p:sldId id="430" r:id="rId22"/>
    <p:sldId id="374" r:id="rId23"/>
    <p:sldId id="375" r:id="rId24"/>
    <p:sldId id="431" r:id="rId25"/>
    <p:sldId id="377" r:id="rId26"/>
    <p:sldId id="378" r:id="rId27"/>
    <p:sldId id="379" r:id="rId28"/>
    <p:sldId id="409" r:id="rId29"/>
    <p:sldId id="381" r:id="rId30"/>
    <p:sldId id="382" r:id="rId31"/>
    <p:sldId id="383" r:id="rId32"/>
    <p:sldId id="410" r:id="rId33"/>
    <p:sldId id="385" r:id="rId34"/>
    <p:sldId id="386" r:id="rId35"/>
    <p:sldId id="387" r:id="rId36"/>
    <p:sldId id="388" r:id="rId37"/>
    <p:sldId id="389" r:id="rId38"/>
    <p:sldId id="411" r:id="rId39"/>
    <p:sldId id="413" r:id="rId40"/>
    <p:sldId id="432" r:id="rId41"/>
    <p:sldId id="405" r:id="rId42"/>
    <p:sldId id="414" r:id="rId43"/>
    <p:sldId id="415" r:id="rId44"/>
    <p:sldId id="417" r:id="rId45"/>
    <p:sldId id="416" r:id="rId46"/>
    <p:sldId id="403" r:id="rId47"/>
    <p:sldId id="421" r:id="rId48"/>
    <p:sldId id="420" r:id="rId49"/>
    <p:sldId id="419" r:id="rId50"/>
    <p:sldId id="418" r:id="rId51"/>
    <p:sldId id="307" r:id="rId52"/>
    <p:sldId id="333" r:id="rId5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7AFF"/>
    <a:srgbClr val="0066FF"/>
    <a:srgbClr val="558ED5"/>
    <a:srgbClr val="000099"/>
    <a:srgbClr val="003399"/>
    <a:srgbClr val="000000"/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617" autoAdjust="0"/>
    <p:restoredTop sz="86311" autoAdjust="0"/>
  </p:normalViewPr>
  <p:slideViewPr>
    <p:cSldViewPr snapToObjects="1">
      <p:cViewPr varScale="1">
        <p:scale>
          <a:sx n="98" d="100"/>
          <a:sy n="98" d="100"/>
        </p:scale>
        <p:origin x="-61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C27A9-1B37-41B0-AC59-C70E1E697DCC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4E628-57A2-4E3A-9022-979494FC3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07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558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80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578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190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66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49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391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27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650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361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54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888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276600" y="1189170"/>
            <a:ext cx="2743200" cy="2743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Case-Based Reasoning</a:t>
            </a:r>
            <a:endParaRPr lang="en-US" sz="28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596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04635" y="229045"/>
            <a:ext cx="2514600" cy="7315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Retrieval</a:t>
            </a:r>
          </a:p>
        </p:txBody>
      </p:sp>
      <p:sp>
        <p:nvSpPr>
          <p:cNvPr id="11" name="Oval 10"/>
          <p:cNvSpPr/>
          <p:nvPr/>
        </p:nvSpPr>
        <p:spPr>
          <a:xfrm>
            <a:off x="3304635" y="1457705"/>
            <a:ext cx="2514600" cy="7315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Adaptation</a:t>
            </a:r>
          </a:p>
        </p:txBody>
      </p:sp>
      <p:cxnSp>
        <p:nvCxnSpPr>
          <p:cNvPr id="5" name="Straight Arrow Connector 4"/>
          <p:cNvCxnSpPr>
            <a:stCxn id="3" idx="4"/>
            <a:endCxn id="11" idx="0"/>
          </p:cNvCxnSpPr>
          <p:nvPr/>
        </p:nvCxnSpPr>
        <p:spPr>
          <a:xfrm>
            <a:off x="4561935" y="960565"/>
            <a:ext cx="0" cy="4971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23415" y="240862"/>
            <a:ext cx="2838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Retrieving a case from memory similar to the current problem</a:t>
            </a:r>
            <a:endParaRPr lang="en-US" sz="2000" dirty="0">
              <a:solidFill>
                <a:schemeClr val="accent5"/>
              </a:solidFill>
              <a:latin typeface="Segoe Print" panose="020006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819235" y="594805"/>
            <a:ext cx="310896" cy="0"/>
          </a:xfrm>
          <a:prstGeom prst="line">
            <a:avLst/>
          </a:prstGeom>
          <a:ln w="38100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7020" y="1496410"/>
            <a:ext cx="2838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Adapting the solution to that case to fit the current problem</a:t>
            </a:r>
            <a:endParaRPr lang="en-US" sz="2000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cxnSp>
        <p:nvCxnSpPr>
          <p:cNvPr id="9" name="Straight Connector 8"/>
          <p:cNvCxnSpPr>
            <a:stCxn id="11" idx="2"/>
          </p:cNvCxnSpPr>
          <p:nvPr/>
        </p:nvCxnSpPr>
        <p:spPr>
          <a:xfrm flipH="1" flipV="1">
            <a:off x="2997395" y="1823464"/>
            <a:ext cx="307240" cy="1"/>
          </a:xfrm>
          <a:prstGeom prst="line">
            <a:avLst/>
          </a:prstGeom>
          <a:ln w="381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304635" y="2686665"/>
            <a:ext cx="2514600" cy="731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Evaluation</a:t>
            </a:r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4561935" y="2189225"/>
            <a:ext cx="0" cy="4974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6"/>
          </p:cNvCxnSpPr>
          <p:nvPr/>
        </p:nvCxnSpPr>
        <p:spPr>
          <a:xfrm>
            <a:off x="5819235" y="3052425"/>
            <a:ext cx="310896" cy="0"/>
          </a:xfrm>
          <a:prstGeom prst="line">
            <a:avLst/>
          </a:prstGeom>
          <a:ln w="381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23415" y="2746106"/>
            <a:ext cx="2838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Evaluating how well the adapted solution addresses the current problem</a:t>
            </a:r>
            <a:endParaRPr lang="en-US" sz="2000" dirty="0">
              <a:solidFill>
                <a:schemeClr val="accent3"/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304635" y="3915625"/>
            <a:ext cx="2514600" cy="731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Storage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4561935" y="3418185"/>
            <a:ext cx="0" cy="4974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993739" y="4281385"/>
            <a:ext cx="310896" cy="0"/>
          </a:xfrm>
          <a:prstGeom prst="line">
            <a:avLst/>
          </a:prstGeom>
          <a:ln w="381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20" y="3975602"/>
            <a:ext cx="2838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Storing the new problem and solution as a case</a:t>
            </a:r>
            <a:endParaRPr lang="en-US" sz="2000" dirty="0">
              <a:solidFill>
                <a:schemeClr val="accent4"/>
              </a:solidFill>
              <a:latin typeface="Segoe Print" panose="020006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0"/>
            <a:ext cx="6338629" cy="997145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97395" y="2686664"/>
            <a:ext cx="6146606" cy="2456835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3830" y="3361727"/>
            <a:ext cx="2803565" cy="162953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23415" y="164125"/>
            <a:ext cx="2379890" cy="134401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107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3085" y="532576"/>
            <a:ext cx="4897830" cy="4078348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 flipV="1">
            <a:off x="4193857" y="2075540"/>
            <a:ext cx="0" cy="6096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25600" y="1822721"/>
            <a:ext cx="4920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Office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5909145" y="3500628"/>
            <a:ext cx="0" cy="48768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09145" y="3169296"/>
            <a:ext cx="9281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Restaurant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253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3085" y="532576"/>
            <a:ext cx="4897830" cy="4078348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4198619" y="2136500"/>
            <a:ext cx="354331" cy="103413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193857" y="2075540"/>
            <a:ext cx="0" cy="6096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25600" y="1822721"/>
            <a:ext cx="4920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Office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5909145" y="3500628"/>
            <a:ext cx="0" cy="48768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552950" y="2857500"/>
            <a:ext cx="876300" cy="31313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29250" y="2857500"/>
            <a:ext cx="230981" cy="667512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32830" y="3250876"/>
            <a:ext cx="5578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Doctor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09145" y="3169296"/>
            <a:ext cx="9281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Restaurant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5968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3085" y="532576"/>
            <a:ext cx="4897830" cy="4078348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4198619" y="2136500"/>
            <a:ext cx="354331" cy="103413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193857" y="2075540"/>
            <a:ext cx="0" cy="6096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25600" y="1822721"/>
            <a:ext cx="4920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Office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5909145" y="3500628"/>
            <a:ext cx="0" cy="48768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552950" y="2857500"/>
            <a:ext cx="876300" cy="31313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29250" y="2857500"/>
            <a:ext cx="230981" cy="667512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32830" y="3250876"/>
            <a:ext cx="5578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Doctor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09145" y="3169296"/>
            <a:ext cx="9281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Restaurant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660231" y="3527875"/>
            <a:ext cx="40481" cy="11844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700712" y="3567113"/>
            <a:ext cx="208433" cy="79203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65153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3085" y="532576"/>
            <a:ext cx="4897830" cy="4078348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4198619" y="2136500"/>
            <a:ext cx="354331" cy="1034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193857" y="2075540"/>
            <a:ext cx="0" cy="6096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25600" y="1822721"/>
            <a:ext cx="4920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Office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552950" y="2857500"/>
            <a:ext cx="876300" cy="313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09145" y="3169296"/>
            <a:ext cx="9281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Restaurant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429250" y="2857500"/>
            <a:ext cx="271462" cy="78881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700712" y="3567113"/>
            <a:ext cx="208433" cy="7920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09728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3085" y="532576"/>
            <a:ext cx="4897830" cy="407834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368395" y="786622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Home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5909145" y="3500628"/>
            <a:ext cx="0" cy="48768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09145" y="3169296"/>
            <a:ext cx="9281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Restaurant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646997" y="1069700"/>
            <a:ext cx="0" cy="6096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13204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3085" y="532576"/>
            <a:ext cx="4897830" cy="407834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368395" y="786622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Home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5909145" y="3500628"/>
            <a:ext cx="0" cy="48768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09145" y="3169296"/>
            <a:ext cx="9281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Restaurant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646997" y="1069700"/>
            <a:ext cx="0" cy="6096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193857" y="2128880"/>
            <a:ext cx="0" cy="6096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25600" y="1822721"/>
            <a:ext cx="492058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Office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359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3085" y="532576"/>
            <a:ext cx="4897830" cy="407834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368395" y="786622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Home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09145" y="3169296"/>
            <a:ext cx="9281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Restaurant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639420" y="1130660"/>
            <a:ext cx="472875" cy="140537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646997" y="1069700"/>
            <a:ext cx="0" cy="6096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25600" y="1822721"/>
            <a:ext cx="492058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Office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112295" y="2136500"/>
            <a:ext cx="1091907" cy="39953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98619" y="2136500"/>
            <a:ext cx="354331" cy="103413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552950" y="2857500"/>
            <a:ext cx="876300" cy="31313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29250" y="2857500"/>
            <a:ext cx="271462" cy="78881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700712" y="3567113"/>
            <a:ext cx="208433" cy="7920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55566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3085" y="532576"/>
            <a:ext cx="4897830" cy="407834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368395" y="786622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Home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09145" y="3169296"/>
            <a:ext cx="9281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Restaurant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639420" y="1130660"/>
            <a:ext cx="472875" cy="140537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646997" y="1069700"/>
            <a:ext cx="0" cy="6096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112295" y="2136500"/>
            <a:ext cx="1091907" cy="39953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98619" y="2136500"/>
            <a:ext cx="354331" cy="1034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552950" y="2857500"/>
            <a:ext cx="876300" cy="313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29250" y="2857500"/>
            <a:ext cx="271462" cy="78881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700712" y="3567113"/>
            <a:ext cx="208433" cy="7920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5496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3085" y="532576"/>
            <a:ext cx="4897830" cy="407834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368395" y="786622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Home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09145" y="3169296"/>
            <a:ext cx="9281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Restaurant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639420" y="1130660"/>
            <a:ext cx="472875" cy="140537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646997" y="1069700"/>
            <a:ext cx="0" cy="6096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112295" y="2136500"/>
            <a:ext cx="1091907" cy="39953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98619" y="2136500"/>
            <a:ext cx="354331" cy="103413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552950" y="2857500"/>
            <a:ext cx="876300" cy="31313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29250" y="2857500"/>
            <a:ext cx="271462" cy="78881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700712" y="3567113"/>
            <a:ext cx="208433" cy="7920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1491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2"/>
          </p:cNvCxnSpPr>
          <p:nvPr/>
        </p:nvCxnSpPr>
        <p:spPr>
          <a:xfrm>
            <a:off x="0" y="2553450"/>
            <a:ext cx="2267700" cy="0"/>
          </a:xfrm>
          <a:prstGeom prst="straightConnector1">
            <a:avLst/>
          </a:prstGeom>
          <a:ln w="127000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76460" y="41114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Learning by Recording Cases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776460" y="15238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Case-Based Reasoning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776460" y="37842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Analogical Reasoning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776460" y="26540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Explanation-Based Learning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3" name="Straight Arrow Connector 32"/>
          <p:cNvCxnSpPr>
            <a:stCxn id="6" idx="4"/>
            <a:endCxn id="29" idx="0"/>
          </p:cNvCxnSpPr>
          <p:nvPr/>
        </p:nvCxnSpPr>
        <p:spPr>
          <a:xfrm>
            <a:off x="4553700" y="1234100"/>
            <a:ext cx="0" cy="28975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4"/>
            <a:endCxn id="32" idx="0"/>
          </p:cNvCxnSpPr>
          <p:nvPr/>
        </p:nvCxnSpPr>
        <p:spPr>
          <a:xfrm>
            <a:off x="4553700" y="2346815"/>
            <a:ext cx="0" cy="30724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4"/>
            <a:endCxn id="31" idx="0"/>
          </p:cNvCxnSpPr>
          <p:nvPr/>
        </p:nvCxnSpPr>
        <p:spPr>
          <a:xfrm>
            <a:off x="4553700" y="3477015"/>
            <a:ext cx="0" cy="30724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20862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Analogical Reasoning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5742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3085" y="532576"/>
            <a:ext cx="4897830" cy="407834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368395" y="786622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Home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09145" y="3169296"/>
            <a:ext cx="9281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Restaurant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639420" y="1130660"/>
            <a:ext cx="472875" cy="140537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112295" y="2136500"/>
            <a:ext cx="1091907" cy="39953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98619" y="2136500"/>
            <a:ext cx="354331" cy="103413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552950" y="2857500"/>
            <a:ext cx="876300" cy="31313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29250" y="2857500"/>
            <a:ext cx="271462" cy="78881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700712" y="3567113"/>
            <a:ext cx="208433" cy="7920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39377" y="1069700"/>
            <a:ext cx="0" cy="6096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916263" y="3570278"/>
            <a:ext cx="38317" cy="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75500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04635" y="229045"/>
            <a:ext cx="2514600" cy="7315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Retrieval</a:t>
            </a:r>
          </a:p>
        </p:txBody>
      </p:sp>
      <p:sp>
        <p:nvSpPr>
          <p:cNvPr id="11" name="Oval 10"/>
          <p:cNvSpPr/>
          <p:nvPr/>
        </p:nvSpPr>
        <p:spPr>
          <a:xfrm>
            <a:off x="3304635" y="1457705"/>
            <a:ext cx="2514600" cy="7315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Adaptation</a:t>
            </a:r>
          </a:p>
        </p:txBody>
      </p:sp>
      <p:cxnSp>
        <p:nvCxnSpPr>
          <p:cNvPr id="5" name="Straight Arrow Connector 4"/>
          <p:cNvCxnSpPr>
            <a:stCxn id="3" idx="4"/>
            <a:endCxn id="11" idx="0"/>
          </p:cNvCxnSpPr>
          <p:nvPr/>
        </p:nvCxnSpPr>
        <p:spPr>
          <a:xfrm>
            <a:off x="4561935" y="960565"/>
            <a:ext cx="0" cy="4971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23415" y="240862"/>
            <a:ext cx="2838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Retrieving a case from memory similar to the current problem</a:t>
            </a:r>
            <a:endParaRPr lang="en-US" sz="2000" dirty="0">
              <a:solidFill>
                <a:schemeClr val="accent5"/>
              </a:solidFill>
              <a:latin typeface="Segoe Print" panose="020006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819235" y="594805"/>
            <a:ext cx="310896" cy="0"/>
          </a:xfrm>
          <a:prstGeom prst="line">
            <a:avLst/>
          </a:prstGeom>
          <a:ln w="38100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7020" y="1496410"/>
            <a:ext cx="2838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Adapting the solution to that case to fit the current problem</a:t>
            </a:r>
            <a:endParaRPr lang="en-US" sz="2000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cxnSp>
        <p:nvCxnSpPr>
          <p:cNvPr id="9" name="Straight Connector 8"/>
          <p:cNvCxnSpPr>
            <a:stCxn id="11" idx="2"/>
          </p:cNvCxnSpPr>
          <p:nvPr/>
        </p:nvCxnSpPr>
        <p:spPr>
          <a:xfrm flipH="1" flipV="1">
            <a:off x="2997395" y="1823464"/>
            <a:ext cx="307240" cy="1"/>
          </a:xfrm>
          <a:prstGeom prst="line">
            <a:avLst/>
          </a:prstGeom>
          <a:ln w="381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304635" y="2686665"/>
            <a:ext cx="2514600" cy="731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Evaluation</a:t>
            </a:r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4561935" y="2189225"/>
            <a:ext cx="0" cy="4974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6"/>
          </p:cNvCxnSpPr>
          <p:nvPr/>
        </p:nvCxnSpPr>
        <p:spPr>
          <a:xfrm>
            <a:off x="5819235" y="3052425"/>
            <a:ext cx="310896" cy="0"/>
          </a:xfrm>
          <a:prstGeom prst="line">
            <a:avLst/>
          </a:prstGeom>
          <a:ln w="381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23415" y="2746106"/>
            <a:ext cx="2838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Evaluating how well the adapted solution addresses the current problem</a:t>
            </a:r>
            <a:endParaRPr lang="en-US" sz="2000" dirty="0">
              <a:solidFill>
                <a:schemeClr val="accent3"/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304635" y="3915625"/>
            <a:ext cx="2514600" cy="731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Storage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4561935" y="3418185"/>
            <a:ext cx="0" cy="4974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993739" y="4281385"/>
            <a:ext cx="310896" cy="0"/>
          </a:xfrm>
          <a:prstGeom prst="line">
            <a:avLst/>
          </a:prstGeom>
          <a:ln w="381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20" y="3975602"/>
            <a:ext cx="2838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Storing the new problem and solution as a case</a:t>
            </a:r>
            <a:endParaRPr lang="en-US" sz="2000" dirty="0">
              <a:solidFill>
                <a:schemeClr val="accent4"/>
              </a:solidFill>
              <a:latin typeface="Segoe Print" panose="020006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-1"/>
            <a:ext cx="9144000" cy="2203704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" y="3915625"/>
            <a:ext cx="6130130" cy="1227874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2203703"/>
            <a:ext cx="3304634" cy="1711923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326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3085" y="532576"/>
            <a:ext cx="4897830" cy="407834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368395" y="786622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Home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09145" y="3169296"/>
            <a:ext cx="9281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Restaurant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639420" y="1130660"/>
            <a:ext cx="472875" cy="140537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112295" y="2136500"/>
            <a:ext cx="1091907" cy="39953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98619" y="2136500"/>
            <a:ext cx="354331" cy="1034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552950" y="2857500"/>
            <a:ext cx="876300" cy="313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29250" y="2857500"/>
            <a:ext cx="271462" cy="78881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700712" y="3567113"/>
            <a:ext cx="208433" cy="7920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0504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3085" y="532576"/>
            <a:ext cx="4897830" cy="407834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368395" y="786622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Home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09145" y="3169296"/>
            <a:ext cx="9281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Restaurant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639420" y="1130660"/>
            <a:ext cx="472875" cy="140537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112295" y="2136500"/>
            <a:ext cx="1091907" cy="39953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98619" y="2136500"/>
            <a:ext cx="354331" cy="1034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552950" y="2857500"/>
            <a:ext cx="876300" cy="313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29250" y="2857500"/>
            <a:ext cx="271462" cy="78881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700712" y="3567113"/>
            <a:ext cx="208433" cy="7920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 rot="4305641">
            <a:off x="4276162" y="2432454"/>
            <a:ext cx="255270" cy="860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 rot="4305641">
            <a:off x="2873389" y="1878802"/>
            <a:ext cx="255270" cy="860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5637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04635" y="229045"/>
            <a:ext cx="2514600" cy="7315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Retrieval</a:t>
            </a:r>
          </a:p>
        </p:txBody>
      </p:sp>
      <p:sp>
        <p:nvSpPr>
          <p:cNvPr id="11" name="Oval 10"/>
          <p:cNvSpPr/>
          <p:nvPr/>
        </p:nvSpPr>
        <p:spPr>
          <a:xfrm>
            <a:off x="3304635" y="1457705"/>
            <a:ext cx="2514600" cy="7315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Adaptation</a:t>
            </a:r>
          </a:p>
        </p:txBody>
      </p:sp>
      <p:cxnSp>
        <p:nvCxnSpPr>
          <p:cNvPr id="5" name="Straight Arrow Connector 4"/>
          <p:cNvCxnSpPr>
            <a:stCxn id="3" idx="4"/>
            <a:endCxn id="11" idx="0"/>
          </p:cNvCxnSpPr>
          <p:nvPr/>
        </p:nvCxnSpPr>
        <p:spPr>
          <a:xfrm>
            <a:off x="4561935" y="960565"/>
            <a:ext cx="0" cy="4971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23415" y="240862"/>
            <a:ext cx="2838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Retrieving a case from memory similar to the current problem</a:t>
            </a:r>
            <a:endParaRPr lang="en-US" sz="2000" dirty="0">
              <a:solidFill>
                <a:schemeClr val="accent5"/>
              </a:solidFill>
              <a:latin typeface="Segoe Print" panose="020006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819235" y="594805"/>
            <a:ext cx="310896" cy="0"/>
          </a:xfrm>
          <a:prstGeom prst="line">
            <a:avLst/>
          </a:prstGeom>
          <a:ln w="38100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7020" y="1496410"/>
            <a:ext cx="2838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Adapting the solution to that case to fit the current problem</a:t>
            </a:r>
            <a:endParaRPr lang="en-US" sz="2000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cxnSp>
        <p:nvCxnSpPr>
          <p:cNvPr id="9" name="Straight Connector 8"/>
          <p:cNvCxnSpPr>
            <a:stCxn id="11" idx="2"/>
          </p:cNvCxnSpPr>
          <p:nvPr/>
        </p:nvCxnSpPr>
        <p:spPr>
          <a:xfrm flipH="1" flipV="1">
            <a:off x="2997395" y="1823464"/>
            <a:ext cx="307240" cy="1"/>
          </a:xfrm>
          <a:prstGeom prst="line">
            <a:avLst/>
          </a:prstGeom>
          <a:ln w="381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304635" y="2686665"/>
            <a:ext cx="2514600" cy="731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Evaluation</a:t>
            </a:r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4561935" y="2189225"/>
            <a:ext cx="0" cy="4974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6"/>
          </p:cNvCxnSpPr>
          <p:nvPr/>
        </p:nvCxnSpPr>
        <p:spPr>
          <a:xfrm>
            <a:off x="5819235" y="3052425"/>
            <a:ext cx="310896" cy="0"/>
          </a:xfrm>
          <a:prstGeom prst="line">
            <a:avLst/>
          </a:prstGeom>
          <a:ln w="381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23415" y="2746106"/>
            <a:ext cx="2838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Evaluating how well the adapted solution addresses the current problem</a:t>
            </a:r>
            <a:endParaRPr lang="en-US" sz="2000" dirty="0">
              <a:solidFill>
                <a:schemeClr val="accent3"/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304635" y="3915625"/>
            <a:ext cx="2514600" cy="731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Storage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4561935" y="3418185"/>
            <a:ext cx="0" cy="4974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993739" y="4281385"/>
            <a:ext cx="310896" cy="0"/>
          </a:xfrm>
          <a:prstGeom prst="line">
            <a:avLst/>
          </a:prstGeom>
          <a:ln w="381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20" y="3975602"/>
            <a:ext cx="2838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Storing the new problem and solution as a case</a:t>
            </a:r>
            <a:endParaRPr lang="en-US" sz="2000" dirty="0">
              <a:solidFill>
                <a:schemeClr val="accent4"/>
              </a:solidFill>
              <a:latin typeface="Segoe Print" panose="020006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-1"/>
            <a:ext cx="9144000" cy="3915626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23415" y="3915625"/>
            <a:ext cx="2838812" cy="1094695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089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9525" y="532576"/>
            <a:ext cx="4897830" cy="4078348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6195059" y="2136500"/>
            <a:ext cx="354331" cy="1034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190297" y="2075540"/>
            <a:ext cx="0" cy="6096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2040" y="1822721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X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549390" y="2857500"/>
            <a:ext cx="876300" cy="313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25690" y="2857500"/>
            <a:ext cx="271462" cy="78881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697152" y="3567113"/>
            <a:ext cx="208433" cy="7920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64148" y="4557997"/>
            <a:ext cx="5036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730146" y="2328525"/>
            <a:ext cx="4523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8463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489972" y="689906"/>
            <a:ext cx="425583" cy="145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915556" y="689906"/>
            <a:ext cx="477624" cy="1390354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393180" y="1257300"/>
            <a:ext cx="2362200" cy="82296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301075" y="3794760"/>
            <a:ext cx="726345" cy="266700"/>
          </a:xfrm>
          <a:prstGeom prst="line">
            <a:avLst/>
          </a:prstGeom>
          <a:ln w="12700">
            <a:solidFill>
              <a:schemeClr val="tx2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027420" y="3642360"/>
            <a:ext cx="198120" cy="1524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225540" y="3009900"/>
            <a:ext cx="1714500" cy="632460"/>
          </a:xfrm>
          <a:prstGeom prst="line">
            <a:avLst/>
          </a:prstGeom>
          <a:ln w="12700">
            <a:solidFill>
              <a:schemeClr val="tx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48500" y="746760"/>
            <a:ext cx="695325" cy="1998821"/>
          </a:xfrm>
          <a:prstGeom prst="line">
            <a:avLst/>
          </a:prstGeom>
          <a:ln w="12700">
            <a:solidFill>
              <a:schemeClr val="tx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743826" y="2543175"/>
            <a:ext cx="535780" cy="202406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9606" y="2543175"/>
            <a:ext cx="381000" cy="50006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593931" y="2593181"/>
            <a:ext cx="66675" cy="238125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593931" y="2831306"/>
            <a:ext cx="185738" cy="76200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761546" y="1539240"/>
            <a:ext cx="608173" cy="17659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369720" y="3226594"/>
            <a:ext cx="240505" cy="7858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5610226" y="3226594"/>
            <a:ext cx="371927" cy="10477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22265" y="61309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48228" y="4135844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62044" y="558362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86036" y="2828467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09600" y="106679"/>
            <a:ext cx="224790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Is the origin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North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09600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141220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9" name="Straight Arrow Connector 58"/>
          <p:cNvCxnSpPr>
            <a:stCxn id="54" idx="4"/>
            <a:endCxn id="56" idx="7"/>
          </p:cNvCxnSpPr>
          <p:nvPr/>
        </p:nvCxnSpPr>
        <p:spPr>
          <a:xfrm flipH="1">
            <a:off x="1220983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4"/>
            <a:endCxn id="57" idx="1"/>
          </p:cNvCxnSpPr>
          <p:nvPr/>
        </p:nvCxnSpPr>
        <p:spPr>
          <a:xfrm>
            <a:off x="1733550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051560" y="199934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583180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64" name="Oval 63"/>
          <p:cNvSpPr/>
          <p:nvPr/>
        </p:nvSpPr>
        <p:spPr>
          <a:xfrm>
            <a:off x="609600" y="199934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141220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56" idx="4"/>
            <a:endCxn id="64" idx="0"/>
          </p:cNvCxnSpPr>
          <p:nvPr/>
        </p:nvCxnSpPr>
        <p:spPr>
          <a:xfrm flipH="1">
            <a:off x="746760" y="1638300"/>
            <a:ext cx="220980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6" idx="4"/>
            <a:endCxn id="62" idx="0"/>
          </p:cNvCxnSpPr>
          <p:nvPr/>
        </p:nvCxnSpPr>
        <p:spPr>
          <a:xfrm>
            <a:off x="967740" y="1638300"/>
            <a:ext cx="220980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4"/>
            <a:endCxn id="65" idx="0"/>
          </p:cNvCxnSpPr>
          <p:nvPr/>
        </p:nvCxnSpPr>
        <p:spPr>
          <a:xfrm flipH="1">
            <a:off x="2278380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4"/>
            <a:endCxn id="63" idx="0"/>
          </p:cNvCxnSpPr>
          <p:nvPr/>
        </p:nvCxnSpPr>
        <p:spPr>
          <a:xfrm>
            <a:off x="2499360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82040" y="761943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20313" y="76194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4157" y="159228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44827" y="1594949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05840" y="1594949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41270" y="159228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5553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9525" y="532576"/>
            <a:ext cx="4897830" cy="4078348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6195059" y="2136500"/>
            <a:ext cx="354331" cy="1034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190297" y="2075540"/>
            <a:ext cx="0" cy="6096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2040" y="1822721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X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549390" y="2857500"/>
            <a:ext cx="876300" cy="313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25690" y="2857500"/>
            <a:ext cx="271462" cy="78881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697152" y="3567113"/>
            <a:ext cx="208433" cy="7920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64148" y="4557997"/>
            <a:ext cx="5036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730146" y="2328525"/>
            <a:ext cx="4523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8463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5915556" y="689906"/>
            <a:ext cx="477624" cy="1390354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393180" y="1257300"/>
            <a:ext cx="2362200" cy="82296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301075" y="3794760"/>
            <a:ext cx="726345" cy="266700"/>
          </a:xfrm>
          <a:prstGeom prst="line">
            <a:avLst/>
          </a:prstGeom>
          <a:ln w="12700">
            <a:solidFill>
              <a:schemeClr val="tx2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027420" y="3642360"/>
            <a:ext cx="198120" cy="1524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225540" y="3009900"/>
            <a:ext cx="1714500" cy="632460"/>
          </a:xfrm>
          <a:prstGeom prst="line">
            <a:avLst/>
          </a:prstGeom>
          <a:ln w="12700">
            <a:solidFill>
              <a:schemeClr val="tx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48500" y="746760"/>
            <a:ext cx="695325" cy="1998821"/>
          </a:xfrm>
          <a:prstGeom prst="line">
            <a:avLst/>
          </a:prstGeom>
          <a:ln w="12700">
            <a:solidFill>
              <a:schemeClr val="tx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743826" y="2543175"/>
            <a:ext cx="535780" cy="202406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9606" y="2543175"/>
            <a:ext cx="381000" cy="50006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593931" y="2593181"/>
            <a:ext cx="66675" cy="238125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593931" y="2831306"/>
            <a:ext cx="185738" cy="76200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761546" y="1539240"/>
            <a:ext cx="608173" cy="17659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369720" y="3226594"/>
            <a:ext cx="240505" cy="7858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5610226" y="3226594"/>
            <a:ext cx="371927" cy="10477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862044" y="558362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86036" y="2828467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09600" y="106679"/>
            <a:ext cx="224790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Is the origin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North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09600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141220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9" name="Straight Arrow Connector 58"/>
          <p:cNvCxnSpPr>
            <a:stCxn id="54" idx="4"/>
            <a:endCxn id="56" idx="7"/>
          </p:cNvCxnSpPr>
          <p:nvPr/>
        </p:nvCxnSpPr>
        <p:spPr>
          <a:xfrm flipH="1">
            <a:off x="1220983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4"/>
            <a:endCxn id="57" idx="1"/>
          </p:cNvCxnSpPr>
          <p:nvPr/>
        </p:nvCxnSpPr>
        <p:spPr>
          <a:xfrm>
            <a:off x="1733550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051560" y="199934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583180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64" name="Oval 63"/>
          <p:cNvSpPr/>
          <p:nvPr/>
        </p:nvSpPr>
        <p:spPr>
          <a:xfrm>
            <a:off x="609600" y="199934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141220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56" idx="4"/>
            <a:endCxn id="64" idx="0"/>
          </p:cNvCxnSpPr>
          <p:nvPr/>
        </p:nvCxnSpPr>
        <p:spPr>
          <a:xfrm flipH="1">
            <a:off x="746760" y="1638300"/>
            <a:ext cx="220980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6" idx="4"/>
            <a:endCxn id="62" idx="0"/>
          </p:cNvCxnSpPr>
          <p:nvPr/>
        </p:nvCxnSpPr>
        <p:spPr>
          <a:xfrm>
            <a:off x="967740" y="1638300"/>
            <a:ext cx="220980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4"/>
            <a:endCxn id="65" idx="0"/>
          </p:cNvCxnSpPr>
          <p:nvPr/>
        </p:nvCxnSpPr>
        <p:spPr>
          <a:xfrm flipH="1">
            <a:off x="2278380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4"/>
            <a:endCxn id="63" idx="0"/>
          </p:cNvCxnSpPr>
          <p:nvPr/>
        </p:nvCxnSpPr>
        <p:spPr>
          <a:xfrm>
            <a:off x="2499360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82040" y="761943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20313" y="76194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4157" y="159228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44827" y="1594949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74420" y="1541609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41270" y="159228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365123" y="1994620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X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9" name="Straight Arrow Connector 48"/>
          <p:cNvCxnSpPr>
            <a:stCxn id="56" idx="4"/>
            <a:endCxn id="48" idx="0"/>
          </p:cNvCxnSpPr>
          <p:nvPr/>
        </p:nvCxnSpPr>
        <p:spPr>
          <a:xfrm>
            <a:off x="967740" y="1638300"/>
            <a:ext cx="534543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489972" y="689906"/>
            <a:ext cx="425583" cy="145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22265" y="61309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048228" y="4135844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809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609600" y="106679"/>
            <a:ext cx="224790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Is the origin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North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09600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141220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9" name="Straight Arrow Connector 58"/>
          <p:cNvCxnSpPr>
            <a:stCxn id="54" idx="4"/>
            <a:endCxn id="56" idx="7"/>
          </p:cNvCxnSpPr>
          <p:nvPr/>
        </p:nvCxnSpPr>
        <p:spPr>
          <a:xfrm flipH="1">
            <a:off x="1220983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4"/>
            <a:endCxn id="57" idx="1"/>
          </p:cNvCxnSpPr>
          <p:nvPr/>
        </p:nvCxnSpPr>
        <p:spPr>
          <a:xfrm>
            <a:off x="1733550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396746" y="2966966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583180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64" name="Oval 63"/>
          <p:cNvSpPr/>
          <p:nvPr/>
        </p:nvSpPr>
        <p:spPr>
          <a:xfrm>
            <a:off x="609600" y="199934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141220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56" idx="4"/>
            <a:endCxn id="64" idx="0"/>
          </p:cNvCxnSpPr>
          <p:nvPr/>
        </p:nvCxnSpPr>
        <p:spPr>
          <a:xfrm flipH="1">
            <a:off x="746760" y="1638300"/>
            <a:ext cx="220980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4"/>
            <a:endCxn id="65" idx="0"/>
          </p:cNvCxnSpPr>
          <p:nvPr/>
        </p:nvCxnSpPr>
        <p:spPr>
          <a:xfrm flipH="1">
            <a:off x="2278380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4"/>
            <a:endCxn id="63" idx="0"/>
          </p:cNvCxnSpPr>
          <p:nvPr/>
        </p:nvCxnSpPr>
        <p:spPr>
          <a:xfrm>
            <a:off x="2499360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82040" y="761943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20313" y="76194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4157" y="159228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44827" y="1594949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1560" y="1594949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41270" y="159228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967740" y="2966966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X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954786" y="1999340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</a:t>
            </a:r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3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0" name="Straight Arrow Connector 59"/>
          <p:cNvCxnSpPr>
            <a:stCxn id="56" idx="4"/>
            <a:endCxn id="55" idx="0"/>
          </p:cNvCxnSpPr>
          <p:nvPr/>
        </p:nvCxnSpPr>
        <p:spPr>
          <a:xfrm>
            <a:off x="967740" y="1638300"/>
            <a:ext cx="345186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64298" y="255240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345980" y="257121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9525" y="532576"/>
            <a:ext cx="4897830" cy="4078348"/>
          </a:xfrm>
          <a:prstGeom prst="rect">
            <a:avLst/>
          </a:prstGeom>
        </p:spPr>
      </p:pic>
      <p:cxnSp>
        <p:nvCxnSpPr>
          <p:cNvPr id="93" name="Straight Connector 92"/>
          <p:cNvCxnSpPr/>
          <p:nvPr/>
        </p:nvCxnSpPr>
        <p:spPr>
          <a:xfrm>
            <a:off x="6195059" y="2136500"/>
            <a:ext cx="354331" cy="1034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190297" y="2075540"/>
            <a:ext cx="0" cy="6096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922040" y="1822721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X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6549390" y="2857500"/>
            <a:ext cx="876300" cy="313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425690" y="2857500"/>
            <a:ext cx="271462" cy="78881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7697152" y="3567113"/>
            <a:ext cx="208433" cy="7920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064148" y="4557997"/>
            <a:ext cx="5036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0146" y="2328525"/>
            <a:ext cx="4523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8463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 flipH="1" flipV="1">
            <a:off x="5915556" y="689906"/>
            <a:ext cx="477624" cy="1390354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393180" y="1257300"/>
            <a:ext cx="2362200" cy="82296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301075" y="3794760"/>
            <a:ext cx="726345" cy="266700"/>
          </a:xfrm>
          <a:prstGeom prst="line">
            <a:avLst/>
          </a:prstGeom>
          <a:ln w="12700">
            <a:solidFill>
              <a:schemeClr val="tx2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027420" y="3642360"/>
            <a:ext cx="198120" cy="1524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225540" y="3009900"/>
            <a:ext cx="1714500" cy="632460"/>
          </a:xfrm>
          <a:prstGeom prst="line">
            <a:avLst/>
          </a:prstGeom>
          <a:ln w="12700">
            <a:solidFill>
              <a:schemeClr val="tx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048500" y="746760"/>
            <a:ext cx="695325" cy="1998821"/>
          </a:xfrm>
          <a:prstGeom prst="line">
            <a:avLst/>
          </a:prstGeom>
          <a:ln w="12700">
            <a:solidFill>
              <a:schemeClr val="tx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7743826" y="2543175"/>
            <a:ext cx="535780" cy="202406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279606" y="2543175"/>
            <a:ext cx="381000" cy="50006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8593931" y="2593181"/>
            <a:ext cx="66675" cy="238125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8593931" y="2831306"/>
            <a:ext cx="185738" cy="76200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761546" y="1539240"/>
            <a:ext cx="608173" cy="17659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5369720" y="3226594"/>
            <a:ext cx="240505" cy="7858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 flipV="1">
            <a:off x="5610226" y="3226594"/>
            <a:ext cx="371927" cy="10477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862044" y="558362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986036" y="2828467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5489972" y="689906"/>
            <a:ext cx="425583" cy="145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322265" y="61309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48228" y="4135844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312926" y="2582565"/>
            <a:ext cx="220980" cy="37323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1104900" y="2582565"/>
            <a:ext cx="208026" cy="37323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20166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9525" y="532576"/>
            <a:ext cx="4897830" cy="407834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433319" y="102319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Y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4148" y="4557997"/>
            <a:ext cx="5036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730146" y="2328525"/>
            <a:ext cx="4523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8463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5915556" y="689906"/>
            <a:ext cx="477624" cy="1390354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393180" y="1257300"/>
            <a:ext cx="2362200" cy="82296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301075" y="3794760"/>
            <a:ext cx="726345" cy="2667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027420" y="3642360"/>
            <a:ext cx="198120" cy="1524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225540" y="3009900"/>
            <a:ext cx="1714500" cy="63246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48500" y="746760"/>
            <a:ext cx="695325" cy="1998821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743826" y="2543175"/>
            <a:ext cx="535780" cy="20240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9606" y="2543175"/>
            <a:ext cx="381000" cy="5000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593931" y="2593181"/>
            <a:ext cx="66675" cy="23812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593931" y="2831306"/>
            <a:ext cx="185738" cy="762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761546" y="1539240"/>
            <a:ext cx="608173" cy="176593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369720" y="3226594"/>
            <a:ext cx="240505" cy="78581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5610226" y="3226594"/>
            <a:ext cx="371927" cy="104775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862044" y="558362"/>
            <a:ext cx="13625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86036" y="2828467"/>
            <a:ext cx="13625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09600" y="106679"/>
            <a:ext cx="224790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Is the origin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North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09600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141220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9" name="Straight Arrow Connector 58"/>
          <p:cNvCxnSpPr>
            <a:stCxn id="54" idx="4"/>
            <a:endCxn id="56" idx="7"/>
          </p:cNvCxnSpPr>
          <p:nvPr/>
        </p:nvCxnSpPr>
        <p:spPr>
          <a:xfrm flipH="1">
            <a:off x="1220983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4"/>
            <a:endCxn id="57" idx="1"/>
          </p:cNvCxnSpPr>
          <p:nvPr/>
        </p:nvCxnSpPr>
        <p:spPr>
          <a:xfrm>
            <a:off x="1733550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583180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64" name="Oval 63"/>
          <p:cNvSpPr/>
          <p:nvPr/>
        </p:nvSpPr>
        <p:spPr>
          <a:xfrm>
            <a:off x="609600" y="199934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141220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56" idx="4"/>
            <a:endCxn id="64" idx="0"/>
          </p:cNvCxnSpPr>
          <p:nvPr/>
        </p:nvCxnSpPr>
        <p:spPr>
          <a:xfrm flipH="1">
            <a:off x="746760" y="1638300"/>
            <a:ext cx="220980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4"/>
            <a:endCxn id="65" idx="0"/>
          </p:cNvCxnSpPr>
          <p:nvPr/>
        </p:nvCxnSpPr>
        <p:spPr>
          <a:xfrm flipH="1">
            <a:off x="2278380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4"/>
            <a:endCxn id="63" idx="0"/>
          </p:cNvCxnSpPr>
          <p:nvPr/>
        </p:nvCxnSpPr>
        <p:spPr>
          <a:xfrm>
            <a:off x="2499360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82040" y="761943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20313" y="76194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4157" y="159228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44827" y="1594949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1560" y="1594949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41270" y="159228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954786" y="1999340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</a:t>
            </a:r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3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0" name="Straight Arrow Connector 59"/>
          <p:cNvCxnSpPr>
            <a:stCxn id="56" idx="4"/>
            <a:endCxn id="55" idx="0"/>
          </p:cNvCxnSpPr>
          <p:nvPr/>
        </p:nvCxnSpPr>
        <p:spPr>
          <a:xfrm>
            <a:off x="967740" y="1638300"/>
            <a:ext cx="345186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5" idx="4"/>
          </p:cNvCxnSpPr>
          <p:nvPr/>
        </p:nvCxnSpPr>
        <p:spPr>
          <a:xfrm>
            <a:off x="1312926" y="2582565"/>
            <a:ext cx="220980" cy="37323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5" idx="4"/>
          </p:cNvCxnSpPr>
          <p:nvPr/>
        </p:nvCxnSpPr>
        <p:spPr>
          <a:xfrm flipH="1">
            <a:off x="1104900" y="2582565"/>
            <a:ext cx="208026" cy="37323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64298" y="255240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345980" y="257121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6195059" y="2136500"/>
            <a:ext cx="354331" cy="103413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026379" y="187229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X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6549390" y="2857500"/>
            <a:ext cx="876300" cy="31313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425690" y="2857500"/>
            <a:ext cx="271462" cy="78881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7697152" y="3567113"/>
            <a:ext cx="208433" cy="79203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643510" y="1130660"/>
            <a:ext cx="472875" cy="140537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651087" y="1069700"/>
            <a:ext cx="0" cy="6096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116385" y="2136500"/>
            <a:ext cx="1091907" cy="39953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202709" y="2136500"/>
            <a:ext cx="354331" cy="1034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6557040" y="2857500"/>
            <a:ext cx="876300" cy="313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433340" y="2857500"/>
            <a:ext cx="271462" cy="78881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7704802" y="3567113"/>
            <a:ext cx="208433" cy="7920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489972" y="689906"/>
            <a:ext cx="425583" cy="145455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322265" y="61309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396746" y="2966966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967740" y="2966966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X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048228" y="4135844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89716" y="3219059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61930" y="3224635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3770" y="2226105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139970" y="2226105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574940" y="2226105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-1" y="3552928"/>
            <a:ext cx="3765495" cy="138508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Under which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branch should case 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Y be stored?</a:t>
            </a:r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011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609600" y="106679"/>
            <a:ext cx="224790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Is the origin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North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09600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141220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9" name="Straight Arrow Connector 58"/>
          <p:cNvCxnSpPr>
            <a:stCxn id="54" idx="4"/>
            <a:endCxn id="56" idx="7"/>
          </p:cNvCxnSpPr>
          <p:nvPr/>
        </p:nvCxnSpPr>
        <p:spPr>
          <a:xfrm flipH="1">
            <a:off x="1220983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4"/>
            <a:endCxn id="57" idx="1"/>
          </p:cNvCxnSpPr>
          <p:nvPr/>
        </p:nvCxnSpPr>
        <p:spPr>
          <a:xfrm>
            <a:off x="1733550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583180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64" name="Oval 63"/>
          <p:cNvSpPr/>
          <p:nvPr/>
        </p:nvSpPr>
        <p:spPr>
          <a:xfrm>
            <a:off x="609600" y="199934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141220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56" idx="4"/>
            <a:endCxn id="64" idx="0"/>
          </p:cNvCxnSpPr>
          <p:nvPr/>
        </p:nvCxnSpPr>
        <p:spPr>
          <a:xfrm flipH="1">
            <a:off x="746760" y="1638300"/>
            <a:ext cx="220980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4"/>
            <a:endCxn id="65" idx="0"/>
          </p:cNvCxnSpPr>
          <p:nvPr/>
        </p:nvCxnSpPr>
        <p:spPr>
          <a:xfrm flipH="1">
            <a:off x="2278380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4"/>
            <a:endCxn id="63" idx="0"/>
          </p:cNvCxnSpPr>
          <p:nvPr/>
        </p:nvCxnSpPr>
        <p:spPr>
          <a:xfrm>
            <a:off x="2499360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82040" y="761943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20313" y="76194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4157" y="159228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44827" y="1594949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1560" y="1594949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41270" y="159228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954786" y="1999340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</a:t>
            </a:r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3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0" name="Straight Arrow Connector 59"/>
          <p:cNvCxnSpPr>
            <a:stCxn id="56" idx="4"/>
            <a:endCxn id="55" idx="0"/>
          </p:cNvCxnSpPr>
          <p:nvPr/>
        </p:nvCxnSpPr>
        <p:spPr>
          <a:xfrm>
            <a:off x="967740" y="1638300"/>
            <a:ext cx="345186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5" idx="4"/>
          </p:cNvCxnSpPr>
          <p:nvPr/>
        </p:nvCxnSpPr>
        <p:spPr>
          <a:xfrm>
            <a:off x="1312926" y="2582565"/>
            <a:ext cx="220980" cy="37323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5" idx="4"/>
          </p:cNvCxnSpPr>
          <p:nvPr/>
        </p:nvCxnSpPr>
        <p:spPr>
          <a:xfrm flipH="1">
            <a:off x="1104900" y="2582565"/>
            <a:ext cx="208026" cy="37323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64298" y="255240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50585" y="249440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1733550" y="2955800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Y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3" name="Straight Arrow Connector 92"/>
          <p:cNvCxnSpPr>
            <a:stCxn id="55" idx="4"/>
            <a:endCxn id="92" idx="0"/>
          </p:cNvCxnSpPr>
          <p:nvPr/>
        </p:nvCxnSpPr>
        <p:spPr>
          <a:xfrm>
            <a:off x="1312926" y="2582565"/>
            <a:ext cx="557784" cy="37323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1396746" y="2966966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967740" y="2966966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X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9525" y="532576"/>
            <a:ext cx="4897830" cy="4078348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4433319" y="102319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Y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064148" y="4557997"/>
            <a:ext cx="5036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 rot="16200000">
            <a:off x="1730146" y="2328525"/>
            <a:ext cx="4523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8463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H="1" flipV="1">
            <a:off x="5915556" y="689906"/>
            <a:ext cx="477624" cy="1390354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393180" y="1257300"/>
            <a:ext cx="2362200" cy="82296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301075" y="3794760"/>
            <a:ext cx="726345" cy="2667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027420" y="3642360"/>
            <a:ext cx="198120" cy="1524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225540" y="3009900"/>
            <a:ext cx="1714500" cy="63246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7048500" y="746760"/>
            <a:ext cx="695325" cy="1998821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7743826" y="2543175"/>
            <a:ext cx="535780" cy="20240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8279606" y="2543175"/>
            <a:ext cx="381000" cy="5000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8593931" y="2593181"/>
            <a:ext cx="66675" cy="23812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593931" y="2831306"/>
            <a:ext cx="185738" cy="762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761546" y="1539240"/>
            <a:ext cx="608173" cy="176593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5369720" y="3226594"/>
            <a:ext cx="240505" cy="78581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5610226" y="3226594"/>
            <a:ext cx="371927" cy="104775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862044" y="558362"/>
            <a:ext cx="13625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986036" y="2828467"/>
            <a:ext cx="13625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6195059" y="2136500"/>
            <a:ext cx="354331" cy="103413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026379" y="187229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X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6549390" y="2857500"/>
            <a:ext cx="876300" cy="31313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425690" y="2857500"/>
            <a:ext cx="271462" cy="78881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7697152" y="3567113"/>
            <a:ext cx="208433" cy="79203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643510" y="1130660"/>
            <a:ext cx="472875" cy="140537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4651087" y="1069700"/>
            <a:ext cx="0" cy="6096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5116385" y="2136500"/>
            <a:ext cx="1091907" cy="39953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6202709" y="2136500"/>
            <a:ext cx="354331" cy="1034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6557040" y="2857500"/>
            <a:ext cx="876300" cy="313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433340" y="2857500"/>
            <a:ext cx="271462" cy="78881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7704802" y="3567113"/>
            <a:ext cx="208433" cy="7920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5489972" y="689906"/>
            <a:ext cx="425583" cy="145455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322265" y="61309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048228" y="4135844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-1" y="3552928"/>
            <a:ext cx="3765495" cy="138508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Under which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branch should case 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Y be stored?</a:t>
            </a:r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Lesson Preview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Need for case-based reasoning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Case adaptation, evaluation, and storage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Case </a:t>
            </a:r>
            <a:r>
              <a:rPr lang="en-US" sz="2400" dirty="0" smtClean="0">
                <a:latin typeface="Segoe Print" panose="02000600000000000000" pitchFamily="2" charset="0"/>
              </a:rPr>
              <a:t>retrieval revisited</a:t>
            </a: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Advanced case-based reasoning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17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609600" y="106679"/>
            <a:ext cx="224790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Is the origin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North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09600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141220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9" name="Straight Arrow Connector 58"/>
          <p:cNvCxnSpPr>
            <a:stCxn id="54" idx="4"/>
            <a:endCxn id="56" idx="7"/>
          </p:cNvCxnSpPr>
          <p:nvPr/>
        </p:nvCxnSpPr>
        <p:spPr>
          <a:xfrm flipH="1">
            <a:off x="1220983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4"/>
            <a:endCxn id="57" idx="1"/>
          </p:cNvCxnSpPr>
          <p:nvPr/>
        </p:nvCxnSpPr>
        <p:spPr>
          <a:xfrm>
            <a:off x="1733550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583180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64" name="Oval 63"/>
          <p:cNvSpPr/>
          <p:nvPr/>
        </p:nvSpPr>
        <p:spPr>
          <a:xfrm>
            <a:off x="609600" y="199934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141220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56" idx="4"/>
            <a:endCxn id="64" idx="0"/>
          </p:cNvCxnSpPr>
          <p:nvPr/>
        </p:nvCxnSpPr>
        <p:spPr>
          <a:xfrm flipH="1">
            <a:off x="746760" y="1638300"/>
            <a:ext cx="220980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4"/>
            <a:endCxn id="65" idx="0"/>
          </p:cNvCxnSpPr>
          <p:nvPr/>
        </p:nvCxnSpPr>
        <p:spPr>
          <a:xfrm flipH="1">
            <a:off x="2278380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4"/>
            <a:endCxn id="63" idx="0"/>
          </p:cNvCxnSpPr>
          <p:nvPr/>
        </p:nvCxnSpPr>
        <p:spPr>
          <a:xfrm>
            <a:off x="2499360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82040" y="761943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20313" y="76194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4157" y="159228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44827" y="1594949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1560" y="1594949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41270" y="159228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954786" y="1999340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</a:t>
            </a:r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3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0" name="Straight Arrow Connector 59"/>
          <p:cNvCxnSpPr>
            <a:stCxn id="56" idx="4"/>
            <a:endCxn id="55" idx="0"/>
          </p:cNvCxnSpPr>
          <p:nvPr/>
        </p:nvCxnSpPr>
        <p:spPr>
          <a:xfrm>
            <a:off x="967740" y="1638300"/>
            <a:ext cx="345186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5" idx="4"/>
          </p:cNvCxnSpPr>
          <p:nvPr/>
        </p:nvCxnSpPr>
        <p:spPr>
          <a:xfrm flipH="1">
            <a:off x="1104900" y="2582565"/>
            <a:ext cx="208026" cy="37323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64298" y="255240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50585" y="249440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1770507" y="3833630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Y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339977" y="2955800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</a:t>
            </a:r>
            <a:r>
              <a:rPr lang="en-US" sz="1600" b="1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_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5" name="Straight Arrow Connector 94"/>
          <p:cNvCxnSpPr>
            <a:stCxn id="55" idx="4"/>
            <a:endCxn id="94" idx="0"/>
          </p:cNvCxnSpPr>
          <p:nvPr/>
        </p:nvCxnSpPr>
        <p:spPr>
          <a:xfrm>
            <a:off x="1312926" y="2582565"/>
            <a:ext cx="385191" cy="37323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4" idx="4"/>
            <a:endCxn id="92" idx="0"/>
          </p:cNvCxnSpPr>
          <p:nvPr/>
        </p:nvCxnSpPr>
        <p:spPr>
          <a:xfrm>
            <a:off x="1698117" y="3539025"/>
            <a:ext cx="209550" cy="29460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4" idx="4"/>
          </p:cNvCxnSpPr>
          <p:nvPr/>
        </p:nvCxnSpPr>
        <p:spPr>
          <a:xfrm flipH="1">
            <a:off x="1463040" y="3539025"/>
            <a:ext cx="235077" cy="29460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967740" y="2966966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X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1325880" y="383363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9525" y="532576"/>
            <a:ext cx="4897830" cy="4078348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4433319" y="102319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Y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64148" y="4557997"/>
            <a:ext cx="5036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1730146" y="2328525"/>
            <a:ext cx="4523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8463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5915556" y="689906"/>
            <a:ext cx="477624" cy="1390354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393180" y="1257300"/>
            <a:ext cx="2362200" cy="82296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301075" y="3794760"/>
            <a:ext cx="726345" cy="2667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027420" y="3642360"/>
            <a:ext cx="198120" cy="1524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225540" y="3009900"/>
            <a:ext cx="1714500" cy="63246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048500" y="746760"/>
            <a:ext cx="695325" cy="1998821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7743826" y="2543175"/>
            <a:ext cx="535780" cy="20240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8279606" y="2543175"/>
            <a:ext cx="381000" cy="5000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8593931" y="2593181"/>
            <a:ext cx="66675" cy="23812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593931" y="2831306"/>
            <a:ext cx="185738" cy="762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761546" y="1539240"/>
            <a:ext cx="608173" cy="176593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369720" y="3226594"/>
            <a:ext cx="240505" cy="78581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 flipV="1">
            <a:off x="5610226" y="3226594"/>
            <a:ext cx="371927" cy="104775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862044" y="558362"/>
            <a:ext cx="13625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986036" y="2828467"/>
            <a:ext cx="13625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6195059" y="2136500"/>
            <a:ext cx="354331" cy="103413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026379" y="187229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X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6549390" y="2857500"/>
            <a:ext cx="876300" cy="31313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425690" y="2857500"/>
            <a:ext cx="271462" cy="78881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7697152" y="3567113"/>
            <a:ext cx="208433" cy="79203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643510" y="1130660"/>
            <a:ext cx="472875" cy="140537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4651087" y="1069700"/>
            <a:ext cx="0" cy="6096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5116385" y="2136500"/>
            <a:ext cx="1091907" cy="39953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202709" y="2136500"/>
            <a:ext cx="354331" cy="1034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6557040" y="2857500"/>
            <a:ext cx="876300" cy="313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7433340" y="2857500"/>
            <a:ext cx="271462" cy="78881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7704802" y="3567113"/>
            <a:ext cx="208433" cy="7920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5489972" y="689906"/>
            <a:ext cx="425583" cy="145455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322265" y="61309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275778" y="3442692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730030" y="3454528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048228" y="4135844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-1" y="4115093"/>
            <a:ext cx="3765495" cy="102416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Where should this branch be divided for maximum differentiation?</a:t>
            </a:r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6578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609600" y="106679"/>
            <a:ext cx="224790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Is the origin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North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09600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141220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9" name="Straight Arrow Connector 58"/>
          <p:cNvCxnSpPr>
            <a:stCxn id="54" idx="4"/>
            <a:endCxn id="56" idx="7"/>
          </p:cNvCxnSpPr>
          <p:nvPr/>
        </p:nvCxnSpPr>
        <p:spPr>
          <a:xfrm flipH="1">
            <a:off x="1220983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4"/>
            <a:endCxn id="57" idx="1"/>
          </p:cNvCxnSpPr>
          <p:nvPr/>
        </p:nvCxnSpPr>
        <p:spPr>
          <a:xfrm>
            <a:off x="1733550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583180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64" name="Oval 63"/>
          <p:cNvSpPr/>
          <p:nvPr/>
        </p:nvSpPr>
        <p:spPr>
          <a:xfrm>
            <a:off x="609600" y="199934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141220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56" idx="4"/>
            <a:endCxn id="64" idx="0"/>
          </p:cNvCxnSpPr>
          <p:nvPr/>
        </p:nvCxnSpPr>
        <p:spPr>
          <a:xfrm flipH="1">
            <a:off x="746760" y="1638300"/>
            <a:ext cx="220980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4"/>
            <a:endCxn id="65" idx="0"/>
          </p:cNvCxnSpPr>
          <p:nvPr/>
        </p:nvCxnSpPr>
        <p:spPr>
          <a:xfrm flipH="1">
            <a:off x="2278380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4"/>
            <a:endCxn id="63" idx="0"/>
          </p:cNvCxnSpPr>
          <p:nvPr/>
        </p:nvCxnSpPr>
        <p:spPr>
          <a:xfrm>
            <a:off x="2499360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82040" y="761943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20313" y="76194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4157" y="159228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44827" y="1594949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1560" y="1594949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41270" y="159228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954786" y="1999340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</a:t>
            </a:r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3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0" name="Straight Arrow Connector 59"/>
          <p:cNvCxnSpPr>
            <a:stCxn id="56" idx="4"/>
            <a:endCxn id="55" idx="0"/>
          </p:cNvCxnSpPr>
          <p:nvPr/>
        </p:nvCxnSpPr>
        <p:spPr>
          <a:xfrm>
            <a:off x="967740" y="1638300"/>
            <a:ext cx="345186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5" idx="4"/>
          </p:cNvCxnSpPr>
          <p:nvPr/>
        </p:nvCxnSpPr>
        <p:spPr>
          <a:xfrm flipH="1">
            <a:off x="1104900" y="2582565"/>
            <a:ext cx="208026" cy="37323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64298" y="255240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50585" y="249440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1770507" y="3833630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Y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339977" y="2955800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2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5" name="Straight Arrow Connector 94"/>
          <p:cNvCxnSpPr>
            <a:stCxn id="55" idx="4"/>
            <a:endCxn id="94" idx="0"/>
          </p:cNvCxnSpPr>
          <p:nvPr/>
        </p:nvCxnSpPr>
        <p:spPr>
          <a:xfrm>
            <a:off x="1312926" y="2582565"/>
            <a:ext cx="385191" cy="37323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4" idx="4"/>
            <a:endCxn id="92" idx="0"/>
          </p:cNvCxnSpPr>
          <p:nvPr/>
        </p:nvCxnSpPr>
        <p:spPr>
          <a:xfrm>
            <a:off x="1698117" y="3539025"/>
            <a:ext cx="209550" cy="29460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4" idx="4"/>
          </p:cNvCxnSpPr>
          <p:nvPr/>
        </p:nvCxnSpPr>
        <p:spPr>
          <a:xfrm flipH="1">
            <a:off x="1463040" y="3539025"/>
            <a:ext cx="235077" cy="29460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967740" y="2966966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X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1325880" y="383363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9525" y="532576"/>
            <a:ext cx="4897830" cy="4078348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4433319" y="102319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Y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64148" y="4557997"/>
            <a:ext cx="5036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1730146" y="2328525"/>
            <a:ext cx="4523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8463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5915556" y="689906"/>
            <a:ext cx="477624" cy="1390354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393180" y="1257300"/>
            <a:ext cx="2362200" cy="82296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301075" y="3794760"/>
            <a:ext cx="726345" cy="2667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027420" y="3642360"/>
            <a:ext cx="198120" cy="1524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225540" y="3009900"/>
            <a:ext cx="1714500" cy="63246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048500" y="746760"/>
            <a:ext cx="695325" cy="1998821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7743826" y="2543175"/>
            <a:ext cx="535780" cy="20240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8279606" y="2543175"/>
            <a:ext cx="381000" cy="5000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8593931" y="2593181"/>
            <a:ext cx="66675" cy="23812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593931" y="2831306"/>
            <a:ext cx="185738" cy="762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761546" y="1539240"/>
            <a:ext cx="608173" cy="176593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369720" y="3226594"/>
            <a:ext cx="240505" cy="78581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 flipV="1">
            <a:off x="5610226" y="3226594"/>
            <a:ext cx="371927" cy="104775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862044" y="558362"/>
            <a:ext cx="13625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986036" y="2828467"/>
            <a:ext cx="13625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6195059" y="2136500"/>
            <a:ext cx="354331" cy="103413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026379" y="187229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X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6549390" y="2857500"/>
            <a:ext cx="876300" cy="31313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425690" y="2857500"/>
            <a:ext cx="271462" cy="78881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7697152" y="3567113"/>
            <a:ext cx="208433" cy="79203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643510" y="1130660"/>
            <a:ext cx="472875" cy="140537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4651087" y="1069700"/>
            <a:ext cx="0" cy="6096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5116385" y="2136500"/>
            <a:ext cx="1091907" cy="39953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202709" y="2136500"/>
            <a:ext cx="354331" cy="1034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6557040" y="2857500"/>
            <a:ext cx="876300" cy="313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7433340" y="2857500"/>
            <a:ext cx="271462" cy="78881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7704802" y="3567113"/>
            <a:ext cx="208433" cy="7920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5489972" y="689906"/>
            <a:ext cx="425583" cy="145455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322265" y="61309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275778" y="3442692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730030" y="3454528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48228" y="4135844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-1" y="4115093"/>
            <a:ext cx="3765495" cy="102416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Where should this branch be divided for maximum differentiation?</a:t>
            </a:r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8088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609600" y="106679"/>
            <a:ext cx="224790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Is the </a:t>
            </a:r>
            <a:r>
              <a:rPr lang="en-US" sz="1600" u="sng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destination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North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09600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141220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9" name="Straight Arrow Connector 58"/>
          <p:cNvCxnSpPr>
            <a:stCxn id="54" idx="4"/>
            <a:endCxn id="56" idx="7"/>
          </p:cNvCxnSpPr>
          <p:nvPr/>
        </p:nvCxnSpPr>
        <p:spPr>
          <a:xfrm flipH="1">
            <a:off x="1220983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4"/>
            <a:endCxn id="57" idx="1"/>
          </p:cNvCxnSpPr>
          <p:nvPr/>
        </p:nvCxnSpPr>
        <p:spPr>
          <a:xfrm>
            <a:off x="1733550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583180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09600" y="199934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56" idx="4"/>
            <a:endCxn id="64" idx="0"/>
          </p:cNvCxnSpPr>
          <p:nvPr/>
        </p:nvCxnSpPr>
        <p:spPr>
          <a:xfrm flipH="1">
            <a:off x="746760" y="1638300"/>
            <a:ext cx="220980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4"/>
          </p:cNvCxnSpPr>
          <p:nvPr/>
        </p:nvCxnSpPr>
        <p:spPr>
          <a:xfrm flipH="1">
            <a:off x="2278380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4"/>
            <a:endCxn id="63" idx="0"/>
          </p:cNvCxnSpPr>
          <p:nvPr/>
        </p:nvCxnSpPr>
        <p:spPr>
          <a:xfrm>
            <a:off x="2499360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82040" y="761943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20313" y="76194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4157" y="159228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44827" y="1594949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1560" y="1594949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41270" y="159228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0" name="Straight Arrow Connector 59"/>
          <p:cNvCxnSpPr>
            <a:stCxn id="56" idx="4"/>
            <a:endCxn id="87" idx="0"/>
          </p:cNvCxnSpPr>
          <p:nvPr/>
        </p:nvCxnSpPr>
        <p:spPr>
          <a:xfrm>
            <a:off x="967740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0" name="Picture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9525" y="532576"/>
            <a:ext cx="4897830" cy="4078348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4433319" y="102319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Y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64148" y="4557997"/>
            <a:ext cx="5036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1730146" y="2328525"/>
            <a:ext cx="4523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8463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5915556" y="689906"/>
            <a:ext cx="477624" cy="1390354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393180" y="1257300"/>
            <a:ext cx="2362200" cy="82296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301075" y="3794760"/>
            <a:ext cx="726345" cy="2667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027420" y="3642360"/>
            <a:ext cx="198120" cy="1524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225540" y="3009900"/>
            <a:ext cx="1714500" cy="63246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048500" y="746760"/>
            <a:ext cx="695325" cy="1998821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7743826" y="2543175"/>
            <a:ext cx="535780" cy="20240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8279606" y="2543175"/>
            <a:ext cx="381000" cy="5000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8593931" y="2593181"/>
            <a:ext cx="66675" cy="23812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593931" y="2831306"/>
            <a:ext cx="185738" cy="762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761546" y="1539240"/>
            <a:ext cx="608173" cy="176593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369720" y="3226594"/>
            <a:ext cx="240505" cy="78581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 flipV="1">
            <a:off x="5610226" y="3226594"/>
            <a:ext cx="371927" cy="104775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862044" y="558362"/>
            <a:ext cx="13625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986036" y="2828467"/>
            <a:ext cx="13625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6195059" y="2136500"/>
            <a:ext cx="354331" cy="103413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026379" y="187229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X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6549390" y="2857500"/>
            <a:ext cx="876300" cy="31313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425690" y="2857500"/>
            <a:ext cx="271462" cy="78881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7697152" y="3567113"/>
            <a:ext cx="208433" cy="79203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643510" y="1130660"/>
            <a:ext cx="472875" cy="1405371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4651087" y="1069700"/>
            <a:ext cx="0" cy="60960"/>
          </a:xfrm>
          <a:prstGeom prst="line">
            <a:avLst/>
          </a:prstGeom>
          <a:ln>
            <a:solidFill>
              <a:srgbClr val="007AFF">
                <a:alpha val="30196"/>
              </a:srgb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5116385" y="2136500"/>
            <a:ext cx="1091907" cy="399531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202709" y="2136500"/>
            <a:ext cx="354331" cy="1034136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6557040" y="2857500"/>
            <a:ext cx="876300" cy="313136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7433340" y="2857500"/>
            <a:ext cx="271462" cy="788815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7704802" y="3567113"/>
            <a:ext cx="208433" cy="79203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5489972" y="689906"/>
            <a:ext cx="425583" cy="145455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322265" y="61309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4643510" y="1130660"/>
            <a:ext cx="472875" cy="140537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116385" y="2136500"/>
            <a:ext cx="1091907" cy="39953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202709" y="2136500"/>
            <a:ext cx="354331" cy="1034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6557040" y="2857500"/>
            <a:ext cx="876300" cy="313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433340" y="2857500"/>
            <a:ext cx="271462" cy="78881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7704802" y="3567113"/>
            <a:ext cx="208433" cy="7920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994900" y="3454528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Z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48228" y="4135844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1051560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88" name="Oval 87"/>
          <p:cNvSpPr/>
          <p:nvPr/>
        </p:nvSpPr>
        <p:spPr>
          <a:xfrm>
            <a:off x="1747860" y="1965750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9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89" name="Straight Arrow Connector 88"/>
          <p:cNvCxnSpPr>
            <a:stCxn id="88" idx="4"/>
          </p:cNvCxnSpPr>
          <p:nvPr/>
        </p:nvCxnSpPr>
        <p:spPr>
          <a:xfrm flipH="1">
            <a:off x="1885020" y="2548975"/>
            <a:ext cx="220980" cy="367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8" idx="4"/>
            <a:endCxn id="138" idx="0"/>
          </p:cNvCxnSpPr>
          <p:nvPr/>
        </p:nvCxnSpPr>
        <p:spPr>
          <a:xfrm>
            <a:off x="2106000" y="2548975"/>
            <a:ext cx="221910" cy="367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645432" y="2532808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229295" y="2455998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715513" y="2915993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2190750" y="2915993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X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2536535" y="2915993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Arial Narrow" panose="020B0606020202030204" pitchFamily="34" charset="0"/>
              </a:rPr>
              <a:t>Y</a:t>
            </a:r>
          </a:p>
        </p:txBody>
      </p:sp>
      <p:cxnSp>
        <p:nvCxnSpPr>
          <p:cNvPr id="140" name="Straight Arrow Connector 139"/>
          <p:cNvCxnSpPr>
            <a:stCxn id="88" idx="4"/>
            <a:endCxn id="139" idx="0"/>
          </p:cNvCxnSpPr>
          <p:nvPr/>
        </p:nvCxnSpPr>
        <p:spPr>
          <a:xfrm>
            <a:off x="2106000" y="2548975"/>
            <a:ext cx="567695" cy="367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716963" y="3190313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60963" y="2226105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3770" y="2226105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358685" y="3186230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574940" y="2226105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-1" y="3552928"/>
            <a:ext cx="3765495" cy="138508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Under which branch will case Z be stored?</a:t>
            </a:r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6792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609600" y="106679"/>
            <a:ext cx="224790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Is the </a:t>
            </a:r>
            <a:r>
              <a:rPr lang="en-US" sz="1600" u="sng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destination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North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09600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141220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9" name="Straight Arrow Connector 58"/>
          <p:cNvCxnSpPr>
            <a:stCxn id="54" idx="4"/>
            <a:endCxn id="56" idx="7"/>
          </p:cNvCxnSpPr>
          <p:nvPr/>
        </p:nvCxnSpPr>
        <p:spPr>
          <a:xfrm flipH="1">
            <a:off x="1220983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4"/>
            <a:endCxn id="57" idx="1"/>
          </p:cNvCxnSpPr>
          <p:nvPr/>
        </p:nvCxnSpPr>
        <p:spPr>
          <a:xfrm>
            <a:off x="1733550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583180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09600" y="199934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56" idx="4"/>
            <a:endCxn id="64" idx="0"/>
          </p:cNvCxnSpPr>
          <p:nvPr/>
        </p:nvCxnSpPr>
        <p:spPr>
          <a:xfrm flipH="1">
            <a:off x="746760" y="1638300"/>
            <a:ext cx="220980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4"/>
          </p:cNvCxnSpPr>
          <p:nvPr/>
        </p:nvCxnSpPr>
        <p:spPr>
          <a:xfrm flipH="1">
            <a:off x="2278380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4"/>
            <a:endCxn id="63" idx="0"/>
          </p:cNvCxnSpPr>
          <p:nvPr/>
        </p:nvCxnSpPr>
        <p:spPr>
          <a:xfrm>
            <a:off x="2499360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82040" y="761943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20313" y="76194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4157" y="159228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44827" y="1594949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66535" y="1534278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41270" y="159228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0" name="Straight Arrow Connector 59"/>
          <p:cNvCxnSpPr>
            <a:stCxn id="56" idx="4"/>
            <a:endCxn id="87" idx="0"/>
          </p:cNvCxnSpPr>
          <p:nvPr/>
        </p:nvCxnSpPr>
        <p:spPr>
          <a:xfrm>
            <a:off x="967740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0" name="Picture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9525" y="532576"/>
            <a:ext cx="4897830" cy="4078348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4433319" y="102319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Y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64148" y="4557997"/>
            <a:ext cx="5036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1730146" y="2328525"/>
            <a:ext cx="4523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8463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5915556" y="689906"/>
            <a:ext cx="477624" cy="1390354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393180" y="1257300"/>
            <a:ext cx="2362200" cy="82296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301075" y="3794760"/>
            <a:ext cx="726345" cy="2667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027420" y="3642360"/>
            <a:ext cx="198120" cy="1524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225540" y="3009900"/>
            <a:ext cx="1714500" cy="63246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048500" y="746760"/>
            <a:ext cx="695325" cy="1998821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7743826" y="2543175"/>
            <a:ext cx="535780" cy="20240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8279606" y="2543175"/>
            <a:ext cx="381000" cy="5000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8593931" y="2593181"/>
            <a:ext cx="66675" cy="23812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593931" y="2831306"/>
            <a:ext cx="185738" cy="762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761546" y="1539240"/>
            <a:ext cx="608173" cy="176593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369720" y="3226594"/>
            <a:ext cx="240505" cy="78581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 flipV="1">
            <a:off x="5610226" y="3226594"/>
            <a:ext cx="371927" cy="104775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862044" y="558362"/>
            <a:ext cx="13625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986036" y="2828467"/>
            <a:ext cx="13625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6195059" y="2136500"/>
            <a:ext cx="354331" cy="103413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026379" y="187229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X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6549390" y="2857500"/>
            <a:ext cx="876300" cy="31313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425690" y="2857500"/>
            <a:ext cx="271462" cy="78881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7697152" y="3567113"/>
            <a:ext cx="208433" cy="79203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643510" y="1130660"/>
            <a:ext cx="472875" cy="1405371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4651087" y="1069700"/>
            <a:ext cx="0" cy="60960"/>
          </a:xfrm>
          <a:prstGeom prst="line">
            <a:avLst/>
          </a:prstGeom>
          <a:ln>
            <a:solidFill>
              <a:srgbClr val="007AFF">
                <a:alpha val="30196"/>
              </a:srgb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5116385" y="2136500"/>
            <a:ext cx="1091907" cy="399531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202709" y="2136500"/>
            <a:ext cx="354331" cy="1034136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6557040" y="2857500"/>
            <a:ext cx="876300" cy="313136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7433340" y="2857500"/>
            <a:ext cx="271462" cy="788815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7704802" y="3567113"/>
            <a:ext cx="208433" cy="79203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5489972" y="689906"/>
            <a:ext cx="425583" cy="145455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322265" y="61309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4643510" y="1130660"/>
            <a:ext cx="472875" cy="140537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116385" y="2136500"/>
            <a:ext cx="1091907" cy="39953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202709" y="2136500"/>
            <a:ext cx="354331" cy="1034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6557040" y="2857500"/>
            <a:ext cx="876300" cy="313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433340" y="2857500"/>
            <a:ext cx="271462" cy="78881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7704802" y="3567113"/>
            <a:ext cx="208433" cy="7920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994900" y="3454528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Z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48228" y="4135844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1051560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88" name="Oval 87"/>
          <p:cNvSpPr/>
          <p:nvPr/>
        </p:nvSpPr>
        <p:spPr>
          <a:xfrm>
            <a:off x="1747860" y="1965750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9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89" name="Straight Arrow Connector 88"/>
          <p:cNvCxnSpPr>
            <a:stCxn id="88" idx="4"/>
          </p:cNvCxnSpPr>
          <p:nvPr/>
        </p:nvCxnSpPr>
        <p:spPr>
          <a:xfrm flipH="1">
            <a:off x="1885020" y="2548975"/>
            <a:ext cx="220980" cy="367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8" idx="4"/>
            <a:endCxn id="138" idx="0"/>
          </p:cNvCxnSpPr>
          <p:nvPr/>
        </p:nvCxnSpPr>
        <p:spPr>
          <a:xfrm>
            <a:off x="2106000" y="2548975"/>
            <a:ext cx="221910" cy="367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645432" y="2532808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229295" y="2455998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715513" y="2915993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2190750" y="2915993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X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2536535" y="2915993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Arial Narrow" panose="020B0606020202030204" pitchFamily="34" charset="0"/>
              </a:rPr>
              <a:t>Y</a:t>
            </a:r>
          </a:p>
        </p:txBody>
      </p:sp>
      <p:cxnSp>
        <p:nvCxnSpPr>
          <p:cNvPr id="140" name="Straight Arrow Connector 139"/>
          <p:cNvCxnSpPr>
            <a:stCxn id="88" idx="4"/>
            <a:endCxn id="139" idx="0"/>
          </p:cNvCxnSpPr>
          <p:nvPr/>
        </p:nvCxnSpPr>
        <p:spPr>
          <a:xfrm>
            <a:off x="2106000" y="2548975"/>
            <a:ext cx="567695" cy="367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371112" y="1999340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X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72" name="Straight Arrow Connector 71"/>
          <p:cNvCxnSpPr>
            <a:stCxn id="56" idx="4"/>
            <a:endCxn id="70" idx="0"/>
          </p:cNvCxnSpPr>
          <p:nvPr/>
        </p:nvCxnSpPr>
        <p:spPr>
          <a:xfrm>
            <a:off x="967740" y="1638300"/>
            <a:ext cx="540532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-1" y="3552928"/>
            <a:ext cx="3765495" cy="138508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Under which branch will case Z be stored?</a:t>
            </a:r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6447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609600" y="106679"/>
            <a:ext cx="224790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Is the </a:t>
            </a:r>
            <a:r>
              <a:rPr lang="en-US" sz="1600" u="sng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destination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North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09600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141220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9" name="Straight Arrow Connector 58"/>
          <p:cNvCxnSpPr>
            <a:stCxn id="54" idx="4"/>
            <a:endCxn id="56" idx="7"/>
          </p:cNvCxnSpPr>
          <p:nvPr/>
        </p:nvCxnSpPr>
        <p:spPr>
          <a:xfrm flipH="1">
            <a:off x="1220983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4"/>
            <a:endCxn id="57" idx="1"/>
          </p:cNvCxnSpPr>
          <p:nvPr/>
        </p:nvCxnSpPr>
        <p:spPr>
          <a:xfrm>
            <a:off x="1733550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583180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71" name="Straight Arrow Connector 70"/>
          <p:cNvCxnSpPr>
            <a:stCxn id="57" idx="4"/>
          </p:cNvCxnSpPr>
          <p:nvPr/>
        </p:nvCxnSpPr>
        <p:spPr>
          <a:xfrm flipH="1">
            <a:off x="2278380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4"/>
            <a:endCxn id="63" idx="0"/>
          </p:cNvCxnSpPr>
          <p:nvPr/>
        </p:nvCxnSpPr>
        <p:spPr>
          <a:xfrm>
            <a:off x="2499360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82040" y="761943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20313" y="76194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44827" y="1594949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41270" y="159228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9525" y="532576"/>
            <a:ext cx="4897830" cy="4078348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4433319" y="102319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Y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64148" y="4557997"/>
            <a:ext cx="5036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1730146" y="2328525"/>
            <a:ext cx="4523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8463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5915556" y="689906"/>
            <a:ext cx="477624" cy="1390354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393180" y="1257300"/>
            <a:ext cx="2362200" cy="82296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301075" y="3794760"/>
            <a:ext cx="726345" cy="2667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027420" y="3642360"/>
            <a:ext cx="198120" cy="1524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225540" y="3009900"/>
            <a:ext cx="1714500" cy="63246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048500" y="746760"/>
            <a:ext cx="695325" cy="1998821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7743826" y="2543175"/>
            <a:ext cx="535780" cy="20240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8279606" y="2543175"/>
            <a:ext cx="381000" cy="5000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8593931" y="2593181"/>
            <a:ext cx="66675" cy="23812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593931" y="2831306"/>
            <a:ext cx="185738" cy="762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761546" y="1539240"/>
            <a:ext cx="608173" cy="176593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369720" y="3226594"/>
            <a:ext cx="240505" cy="78581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 flipV="1">
            <a:off x="5610226" y="3226594"/>
            <a:ext cx="371927" cy="104775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862044" y="558362"/>
            <a:ext cx="13625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986036" y="2828467"/>
            <a:ext cx="13625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6195059" y="2136500"/>
            <a:ext cx="354331" cy="103413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026379" y="187229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X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6549390" y="2857500"/>
            <a:ext cx="876300" cy="31313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425690" y="2857500"/>
            <a:ext cx="271462" cy="78881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7697152" y="3567113"/>
            <a:ext cx="208433" cy="79203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643510" y="1130660"/>
            <a:ext cx="472875" cy="1405371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4651087" y="1069700"/>
            <a:ext cx="0" cy="60960"/>
          </a:xfrm>
          <a:prstGeom prst="line">
            <a:avLst/>
          </a:prstGeom>
          <a:ln>
            <a:solidFill>
              <a:srgbClr val="007AFF">
                <a:alpha val="30196"/>
              </a:srgb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5116385" y="2136500"/>
            <a:ext cx="1091907" cy="399531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202709" y="2136500"/>
            <a:ext cx="354331" cy="1034136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6557040" y="2857500"/>
            <a:ext cx="876300" cy="313136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7433340" y="2857500"/>
            <a:ext cx="271462" cy="788815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7704802" y="3567113"/>
            <a:ext cx="208433" cy="79203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5489972" y="689906"/>
            <a:ext cx="425583" cy="145455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322265" y="61309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4643510" y="1130660"/>
            <a:ext cx="472875" cy="140537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116385" y="2136500"/>
            <a:ext cx="1091907" cy="39953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202709" y="2136500"/>
            <a:ext cx="354331" cy="1034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6557040" y="2857500"/>
            <a:ext cx="876300" cy="313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433340" y="2857500"/>
            <a:ext cx="271462" cy="78881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7704802" y="3567113"/>
            <a:ext cx="208433" cy="7920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994900" y="3454528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Z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48228" y="4135844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1747860" y="1965750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9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89" name="Straight Arrow Connector 88"/>
          <p:cNvCxnSpPr>
            <a:stCxn id="88" idx="4"/>
          </p:cNvCxnSpPr>
          <p:nvPr/>
        </p:nvCxnSpPr>
        <p:spPr>
          <a:xfrm flipH="1">
            <a:off x="1885020" y="2548975"/>
            <a:ext cx="220980" cy="367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8" idx="4"/>
            <a:endCxn id="138" idx="0"/>
          </p:cNvCxnSpPr>
          <p:nvPr/>
        </p:nvCxnSpPr>
        <p:spPr>
          <a:xfrm>
            <a:off x="2106000" y="2548975"/>
            <a:ext cx="221910" cy="367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645432" y="2532808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229295" y="2455998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715513" y="2915993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2190750" y="2915993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X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2536535" y="2915993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Arial Narrow" panose="020B0606020202030204" pitchFamily="34" charset="0"/>
              </a:rPr>
              <a:t>Y</a:t>
            </a:r>
          </a:p>
        </p:txBody>
      </p:sp>
      <p:cxnSp>
        <p:nvCxnSpPr>
          <p:cNvPr id="140" name="Straight Arrow Connector 139"/>
          <p:cNvCxnSpPr>
            <a:stCxn id="88" idx="4"/>
            <a:endCxn id="139" idx="0"/>
          </p:cNvCxnSpPr>
          <p:nvPr/>
        </p:nvCxnSpPr>
        <p:spPr>
          <a:xfrm>
            <a:off x="2106000" y="2548975"/>
            <a:ext cx="567695" cy="367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934708" y="1965749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____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of </a:t>
            </a:r>
            <a:r>
              <a:rPr lang="en-US" sz="1600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_</a:t>
            </a:r>
            <a:r>
              <a:rPr lang="en-US" sz="1600" baseline="-25000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_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609600" y="199934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43" name="Straight Arrow Connector 142"/>
          <p:cNvCxnSpPr>
            <a:endCxn id="142" idx="0"/>
          </p:cNvCxnSpPr>
          <p:nvPr/>
        </p:nvCxnSpPr>
        <p:spPr>
          <a:xfrm flipH="1">
            <a:off x="746760" y="1638300"/>
            <a:ext cx="220980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94157" y="159228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45" name="Straight Arrow Connector 144"/>
          <p:cNvCxnSpPr>
            <a:stCxn id="56" idx="4"/>
            <a:endCxn id="92" idx="0"/>
          </p:cNvCxnSpPr>
          <p:nvPr/>
        </p:nvCxnSpPr>
        <p:spPr>
          <a:xfrm>
            <a:off x="967740" y="1638300"/>
            <a:ext cx="325108" cy="32744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066535" y="1564219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1340106" y="2915993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152" name="Oval 151"/>
          <p:cNvSpPr/>
          <p:nvPr/>
        </p:nvSpPr>
        <p:spPr>
          <a:xfrm>
            <a:off x="883920" y="2915993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Arial Narrow" panose="020B0606020202030204" pitchFamily="34" charset="0"/>
              </a:rPr>
              <a:t>Z</a:t>
            </a:r>
          </a:p>
        </p:txBody>
      </p:sp>
      <p:cxnSp>
        <p:nvCxnSpPr>
          <p:cNvPr id="153" name="Straight Arrow Connector 152"/>
          <p:cNvCxnSpPr>
            <a:endCxn id="152" idx="0"/>
          </p:cNvCxnSpPr>
          <p:nvPr/>
        </p:nvCxnSpPr>
        <p:spPr>
          <a:xfrm flipH="1">
            <a:off x="1021080" y="2548974"/>
            <a:ext cx="271768" cy="36701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51" idx="0"/>
          </p:cNvCxnSpPr>
          <p:nvPr/>
        </p:nvCxnSpPr>
        <p:spPr>
          <a:xfrm>
            <a:off x="1292848" y="2548974"/>
            <a:ext cx="184418" cy="36701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87332" y="2456535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307575" y="249494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-1" y="4115093"/>
            <a:ext cx="3765495" cy="102416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Where should this branch be divided for maximum differentiation?</a:t>
            </a:r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971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609600" y="106679"/>
            <a:ext cx="224790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Is the </a:t>
            </a:r>
            <a:r>
              <a:rPr lang="en-US" sz="1600" u="sng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destination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North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09600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141220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9" name="Straight Arrow Connector 58"/>
          <p:cNvCxnSpPr>
            <a:stCxn id="54" idx="4"/>
            <a:endCxn id="56" idx="7"/>
          </p:cNvCxnSpPr>
          <p:nvPr/>
        </p:nvCxnSpPr>
        <p:spPr>
          <a:xfrm flipH="1">
            <a:off x="1220983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4"/>
            <a:endCxn id="57" idx="1"/>
          </p:cNvCxnSpPr>
          <p:nvPr/>
        </p:nvCxnSpPr>
        <p:spPr>
          <a:xfrm>
            <a:off x="1733550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583180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71" name="Straight Arrow Connector 70"/>
          <p:cNvCxnSpPr>
            <a:stCxn id="57" idx="4"/>
          </p:cNvCxnSpPr>
          <p:nvPr/>
        </p:nvCxnSpPr>
        <p:spPr>
          <a:xfrm flipH="1">
            <a:off x="2278380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4"/>
            <a:endCxn id="63" idx="0"/>
          </p:cNvCxnSpPr>
          <p:nvPr/>
        </p:nvCxnSpPr>
        <p:spPr>
          <a:xfrm>
            <a:off x="2499360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82040" y="761943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20313" y="76194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44827" y="1594949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41270" y="159228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9525" y="532576"/>
            <a:ext cx="4897830" cy="4078348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4433319" y="102319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Y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64148" y="4557997"/>
            <a:ext cx="5036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1730146" y="2328525"/>
            <a:ext cx="4523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8463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5915556" y="689906"/>
            <a:ext cx="477624" cy="1390354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393180" y="1257300"/>
            <a:ext cx="2362200" cy="82296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301075" y="3794760"/>
            <a:ext cx="726345" cy="2667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027420" y="3642360"/>
            <a:ext cx="198120" cy="1524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225540" y="3009900"/>
            <a:ext cx="1714500" cy="63246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048500" y="746760"/>
            <a:ext cx="695325" cy="1998821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7743826" y="2543175"/>
            <a:ext cx="535780" cy="20240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8279606" y="2543175"/>
            <a:ext cx="381000" cy="5000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8593931" y="2593181"/>
            <a:ext cx="66675" cy="23812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593931" y="2831306"/>
            <a:ext cx="185738" cy="762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761546" y="1539240"/>
            <a:ext cx="608173" cy="176593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369720" y="3226594"/>
            <a:ext cx="240505" cy="78581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 flipV="1">
            <a:off x="5610226" y="3226594"/>
            <a:ext cx="371927" cy="104775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862044" y="558362"/>
            <a:ext cx="13625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986036" y="2828467"/>
            <a:ext cx="13625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6195059" y="2136500"/>
            <a:ext cx="354331" cy="103413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026379" y="187229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X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6549390" y="2857500"/>
            <a:ext cx="876300" cy="31313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425690" y="2857500"/>
            <a:ext cx="271462" cy="78881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7697152" y="3567113"/>
            <a:ext cx="208433" cy="79203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643510" y="1130660"/>
            <a:ext cx="472875" cy="1405371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4651087" y="1069700"/>
            <a:ext cx="0" cy="60960"/>
          </a:xfrm>
          <a:prstGeom prst="line">
            <a:avLst/>
          </a:prstGeom>
          <a:ln>
            <a:solidFill>
              <a:srgbClr val="007AFF">
                <a:alpha val="30196"/>
              </a:srgb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5116385" y="2136500"/>
            <a:ext cx="1091907" cy="399531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202709" y="2136500"/>
            <a:ext cx="354331" cy="1034136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6557040" y="2857500"/>
            <a:ext cx="876300" cy="313136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7433340" y="2857500"/>
            <a:ext cx="271462" cy="788815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7704802" y="3567113"/>
            <a:ext cx="208433" cy="79203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5489972" y="689906"/>
            <a:ext cx="425583" cy="145455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322265" y="61309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4643510" y="1130660"/>
            <a:ext cx="472875" cy="140537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116385" y="2136500"/>
            <a:ext cx="1091907" cy="39953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202709" y="2136500"/>
            <a:ext cx="354331" cy="1034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6557040" y="2857500"/>
            <a:ext cx="876300" cy="313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433340" y="2857500"/>
            <a:ext cx="271462" cy="78881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7704802" y="3567113"/>
            <a:ext cx="208433" cy="7920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994900" y="3454528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Z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48228" y="4135844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1340106" y="2915993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88" name="Oval 87"/>
          <p:cNvSpPr/>
          <p:nvPr/>
        </p:nvSpPr>
        <p:spPr>
          <a:xfrm>
            <a:off x="1747860" y="1965750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9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89" name="Straight Arrow Connector 88"/>
          <p:cNvCxnSpPr>
            <a:stCxn id="88" idx="4"/>
          </p:cNvCxnSpPr>
          <p:nvPr/>
        </p:nvCxnSpPr>
        <p:spPr>
          <a:xfrm flipH="1">
            <a:off x="1885020" y="2548975"/>
            <a:ext cx="220980" cy="367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8" idx="4"/>
            <a:endCxn id="138" idx="0"/>
          </p:cNvCxnSpPr>
          <p:nvPr/>
        </p:nvCxnSpPr>
        <p:spPr>
          <a:xfrm>
            <a:off x="2106000" y="2548975"/>
            <a:ext cx="221910" cy="367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645432" y="2532808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229295" y="2455998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715513" y="2915993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2190750" y="2915993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X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2536535" y="2915993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Arial Narrow" panose="020B0606020202030204" pitchFamily="34" charset="0"/>
              </a:rPr>
              <a:t>Y</a:t>
            </a:r>
          </a:p>
        </p:txBody>
      </p:sp>
      <p:cxnSp>
        <p:nvCxnSpPr>
          <p:cNvPr id="140" name="Straight Arrow Connector 139"/>
          <p:cNvCxnSpPr>
            <a:stCxn id="88" idx="4"/>
            <a:endCxn id="139" idx="0"/>
          </p:cNvCxnSpPr>
          <p:nvPr/>
        </p:nvCxnSpPr>
        <p:spPr>
          <a:xfrm>
            <a:off x="2106000" y="2548975"/>
            <a:ext cx="567695" cy="367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83920" y="2915993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Arial Narrow" panose="020B0606020202030204" pitchFamily="34" charset="0"/>
              </a:rPr>
              <a:t>Z</a:t>
            </a:r>
          </a:p>
        </p:txBody>
      </p:sp>
      <p:sp>
        <p:nvSpPr>
          <p:cNvPr id="92" name="Oval 91"/>
          <p:cNvSpPr/>
          <p:nvPr/>
        </p:nvSpPr>
        <p:spPr>
          <a:xfrm>
            <a:off x="934708" y="1965749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North of 8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609600" y="199934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43" name="Straight Arrow Connector 142"/>
          <p:cNvCxnSpPr>
            <a:endCxn id="142" idx="0"/>
          </p:cNvCxnSpPr>
          <p:nvPr/>
        </p:nvCxnSpPr>
        <p:spPr>
          <a:xfrm flipH="1">
            <a:off x="746760" y="1638300"/>
            <a:ext cx="220980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94157" y="159228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45" name="Straight Arrow Connector 144"/>
          <p:cNvCxnSpPr>
            <a:stCxn id="56" idx="4"/>
            <a:endCxn id="92" idx="0"/>
          </p:cNvCxnSpPr>
          <p:nvPr/>
        </p:nvCxnSpPr>
        <p:spPr>
          <a:xfrm>
            <a:off x="967740" y="1638300"/>
            <a:ext cx="325108" cy="32744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066535" y="1564219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47" name="Straight Arrow Connector 146"/>
          <p:cNvCxnSpPr>
            <a:stCxn id="92" idx="4"/>
            <a:endCxn id="70" idx="0"/>
          </p:cNvCxnSpPr>
          <p:nvPr/>
        </p:nvCxnSpPr>
        <p:spPr>
          <a:xfrm flipH="1">
            <a:off x="1021080" y="2548974"/>
            <a:ext cx="271768" cy="36701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92" idx="4"/>
            <a:endCxn id="87" idx="0"/>
          </p:cNvCxnSpPr>
          <p:nvPr/>
        </p:nvCxnSpPr>
        <p:spPr>
          <a:xfrm>
            <a:off x="1292848" y="2548974"/>
            <a:ext cx="184418" cy="36701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87332" y="2456535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307575" y="249494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-1" y="4115093"/>
            <a:ext cx="3765495" cy="102416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Where should this branch be divided for maximum differentiation?</a:t>
            </a:r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9616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9525" y="532576"/>
            <a:ext cx="4897830" cy="4078348"/>
          </a:xfrm>
          <a:prstGeom prst="rect">
            <a:avLst/>
          </a:prstGeom>
        </p:spPr>
      </p:pic>
      <p:cxnSp>
        <p:nvCxnSpPr>
          <p:cNvPr id="93" name="Straight Connector 92"/>
          <p:cNvCxnSpPr/>
          <p:nvPr/>
        </p:nvCxnSpPr>
        <p:spPr>
          <a:xfrm>
            <a:off x="6195059" y="2136500"/>
            <a:ext cx="354331" cy="1034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190297" y="2075540"/>
            <a:ext cx="0" cy="6096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922040" y="1822721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X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6549390" y="2857500"/>
            <a:ext cx="876300" cy="313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425690" y="2857500"/>
            <a:ext cx="271462" cy="78881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7697152" y="3567113"/>
            <a:ext cx="208433" cy="7920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064148" y="4557997"/>
            <a:ext cx="5036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0146" y="2328525"/>
            <a:ext cx="4523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8463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 flipH="1" flipV="1">
            <a:off x="5915556" y="689906"/>
            <a:ext cx="477624" cy="1390354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393180" y="1257300"/>
            <a:ext cx="2362200" cy="82296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301075" y="3794760"/>
            <a:ext cx="726345" cy="266700"/>
          </a:xfrm>
          <a:prstGeom prst="line">
            <a:avLst/>
          </a:prstGeom>
          <a:ln w="12700">
            <a:solidFill>
              <a:schemeClr val="tx2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027420" y="3642360"/>
            <a:ext cx="198120" cy="1524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225540" y="3009900"/>
            <a:ext cx="1714500" cy="632460"/>
          </a:xfrm>
          <a:prstGeom prst="line">
            <a:avLst/>
          </a:prstGeom>
          <a:ln w="12700">
            <a:solidFill>
              <a:schemeClr val="tx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048500" y="746760"/>
            <a:ext cx="695325" cy="1998821"/>
          </a:xfrm>
          <a:prstGeom prst="line">
            <a:avLst/>
          </a:prstGeom>
          <a:ln w="12700">
            <a:solidFill>
              <a:schemeClr val="tx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7743826" y="2543175"/>
            <a:ext cx="535780" cy="202406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279606" y="2543175"/>
            <a:ext cx="381000" cy="50006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8593931" y="2593181"/>
            <a:ext cx="66675" cy="238125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8593931" y="2831306"/>
            <a:ext cx="185738" cy="76200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761546" y="1539240"/>
            <a:ext cx="608173" cy="17659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5369720" y="3226594"/>
            <a:ext cx="240505" cy="7858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 flipV="1">
            <a:off x="5610226" y="3226594"/>
            <a:ext cx="371927" cy="10477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862044" y="558362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986036" y="2828467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5489972" y="689906"/>
            <a:ext cx="425583" cy="145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322265" y="61309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48228" y="4135844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59998790"/>
              </p:ext>
            </p:extLst>
          </p:nvPr>
        </p:nvGraphicFramePr>
        <p:xfrm>
          <a:off x="77262" y="139376"/>
          <a:ext cx="3649827" cy="2973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6609"/>
                <a:gridCol w="1216609"/>
                <a:gridCol w="1216609"/>
              </a:tblGrid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Route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 Narrow" panose="020B0606020202030204" pitchFamily="34" charset="0"/>
                        </a:rPr>
                        <a:t>Origin</a:t>
                      </a:r>
                      <a:r>
                        <a:rPr lang="en-US" baseline="-25000" dirty="0" err="1" smtClean="0">
                          <a:latin typeface="Arial Narrow" panose="020B0606020202030204" pitchFamily="34" charset="0"/>
                        </a:rPr>
                        <a:t>X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 Narrow" panose="020B0606020202030204" pitchFamily="34" charset="0"/>
                        </a:rPr>
                        <a:t>Origin</a:t>
                      </a:r>
                      <a:r>
                        <a:rPr lang="en-US" baseline="-25000" dirty="0" err="1" smtClean="0">
                          <a:latin typeface="Arial Narrow" panose="020B0606020202030204" pitchFamily="34" charset="0"/>
                        </a:rPr>
                        <a:t>Y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A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3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9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B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4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C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9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D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4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82418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9525" y="532576"/>
            <a:ext cx="4897830" cy="4078348"/>
          </a:xfrm>
          <a:prstGeom prst="rect">
            <a:avLst/>
          </a:prstGeom>
        </p:spPr>
      </p:pic>
      <p:cxnSp>
        <p:nvCxnSpPr>
          <p:cNvPr id="93" name="Straight Connector 92"/>
          <p:cNvCxnSpPr/>
          <p:nvPr/>
        </p:nvCxnSpPr>
        <p:spPr>
          <a:xfrm>
            <a:off x="6195059" y="2136500"/>
            <a:ext cx="354331" cy="1034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190297" y="2075540"/>
            <a:ext cx="0" cy="6096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922040" y="1822721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X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6549390" y="2857500"/>
            <a:ext cx="876300" cy="313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425690" y="2857500"/>
            <a:ext cx="271462" cy="78881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7697152" y="3567113"/>
            <a:ext cx="208433" cy="7920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064148" y="4557997"/>
            <a:ext cx="5036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0146" y="2328525"/>
            <a:ext cx="4523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8463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 flipH="1" flipV="1">
            <a:off x="5915556" y="689906"/>
            <a:ext cx="477624" cy="1390354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393180" y="1257300"/>
            <a:ext cx="2362200" cy="82296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301075" y="3794760"/>
            <a:ext cx="726345" cy="266700"/>
          </a:xfrm>
          <a:prstGeom prst="line">
            <a:avLst/>
          </a:prstGeom>
          <a:ln w="12700">
            <a:solidFill>
              <a:schemeClr val="tx2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027420" y="3642360"/>
            <a:ext cx="198120" cy="1524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225540" y="3009900"/>
            <a:ext cx="1714500" cy="632460"/>
          </a:xfrm>
          <a:prstGeom prst="line">
            <a:avLst/>
          </a:prstGeom>
          <a:ln w="12700">
            <a:solidFill>
              <a:schemeClr val="tx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048500" y="746760"/>
            <a:ext cx="695325" cy="1998821"/>
          </a:xfrm>
          <a:prstGeom prst="line">
            <a:avLst/>
          </a:prstGeom>
          <a:ln w="12700">
            <a:solidFill>
              <a:schemeClr val="tx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7743826" y="2543175"/>
            <a:ext cx="535780" cy="202406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279606" y="2543175"/>
            <a:ext cx="381000" cy="50006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8593931" y="2593181"/>
            <a:ext cx="66675" cy="238125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8593931" y="2831306"/>
            <a:ext cx="185738" cy="76200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761546" y="1539240"/>
            <a:ext cx="608173" cy="17659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5369720" y="3226594"/>
            <a:ext cx="240505" cy="7858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 flipV="1">
            <a:off x="5610226" y="3226594"/>
            <a:ext cx="371927" cy="10477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862044" y="558362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986036" y="2828467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5489972" y="689906"/>
            <a:ext cx="425583" cy="145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322265" y="61309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48228" y="4135844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069303"/>
              </p:ext>
            </p:extLst>
          </p:nvPr>
        </p:nvGraphicFramePr>
        <p:xfrm>
          <a:off x="77262" y="139376"/>
          <a:ext cx="3649827" cy="3567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6609"/>
                <a:gridCol w="1216609"/>
                <a:gridCol w="1216609"/>
              </a:tblGrid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Route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 Narrow" panose="020B0606020202030204" pitchFamily="34" charset="0"/>
                        </a:rPr>
                        <a:t>Origin</a:t>
                      </a:r>
                      <a:r>
                        <a:rPr lang="en-US" baseline="-25000" dirty="0" err="1" smtClean="0">
                          <a:latin typeface="Arial Narrow" panose="020B0606020202030204" pitchFamily="34" charset="0"/>
                        </a:rPr>
                        <a:t>X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 Narrow" panose="020B0606020202030204" pitchFamily="34" charset="0"/>
                        </a:rPr>
                        <a:t>Origin</a:t>
                      </a:r>
                      <a:r>
                        <a:rPr lang="en-US" baseline="-25000" dirty="0" err="1" smtClean="0">
                          <a:latin typeface="Arial Narrow" panose="020B0606020202030204" pitchFamily="34" charset="0"/>
                        </a:rPr>
                        <a:t>Y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A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3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9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B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4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C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9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D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4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X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latin typeface="Arial Narrow" panose="020B0606020202030204" pitchFamily="34" charset="0"/>
                        </a:rPr>
                        <a:t>4</a:t>
                      </a:r>
                      <a:r>
                        <a:rPr lang="en-US" b="1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b="1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latin typeface="Arial Narrow" panose="020B0606020202030204" pitchFamily="34" charset="0"/>
                        </a:rPr>
                        <a:t>6</a:t>
                      </a:r>
                      <a:r>
                        <a:rPr lang="en-US" b="1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b="1" baseline="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00071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56714200"/>
              </p:ext>
            </p:extLst>
          </p:nvPr>
        </p:nvGraphicFramePr>
        <p:xfrm>
          <a:off x="77262" y="139376"/>
          <a:ext cx="3649827" cy="4162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6609"/>
                <a:gridCol w="1216609"/>
                <a:gridCol w="1216609"/>
              </a:tblGrid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Route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 Narrow" panose="020B0606020202030204" pitchFamily="34" charset="0"/>
                        </a:rPr>
                        <a:t>Origin</a:t>
                      </a:r>
                      <a:r>
                        <a:rPr lang="en-US" baseline="-25000" dirty="0" err="1" smtClean="0">
                          <a:latin typeface="Arial Narrow" panose="020B0606020202030204" pitchFamily="34" charset="0"/>
                        </a:rPr>
                        <a:t>X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 Narrow" panose="020B0606020202030204" pitchFamily="34" charset="0"/>
                        </a:rPr>
                        <a:t>Origin</a:t>
                      </a:r>
                      <a:r>
                        <a:rPr lang="en-US" baseline="-25000" dirty="0" err="1" smtClean="0">
                          <a:latin typeface="Arial Narrow" panose="020B0606020202030204" pitchFamily="34" charset="0"/>
                        </a:rPr>
                        <a:t>Y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A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3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9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B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4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C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9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D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4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X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4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6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baseline="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Y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9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9525" y="532576"/>
            <a:ext cx="4897830" cy="407834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433319" y="102319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Y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64148" y="4557997"/>
            <a:ext cx="5036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1730146" y="2328525"/>
            <a:ext cx="4523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8463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5915556" y="689906"/>
            <a:ext cx="477624" cy="1390354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393180" y="1257300"/>
            <a:ext cx="2362200" cy="82296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301075" y="3794760"/>
            <a:ext cx="726345" cy="2667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027420" y="3642360"/>
            <a:ext cx="198120" cy="1524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225540" y="3009900"/>
            <a:ext cx="1714500" cy="63246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048500" y="746760"/>
            <a:ext cx="695325" cy="1998821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7743826" y="2543175"/>
            <a:ext cx="535780" cy="20240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279606" y="2543175"/>
            <a:ext cx="381000" cy="5000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8593931" y="2593181"/>
            <a:ext cx="66675" cy="23812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593931" y="2831306"/>
            <a:ext cx="185738" cy="762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761546" y="1539240"/>
            <a:ext cx="608173" cy="176593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369720" y="3226594"/>
            <a:ext cx="240505" cy="78581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610226" y="3226594"/>
            <a:ext cx="371927" cy="104775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62044" y="558362"/>
            <a:ext cx="13625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86036" y="2828467"/>
            <a:ext cx="13625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6195059" y="2136500"/>
            <a:ext cx="354331" cy="103413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26379" y="187229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X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6549390" y="2857500"/>
            <a:ext cx="876300" cy="31313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425690" y="2857500"/>
            <a:ext cx="271462" cy="78881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697152" y="3567113"/>
            <a:ext cx="208433" cy="79203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643510" y="1130660"/>
            <a:ext cx="472875" cy="140537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651087" y="1069700"/>
            <a:ext cx="0" cy="6096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116385" y="2136500"/>
            <a:ext cx="1091907" cy="39953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202709" y="2136500"/>
            <a:ext cx="354331" cy="1034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557040" y="2857500"/>
            <a:ext cx="876300" cy="313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433340" y="2857500"/>
            <a:ext cx="271462" cy="78881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704802" y="3567113"/>
            <a:ext cx="208433" cy="7920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89972" y="689906"/>
            <a:ext cx="425583" cy="145455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22265" y="61309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48228" y="4135844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30030" y="3839115"/>
            <a:ext cx="345645" cy="3737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958990" y="3839115"/>
            <a:ext cx="345645" cy="3737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-1" y="4301905"/>
            <a:ext cx="3765495" cy="83734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tags should be used for case Y?</a:t>
            </a:r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3052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84762461"/>
              </p:ext>
            </p:extLst>
          </p:nvPr>
        </p:nvGraphicFramePr>
        <p:xfrm>
          <a:off x="77262" y="37020"/>
          <a:ext cx="3649827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6609"/>
                <a:gridCol w="1216609"/>
                <a:gridCol w="1216609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Route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 smtClean="0">
                          <a:latin typeface="Arial Narrow" panose="020B0606020202030204" pitchFamily="34" charset="0"/>
                        </a:rPr>
                        <a:t>Destination</a:t>
                      </a:r>
                      <a:r>
                        <a:rPr lang="en-US" sz="1800" baseline="-25000" dirty="0" err="1" smtClean="0">
                          <a:latin typeface="Arial Narrow" panose="020B0606020202030204" pitchFamily="34" charset="0"/>
                        </a:rPr>
                        <a:t>X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Arial Narrow" panose="020B0606020202030204" pitchFamily="34" charset="0"/>
                        </a:rPr>
                        <a:t>Destination</a:t>
                      </a:r>
                      <a:r>
                        <a:rPr lang="en-US" sz="1800" baseline="-25000" dirty="0" err="1" smtClean="0">
                          <a:latin typeface="Arial Narrow" panose="020B0606020202030204" pitchFamily="34" charset="0"/>
                        </a:rPr>
                        <a:t>Y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A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10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B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C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10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4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D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X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Y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Z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9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9525" y="532576"/>
            <a:ext cx="4897830" cy="407834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433319" y="102319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Y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64148" y="4557997"/>
            <a:ext cx="5036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 rot="16200000">
            <a:off x="1730146" y="2328525"/>
            <a:ext cx="4523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8463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H="1" flipV="1">
            <a:off x="5915556" y="689906"/>
            <a:ext cx="477624" cy="1390354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6393180" y="1257300"/>
            <a:ext cx="2362200" cy="82296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5301075" y="3794760"/>
            <a:ext cx="726345" cy="2667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6027420" y="3642360"/>
            <a:ext cx="198120" cy="1524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6225540" y="3009900"/>
            <a:ext cx="1714500" cy="63246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048500" y="746760"/>
            <a:ext cx="695325" cy="1998821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743826" y="2543175"/>
            <a:ext cx="535780" cy="20240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279606" y="2543175"/>
            <a:ext cx="381000" cy="5000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8593931" y="2593181"/>
            <a:ext cx="66675" cy="23812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593931" y="2831306"/>
            <a:ext cx="185738" cy="762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1546" y="1539240"/>
            <a:ext cx="608173" cy="176593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5369720" y="3226594"/>
            <a:ext cx="240505" cy="78581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5610226" y="3226594"/>
            <a:ext cx="371927" cy="104775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62044" y="558362"/>
            <a:ext cx="13625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986036" y="2828467"/>
            <a:ext cx="13625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6195059" y="2136500"/>
            <a:ext cx="354331" cy="103413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026379" y="187229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X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6549390" y="2857500"/>
            <a:ext cx="876300" cy="31313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25690" y="2857500"/>
            <a:ext cx="271462" cy="78881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7697152" y="3567113"/>
            <a:ext cx="208433" cy="79203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643510" y="1130660"/>
            <a:ext cx="472875" cy="1405371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651087" y="1069700"/>
            <a:ext cx="0" cy="60960"/>
          </a:xfrm>
          <a:prstGeom prst="line">
            <a:avLst/>
          </a:prstGeom>
          <a:ln>
            <a:solidFill>
              <a:srgbClr val="007AFF">
                <a:alpha val="30196"/>
              </a:srgb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116385" y="2136500"/>
            <a:ext cx="1091907" cy="399531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202709" y="2136500"/>
            <a:ext cx="354331" cy="1034136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6557040" y="2857500"/>
            <a:ext cx="876300" cy="313136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433340" y="2857500"/>
            <a:ext cx="271462" cy="788815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7704802" y="3567113"/>
            <a:ext cx="208433" cy="79203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489972" y="689906"/>
            <a:ext cx="425583" cy="145455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322265" y="61309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4643510" y="1130660"/>
            <a:ext cx="472875" cy="140537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5116385" y="2136500"/>
            <a:ext cx="1091907" cy="39953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202709" y="2136500"/>
            <a:ext cx="354331" cy="1034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6557040" y="2857500"/>
            <a:ext cx="876300" cy="313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433340" y="2857500"/>
            <a:ext cx="271462" cy="78881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704802" y="3567113"/>
            <a:ext cx="208433" cy="7920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994900" y="3454528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Z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048228" y="4135844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30029" y="4002990"/>
            <a:ext cx="345645" cy="3737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58989" y="4002990"/>
            <a:ext cx="345645" cy="3737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-1" y="4301905"/>
            <a:ext cx="3765495" cy="83734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tags should be used for case Z?</a:t>
            </a:r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09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148075" y="1752748"/>
            <a:ext cx="3494855" cy="1677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0"/>
            <a:ext cx="4572000" cy="102533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color is this block?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48075" y="3032610"/>
            <a:ext cx="3494855" cy="3401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Orange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424" y="152235"/>
            <a:ext cx="4069125" cy="48390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Block World</a:t>
            </a:r>
            <a:endParaRPr 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7450" y="1184445"/>
            <a:ext cx="457200" cy="18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Blue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90155" y="796735"/>
            <a:ext cx="13716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Orange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15550" y="3685495"/>
            <a:ext cx="18288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Purple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30765" y="1486195"/>
            <a:ext cx="9144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Black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36535" y="2098845"/>
            <a:ext cx="1371600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Green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44230" y="582005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Red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93793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04635" y="229045"/>
            <a:ext cx="2514600" cy="7315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Retrieval</a:t>
            </a:r>
          </a:p>
        </p:txBody>
      </p:sp>
      <p:sp>
        <p:nvSpPr>
          <p:cNvPr id="11" name="Oval 10"/>
          <p:cNvSpPr/>
          <p:nvPr/>
        </p:nvSpPr>
        <p:spPr>
          <a:xfrm>
            <a:off x="3304635" y="1457705"/>
            <a:ext cx="2514600" cy="7315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Adaptation</a:t>
            </a:r>
          </a:p>
        </p:txBody>
      </p:sp>
      <p:cxnSp>
        <p:nvCxnSpPr>
          <p:cNvPr id="5" name="Straight Arrow Connector 4"/>
          <p:cNvCxnSpPr>
            <a:stCxn id="3" idx="4"/>
            <a:endCxn id="11" idx="0"/>
          </p:cNvCxnSpPr>
          <p:nvPr/>
        </p:nvCxnSpPr>
        <p:spPr>
          <a:xfrm>
            <a:off x="4561935" y="960565"/>
            <a:ext cx="0" cy="4971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23415" y="240862"/>
            <a:ext cx="2838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Retrieving a case from memory similar to the current problem</a:t>
            </a:r>
            <a:endParaRPr lang="en-US" sz="2000" dirty="0">
              <a:solidFill>
                <a:schemeClr val="accent5"/>
              </a:solidFill>
              <a:latin typeface="Segoe Print" panose="020006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819235" y="594805"/>
            <a:ext cx="310896" cy="0"/>
          </a:xfrm>
          <a:prstGeom prst="line">
            <a:avLst/>
          </a:prstGeom>
          <a:ln w="38100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7020" y="1496410"/>
            <a:ext cx="2838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Adapting the solution to that case to fit the current problem</a:t>
            </a:r>
            <a:endParaRPr lang="en-US" sz="2000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cxnSp>
        <p:nvCxnSpPr>
          <p:cNvPr id="9" name="Straight Connector 8"/>
          <p:cNvCxnSpPr>
            <a:stCxn id="11" idx="2"/>
          </p:cNvCxnSpPr>
          <p:nvPr/>
        </p:nvCxnSpPr>
        <p:spPr>
          <a:xfrm flipH="1" flipV="1">
            <a:off x="2997395" y="1823464"/>
            <a:ext cx="307240" cy="1"/>
          </a:xfrm>
          <a:prstGeom prst="line">
            <a:avLst/>
          </a:prstGeom>
          <a:ln w="381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304635" y="2686665"/>
            <a:ext cx="2514600" cy="731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Evaluation</a:t>
            </a:r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4561935" y="2189225"/>
            <a:ext cx="0" cy="4974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6"/>
          </p:cNvCxnSpPr>
          <p:nvPr/>
        </p:nvCxnSpPr>
        <p:spPr>
          <a:xfrm>
            <a:off x="5819235" y="3052425"/>
            <a:ext cx="310896" cy="0"/>
          </a:xfrm>
          <a:prstGeom prst="line">
            <a:avLst/>
          </a:prstGeom>
          <a:ln w="381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23415" y="2746106"/>
            <a:ext cx="2838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Evaluating how well the adapted solution addresses the current problem</a:t>
            </a:r>
            <a:endParaRPr lang="en-US" sz="2000" dirty="0">
              <a:solidFill>
                <a:schemeClr val="accent3"/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304635" y="3915625"/>
            <a:ext cx="2514600" cy="731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Storage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4561935" y="3418185"/>
            <a:ext cx="0" cy="4974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993739" y="4281385"/>
            <a:ext cx="310896" cy="0"/>
          </a:xfrm>
          <a:prstGeom prst="line">
            <a:avLst/>
          </a:prstGeom>
          <a:ln w="381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20" y="3975602"/>
            <a:ext cx="2838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Storing the new problem and solution as a case</a:t>
            </a:r>
            <a:endParaRPr lang="en-US" sz="2000" dirty="0">
              <a:solidFill>
                <a:schemeClr val="accent4"/>
              </a:solidFill>
              <a:latin typeface="Segoe Print" panose="020006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459091"/>
            <a:ext cx="6130131" cy="3685794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30131" y="1957104"/>
            <a:ext cx="3012064" cy="3186395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46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1860860"/>
              </p:ext>
            </p:extLst>
          </p:nvPr>
        </p:nvGraphicFramePr>
        <p:xfrm>
          <a:off x="461313" y="139376"/>
          <a:ext cx="3649827" cy="4757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6609"/>
                <a:gridCol w="1216609"/>
                <a:gridCol w="1216609"/>
              </a:tblGrid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Route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 smtClean="0">
                          <a:latin typeface="Arial Narrow" panose="020B0606020202030204" pitchFamily="34" charset="0"/>
                        </a:rPr>
                        <a:t>Destination</a:t>
                      </a:r>
                      <a:r>
                        <a:rPr lang="en-US" sz="1800" baseline="-25000" dirty="0" err="1" smtClean="0">
                          <a:latin typeface="Arial Narrow" panose="020B0606020202030204" pitchFamily="34" charset="0"/>
                        </a:rPr>
                        <a:t>X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Arial Narrow" panose="020B0606020202030204" pitchFamily="34" charset="0"/>
                        </a:rPr>
                        <a:t>Destination</a:t>
                      </a:r>
                      <a:r>
                        <a:rPr lang="en-US" sz="1800" baseline="-25000" dirty="0" err="1" smtClean="0">
                          <a:latin typeface="Arial Narrow" panose="020B0606020202030204" pitchFamily="34" charset="0"/>
                        </a:rPr>
                        <a:t>Y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A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10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B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C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10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4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D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X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Y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Z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9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Oval 43"/>
          <p:cNvSpPr/>
          <p:nvPr/>
        </p:nvSpPr>
        <p:spPr>
          <a:xfrm>
            <a:off x="5724378" y="106679"/>
            <a:ext cx="224790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Is the origin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North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5724378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255998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7" name="Straight Arrow Connector 46"/>
          <p:cNvCxnSpPr>
            <a:stCxn id="44" idx="4"/>
            <a:endCxn id="45" idx="7"/>
          </p:cNvCxnSpPr>
          <p:nvPr/>
        </p:nvCxnSpPr>
        <p:spPr>
          <a:xfrm flipH="1">
            <a:off x="6335761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4"/>
            <a:endCxn id="46" idx="1"/>
          </p:cNvCxnSpPr>
          <p:nvPr/>
        </p:nvCxnSpPr>
        <p:spPr>
          <a:xfrm>
            <a:off x="6848328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697958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5724378" y="199934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55998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2" name="Straight Arrow Connector 51"/>
          <p:cNvCxnSpPr>
            <a:stCxn id="45" idx="4"/>
            <a:endCxn id="50" idx="0"/>
          </p:cNvCxnSpPr>
          <p:nvPr/>
        </p:nvCxnSpPr>
        <p:spPr>
          <a:xfrm flipH="1">
            <a:off x="5861538" y="1638300"/>
            <a:ext cx="220980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6" idx="4"/>
            <a:endCxn id="51" idx="0"/>
          </p:cNvCxnSpPr>
          <p:nvPr/>
        </p:nvCxnSpPr>
        <p:spPr>
          <a:xfrm flipH="1">
            <a:off x="7393158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4"/>
            <a:endCxn id="49" idx="0"/>
          </p:cNvCxnSpPr>
          <p:nvPr/>
        </p:nvCxnSpPr>
        <p:spPr>
          <a:xfrm>
            <a:off x="7614138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96818" y="761943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35091" y="76194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08935" y="159228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59605" y="1594949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66338" y="1594949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56048" y="159228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069564" y="1999340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</a:t>
            </a:r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3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2" name="Straight Arrow Connector 61"/>
          <p:cNvCxnSpPr>
            <a:stCxn id="45" idx="4"/>
            <a:endCxn id="61" idx="0"/>
          </p:cNvCxnSpPr>
          <p:nvPr/>
        </p:nvCxnSpPr>
        <p:spPr>
          <a:xfrm>
            <a:off x="6082518" y="1638300"/>
            <a:ext cx="345186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1" idx="4"/>
          </p:cNvCxnSpPr>
          <p:nvPr/>
        </p:nvCxnSpPr>
        <p:spPr>
          <a:xfrm flipH="1">
            <a:off x="6219678" y="2582565"/>
            <a:ext cx="208026" cy="37323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979076" y="255240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565363" y="249440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6885285" y="3833630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Y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6454755" y="2955800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2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9" name="Straight Arrow Connector 108"/>
          <p:cNvCxnSpPr>
            <a:stCxn id="61" idx="4"/>
            <a:endCxn id="108" idx="0"/>
          </p:cNvCxnSpPr>
          <p:nvPr/>
        </p:nvCxnSpPr>
        <p:spPr>
          <a:xfrm>
            <a:off x="6427704" y="2582565"/>
            <a:ext cx="385191" cy="37323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8" idx="4"/>
            <a:endCxn id="107" idx="0"/>
          </p:cNvCxnSpPr>
          <p:nvPr/>
        </p:nvCxnSpPr>
        <p:spPr>
          <a:xfrm>
            <a:off x="6812895" y="3539025"/>
            <a:ext cx="209550" cy="29460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8" idx="4"/>
          </p:cNvCxnSpPr>
          <p:nvPr/>
        </p:nvCxnSpPr>
        <p:spPr>
          <a:xfrm flipH="1">
            <a:off x="6577818" y="3539025"/>
            <a:ext cx="235077" cy="29460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6082518" y="2966966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X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6440658" y="383363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390556" y="3442692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44808" y="3454528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5875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609600" y="106679"/>
            <a:ext cx="224790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Is the origin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North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09600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141220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9" name="Straight Arrow Connector 58"/>
          <p:cNvCxnSpPr>
            <a:stCxn id="54" idx="4"/>
            <a:endCxn id="56" idx="7"/>
          </p:cNvCxnSpPr>
          <p:nvPr/>
        </p:nvCxnSpPr>
        <p:spPr>
          <a:xfrm flipH="1">
            <a:off x="1220983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4"/>
            <a:endCxn id="57" idx="1"/>
          </p:cNvCxnSpPr>
          <p:nvPr/>
        </p:nvCxnSpPr>
        <p:spPr>
          <a:xfrm>
            <a:off x="1733550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583180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64" name="Oval 63"/>
          <p:cNvSpPr/>
          <p:nvPr/>
        </p:nvSpPr>
        <p:spPr>
          <a:xfrm>
            <a:off x="609600" y="199934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141220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56" idx="4"/>
            <a:endCxn id="64" idx="0"/>
          </p:cNvCxnSpPr>
          <p:nvPr/>
        </p:nvCxnSpPr>
        <p:spPr>
          <a:xfrm flipH="1">
            <a:off x="746760" y="1638300"/>
            <a:ext cx="220980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4"/>
            <a:endCxn id="65" idx="0"/>
          </p:cNvCxnSpPr>
          <p:nvPr/>
        </p:nvCxnSpPr>
        <p:spPr>
          <a:xfrm flipH="1">
            <a:off x="2278380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4"/>
            <a:endCxn id="63" idx="0"/>
          </p:cNvCxnSpPr>
          <p:nvPr/>
        </p:nvCxnSpPr>
        <p:spPr>
          <a:xfrm>
            <a:off x="2499360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82040" y="761943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20313" y="76194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4157" y="159228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44827" y="1594949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1560" y="1594949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41270" y="159228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954786" y="1999340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</a:t>
            </a:r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3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0" name="Straight Arrow Connector 59"/>
          <p:cNvCxnSpPr>
            <a:stCxn id="56" idx="4"/>
            <a:endCxn id="55" idx="0"/>
          </p:cNvCxnSpPr>
          <p:nvPr/>
        </p:nvCxnSpPr>
        <p:spPr>
          <a:xfrm>
            <a:off x="967740" y="1638300"/>
            <a:ext cx="345186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5" idx="4"/>
          </p:cNvCxnSpPr>
          <p:nvPr/>
        </p:nvCxnSpPr>
        <p:spPr>
          <a:xfrm flipH="1">
            <a:off x="1104900" y="2582565"/>
            <a:ext cx="208026" cy="37323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64298" y="255240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50585" y="249440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1770507" y="3833630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Y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339977" y="2955800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2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5" name="Straight Arrow Connector 94"/>
          <p:cNvCxnSpPr>
            <a:stCxn id="55" idx="4"/>
            <a:endCxn id="94" idx="0"/>
          </p:cNvCxnSpPr>
          <p:nvPr/>
        </p:nvCxnSpPr>
        <p:spPr>
          <a:xfrm>
            <a:off x="1312926" y="2582565"/>
            <a:ext cx="385191" cy="37323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4" idx="4"/>
            <a:endCxn id="92" idx="0"/>
          </p:cNvCxnSpPr>
          <p:nvPr/>
        </p:nvCxnSpPr>
        <p:spPr>
          <a:xfrm>
            <a:off x="1698117" y="3539025"/>
            <a:ext cx="209550" cy="29460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4" idx="4"/>
          </p:cNvCxnSpPr>
          <p:nvPr/>
        </p:nvCxnSpPr>
        <p:spPr>
          <a:xfrm flipH="1">
            <a:off x="1463040" y="3539025"/>
            <a:ext cx="235077" cy="29460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967740" y="2966966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X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1325880" y="383363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9525" y="532576"/>
            <a:ext cx="4897830" cy="4078348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4064148" y="4557997"/>
            <a:ext cx="5036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1730146" y="2328525"/>
            <a:ext cx="4523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8463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275778" y="3442692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730030" y="3454528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4379975" y="2165145"/>
            <a:ext cx="0" cy="6096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8758145" y="3137462"/>
            <a:ext cx="0" cy="48768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1" y="4301905"/>
            <a:ext cx="3765495" cy="83734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case should be retrieved and adapted?</a:t>
            </a:r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3770" y="2226105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0710" y="3239084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27670" y="4107950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75464" y="4107950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43010" y="2273660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76150" y="2268940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65843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609600" y="106679"/>
            <a:ext cx="224790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Is the origin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North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09600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141220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9" name="Straight Arrow Connector 58"/>
          <p:cNvCxnSpPr>
            <a:stCxn id="54" idx="4"/>
            <a:endCxn id="56" idx="7"/>
          </p:cNvCxnSpPr>
          <p:nvPr/>
        </p:nvCxnSpPr>
        <p:spPr>
          <a:xfrm flipH="1">
            <a:off x="1220983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4"/>
            <a:endCxn id="57" idx="1"/>
          </p:cNvCxnSpPr>
          <p:nvPr/>
        </p:nvCxnSpPr>
        <p:spPr>
          <a:xfrm>
            <a:off x="1733550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583180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64" name="Oval 63"/>
          <p:cNvSpPr/>
          <p:nvPr/>
        </p:nvSpPr>
        <p:spPr>
          <a:xfrm>
            <a:off x="609600" y="199934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141220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56" idx="4"/>
            <a:endCxn id="64" idx="0"/>
          </p:cNvCxnSpPr>
          <p:nvPr/>
        </p:nvCxnSpPr>
        <p:spPr>
          <a:xfrm flipH="1">
            <a:off x="746760" y="1638300"/>
            <a:ext cx="220980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4"/>
            <a:endCxn id="65" idx="0"/>
          </p:cNvCxnSpPr>
          <p:nvPr/>
        </p:nvCxnSpPr>
        <p:spPr>
          <a:xfrm flipH="1">
            <a:off x="2278380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4"/>
            <a:endCxn id="63" idx="0"/>
          </p:cNvCxnSpPr>
          <p:nvPr/>
        </p:nvCxnSpPr>
        <p:spPr>
          <a:xfrm>
            <a:off x="2499360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82040" y="761943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20313" y="76194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4157" y="159228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44827" y="1594949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1560" y="1594949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41270" y="159228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954786" y="1999340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</a:t>
            </a:r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3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0" name="Straight Arrow Connector 59"/>
          <p:cNvCxnSpPr>
            <a:stCxn id="56" idx="4"/>
            <a:endCxn id="55" idx="0"/>
          </p:cNvCxnSpPr>
          <p:nvPr/>
        </p:nvCxnSpPr>
        <p:spPr>
          <a:xfrm>
            <a:off x="967740" y="1638300"/>
            <a:ext cx="345186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5" idx="4"/>
          </p:cNvCxnSpPr>
          <p:nvPr/>
        </p:nvCxnSpPr>
        <p:spPr>
          <a:xfrm flipH="1">
            <a:off x="1104900" y="2582565"/>
            <a:ext cx="208026" cy="37323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64298" y="255240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50585" y="249440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1770507" y="3833630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Y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339977" y="2955800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2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5" name="Straight Arrow Connector 94"/>
          <p:cNvCxnSpPr>
            <a:stCxn id="55" idx="4"/>
            <a:endCxn id="94" idx="0"/>
          </p:cNvCxnSpPr>
          <p:nvPr/>
        </p:nvCxnSpPr>
        <p:spPr>
          <a:xfrm>
            <a:off x="1312926" y="2582565"/>
            <a:ext cx="385191" cy="37323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4" idx="4"/>
            <a:endCxn id="92" idx="0"/>
          </p:cNvCxnSpPr>
          <p:nvPr/>
        </p:nvCxnSpPr>
        <p:spPr>
          <a:xfrm>
            <a:off x="1698117" y="3539025"/>
            <a:ext cx="209550" cy="29460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4" idx="4"/>
          </p:cNvCxnSpPr>
          <p:nvPr/>
        </p:nvCxnSpPr>
        <p:spPr>
          <a:xfrm flipH="1">
            <a:off x="1463040" y="3539025"/>
            <a:ext cx="235077" cy="29460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967740" y="2966966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X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1325880" y="383363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9525" y="532576"/>
            <a:ext cx="4897830" cy="4078348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4064148" y="4557997"/>
            <a:ext cx="5036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1730146" y="2328525"/>
            <a:ext cx="4523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8463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275778" y="3442692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730030" y="3454528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4379975" y="2165145"/>
            <a:ext cx="0" cy="6096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8758145" y="3137462"/>
            <a:ext cx="0" cy="48768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1" y="4301905"/>
            <a:ext cx="3765495" cy="83734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case should be retrieved and adapted?</a:t>
            </a:r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3770" y="2226105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0710" y="3239084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27670" y="4107950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75464" y="4107950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43010" y="2273660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76150" y="2268940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33319" y="102319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Y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510" y="1130660"/>
            <a:ext cx="472875" cy="140537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116385" y="2136500"/>
            <a:ext cx="1091907" cy="39953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202709" y="2136500"/>
            <a:ext cx="354331" cy="1034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557040" y="2857500"/>
            <a:ext cx="876300" cy="313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433340" y="2857500"/>
            <a:ext cx="271462" cy="78881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704802" y="3567113"/>
            <a:ext cx="208433" cy="7920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763803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9525" y="532576"/>
            <a:ext cx="4897830" cy="4078348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4064148" y="4557997"/>
            <a:ext cx="5036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1730146" y="2328525"/>
            <a:ext cx="4523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8463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4379975" y="2165145"/>
            <a:ext cx="0" cy="6096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067258"/>
              </p:ext>
            </p:extLst>
          </p:nvPr>
        </p:nvGraphicFramePr>
        <p:xfrm>
          <a:off x="77262" y="139376"/>
          <a:ext cx="3649827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6609"/>
                <a:gridCol w="1216609"/>
                <a:gridCol w="1216609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Route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 smtClean="0">
                          <a:latin typeface="Arial Narrow" panose="020B0606020202030204" pitchFamily="34" charset="0"/>
                        </a:rPr>
                        <a:t>Destination</a:t>
                      </a:r>
                      <a:r>
                        <a:rPr lang="en-US" sz="1600" baseline="-25000" dirty="0" err="1" smtClean="0">
                          <a:latin typeface="Arial Narrow" panose="020B0606020202030204" pitchFamily="34" charset="0"/>
                        </a:rPr>
                        <a:t>X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Arial Narrow" panose="020B0606020202030204" pitchFamily="34" charset="0"/>
                        </a:rPr>
                        <a:t>Destination</a:t>
                      </a:r>
                      <a:r>
                        <a:rPr lang="en-US" sz="1600" baseline="-25000" dirty="0" err="1" smtClean="0">
                          <a:latin typeface="Arial Narrow" panose="020B0606020202030204" pitchFamily="34" charset="0"/>
                        </a:rPr>
                        <a:t>Y</a:t>
                      </a:r>
                      <a:endParaRPr lang="en-US" sz="16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A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10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B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C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10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4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D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X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baseline="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Y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Z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9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5" name="Straight Connector 44"/>
          <p:cNvCxnSpPr/>
          <p:nvPr/>
        </p:nvCxnSpPr>
        <p:spPr>
          <a:xfrm flipV="1">
            <a:off x="8758145" y="3137462"/>
            <a:ext cx="0" cy="48768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2420" y="651500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2420" y="1112360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420" y="1573220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2420" y="2034080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420" y="2494940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2420" y="2955800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2420" y="3416660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" y="4301905"/>
            <a:ext cx="3765495" cy="83734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case should be retrieved and adapted?</a:t>
            </a:r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4896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9525" y="532576"/>
            <a:ext cx="4897830" cy="4078348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4064148" y="4557997"/>
            <a:ext cx="5036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1730146" y="2328525"/>
            <a:ext cx="4523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8463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4379975" y="2165145"/>
            <a:ext cx="0" cy="6096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52081006"/>
              </p:ext>
            </p:extLst>
          </p:nvPr>
        </p:nvGraphicFramePr>
        <p:xfrm>
          <a:off x="77262" y="139376"/>
          <a:ext cx="3649827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6609"/>
                <a:gridCol w="1216609"/>
                <a:gridCol w="1216609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Route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 smtClean="0">
                          <a:latin typeface="Arial Narrow" panose="020B0606020202030204" pitchFamily="34" charset="0"/>
                        </a:rPr>
                        <a:t>Destination</a:t>
                      </a:r>
                      <a:r>
                        <a:rPr lang="en-US" sz="1600" baseline="-25000" dirty="0" err="1" smtClean="0">
                          <a:latin typeface="Arial Narrow" panose="020B0606020202030204" pitchFamily="34" charset="0"/>
                        </a:rPr>
                        <a:t>X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Arial Narrow" panose="020B0606020202030204" pitchFamily="34" charset="0"/>
                        </a:rPr>
                        <a:t>Destination</a:t>
                      </a:r>
                      <a:r>
                        <a:rPr lang="en-US" sz="1600" baseline="-25000" dirty="0" err="1" smtClean="0">
                          <a:latin typeface="Arial Narrow" panose="020B0606020202030204" pitchFamily="34" charset="0"/>
                        </a:rPr>
                        <a:t>Y</a:t>
                      </a:r>
                      <a:endParaRPr lang="en-US" sz="16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A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10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B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C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10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4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D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X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baseline="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Y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Z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9</a:t>
                      </a:r>
                      <a:r>
                        <a:rPr lang="en-US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5" name="Straight Connector 44"/>
          <p:cNvCxnSpPr/>
          <p:nvPr/>
        </p:nvCxnSpPr>
        <p:spPr>
          <a:xfrm flipV="1">
            <a:off x="8758145" y="3137462"/>
            <a:ext cx="0" cy="48768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2420" y="651500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2420" y="1112360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420" y="1573220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2420" y="2034080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420" y="2494940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2420" y="2955800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2420" y="3416660"/>
            <a:ext cx="2813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" y="4301905"/>
            <a:ext cx="3765495" cy="83734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case should be retrieved and adapted?</a:t>
            </a:r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048500" y="746760"/>
            <a:ext cx="695325" cy="1998821"/>
          </a:xfrm>
          <a:prstGeom prst="line">
            <a:avLst/>
          </a:prstGeom>
          <a:ln w="12700">
            <a:solidFill>
              <a:schemeClr val="tx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743826" y="2543175"/>
            <a:ext cx="535780" cy="202406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279606" y="2543175"/>
            <a:ext cx="381000" cy="50006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593931" y="2593181"/>
            <a:ext cx="66675" cy="238125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593931" y="2831306"/>
            <a:ext cx="185738" cy="76200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62044" y="558362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96092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12065" y="229045"/>
            <a:ext cx="2514600" cy="7315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Retrieval</a:t>
            </a:r>
          </a:p>
        </p:txBody>
      </p:sp>
      <p:sp>
        <p:nvSpPr>
          <p:cNvPr id="11" name="Oval 10"/>
          <p:cNvSpPr/>
          <p:nvPr/>
        </p:nvSpPr>
        <p:spPr>
          <a:xfrm>
            <a:off x="3312065" y="1457705"/>
            <a:ext cx="2514600" cy="7315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Adaptation</a:t>
            </a:r>
          </a:p>
        </p:txBody>
      </p:sp>
      <p:sp>
        <p:nvSpPr>
          <p:cNvPr id="12" name="Oval 11"/>
          <p:cNvSpPr/>
          <p:nvPr/>
        </p:nvSpPr>
        <p:spPr>
          <a:xfrm>
            <a:off x="3312065" y="2686665"/>
            <a:ext cx="2514600" cy="731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Evaluation</a:t>
            </a:r>
          </a:p>
        </p:txBody>
      </p:sp>
      <p:sp>
        <p:nvSpPr>
          <p:cNvPr id="13" name="Oval 12"/>
          <p:cNvSpPr/>
          <p:nvPr/>
        </p:nvSpPr>
        <p:spPr>
          <a:xfrm>
            <a:off x="3312065" y="3915625"/>
            <a:ext cx="2514600" cy="731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Storage</a:t>
            </a:r>
          </a:p>
        </p:txBody>
      </p:sp>
      <p:cxnSp>
        <p:nvCxnSpPr>
          <p:cNvPr id="5" name="Straight Arrow Connector 4"/>
          <p:cNvCxnSpPr>
            <a:stCxn id="3" idx="4"/>
            <a:endCxn id="11" idx="0"/>
          </p:cNvCxnSpPr>
          <p:nvPr/>
        </p:nvCxnSpPr>
        <p:spPr>
          <a:xfrm>
            <a:off x="4569365" y="960565"/>
            <a:ext cx="0" cy="4971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4"/>
            <a:endCxn id="12" idx="0"/>
          </p:cNvCxnSpPr>
          <p:nvPr/>
        </p:nvCxnSpPr>
        <p:spPr>
          <a:xfrm>
            <a:off x="4569365" y="2189225"/>
            <a:ext cx="0" cy="4974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" idx="4"/>
            <a:endCxn id="13" idx="0"/>
          </p:cNvCxnSpPr>
          <p:nvPr/>
        </p:nvCxnSpPr>
        <p:spPr>
          <a:xfrm>
            <a:off x="4569365" y="3418185"/>
            <a:ext cx="0" cy="4974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679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12065" y="229045"/>
            <a:ext cx="2514600" cy="7315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Retrieval</a:t>
            </a:r>
          </a:p>
        </p:txBody>
      </p:sp>
      <p:sp>
        <p:nvSpPr>
          <p:cNvPr id="11" name="Oval 10"/>
          <p:cNvSpPr/>
          <p:nvPr/>
        </p:nvSpPr>
        <p:spPr>
          <a:xfrm>
            <a:off x="3312065" y="1457705"/>
            <a:ext cx="2514600" cy="7315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Adaptation</a:t>
            </a:r>
          </a:p>
        </p:txBody>
      </p:sp>
      <p:sp>
        <p:nvSpPr>
          <p:cNvPr id="12" name="Oval 11"/>
          <p:cNvSpPr/>
          <p:nvPr/>
        </p:nvSpPr>
        <p:spPr>
          <a:xfrm>
            <a:off x="3312065" y="2686665"/>
            <a:ext cx="2514600" cy="731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Evaluation</a:t>
            </a:r>
          </a:p>
        </p:txBody>
      </p:sp>
      <p:sp>
        <p:nvSpPr>
          <p:cNvPr id="13" name="Oval 12"/>
          <p:cNvSpPr/>
          <p:nvPr/>
        </p:nvSpPr>
        <p:spPr>
          <a:xfrm>
            <a:off x="3312065" y="3915625"/>
            <a:ext cx="2514600" cy="731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Storage</a:t>
            </a:r>
          </a:p>
        </p:txBody>
      </p:sp>
      <p:cxnSp>
        <p:nvCxnSpPr>
          <p:cNvPr id="5" name="Straight Arrow Connector 4"/>
          <p:cNvCxnSpPr>
            <a:stCxn id="3" idx="4"/>
            <a:endCxn id="11" idx="0"/>
          </p:cNvCxnSpPr>
          <p:nvPr/>
        </p:nvCxnSpPr>
        <p:spPr>
          <a:xfrm>
            <a:off x="4569365" y="960565"/>
            <a:ext cx="0" cy="4971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4"/>
            <a:endCxn id="12" idx="0"/>
          </p:cNvCxnSpPr>
          <p:nvPr/>
        </p:nvCxnSpPr>
        <p:spPr>
          <a:xfrm>
            <a:off x="4569365" y="2189225"/>
            <a:ext cx="0" cy="4974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" idx="4"/>
            <a:endCxn id="13" idx="0"/>
          </p:cNvCxnSpPr>
          <p:nvPr/>
        </p:nvCxnSpPr>
        <p:spPr>
          <a:xfrm>
            <a:off x="4569365" y="3418185"/>
            <a:ext cx="0" cy="4974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urved Connector 3"/>
          <p:cNvCxnSpPr>
            <a:stCxn id="12" idx="2"/>
            <a:endCxn id="11" idx="2"/>
          </p:cNvCxnSpPr>
          <p:nvPr/>
        </p:nvCxnSpPr>
        <p:spPr>
          <a:xfrm rot="10800000">
            <a:off x="3312065" y="1823465"/>
            <a:ext cx="12700" cy="1228960"/>
          </a:xfrm>
          <a:prstGeom prst="curvedConnector3">
            <a:avLst>
              <a:gd name="adj1" fmla="val 180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6988" y="1940137"/>
            <a:ext cx="2838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6"/>
                </a:solidFill>
                <a:latin typeface="Segoe Print" panose="02000600000000000000" pitchFamily="2" charset="0"/>
              </a:rPr>
              <a:t>Evaluation found the solution failed; try adapting again</a:t>
            </a:r>
            <a:endParaRPr lang="en-US" sz="2000" dirty="0">
              <a:solidFill>
                <a:schemeClr val="accent6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007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12065" y="229045"/>
            <a:ext cx="2514600" cy="7315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Retrieval</a:t>
            </a:r>
          </a:p>
        </p:txBody>
      </p:sp>
      <p:sp>
        <p:nvSpPr>
          <p:cNvPr id="11" name="Oval 10"/>
          <p:cNvSpPr/>
          <p:nvPr/>
        </p:nvSpPr>
        <p:spPr>
          <a:xfrm>
            <a:off x="3312065" y="1457705"/>
            <a:ext cx="2514600" cy="7315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Adaptation</a:t>
            </a:r>
          </a:p>
        </p:txBody>
      </p:sp>
      <p:sp>
        <p:nvSpPr>
          <p:cNvPr id="12" name="Oval 11"/>
          <p:cNvSpPr/>
          <p:nvPr/>
        </p:nvSpPr>
        <p:spPr>
          <a:xfrm>
            <a:off x="3312065" y="2686665"/>
            <a:ext cx="2514600" cy="731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Evaluation</a:t>
            </a:r>
          </a:p>
        </p:txBody>
      </p:sp>
      <p:sp>
        <p:nvSpPr>
          <p:cNvPr id="13" name="Oval 12"/>
          <p:cNvSpPr/>
          <p:nvPr/>
        </p:nvSpPr>
        <p:spPr>
          <a:xfrm>
            <a:off x="3312065" y="3915625"/>
            <a:ext cx="2514600" cy="731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Storage</a:t>
            </a:r>
          </a:p>
        </p:txBody>
      </p:sp>
      <p:cxnSp>
        <p:nvCxnSpPr>
          <p:cNvPr id="5" name="Straight Arrow Connector 4"/>
          <p:cNvCxnSpPr>
            <a:stCxn id="3" idx="4"/>
            <a:endCxn id="11" idx="0"/>
          </p:cNvCxnSpPr>
          <p:nvPr/>
        </p:nvCxnSpPr>
        <p:spPr>
          <a:xfrm>
            <a:off x="4569365" y="960565"/>
            <a:ext cx="0" cy="4971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4"/>
            <a:endCxn id="12" idx="0"/>
          </p:cNvCxnSpPr>
          <p:nvPr/>
        </p:nvCxnSpPr>
        <p:spPr>
          <a:xfrm>
            <a:off x="4569365" y="2189225"/>
            <a:ext cx="0" cy="4974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" idx="4"/>
            <a:endCxn id="13" idx="0"/>
          </p:cNvCxnSpPr>
          <p:nvPr/>
        </p:nvCxnSpPr>
        <p:spPr>
          <a:xfrm>
            <a:off x="4569365" y="3418185"/>
            <a:ext cx="0" cy="4974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urved Connector 3"/>
          <p:cNvCxnSpPr>
            <a:stCxn id="12" idx="2"/>
            <a:endCxn id="11" idx="2"/>
          </p:cNvCxnSpPr>
          <p:nvPr/>
        </p:nvCxnSpPr>
        <p:spPr>
          <a:xfrm rot="10800000">
            <a:off x="3312065" y="1823465"/>
            <a:ext cx="12700" cy="1228960"/>
          </a:xfrm>
          <a:prstGeom prst="curvedConnector3">
            <a:avLst>
              <a:gd name="adj1" fmla="val 180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12" idx="2"/>
            <a:endCxn id="3" idx="2"/>
          </p:cNvCxnSpPr>
          <p:nvPr/>
        </p:nvCxnSpPr>
        <p:spPr>
          <a:xfrm rot="10800000">
            <a:off x="3312065" y="594805"/>
            <a:ext cx="12700" cy="2457620"/>
          </a:xfrm>
          <a:prstGeom prst="curvedConnector3">
            <a:avLst>
              <a:gd name="adj1" fmla="val 318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615" y="1112360"/>
            <a:ext cx="2838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6"/>
                </a:solidFill>
                <a:latin typeface="Segoe Print" panose="02000600000000000000" pitchFamily="2" charset="0"/>
              </a:rPr>
              <a:t>Evaluation found the solution failed; try retrieving a different solution</a:t>
            </a:r>
            <a:endParaRPr lang="en-US" sz="2000" dirty="0">
              <a:solidFill>
                <a:schemeClr val="accent6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77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12065" y="229045"/>
            <a:ext cx="2514600" cy="7315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Retrieval</a:t>
            </a:r>
          </a:p>
        </p:txBody>
      </p:sp>
      <p:sp>
        <p:nvSpPr>
          <p:cNvPr id="11" name="Oval 10"/>
          <p:cNvSpPr/>
          <p:nvPr/>
        </p:nvSpPr>
        <p:spPr>
          <a:xfrm>
            <a:off x="3312065" y="1457705"/>
            <a:ext cx="2514600" cy="7315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Adaptation</a:t>
            </a:r>
          </a:p>
        </p:txBody>
      </p:sp>
      <p:sp>
        <p:nvSpPr>
          <p:cNvPr id="12" name="Oval 11"/>
          <p:cNvSpPr/>
          <p:nvPr/>
        </p:nvSpPr>
        <p:spPr>
          <a:xfrm>
            <a:off x="3312065" y="2686665"/>
            <a:ext cx="2514600" cy="731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Evaluation</a:t>
            </a:r>
          </a:p>
        </p:txBody>
      </p:sp>
      <p:sp>
        <p:nvSpPr>
          <p:cNvPr id="13" name="Oval 12"/>
          <p:cNvSpPr/>
          <p:nvPr/>
        </p:nvSpPr>
        <p:spPr>
          <a:xfrm>
            <a:off x="3312065" y="3915625"/>
            <a:ext cx="2514600" cy="731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Storage</a:t>
            </a:r>
          </a:p>
        </p:txBody>
      </p:sp>
      <p:cxnSp>
        <p:nvCxnSpPr>
          <p:cNvPr id="5" name="Straight Arrow Connector 4"/>
          <p:cNvCxnSpPr>
            <a:stCxn id="3" idx="4"/>
            <a:endCxn id="11" idx="0"/>
          </p:cNvCxnSpPr>
          <p:nvPr/>
        </p:nvCxnSpPr>
        <p:spPr>
          <a:xfrm>
            <a:off x="4569365" y="960565"/>
            <a:ext cx="0" cy="4971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4"/>
            <a:endCxn id="12" idx="0"/>
          </p:cNvCxnSpPr>
          <p:nvPr/>
        </p:nvCxnSpPr>
        <p:spPr>
          <a:xfrm>
            <a:off x="4569365" y="2189225"/>
            <a:ext cx="0" cy="4974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" idx="4"/>
            <a:endCxn id="13" idx="0"/>
          </p:cNvCxnSpPr>
          <p:nvPr/>
        </p:nvCxnSpPr>
        <p:spPr>
          <a:xfrm>
            <a:off x="4569365" y="3418185"/>
            <a:ext cx="0" cy="4974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urved Connector 3"/>
          <p:cNvCxnSpPr>
            <a:stCxn id="12" idx="2"/>
            <a:endCxn id="11" idx="2"/>
          </p:cNvCxnSpPr>
          <p:nvPr/>
        </p:nvCxnSpPr>
        <p:spPr>
          <a:xfrm rot="10800000">
            <a:off x="3312065" y="1823465"/>
            <a:ext cx="12700" cy="1228960"/>
          </a:xfrm>
          <a:prstGeom prst="curvedConnector3">
            <a:avLst>
              <a:gd name="adj1" fmla="val 180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12" idx="2"/>
            <a:endCxn id="3" idx="2"/>
          </p:cNvCxnSpPr>
          <p:nvPr/>
        </p:nvCxnSpPr>
        <p:spPr>
          <a:xfrm rot="10800000">
            <a:off x="3312065" y="594805"/>
            <a:ext cx="12700" cy="2457620"/>
          </a:xfrm>
          <a:prstGeom prst="curvedConnector3">
            <a:avLst>
              <a:gd name="adj1" fmla="val 318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1" idx="2"/>
            <a:endCxn id="3" idx="2"/>
          </p:cNvCxnSpPr>
          <p:nvPr/>
        </p:nvCxnSpPr>
        <p:spPr>
          <a:xfrm rot="10800000">
            <a:off x="3312065" y="594805"/>
            <a:ext cx="12700" cy="1228660"/>
          </a:xfrm>
          <a:prstGeom prst="curvedConnector3">
            <a:avLst>
              <a:gd name="adj1" fmla="val 180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7020" y="749582"/>
            <a:ext cx="2838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6"/>
                </a:solidFill>
                <a:latin typeface="Segoe Print" panose="02000600000000000000" pitchFamily="2" charset="0"/>
              </a:rPr>
              <a:t>The retrieved solution could not be adapted; retrieve a different solution</a:t>
            </a:r>
            <a:endParaRPr lang="en-US" sz="2000" dirty="0">
              <a:solidFill>
                <a:schemeClr val="accent6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19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148075" y="1752748"/>
            <a:ext cx="3494855" cy="167788"/>
          </a:xfrm>
          <a:prstGeom prst="rect">
            <a:avLst/>
          </a:prstGeom>
          <a:solidFill>
            <a:srgbClr val="FF00FF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0"/>
            <a:ext cx="4572000" cy="102533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color is this block?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424" y="152235"/>
            <a:ext cx="4069125" cy="48390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Block World</a:t>
            </a:r>
            <a:endParaRPr 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7450" y="1184445"/>
            <a:ext cx="457200" cy="18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Blue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90155" y="796735"/>
            <a:ext cx="13716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Orange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15550" y="3685495"/>
            <a:ext cx="18288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Purple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30765" y="1486195"/>
            <a:ext cx="9144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Black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36535" y="2098845"/>
            <a:ext cx="1371600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Green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44230" y="582005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Red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72155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12065" y="229045"/>
            <a:ext cx="2514600" cy="7315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Retrieval</a:t>
            </a:r>
          </a:p>
        </p:txBody>
      </p:sp>
      <p:sp>
        <p:nvSpPr>
          <p:cNvPr id="11" name="Oval 10"/>
          <p:cNvSpPr/>
          <p:nvPr/>
        </p:nvSpPr>
        <p:spPr>
          <a:xfrm>
            <a:off x="3312065" y="1457705"/>
            <a:ext cx="2514600" cy="7315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Adaptation</a:t>
            </a:r>
          </a:p>
        </p:txBody>
      </p:sp>
      <p:sp>
        <p:nvSpPr>
          <p:cNvPr id="12" name="Oval 11"/>
          <p:cNvSpPr/>
          <p:nvPr/>
        </p:nvSpPr>
        <p:spPr>
          <a:xfrm>
            <a:off x="3312065" y="2686665"/>
            <a:ext cx="2514600" cy="731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Evaluation</a:t>
            </a:r>
          </a:p>
        </p:txBody>
      </p:sp>
      <p:sp>
        <p:nvSpPr>
          <p:cNvPr id="13" name="Oval 12"/>
          <p:cNvSpPr/>
          <p:nvPr/>
        </p:nvSpPr>
        <p:spPr>
          <a:xfrm>
            <a:off x="3312065" y="3915625"/>
            <a:ext cx="2514600" cy="731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Storage</a:t>
            </a:r>
          </a:p>
        </p:txBody>
      </p:sp>
      <p:cxnSp>
        <p:nvCxnSpPr>
          <p:cNvPr id="5" name="Straight Arrow Connector 4"/>
          <p:cNvCxnSpPr>
            <a:stCxn id="3" idx="4"/>
            <a:endCxn id="11" idx="0"/>
          </p:cNvCxnSpPr>
          <p:nvPr/>
        </p:nvCxnSpPr>
        <p:spPr>
          <a:xfrm>
            <a:off x="4569365" y="960565"/>
            <a:ext cx="0" cy="4971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4"/>
            <a:endCxn id="12" idx="0"/>
          </p:cNvCxnSpPr>
          <p:nvPr/>
        </p:nvCxnSpPr>
        <p:spPr>
          <a:xfrm>
            <a:off x="4569365" y="2189225"/>
            <a:ext cx="0" cy="4974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" idx="4"/>
            <a:endCxn id="13" idx="0"/>
          </p:cNvCxnSpPr>
          <p:nvPr/>
        </p:nvCxnSpPr>
        <p:spPr>
          <a:xfrm>
            <a:off x="4569365" y="3418185"/>
            <a:ext cx="0" cy="4974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urved Connector 3"/>
          <p:cNvCxnSpPr>
            <a:stCxn id="12" idx="2"/>
            <a:endCxn id="11" idx="2"/>
          </p:cNvCxnSpPr>
          <p:nvPr/>
        </p:nvCxnSpPr>
        <p:spPr>
          <a:xfrm rot="10800000">
            <a:off x="3312065" y="1823465"/>
            <a:ext cx="12700" cy="1228960"/>
          </a:xfrm>
          <a:prstGeom prst="curvedConnector3">
            <a:avLst>
              <a:gd name="adj1" fmla="val 180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12" idx="2"/>
            <a:endCxn id="3" idx="2"/>
          </p:cNvCxnSpPr>
          <p:nvPr/>
        </p:nvCxnSpPr>
        <p:spPr>
          <a:xfrm rot="10800000">
            <a:off x="3312065" y="594805"/>
            <a:ext cx="12700" cy="2457620"/>
          </a:xfrm>
          <a:prstGeom prst="curvedConnector3">
            <a:avLst>
              <a:gd name="adj1" fmla="val 318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3" idx="6"/>
            <a:endCxn id="12" idx="6"/>
          </p:cNvCxnSpPr>
          <p:nvPr/>
        </p:nvCxnSpPr>
        <p:spPr>
          <a:xfrm>
            <a:off x="5826665" y="594805"/>
            <a:ext cx="12700" cy="2457620"/>
          </a:xfrm>
          <a:prstGeom prst="curvedConnector3">
            <a:avLst>
              <a:gd name="adj1" fmla="val 246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1" idx="2"/>
            <a:endCxn id="3" idx="2"/>
          </p:cNvCxnSpPr>
          <p:nvPr/>
        </p:nvCxnSpPr>
        <p:spPr>
          <a:xfrm rot="10800000">
            <a:off x="3312065" y="594805"/>
            <a:ext cx="12700" cy="1228660"/>
          </a:xfrm>
          <a:prstGeom prst="curvedConnector3">
            <a:avLst>
              <a:gd name="adj1" fmla="val 180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49763" y="1171501"/>
            <a:ext cx="2838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Segoe Print" panose="02000600000000000000" pitchFamily="2" charset="0"/>
              </a:rPr>
              <a:t>Retrieved case perfectly matches current problem; no adaptation needed</a:t>
            </a:r>
            <a:endParaRPr lang="en-US" sz="2000" dirty="0">
              <a:solidFill>
                <a:schemeClr val="accent6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76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u="sng" dirty="0" smtClean="0">
                <a:latin typeface="Segoe Print" panose="02000600000000000000" pitchFamily="2" charset="0"/>
              </a:rPr>
              <a:t>Assignment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How would you use case-based reasoning to design an agent that could answer Raven’s Progressive Matrices?</a:t>
            </a: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72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To recap…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Case adaptation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Case evaluation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Case storage</a:t>
            </a: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Case retrieval revisited</a:t>
            </a: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Advanced case-based reasoning</a:t>
            </a:r>
          </a:p>
        </p:txBody>
      </p:sp>
    </p:spTree>
    <p:extLst>
      <p:ext uri="{BB962C8B-B14F-4D97-AF65-F5344CB8AC3E}">
        <p14:creationId xmlns:p14="http://schemas.microsoft.com/office/powerpoint/2010/main" xmlns="" val="1768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6154"/>
          <a:stretch/>
        </p:blipFill>
        <p:spPr>
          <a:xfrm>
            <a:off x="2997395" y="532576"/>
            <a:ext cx="3127095" cy="4078348"/>
          </a:xfrm>
          <a:prstGeom prst="rect">
            <a:avLst/>
          </a:prstGeom>
        </p:spPr>
      </p:pic>
      <p:cxnSp>
        <p:nvCxnSpPr>
          <p:cNvPr id="75" name="Straight Connector 74"/>
          <p:cNvCxnSpPr/>
          <p:nvPr/>
        </p:nvCxnSpPr>
        <p:spPr>
          <a:xfrm>
            <a:off x="4542117" y="1226344"/>
            <a:ext cx="685118" cy="201453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762891" y="3240881"/>
            <a:ext cx="464345" cy="176213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4762892" y="3417095"/>
            <a:ext cx="269346" cy="689013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3557140" y="1558694"/>
            <a:ext cx="0" cy="46820"/>
          </a:xfrm>
          <a:prstGeom prst="line">
            <a:avLst/>
          </a:prstGeom>
          <a:ln>
            <a:solidFill>
              <a:schemeClr val="accent2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3926120" y="4081463"/>
            <a:ext cx="0" cy="55097"/>
          </a:xfrm>
          <a:prstGeom prst="line">
            <a:avLst/>
          </a:prstGeom>
          <a:ln>
            <a:solidFill>
              <a:schemeClr val="accent2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660" y="949345"/>
            <a:ext cx="1426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45642" y="1281695"/>
            <a:ext cx="155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Q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2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04635" y="229045"/>
            <a:ext cx="2514600" cy="7315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Retrieval</a:t>
            </a:r>
          </a:p>
        </p:txBody>
      </p:sp>
      <p:sp>
        <p:nvSpPr>
          <p:cNvPr id="11" name="Oval 10"/>
          <p:cNvSpPr/>
          <p:nvPr/>
        </p:nvSpPr>
        <p:spPr>
          <a:xfrm>
            <a:off x="3304635" y="1457705"/>
            <a:ext cx="2514600" cy="7315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Adaptation</a:t>
            </a:r>
          </a:p>
        </p:txBody>
      </p:sp>
      <p:cxnSp>
        <p:nvCxnSpPr>
          <p:cNvPr id="5" name="Straight Arrow Connector 4"/>
          <p:cNvCxnSpPr>
            <a:stCxn id="3" idx="4"/>
            <a:endCxn id="11" idx="0"/>
          </p:cNvCxnSpPr>
          <p:nvPr/>
        </p:nvCxnSpPr>
        <p:spPr>
          <a:xfrm>
            <a:off x="4561935" y="960565"/>
            <a:ext cx="0" cy="4971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23415" y="240862"/>
            <a:ext cx="2838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Retrieving a case from memory similar to the current problem</a:t>
            </a:r>
            <a:endParaRPr lang="en-US" sz="2000" dirty="0">
              <a:solidFill>
                <a:schemeClr val="accent5"/>
              </a:solidFill>
              <a:latin typeface="Segoe Print" panose="020006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819235" y="594805"/>
            <a:ext cx="310896" cy="0"/>
          </a:xfrm>
          <a:prstGeom prst="line">
            <a:avLst/>
          </a:prstGeom>
          <a:ln w="38100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7020" y="1496410"/>
            <a:ext cx="2838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Adapting the solution to that case to fit the current problem</a:t>
            </a:r>
            <a:endParaRPr lang="en-US" sz="2000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cxnSp>
        <p:nvCxnSpPr>
          <p:cNvPr id="9" name="Straight Connector 8"/>
          <p:cNvCxnSpPr>
            <a:stCxn id="11" idx="2"/>
          </p:cNvCxnSpPr>
          <p:nvPr/>
        </p:nvCxnSpPr>
        <p:spPr>
          <a:xfrm flipH="1" flipV="1">
            <a:off x="2997395" y="1823464"/>
            <a:ext cx="307240" cy="1"/>
          </a:xfrm>
          <a:prstGeom prst="line">
            <a:avLst/>
          </a:prstGeom>
          <a:ln w="381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304635" y="2686665"/>
            <a:ext cx="2514600" cy="731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Evaluation</a:t>
            </a:r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4561935" y="2189225"/>
            <a:ext cx="0" cy="4974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6"/>
          </p:cNvCxnSpPr>
          <p:nvPr/>
        </p:nvCxnSpPr>
        <p:spPr>
          <a:xfrm>
            <a:off x="5819235" y="3052425"/>
            <a:ext cx="310896" cy="0"/>
          </a:xfrm>
          <a:prstGeom prst="line">
            <a:avLst/>
          </a:prstGeom>
          <a:ln w="381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23415" y="2746106"/>
            <a:ext cx="2838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Evaluating how well the adapted solution addresses the current problem</a:t>
            </a:r>
            <a:endParaRPr lang="en-US" sz="2000" dirty="0">
              <a:solidFill>
                <a:schemeClr val="accent3"/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304635" y="3915625"/>
            <a:ext cx="2514600" cy="731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Storage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4561935" y="3418185"/>
            <a:ext cx="0" cy="4974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993739" y="4281385"/>
            <a:ext cx="310896" cy="0"/>
          </a:xfrm>
          <a:prstGeom prst="line">
            <a:avLst/>
          </a:prstGeom>
          <a:ln w="381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20" y="3975602"/>
            <a:ext cx="2838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Storing the new problem and solution as a case</a:t>
            </a:r>
            <a:endParaRPr lang="en-US" sz="2000" dirty="0">
              <a:solidFill>
                <a:schemeClr val="accent4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836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570" y="2648560"/>
            <a:ext cx="2796560" cy="23286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565" y="75426"/>
            <a:ext cx="2803565" cy="2334486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1453743" y="779730"/>
            <a:ext cx="0" cy="0"/>
          </a:xfrm>
          <a:prstGeom prst="line">
            <a:avLst/>
          </a:prstGeom>
          <a:ln>
            <a:solidFill>
              <a:schemeClr val="accent2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205825" y="1242669"/>
            <a:ext cx="0" cy="28346"/>
          </a:xfrm>
          <a:prstGeom prst="line">
            <a:avLst/>
          </a:prstGeom>
          <a:ln w="12700">
            <a:solidFill>
              <a:schemeClr val="accent2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60710" y="3142700"/>
            <a:ext cx="41796" cy="0"/>
          </a:xfrm>
          <a:prstGeom prst="line">
            <a:avLst/>
          </a:prstGeom>
          <a:ln>
            <a:solidFill>
              <a:schemeClr val="accent2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34490" y="3529013"/>
            <a:ext cx="0" cy="43669"/>
          </a:xfrm>
          <a:prstGeom prst="line">
            <a:avLst/>
          </a:prstGeom>
          <a:ln>
            <a:solidFill>
              <a:schemeClr val="accent2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453743" y="762000"/>
            <a:ext cx="41682" cy="17730"/>
          </a:xfrm>
          <a:prstGeom prst="line">
            <a:avLst/>
          </a:prstGeom>
          <a:ln>
            <a:solidFill>
              <a:schemeClr val="accent2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95800" y="285750"/>
            <a:ext cx="46482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Assumptions of Case-Based Reasoning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Patterns exist in the world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Similar problems have similar solutions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453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570" y="2648560"/>
            <a:ext cx="2796560" cy="23286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565" y="75426"/>
            <a:ext cx="2803565" cy="233448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3743" y="659606"/>
            <a:ext cx="339338" cy="120124"/>
          </a:xfrm>
          <a:prstGeom prst="line">
            <a:avLst/>
          </a:prstGeom>
          <a:ln>
            <a:solidFill>
              <a:schemeClr val="accent2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024063" y="1271015"/>
            <a:ext cx="181762" cy="67248"/>
          </a:xfrm>
          <a:prstGeom prst="line">
            <a:avLst/>
          </a:prstGeom>
          <a:ln w="12700">
            <a:solidFill>
              <a:schemeClr val="accent2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60710" y="3142700"/>
            <a:ext cx="451371" cy="0"/>
          </a:xfrm>
          <a:prstGeom prst="line">
            <a:avLst/>
          </a:prstGeom>
          <a:ln>
            <a:solidFill>
              <a:schemeClr val="accent2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412082" y="3572682"/>
            <a:ext cx="222408" cy="0"/>
          </a:xfrm>
          <a:prstGeom prst="line">
            <a:avLst/>
          </a:prstGeom>
          <a:ln>
            <a:solidFill>
              <a:schemeClr val="accent2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793081" y="659606"/>
            <a:ext cx="230982" cy="678657"/>
          </a:xfrm>
          <a:prstGeom prst="line">
            <a:avLst/>
          </a:prstGeom>
          <a:ln>
            <a:solidFill>
              <a:schemeClr val="accent2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412081" y="3142700"/>
            <a:ext cx="1" cy="429982"/>
          </a:xfrm>
          <a:prstGeom prst="line">
            <a:avLst/>
          </a:prstGeom>
          <a:ln>
            <a:solidFill>
              <a:schemeClr val="accent2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95800" y="285750"/>
            <a:ext cx="46482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Assumptions of Case-Based Reasoning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Patterns exist in the world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Similar problems have similar solutions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94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1340</Words>
  <Application>Microsoft Office PowerPoint</Application>
  <PresentationFormat>On-screen Show (16:9)</PresentationFormat>
  <Paragraphs>754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Rochelle</cp:lastModifiedBy>
  <cp:revision>105</cp:revision>
  <dcterms:created xsi:type="dcterms:W3CDTF">2014-03-07T02:05:43Z</dcterms:created>
  <dcterms:modified xsi:type="dcterms:W3CDTF">2014-10-03T19:50:20Z</dcterms:modified>
</cp:coreProperties>
</file>