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97" r:id="rId2"/>
    <p:sldId id="398" r:id="rId3"/>
    <p:sldId id="396" r:id="rId4"/>
    <p:sldId id="399" r:id="rId5"/>
    <p:sldId id="401" r:id="rId6"/>
    <p:sldId id="403" r:id="rId7"/>
    <p:sldId id="404" r:id="rId8"/>
    <p:sldId id="405" r:id="rId9"/>
    <p:sldId id="412" r:id="rId10"/>
    <p:sldId id="407" r:id="rId11"/>
    <p:sldId id="413" r:id="rId12"/>
    <p:sldId id="414" r:id="rId13"/>
    <p:sldId id="415" r:id="rId14"/>
    <p:sldId id="410" r:id="rId15"/>
    <p:sldId id="417" r:id="rId16"/>
    <p:sldId id="416" r:id="rId17"/>
    <p:sldId id="419" r:id="rId18"/>
    <p:sldId id="429" r:id="rId19"/>
    <p:sldId id="422" r:id="rId20"/>
    <p:sldId id="423" r:id="rId21"/>
    <p:sldId id="424" r:id="rId22"/>
    <p:sldId id="426" r:id="rId23"/>
    <p:sldId id="427" r:id="rId24"/>
    <p:sldId id="428" r:id="rId25"/>
    <p:sldId id="430" r:id="rId26"/>
    <p:sldId id="431" r:id="rId27"/>
    <p:sldId id="433" r:id="rId28"/>
    <p:sldId id="434" r:id="rId29"/>
    <p:sldId id="435" r:id="rId30"/>
    <p:sldId id="307" r:id="rId31"/>
    <p:sldId id="33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AFF"/>
    <a:srgbClr val="0066FF"/>
    <a:srgbClr val="558ED5"/>
    <a:srgbClr val="000099"/>
    <a:srgbClr val="003399"/>
    <a:srgbClr val="000000"/>
    <a:srgbClr val="FF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17" autoAdjust="0"/>
    <p:restoredTop sz="93324" autoAdjust="0"/>
  </p:normalViewPr>
  <p:slideViewPr>
    <p:cSldViewPr snapToObjects="1">
      <p:cViewPr varScale="1">
        <p:scale>
          <a:sx n="91" d="100"/>
          <a:sy n="91" d="100"/>
        </p:scale>
        <p:origin x="-8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credits:</a:t>
            </a:r>
          </a:p>
          <a:p>
            <a:r>
              <a:rPr lang="en-US" dirty="0" smtClean="0"/>
              <a:t>Carl Chapman, http://www.flickr.com/photos/12138336@N02/1997128094/</a:t>
            </a:r>
          </a:p>
          <a:p>
            <a:r>
              <a:rPr lang="en-US" dirty="0" smtClean="0"/>
              <a:t>Elaine Wilson, http://www.naturespicsonline.com/Nature15/</a:t>
            </a:r>
          </a:p>
          <a:p>
            <a:r>
              <a:rPr lang="en-US" dirty="0" err="1" smtClean="0"/>
              <a:t>Nicor</a:t>
            </a:r>
            <a:r>
              <a:rPr lang="en-US" dirty="0" smtClean="0"/>
              <a:t>, https://commons.wikimedia.org/wiki/User:Nicor</a:t>
            </a:r>
          </a:p>
          <a:p>
            <a:r>
              <a:rPr lang="en-US" dirty="0" smtClean="0"/>
              <a:t>Samuel Blanc, http://www.sblanc.com/</a:t>
            </a:r>
          </a:p>
          <a:p>
            <a:r>
              <a:rPr lang="en-US" dirty="0" err="1" smtClean="0"/>
              <a:t>Urville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Djasim</a:t>
            </a:r>
            <a:r>
              <a:rPr lang="en-US" baseline="0" dirty="0" smtClean="0"/>
              <a:t>, https://secure.flickr.com/photos/urville_djasim/3611889680/</a:t>
            </a:r>
          </a:p>
          <a:p>
            <a:r>
              <a:rPr lang="en-US" baseline="0" dirty="0" smtClean="0"/>
              <a:t>Daniel </a:t>
            </a:r>
            <a:r>
              <a:rPr lang="en-US" baseline="0" dirty="0" err="1" smtClean="0"/>
              <a:t>Vianna</a:t>
            </a:r>
            <a:r>
              <a:rPr lang="en-US" baseline="0" dirty="0" smtClean="0"/>
              <a:t>, https://commons.wikimedia.org/wiki/User:Mr.Rocks</a:t>
            </a:r>
          </a:p>
          <a:p>
            <a:r>
              <a:rPr lang="en-US" baseline="0" dirty="0" smtClean="0"/>
              <a:t>Alessandro Di </a:t>
            </a:r>
            <a:r>
              <a:rPr lang="en-US" baseline="0" dirty="0" err="1" smtClean="0"/>
              <a:t>Grazia</a:t>
            </a:r>
            <a:r>
              <a:rPr lang="en-US" baseline="0" dirty="0" smtClean="0"/>
              <a:t>, http://www.petsugargliders.eu/</a:t>
            </a:r>
          </a:p>
          <a:p>
            <a:r>
              <a:rPr lang="en-US" dirty="0" smtClean="0"/>
              <a:t>Jaroslav </a:t>
            </a:r>
            <a:r>
              <a:rPr lang="en-US" dirty="0" err="1" smtClean="0"/>
              <a:t>Novák</a:t>
            </a:r>
            <a:r>
              <a:rPr lang="en-US" smtClean="0"/>
              <a:t>, https://commons.wikimedia.org/wiki/File:Duck_Hen.jpg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85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94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94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err="1" smtClean="0"/>
              <a:t>DNGDesign</a:t>
            </a:r>
            <a:r>
              <a:rPr lang="en-US" dirty="0" smtClean="0"/>
              <a:t>, http://dngdesign.deviantart.com/art/Sunset-361106086</a:t>
            </a:r>
          </a:p>
          <a:p>
            <a:r>
              <a:rPr lang="en-US" dirty="0" err="1" smtClean="0"/>
              <a:t>scillystuff</a:t>
            </a:r>
            <a:r>
              <a:rPr lang="en-US" dirty="0" smtClean="0"/>
              <a:t>, http://www.flickr.com/people/55296256@N00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9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23950"/>
            <a:ext cx="2743200" cy="2743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Classification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4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880" y="145749"/>
            <a:ext cx="6644066" cy="29252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percepts  = 1024 combinations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percepts = 1.2 × 10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= 1.2 nonillion combinations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percepts = 2.0 × 10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combinations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= more combinations than 		   atoms in the universe</a:t>
            </a:r>
          </a:p>
        </p:txBody>
      </p:sp>
    </p:spTree>
    <p:extLst>
      <p:ext uri="{BB962C8B-B14F-4D97-AF65-F5344CB8AC3E}">
        <p14:creationId xmlns:p14="http://schemas.microsoft.com/office/powerpoint/2010/main" xmlns="" val="19899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2360" y="-1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percepts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0280" y="-2"/>
            <a:ext cx="1805035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5315" y="368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070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2360" y="-1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percepts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7395" y="-2"/>
            <a:ext cx="314921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concepts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5315" y="368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819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2360" y="-1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percepts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97395" y="-2"/>
            <a:ext cx="314921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concepts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5315" y="368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6965" y="2263705"/>
            <a:ext cx="367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“Equivalence Classes”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1053957"/>
              </p:ext>
            </p:extLst>
          </p:nvPr>
        </p:nvGraphicFramePr>
        <p:xfrm>
          <a:off x="-6289" y="829612"/>
          <a:ext cx="9150288" cy="431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96"/>
                <a:gridCol w="3050096"/>
                <a:gridCol w="3050096"/>
              </a:tblGrid>
              <a:tr h="4799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Eagle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Bluebird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Penguin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8373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</a:t>
                      </a:r>
                    </a:p>
                    <a:p>
                      <a:pPr algn="ctr"/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</a:t>
                      </a:r>
                    </a:p>
                    <a:p>
                      <a:pPr algn="ctr"/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</a:t>
                      </a:r>
                    </a:p>
                    <a:p>
                      <a:pPr algn="ctr"/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6289" y="-1385"/>
            <a:ext cx="915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For each of these three animals, choose the value for each percept that applies to that animal.</a:t>
            </a:r>
          </a:p>
        </p:txBody>
      </p:sp>
    </p:spTree>
    <p:extLst>
      <p:ext uri="{BB962C8B-B14F-4D97-AF65-F5344CB8AC3E}">
        <p14:creationId xmlns:p14="http://schemas.microsoft.com/office/powerpoint/2010/main" xmlns="" val="7291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21219" y="49788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Block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6819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Brick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35619" y="20729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Wedge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3"/>
          </p:cNvCxnSpPr>
          <p:nvPr/>
        </p:nvCxnSpPr>
        <p:spPr>
          <a:xfrm flipV="1">
            <a:off x="3664019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4" idx="5"/>
          </p:cNvCxnSpPr>
          <p:nvPr/>
        </p:nvCxnSpPr>
        <p:spPr>
          <a:xfrm flipH="1" flipV="1">
            <a:off x="4901708" y="1278369"/>
            <a:ext cx="591111" cy="79457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5857" y="1395913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is-a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9749" y="1395913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is-a</a:t>
            </a:r>
            <a:endParaRPr lang="en-US" sz="2000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4" idx="3"/>
            <a:endCxn id="6" idx="7"/>
          </p:cNvCxnSpPr>
          <p:nvPr/>
        </p:nvCxnSpPr>
        <p:spPr>
          <a:xfrm flipH="1">
            <a:off x="3131171" y="899760"/>
            <a:ext cx="868132" cy="67514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4563767" y="1016664"/>
            <a:ext cx="0" cy="44134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5128231" y="899760"/>
            <a:ext cx="846193" cy="67514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9" idx="7"/>
          </p:cNvCxnSpPr>
          <p:nvPr/>
        </p:nvCxnSpPr>
        <p:spPr>
          <a:xfrm flipH="1">
            <a:off x="3131171" y="2139373"/>
            <a:ext cx="868132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17" idx="0"/>
          </p:cNvCxnSpPr>
          <p:nvPr/>
        </p:nvCxnSpPr>
        <p:spPr>
          <a:xfrm>
            <a:off x="4563767" y="2256277"/>
            <a:ext cx="0" cy="43892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8" idx="1"/>
          </p:cNvCxnSpPr>
          <p:nvPr/>
        </p:nvCxnSpPr>
        <p:spPr>
          <a:xfrm>
            <a:off x="5128231" y="2139373"/>
            <a:ext cx="846193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 flipH="1">
            <a:off x="0" y="617528"/>
            <a:ext cx="3765495" cy="1032502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362039" y="617528"/>
            <a:ext cx="3781961" cy="1032502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</p:cNvCxnSpPr>
          <p:nvPr/>
        </p:nvCxnSpPr>
        <p:spPr>
          <a:xfrm flipH="1">
            <a:off x="0" y="1857141"/>
            <a:ext cx="1768435" cy="714609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</p:cNvCxnSpPr>
          <p:nvPr/>
        </p:nvCxnSpPr>
        <p:spPr>
          <a:xfrm>
            <a:off x="7337160" y="1857141"/>
            <a:ext cx="1806840" cy="714609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</p:cNvCxnSpPr>
          <p:nvPr/>
        </p:nvCxnSpPr>
        <p:spPr>
          <a:xfrm flipH="1">
            <a:off x="0" y="2139373"/>
            <a:ext cx="2002243" cy="954961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5"/>
          </p:cNvCxnSpPr>
          <p:nvPr/>
        </p:nvCxnSpPr>
        <p:spPr>
          <a:xfrm>
            <a:off x="7103352" y="2139373"/>
            <a:ext cx="2040648" cy="954961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3765495" y="218392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Vertebrate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765495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68435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Reptile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40616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Mammal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765495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740616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Penguin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768435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Eagle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>
            <a:endCxn id="4" idx="0"/>
          </p:cNvCxnSpPr>
          <p:nvPr/>
        </p:nvCxnSpPr>
        <p:spPr>
          <a:xfrm>
            <a:off x="4563767" y="0"/>
            <a:ext cx="0" cy="218392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2350673"/>
              </p:ext>
            </p:extLst>
          </p:nvPr>
        </p:nvGraphicFramePr>
        <p:xfrm>
          <a:off x="-6289" y="829613"/>
          <a:ext cx="915028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96"/>
                <a:gridCol w="3050096"/>
                <a:gridCol w="3050096"/>
              </a:tblGrid>
              <a:tr h="22978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Bird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82105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</a:t>
                      </a:r>
                    </a:p>
                    <a:p>
                      <a:pPr algn="ctr"/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</a:t>
                      </a:r>
                    </a:p>
                    <a:p>
                      <a:pPr algn="ctr"/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fur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Yes  </a:t>
                      </a:r>
                      <a:r>
                        <a:rPr lang="el-GR" sz="2000" dirty="0" smtClean="0"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No  </a:t>
                      </a:r>
                      <a:r>
                        <a:rPr lang="el-GR" sz="2000" dirty="0" smtClean="0">
                          <a:ln w="76200">
                            <a:solidFill>
                              <a:srgbClr val="00B0F0"/>
                            </a:solidFill>
                          </a:ln>
                          <a:solidFill>
                            <a:srgbClr val="00B0F0"/>
                          </a:solidFill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ο</a:t>
                      </a:r>
                      <a:r>
                        <a:rPr lang="en-US" sz="2000" dirty="0" smtClean="0">
                          <a:latin typeface="Segoe Print" panose="02000600000000000000" pitchFamily="2" charset="0"/>
                          <a:cs typeface="Courier New" panose="02070309020205020404" pitchFamily="49" charset="0"/>
                        </a:rPr>
                        <a:t> Maybe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6289" y="-1385"/>
            <a:ext cx="915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How would you characterize the class ‘bird’ given the characterization of its subclasses below?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9598672"/>
              </p:ext>
            </p:extLst>
          </p:nvPr>
        </p:nvGraphicFramePr>
        <p:xfrm>
          <a:off x="-6289" y="2828405"/>
          <a:ext cx="915028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96"/>
                <a:gridCol w="3050096"/>
                <a:gridCol w="3050096"/>
              </a:tblGrid>
              <a:tr h="1928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Eagle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Bluebird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Penguin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9347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     </a:t>
                      </a:r>
                      <a:r>
                        <a:rPr lang="en-US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     </a:t>
                      </a:r>
                      <a:r>
                        <a:rPr lang="en-US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 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  <a:endParaRPr lang="en-US" sz="2000" dirty="0" smtClean="0">
                        <a:latin typeface="Segoe Print" panose="02000600000000000000" pitchFamily="2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Lays eggs?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wings?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 talons?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Flies? 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</a:t>
                      </a:r>
                      <a:r>
                        <a:rPr lang="en-US" sz="2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fur?     </a:t>
                      </a:r>
                      <a:r>
                        <a:rPr lang="en-US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Large?      </a:t>
                      </a:r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  <a:endParaRPr lang="en-US" sz="2000" dirty="0" smtClean="0">
                        <a:latin typeface="Segoe Print" panose="02000600000000000000" pitchFamily="2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70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354058" y="267450"/>
            <a:ext cx="0" cy="4570195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84488" y="26745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More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4488" y="4468313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Less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6182" y="103555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Axiomatic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6182" y="191886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Prototype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5793" y="287899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Exemplar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15653" y="1189170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5653" y="2072485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5653" y="3032610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61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Axiomatic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Concepts defined by a formal set of necessary and sufficient conditions.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Example: a circle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6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Axiomatic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Concepts defined by a formal set of necessary and sufficient conditions.</a:t>
            </a:r>
          </a:p>
        </p:txBody>
      </p:sp>
      <p:sp>
        <p:nvSpPr>
          <p:cNvPr id="2" name="Oval 1"/>
          <p:cNvSpPr/>
          <p:nvPr/>
        </p:nvSpPr>
        <p:spPr>
          <a:xfrm>
            <a:off x="3219602" y="1381195"/>
            <a:ext cx="2743200" cy="27432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2665" y="4183955"/>
            <a:ext cx="82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Circle:</a:t>
            </a:r>
            <a:r>
              <a:rPr lang="en-US" sz="24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 all points in a plane that are equidistant from a single point.</a:t>
            </a:r>
            <a:endParaRPr lang="en-US" sz="2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4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Prototype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Base concepts defined by a typical example with </a:t>
            </a:r>
            <a:r>
              <a:rPr lang="en-US" sz="2400" dirty="0" err="1" smtClean="0">
                <a:latin typeface="Segoe Print" panose="02000600000000000000" pitchFamily="2" charset="0"/>
              </a:rPr>
              <a:t>overridable</a:t>
            </a:r>
            <a:r>
              <a:rPr lang="en-US" sz="2400" dirty="0" smtClean="0">
                <a:latin typeface="Segoe Print" panose="02000600000000000000" pitchFamily="2" charset="0"/>
              </a:rPr>
              <a:t> properties.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Example: a chair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3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Prototype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Base concepts defined by a typical example with </a:t>
            </a:r>
            <a:r>
              <a:rPr lang="en-US" sz="2400" dirty="0" err="1" smtClean="0">
                <a:latin typeface="Segoe Print" panose="02000600000000000000" pitchFamily="2" charset="0"/>
              </a:rPr>
              <a:t>overridable</a:t>
            </a:r>
            <a:r>
              <a:rPr lang="en-US" sz="2400" dirty="0" smtClean="0">
                <a:latin typeface="Segoe Print" panose="02000600000000000000" pitchFamily="2" charset="0"/>
              </a:rPr>
              <a:t> </a:t>
            </a:r>
            <a:r>
              <a:rPr lang="en-US" sz="2400" dirty="0">
                <a:latin typeface="Segoe Print" panose="02000600000000000000" pitchFamily="2" charset="0"/>
              </a:rPr>
              <a:t>properties.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1202" y="1803650"/>
            <a:ext cx="3974917" cy="234270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metal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has-back 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has-arms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is-cushioned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http://upload.wikimedia.org/wikipedia/commons/d/d2/Chair_4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63" t="15748" r="19882" b="8996"/>
          <a:stretch/>
        </p:blipFill>
        <p:spPr bwMode="auto">
          <a:xfrm>
            <a:off x="769905" y="1189798"/>
            <a:ext cx="2187277" cy="35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88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Prototype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Base concepts defined by a typical example with </a:t>
            </a:r>
            <a:r>
              <a:rPr lang="en-US" sz="2400" dirty="0" err="1" smtClean="0">
                <a:latin typeface="Segoe Print" panose="02000600000000000000" pitchFamily="2" charset="0"/>
              </a:rPr>
              <a:t>overridable</a:t>
            </a:r>
            <a:r>
              <a:rPr lang="en-US" sz="2400" dirty="0" smtClean="0">
                <a:latin typeface="Segoe Print" panose="02000600000000000000" pitchFamily="2" charset="0"/>
              </a:rPr>
              <a:t> </a:t>
            </a:r>
            <a:r>
              <a:rPr lang="en-US" sz="2400" dirty="0">
                <a:latin typeface="Segoe Print" panose="02000600000000000000" pitchFamily="2" charset="0"/>
              </a:rPr>
              <a:t>properties.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665" y="1803650"/>
            <a:ext cx="3974917" cy="234270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metal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has-back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has-arms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is-cushioned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37582" y="2379725"/>
            <a:ext cx="825708" cy="0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3289" y="1803650"/>
            <a:ext cx="2880376" cy="98985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Stool</a:t>
            </a:r>
          </a:p>
          <a:p>
            <a:pPr defTabSz="46196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has-back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290" y="3156504"/>
            <a:ext cx="3264425" cy="15659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Folding chair</a:t>
            </a:r>
          </a:p>
          <a:p>
            <a:pPr defTabSz="46196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has-back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461963"/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</a:p>
          <a:p>
            <a:pPr defTabSz="461963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37581" y="3416660"/>
            <a:ext cx="825708" cy="0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43665" y="1918865"/>
            <a:ext cx="1000335" cy="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43665" y="2610155"/>
            <a:ext cx="1000335" cy="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27715" y="3416660"/>
            <a:ext cx="616285" cy="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27715" y="4069545"/>
            <a:ext cx="616285" cy="0"/>
          </a:xfrm>
          <a:prstGeom prst="straightConnector1">
            <a:avLst/>
          </a:prstGeom>
          <a:ln w="31750"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0" y="2610155"/>
            <a:ext cx="462665" cy="0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59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Exemplar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Concepts defined by implicit abstractions of instances, or exemplars, of the concept.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Example: beauty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7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5" y="75425"/>
            <a:ext cx="825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Exemplar concepts: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Concepts defined by implicit abstractions of instances, or exemplars, of the concept.</a:t>
            </a:r>
          </a:p>
        </p:txBody>
      </p:sp>
      <p:pic>
        <p:nvPicPr>
          <p:cNvPr id="14338" name="Picture 2" descr="http://upload.wikimedia.org/wikipedia/commons/thumb/e/ea/Van_Gogh_-_Starry_Night_-_Google_Art_Project.jpg/1280px-Van_Gogh_-_Starry_Night_-_Google_Art_Projec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47" r="7669"/>
          <a:stretch/>
        </p:blipFill>
        <p:spPr bwMode="auto">
          <a:xfrm>
            <a:off x="385855" y="165003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unset by DNGDe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t="237" r="12500" b="-237"/>
          <a:stretch/>
        </p:blipFill>
        <p:spPr bwMode="auto">
          <a:xfrm>
            <a:off x="2598705" y="166137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File:A beautiful flower among the dyin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87" t="-364" r="15413" b="364"/>
          <a:stretch/>
        </p:blipFill>
        <p:spPr bwMode="auto">
          <a:xfrm>
            <a:off x="4793305" y="165003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File:Sleeping Beauty Royal Ballet 200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96" t="514" r="9504" b="-514"/>
          <a:stretch/>
        </p:blipFill>
        <p:spPr bwMode="auto">
          <a:xfrm>
            <a:off x="7006155" y="166137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61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354058" y="267450"/>
            <a:ext cx="0" cy="4570195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84488" y="26745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More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4488" y="4468313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Less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6182" y="1035550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Axiomatic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6182" y="191886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Prototype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5793" y="2878990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Exemplar concepts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15653" y="1189170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5653" y="2072485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5653" y="3032610"/>
            <a:ext cx="15362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4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62665" y="267450"/>
            <a:ext cx="0" cy="4570195"/>
          </a:xfrm>
          <a:prstGeom prst="straightConnector1">
            <a:avLst/>
          </a:prstGeom>
          <a:ln w="762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095" y="26745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More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095" y="4468313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Segoe Print" panose="02000600000000000000" pitchFamily="2" charset="0"/>
              </a:rPr>
              <a:t>Less formal</a:t>
            </a:r>
            <a:endParaRPr lang="en-US" sz="2000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1140" y="467505"/>
            <a:ext cx="4762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Rank the following concepts based on their formality: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Inspirational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Reptile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Foo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Right Triangle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Holiday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Saltiness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905" y="797056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4. Right Triangle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9905" y="1357071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2. Reptile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9905" y="1917065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3. Foo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9905" y="2477080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5. Holiday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905" y="3037095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1. Inspirational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9905" y="3597110"/>
            <a:ext cx="46086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6. Saltiness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4" idx="3"/>
            <a:endCxn id="6" idx="7"/>
          </p:cNvCxnSpPr>
          <p:nvPr/>
        </p:nvCxnSpPr>
        <p:spPr>
          <a:xfrm flipH="1">
            <a:off x="3131171" y="899760"/>
            <a:ext cx="868132" cy="67514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>
            <a:off x="4563767" y="1016664"/>
            <a:ext cx="0" cy="44134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5128231" y="899760"/>
            <a:ext cx="846193" cy="67514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9" idx="7"/>
          </p:cNvCxnSpPr>
          <p:nvPr/>
        </p:nvCxnSpPr>
        <p:spPr>
          <a:xfrm flipH="1">
            <a:off x="3131171" y="2139373"/>
            <a:ext cx="868132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17" idx="0"/>
          </p:cNvCxnSpPr>
          <p:nvPr/>
        </p:nvCxnSpPr>
        <p:spPr>
          <a:xfrm>
            <a:off x="4563767" y="2256277"/>
            <a:ext cx="0" cy="43892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8" idx="1"/>
          </p:cNvCxnSpPr>
          <p:nvPr/>
        </p:nvCxnSpPr>
        <p:spPr>
          <a:xfrm>
            <a:off x="5128231" y="2139373"/>
            <a:ext cx="846193" cy="672729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</p:cNvCxnSpPr>
          <p:nvPr/>
        </p:nvCxnSpPr>
        <p:spPr>
          <a:xfrm flipH="1">
            <a:off x="0" y="617528"/>
            <a:ext cx="3765495" cy="1032502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362039" y="617528"/>
            <a:ext cx="3781961" cy="1032502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</p:cNvCxnSpPr>
          <p:nvPr/>
        </p:nvCxnSpPr>
        <p:spPr>
          <a:xfrm flipH="1">
            <a:off x="0" y="1857141"/>
            <a:ext cx="1768435" cy="714609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</p:cNvCxnSpPr>
          <p:nvPr/>
        </p:nvCxnSpPr>
        <p:spPr>
          <a:xfrm>
            <a:off x="7337160" y="1857141"/>
            <a:ext cx="1806840" cy="714609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</p:cNvCxnSpPr>
          <p:nvPr/>
        </p:nvCxnSpPr>
        <p:spPr>
          <a:xfrm flipH="1">
            <a:off x="0" y="2139373"/>
            <a:ext cx="2002243" cy="954961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5"/>
          </p:cNvCxnSpPr>
          <p:nvPr/>
        </p:nvCxnSpPr>
        <p:spPr>
          <a:xfrm>
            <a:off x="7103352" y="2139373"/>
            <a:ext cx="2040648" cy="954961"/>
          </a:xfrm>
          <a:prstGeom prst="straightConnector1">
            <a:avLst/>
          </a:prstGeom>
          <a:ln w="28575">
            <a:gradFill>
              <a:gsLst>
                <a:gs pos="0">
                  <a:schemeClr val="accent6"/>
                </a:gs>
                <a:gs pos="100000">
                  <a:schemeClr val="bg1"/>
                </a:gs>
              </a:gsLst>
              <a:lin ang="540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3765495" y="218392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Vertebrate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765495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768435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Reptile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40616" y="1458005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Mammal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765495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Bluebird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740616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Penguin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768435" y="2695198"/>
            <a:ext cx="1596544" cy="798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Eagle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63767" y="0"/>
            <a:ext cx="0" cy="218392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300265" y="1797530"/>
            <a:ext cx="1097280" cy="1097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GDP</a:t>
            </a:r>
          </a:p>
        </p:txBody>
      </p:sp>
      <p:sp>
        <p:nvSpPr>
          <p:cNvPr id="24" name="Oval 23"/>
          <p:cNvSpPr/>
          <p:nvPr/>
        </p:nvSpPr>
        <p:spPr>
          <a:xfrm>
            <a:off x="3890470" y="75425"/>
            <a:ext cx="1371600" cy="1371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Future of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Dow Jones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Industrial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Average</a:t>
            </a:r>
          </a:p>
        </p:txBody>
      </p:sp>
      <p:sp>
        <p:nvSpPr>
          <p:cNvPr id="25" name="Oval 24"/>
          <p:cNvSpPr/>
          <p:nvPr/>
        </p:nvSpPr>
        <p:spPr>
          <a:xfrm>
            <a:off x="4027630" y="1797530"/>
            <a:ext cx="1097280" cy="1097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Inflation</a:t>
            </a:r>
          </a:p>
        </p:txBody>
      </p:sp>
      <p:sp>
        <p:nvSpPr>
          <p:cNvPr id="26" name="Oval 25"/>
          <p:cNvSpPr/>
          <p:nvPr/>
        </p:nvSpPr>
        <p:spPr>
          <a:xfrm>
            <a:off x="6746455" y="1797530"/>
            <a:ext cx="1097280" cy="1097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Employment</a:t>
            </a:r>
          </a:p>
        </p:txBody>
      </p:sp>
      <p:sp>
        <p:nvSpPr>
          <p:cNvPr id="49" name="Oval 48"/>
          <p:cNvSpPr/>
          <p:nvPr/>
        </p:nvSpPr>
        <p:spPr>
          <a:xfrm>
            <a:off x="669330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Overtime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Hours</a:t>
            </a:r>
          </a:p>
        </p:txBody>
      </p:sp>
      <p:sp>
        <p:nvSpPr>
          <p:cNvPr id="50" name="Oval 49"/>
          <p:cNvSpPr/>
          <p:nvPr/>
        </p:nvSpPr>
        <p:spPr>
          <a:xfrm>
            <a:off x="2121400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Orders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Index</a:t>
            </a:r>
          </a:p>
        </p:txBody>
      </p:sp>
      <p:sp>
        <p:nvSpPr>
          <p:cNvPr id="52" name="Oval 51"/>
          <p:cNvSpPr/>
          <p:nvPr/>
        </p:nvSpPr>
        <p:spPr>
          <a:xfrm>
            <a:off x="1391705" y="40311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Consumer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Sentiment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Index</a:t>
            </a:r>
          </a:p>
        </p:txBody>
      </p:sp>
      <p:sp>
        <p:nvSpPr>
          <p:cNvPr id="53" name="Oval 52"/>
          <p:cNvSpPr/>
          <p:nvPr/>
        </p:nvSpPr>
        <p:spPr>
          <a:xfrm>
            <a:off x="3381445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Jobless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Claims</a:t>
            </a:r>
          </a:p>
        </p:txBody>
      </p:sp>
      <p:sp>
        <p:nvSpPr>
          <p:cNvPr id="55" name="Oval 54"/>
          <p:cNvSpPr/>
          <p:nvPr/>
        </p:nvSpPr>
        <p:spPr>
          <a:xfrm>
            <a:off x="4833515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Commodity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Futures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Index</a:t>
            </a:r>
          </a:p>
        </p:txBody>
      </p:sp>
      <p:sp>
        <p:nvSpPr>
          <p:cNvPr id="56" name="Oval 55"/>
          <p:cNvSpPr/>
          <p:nvPr/>
        </p:nvSpPr>
        <p:spPr>
          <a:xfrm>
            <a:off x="4096500" y="40311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NASM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PMI</a:t>
            </a:r>
          </a:p>
        </p:txBody>
      </p:sp>
      <p:sp>
        <p:nvSpPr>
          <p:cNvPr id="62" name="Oval 61"/>
          <p:cNvSpPr/>
          <p:nvPr/>
        </p:nvSpPr>
        <p:spPr>
          <a:xfrm>
            <a:off x="6122840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GDP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3/4ths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Age</a:t>
            </a:r>
          </a:p>
        </p:txBody>
      </p:sp>
      <p:sp>
        <p:nvSpPr>
          <p:cNvPr id="64" name="Oval 63"/>
          <p:cNvSpPr/>
          <p:nvPr/>
        </p:nvSpPr>
        <p:spPr>
          <a:xfrm>
            <a:off x="7574910" y="31167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Vacancies</a:t>
            </a:r>
          </a:p>
        </p:txBody>
      </p:sp>
      <p:sp>
        <p:nvSpPr>
          <p:cNvPr id="65" name="Oval 64"/>
          <p:cNvSpPr/>
          <p:nvPr/>
        </p:nvSpPr>
        <p:spPr>
          <a:xfrm>
            <a:off x="6837895" y="4031140"/>
            <a:ext cx="9144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Actual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Hours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Worked</a:t>
            </a:r>
          </a:p>
        </p:txBody>
      </p:sp>
      <p:cxnSp>
        <p:nvCxnSpPr>
          <p:cNvPr id="3" name="Straight Arrow Connector 2"/>
          <p:cNvCxnSpPr>
            <a:stCxn id="49" idx="0"/>
            <a:endCxn id="23" idx="3"/>
          </p:cNvCxnSpPr>
          <p:nvPr/>
        </p:nvCxnSpPr>
        <p:spPr>
          <a:xfrm flipV="1">
            <a:off x="1126530" y="2734117"/>
            <a:ext cx="33442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2" idx="0"/>
            <a:endCxn id="23" idx="4"/>
          </p:cNvCxnSpPr>
          <p:nvPr/>
        </p:nvCxnSpPr>
        <p:spPr>
          <a:xfrm flipV="1">
            <a:off x="1848905" y="2894810"/>
            <a:ext cx="0" cy="1136330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0" idx="0"/>
            <a:endCxn id="23" idx="5"/>
          </p:cNvCxnSpPr>
          <p:nvPr/>
        </p:nvCxnSpPr>
        <p:spPr>
          <a:xfrm flipH="1" flipV="1">
            <a:off x="2236852" y="2734117"/>
            <a:ext cx="34174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3" idx="0"/>
            <a:endCxn id="25" idx="3"/>
          </p:cNvCxnSpPr>
          <p:nvPr/>
        </p:nvCxnSpPr>
        <p:spPr>
          <a:xfrm flipV="1">
            <a:off x="3838645" y="2734117"/>
            <a:ext cx="34967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6" idx="0"/>
            <a:endCxn id="25" idx="4"/>
          </p:cNvCxnSpPr>
          <p:nvPr/>
        </p:nvCxnSpPr>
        <p:spPr>
          <a:xfrm flipV="1">
            <a:off x="4553700" y="2894810"/>
            <a:ext cx="22570" cy="1136330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0"/>
            <a:endCxn id="25" idx="5"/>
          </p:cNvCxnSpPr>
          <p:nvPr/>
        </p:nvCxnSpPr>
        <p:spPr>
          <a:xfrm flipH="1" flipV="1">
            <a:off x="4964217" y="2734117"/>
            <a:ext cx="32649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0"/>
            <a:endCxn id="26" idx="3"/>
          </p:cNvCxnSpPr>
          <p:nvPr/>
        </p:nvCxnSpPr>
        <p:spPr>
          <a:xfrm flipV="1">
            <a:off x="6580040" y="2734117"/>
            <a:ext cx="32710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  <a:endCxn id="26" idx="4"/>
          </p:cNvCxnSpPr>
          <p:nvPr/>
        </p:nvCxnSpPr>
        <p:spPr>
          <a:xfrm flipV="1">
            <a:off x="7295095" y="2894810"/>
            <a:ext cx="0" cy="1136330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0"/>
            <a:endCxn id="26" idx="5"/>
          </p:cNvCxnSpPr>
          <p:nvPr/>
        </p:nvCxnSpPr>
        <p:spPr>
          <a:xfrm flipH="1" flipV="1">
            <a:off x="7683042" y="2734117"/>
            <a:ext cx="349068" cy="382623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1"/>
            <a:endCxn id="24" idx="5"/>
          </p:cNvCxnSpPr>
          <p:nvPr/>
        </p:nvCxnSpPr>
        <p:spPr>
          <a:xfrm flipH="1" flipV="1">
            <a:off x="5061204" y="1246159"/>
            <a:ext cx="1845944" cy="712064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5" idx="0"/>
            <a:endCxn id="24" idx="4"/>
          </p:cNvCxnSpPr>
          <p:nvPr/>
        </p:nvCxnSpPr>
        <p:spPr>
          <a:xfrm flipV="1">
            <a:off x="4576270" y="1447025"/>
            <a:ext cx="0" cy="350505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3" idx="0"/>
            <a:endCxn id="24" idx="3"/>
          </p:cNvCxnSpPr>
          <p:nvPr/>
        </p:nvCxnSpPr>
        <p:spPr>
          <a:xfrm flipV="1">
            <a:off x="1848905" y="1246159"/>
            <a:ext cx="2242431" cy="551371"/>
          </a:xfrm>
          <a:prstGeom prst="straightConnector1">
            <a:avLst/>
          </a:prstGeom>
          <a:ln w="28575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19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concepts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Equivalence classes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Concept hierarchies</a:t>
            </a:r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Types of concepts</a:t>
            </a:r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Bottom-up search</a:t>
            </a:r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6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classification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2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Concept learning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Equivalence classes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Concept hierarchies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Axiomatic, prototypical, and exemplar concepts</a:t>
            </a:r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Bottom-up </a:t>
            </a:r>
            <a:r>
              <a:rPr lang="en-US" sz="2400" dirty="0">
                <a:latin typeface="Segoe Print" panose="02000600000000000000" pitchFamily="2" charset="0"/>
              </a:rPr>
              <a:t>search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:\DCIM\101NIKON\DSCN07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346" t="14697" r="31875" b="48267"/>
          <a:stretch/>
        </p:blipFill>
        <p:spPr bwMode="auto">
          <a:xfrm>
            <a:off x="4743920" y="274367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DCIM\101NIKON\DSCN076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56" t="18371" r="31765" b="44593"/>
          <a:stretch/>
        </p:blipFill>
        <p:spPr bwMode="auto">
          <a:xfrm>
            <a:off x="4743920" y="754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DCIM\101NIKON\DSCN076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15" t="17837" r="32206" b="45127"/>
          <a:stretch/>
        </p:blipFill>
        <p:spPr bwMode="auto">
          <a:xfrm>
            <a:off x="2114080" y="274367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:\DCIM\101NIKON\DSCN076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50" t="14550" r="29671" b="48414"/>
          <a:stretch/>
        </p:blipFill>
        <p:spPr bwMode="auto">
          <a:xfrm>
            <a:off x="2114080" y="754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21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0/03/Mountain_Bluebir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4" r="28024"/>
          <a:stretch/>
        </p:blipFill>
        <p:spPr bwMode="auto">
          <a:xfrm>
            <a:off x="347450" y="28160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2560300" y="28160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0/07/Emperor_Penguin_Manchot_empereu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58" b="3758"/>
          <a:stretch/>
        </p:blipFill>
        <p:spPr bwMode="auto">
          <a:xfrm>
            <a:off x="4754900" y="6130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Ostrich Ngorongoro 05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r="12500"/>
          <a:stretch/>
        </p:blipFill>
        <p:spPr bwMode="auto">
          <a:xfrm>
            <a:off x="6967750" y="6130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2.staticflickr.com/4/3301/3611889680_ac42403237_z.jpg?zz=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r="3203"/>
          <a:stretch/>
        </p:blipFill>
        <p:spPr bwMode="auto">
          <a:xfrm>
            <a:off x="4764713" y="28168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upload.wikimedia.org/wikipedia/commons/9/9a/Flying_bat_with_tree_orig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91" t="23530" r="61826" b="41176"/>
          <a:stretch/>
        </p:blipFill>
        <p:spPr bwMode="auto">
          <a:xfrm>
            <a:off x="2550487" y="6130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upload.wikimedia.org/wikipedia/commons/a/a8/Petaurus_breviceps_Petauro_dello_zuccher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13" r="7868"/>
          <a:stretch/>
        </p:blipFill>
        <p:spPr bwMode="auto">
          <a:xfrm>
            <a:off x="347450" y="61309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commons/2/23/Duck_Hen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61" r="17604"/>
          <a:stretch/>
        </p:blipFill>
        <p:spPr bwMode="auto">
          <a:xfrm>
            <a:off x="6967750" y="280497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are birds?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450" y="2379725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0487" y="2379725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4900" y="2379725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ln w="1047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ln w="104775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3058" y="2391567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ln w="1047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ln w="104775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450" y="4568810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ln w="1047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ln w="104775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0487" y="4568810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ln w="1047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ln w="104775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4900" y="4568810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3058" y="4580652"/>
            <a:ext cx="18288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 smtClean="0">
                <a:ln w="1047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  <a:endParaRPr lang="en-US" sz="2400" dirty="0">
              <a:ln w="104775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05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0/03/Mountain_Bluebir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4" r="28024"/>
          <a:stretch/>
        </p:blipFill>
        <p:spPr bwMode="auto">
          <a:xfrm>
            <a:off x="347450" y="277765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9/94/Bald_Eagle_Alaska_%2810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950" r="16950"/>
          <a:stretch/>
        </p:blipFill>
        <p:spPr bwMode="auto">
          <a:xfrm>
            <a:off x="2560300" y="277765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ile:Ostrich Ngorongoro 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r="12500"/>
          <a:stretch/>
        </p:blipFill>
        <p:spPr bwMode="auto">
          <a:xfrm>
            <a:off x="347450" y="57469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upload.wikimedia.org/wikipedia/commons/0/07/Emperor_Penguin_Manchot_empereur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58" b="3758"/>
          <a:stretch/>
        </p:blipFill>
        <p:spPr bwMode="auto">
          <a:xfrm>
            <a:off x="2560300" y="57469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2860" y="0"/>
            <a:ext cx="361007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wings?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feathers?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talons?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a beak?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Flies?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Lays eggs?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Carnivorous?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Vegetarian?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Swims?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Builds nests?</a:t>
            </a:r>
          </a:p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xmlns="" val="39251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53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575" y="-1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wings?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feathers?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talons?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a beak?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Flies?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Lays eggs?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Carnivorous?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Vegetarian?</a:t>
            </a:r>
          </a:p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0280" y="-2"/>
            <a:ext cx="1805035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5315" y="368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8613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042" y="39634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Curved Connector 4"/>
          <p:cNvCxnSpPr>
            <a:stCxn id="8" idx="1"/>
          </p:cNvCxnSpPr>
          <p:nvPr/>
        </p:nvCxnSpPr>
        <p:spPr>
          <a:xfrm rot="10800000">
            <a:off x="462667" y="0"/>
            <a:ext cx="2304298" cy="3963468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460" y="39634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endCxn id="8" idx="3"/>
          </p:cNvCxnSpPr>
          <p:nvPr/>
        </p:nvCxnSpPr>
        <p:spPr>
          <a:xfrm rot="5400000">
            <a:off x="5594080" y="837806"/>
            <a:ext cx="3963468" cy="2287857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2360" y="-1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percepts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0280" y="-2"/>
            <a:ext cx="1805035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55315" y="368"/>
            <a:ext cx="2457920" cy="3378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312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852</Words>
  <Application>Microsoft Office PowerPoint</Application>
  <PresentationFormat>On-screen Show (16:9)</PresentationFormat>
  <Paragraphs>319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149</cp:revision>
  <dcterms:created xsi:type="dcterms:W3CDTF">2014-03-07T02:05:43Z</dcterms:created>
  <dcterms:modified xsi:type="dcterms:W3CDTF">2014-10-03T19:41:55Z</dcterms:modified>
</cp:coreProperties>
</file>