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421" r:id="rId2"/>
    <p:sldId id="434" r:id="rId3"/>
    <p:sldId id="363" r:id="rId4"/>
    <p:sldId id="437" r:id="rId5"/>
    <p:sldId id="418" r:id="rId6"/>
    <p:sldId id="442" r:id="rId7"/>
    <p:sldId id="389" r:id="rId8"/>
    <p:sldId id="390" r:id="rId9"/>
    <p:sldId id="392" r:id="rId10"/>
    <p:sldId id="395" r:id="rId11"/>
    <p:sldId id="398" r:id="rId12"/>
    <p:sldId id="401" r:id="rId13"/>
    <p:sldId id="402" r:id="rId14"/>
    <p:sldId id="424" r:id="rId15"/>
    <p:sldId id="405" r:id="rId16"/>
    <p:sldId id="427" r:id="rId17"/>
    <p:sldId id="409" r:id="rId18"/>
    <p:sldId id="413" r:id="rId19"/>
    <p:sldId id="412" r:id="rId20"/>
    <p:sldId id="415" r:id="rId21"/>
    <p:sldId id="417" r:id="rId22"/>
    <p:sldId id="485" r:id="rId23"/>
    <p:sldId id="482" r:id="rId24"/>
    <p:sldId id="487" r:id="rId25"/>
    <p:sldId id="493" r:id="rId26"/>
    <p:sldId id="495" r:id="rId27"/>
    <p:sldId id="498" r:id="rId28"/>
    <p:sldId id="497" r:id="rId29"/>
    <p:sldId id="431" r:id="rId30"/>
    <p:sldId id="435" r:id="rId31"/>
    <p:sldId id="460" r:id="rId32"/>
    <p:sldId id="443" r:id="rId33"/>
    <p:sldId id="441" r:id="rId34"/>
    <p:sldId id="446" r:id="rId35"/>
    <p:sldId id="447" r:id="rId36"/>
    <p:sldId id="444" r:id="rId37"/>
    <p:sldId id="454" r:id="rId38"/>
    <p:sldId id="462" r:id="rId39"/>
    <p:sldId id="464" r:id="rId40"/>
    <p:sldId id="463" r:id="rId41"/>
    <p:sldId id="448" r:id="rId42"/>
    <p:sldId id="465" r:id="rId43"/>
    <p:sldId id="449" r:id="rId44"/>
    <p:sldId id="450" r:id="rId45"/>
    <p:sldId id="451" r:id="rId46"/>
    <p:sldId id="452" r:id="rId47"/>
    <p:sldId id="453" r:id="rId48"/>
    <p:sldId id="455" r:id="rId49"/>
    <p:sldId id="467" r:id="rId50"/>
    <p:sldId id="469" r:id="rId51"/>
    <p:sldId id="471" r:id="rId52"/>
    <p:sldId id="473" r:id="rId53"/>
    <p:sldId id="475" r:id="rId54"/>
    <p:sldId id="476" r:id="rId55"/>
    <p:sldId id="500" r:id="rId56"/>
    <p:sldId id="420" r:id="rId57"/>
    <p:sldId id="333" r:id="rId5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B0F0"/>
    <a:srgbClr val="007AFF"/>
    <a:srgbClr val="0066FF"/>
    <a:srgbClr val="558ED5"/>
    <a:srgbClr val="000099"/>
    <a:srgbClr val="003399"/>
    <a:srgbClr val="000000"/>
    <a:srgbClr val="FF00FF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17" autoAdjust="0"/>
    <p:restoredTop sz="87875" autoAdjust="0"/>
  </p:normalViewPr>
  <p:slideViewPr>
    <p:cSldViewPr snapToObjects="1">
      <p:cViewPr varScale="1">
        <p:scale>
          <a:sx n="98" d="100"/>
          <a:sy n="98" d="100"/>
        </p:scale>
        <p:origin x="-61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27A9-1B37-41B0-AC59-C70E1E697DCC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E628-57A2-4E3A-9022-979494FC3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0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Carl Chapman, http://www.flickr.com/photos/12138336@N02/1997128094/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7230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Carl Chapman, http://www.flickr.com/photos/12138336@N02/1997128094/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723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Carl Chapman, http://www.flickr.com/photos/12138336@N02/1997128094/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7230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Carl Chapman, http://www.flickr.com/photos/12138336@N02/1997128094/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7230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Carl Chapman, http://www.flickr.com/photos/12138336@N02/1997128094/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7230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Carl Chapman, http://www.flickr.com/photos/12138336@N02/1997128094/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7230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Carl Chapman, http://www.flickr.com/photos/12138336@N02/1997128094/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723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58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7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9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6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9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9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7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5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6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54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88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52800" y="1189170"/>
            <a:ext cx="2743200" cy="2743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Logic</a:t>
            </a:r>
            <a:endParaRPr lang="en-US" sz="28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08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9044"/>
            <a:ext cx="4572000" cy="491445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marL="228600" indent="-228600" algn="ctr" defTabSz="228600"/>
            <a:endParaRPr lang="en-US" sz="2400" dirty="0" smtClean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marL="228600" indent="-228600"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Segoe Print" panose="02000600000000000000" pitchFamily="2" charset="0"/>
                <a:cs typeface="Courier New" panose="02070309020205020404" pitchFamily="49" charset="0"/>
              </a:rPr>
              <a:t>an animal lays eggs </a:t>
            </a:r>
            <a:r>
              <a:rPr lang="en-US" sz="2400" u="sng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or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Segoe Print" panose="02000600000000000000" pitchFamily="2" charset="0"/>
                <a:cs typeface="Courier New" panose="02070309020205020404" pitchFamily="49" charset="0"/>
              </a:rPr>
              <a:t>it flies, then it is a bird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229045"/>
            <a:ext cx="4572000" cy="4914454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Lays-eggs(animal)</a:t>
            </a:r>
          </a:p>
          <a:p>
            <a:pPr algn="ctr" defTabSz="228600"/>
            <a:r>
              <a:rPr lang="en-US" sz="2400" dirty="0"/>
              <a:t>∨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Flies(animal)</a:t>
            </a:r>
          </a:p>
          <a:p>
            <a:pPr algn="ctr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Lays-eggs(animal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 smtClean="0"/>
              <a:t>∨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Flies(animal):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Bird(animal)</a:t>
            </a:r>
          </a:p>
        </p:txBody>
      </p:sp>
    </p:spTree>
    <p:extLst>
      <p:ext uri="{BB962C8B-B14F-4D97-AF65-F5344CB8AC3E}">
        <p14:creationId xmlns:p14="http://schemas.microsoft.com/office/powerpoint/2010/main" xmlns="" val="10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229045"/>
            <a:ext cx="4572000" cy="4914454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Flies(animal)</a:t>
            </a:r>
          </a:p>
          <a:p>
            <a:pPr algn="ctr" defTabSz="2286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∧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¬Bird(animal)</a:t>
            </a: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Flies(animal) ∧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¬Bird(animal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Bat(Animal)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664" y="229044"/>
            <a:ext cx="4109335" cy="491445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marL="228600" indent="-228600" algn="ctr" defTabSz="228600"/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marL="228600" indent="-228600" algn="ctr" defTabSz="228600"/>
            <a:r>
              <a:rPr lang="en-US" sz="2400" dirty="0">
                <a:latin typeface="Segoe Print" panose="02000600000000000000" pitchFamily="2" charset="0"/>
                <a:cs typeface="Courier New" panose="02070309020205020404" pitchFamily="49" charset="0"/>
              </a:rPr>
              <a:t>If an animal flies and is not a bird, it is a bat.</a:t>
            </a:r>
          </a:p>
        </p:txBody>
      </p:sp>
    </p:spTree>
    <p:extLst>
      <p:ext uri="{BB962C8B-B14F-4D97-AF65-F5344CB8AC3E}">
        <p14:creationId xmlns:p14="http://schemas.microsoft.com/office/powerpoint/2010/main" xmlns="" val="30998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9044"/>
            <a:ext cx="9144000" cy="844911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Lays-eggs(animal) ∧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Flies(animal):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Bird(animal)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531875"/>
            <a:ext cx="9144000" cy="1611623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Lays-eggs(animal)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∧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Flies(animal) ⇒ Bird(animal)</a:t>
            </a:r>
          </a:p>
        </p:txBody>
      </p:sp>
    </p:spTree>
    <p:extLst>
      <p:ext uri="{BB962C8B-B14F-4D97-AF65-F5344CB8AC3E}">
        <p14:creationId xmlns:p14="http://schemas.microsoft.com/office/powerpoint/2010/main" xmlns="" val="213754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03722465"/>
              </p:ext>
            </p:extLst>
          </p:nvPr>
        </p:nvGraphicFramePr>
        <p:xfrm>
          <a:off x="1524000" y="539750"/>
          <a:ext cx="6096000" cy="320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Accepted Symbol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∧ 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&amp; B</a:t>
                      </a:r>
                    </a:p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&amp;&amp; 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∨ 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| B</a:t>
                      </a:r>
                    </a:p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|| 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¬A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!A</a:t>
                      </a:r>
                    </a:p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IMPLIES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⇒ 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B</a:t>
                      </a:r>
                    </a:p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== B</a:t>
                      </a:r>
                    </a:p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=&gt; 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569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marL="228600" indent="-228600" algn="ctr" defTabSz="228600"/>
            <a:endParaRPr lang="en-US" sz="2000" dirty="0" smtClean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marL="228600" indent="-228600" algn="ctr" defTabSz="228600"/>
            <a:r>
              <a:rPr lang="en-US" sz="20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If an animal lays eggs and does not have feathers, it is a reptile.</a:t>
            </a:r>
          </a:p>
          <a:p>
            <a:pPr marL="228600" indent="-228600" algn="ctr"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Lays-eggs(animal) ∧ ¬Feathers(animal) ⇒ Reptile(animal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 algn="ctr" defTabSz="2286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ctr" defTabSz="228600"/>
            <a:endParaRPr lang="en-US" sz="2000" dirty="0" smtClean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marL="228600" indent="-228600" algn="ctr" defTabSz="228600"/>
            <a:r>
              <a:rPr lang="en-US" sz="20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If an animal has feathers or has talons, it is a bird.</a:t>
            </a:r>
          </a:p>
          <a:p>
            <a:pPr marL="228600" indent="-228600" algn="ctr"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Feathers(animal) ∨ Talons(animal) ⇒ Bird(animal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 algn="ctr" defTabSz="2286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ctr" defTabSz="2286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ctr" defTabSz="228600"/>
            <a:r>
              <a:rPr lang="en-US" sz="20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If an animal lays eggs, has a beak, and flies, it is a duck.</a:t>
            </a:r>
          </a:p>
          <a:p>
            <a:pPr marL="228600" indent="-228600" algn="ctr"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Lays-eggs(animal) ∧ Beak(animal) ∧ Flies(animal) ⇒ Duck(animal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 algn="ctr" defTabSz="228600"/>
            <a:endParaRPr lang="en-US" sz="2000" dirty="0" smtClean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marL="228600" indent="-228600" algn="ctr" defTabSz="228600"/>
            <a:r>
              <a:rPr lang="en-US" sz="20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If an animal lays eggs, has a beak, and do not fly, it is a platypus.</a:t>
            </a:r>
          </a:p>
          <a:p>
            <a:pPr marL="228600" indent="-228600" algn="ctr"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Lays-eggs(animal) ∧ Beak(animal) ∧ ¬Flies(animal) ⇒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Platypus(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animal)</a:t>
            </a:r>
            <a:endParaRPr lang="en-US" sz="20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235" y="693565"/>
            <a:ext cx="8679530" cy="652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235" y="1922525"/>
            <a:ext cx="8679530" cy="652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2235" y="3151485"/>
            <a:ext cx="8679530" cy="652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235" y="4380446"/>
            <a:ext cx="8679530" cy="6492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51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31909890"/>
              </p:ext>
            </p:extLst>
          </p:nvPr>
        </p:nvGraphicFramePr>
        <p:xfrm>
          <a:off x="1480396" y="267447"/>
          <a:ext cx="6164004" cy="222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4668"/>
                <a:gridCol w="2054668"/>
                <a:gridCol w="2054668"/>
              </a:tblGrid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∨ B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131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49395276"/>
              </p:ext>
            </p:extLst>
          </p:nvPr>
        </p:nvGraphicFramePr>
        <p:xfrm>
          <a:off x="1480396" y="267447"/>
          <a:ext cx="6164004" cy="222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4668"/>
                <a:gridCol w="2054668"/>
                <a:gridCol w="2054668"/>
              </a:tblGrid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∨ 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¬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94614375"/>
              </p:ext>
            </p:extLst>
          </p:nvPr>
        </p:nvGraphicFramePr>
        <p:xfrm>
          <a:off x="1480396" y="2802175"/>
          <a:ext cx="6164004" cy="222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4668"/>
                <a:gridCol w="2054668"/>
                <a:gridCol w="2054668"/>
              </a:tblGrid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¬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∧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¬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146605" y="766714"/>
            <a:ext cx="921719" cy="2688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46605" y="1227574"/>
            <a:ext cx="921719" cy="2688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46605" y="1659320"/>
            <a:ext cx="921719" cy="2688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46605" y="2110890"/>
            <a:ext cx="921719" cy="2688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66429" y="3301443"/>
            <a:ext cx="921719" cy="2688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66429" y="3762303"/>
            <a:ext cx="921719" cy="2688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66429" y="4194049"/>
            <a:ext cx="921719" cy="2688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66429" y="4645619"/>
            <a:ext cx="921719" cy="2688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10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0805423"/>
              </p:ext>
            </p:extLst>
          </p:nvPr>
        </p:nvGraphicFramePr>
        <p:xfrm>
          <a:off x="462662" y="267446"/>
          <a:ext cx="8218672" cy="4608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4668"/>
                <a:gridCol w="2054668"/>
                <a:gridCol w="2054668"/>
                <a:gridCol w="2054668"/>
              </a:tblGrid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∨ (B 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∧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¬C)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221945" y="847184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21945" y="134279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21945" y="1884119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21945" y="2383384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1945" y="2882649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21945" y="3420319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21945" y="3919584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21945" y="441519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49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46668370"/>
              </p:ext>
            </p:extLst>
          </p:nvPr>
        </p:nvGraphicFramePr>
        <p:xfrm>
          <a:off x="462662" y="651495"/>
          <a:ext cx="8218672" cy="222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4668"/>
                <a:gridCol w="2054668"/>
                <a:gridCol w="2054668"/>
                <a:gridCol w="2054668"/>
              </a:tblGrid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∧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∧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-1385"/>
            <a:ext cx="9144000" cy="53767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marL="228600" indent="-228600" algn="ctr" defTabSz="228600"/>
            <a:r>
              <a:rPr lang="en-US" sz="2400" b="1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Commutative Property</a:t>
            </a:r>
            <a:endParaRPr lang="en-US" sz="2400" b="1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1945" y="1150765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21945" y="1611625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21945" y="203408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1945" y="249494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48075" y="1150765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48075" y="1611625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48075" y="203408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48075" y="249494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318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385"/>
            <a:ext cx="9144000" cy="53767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marL="228600" indent="-228600" algn="ctr" defTabSz="228600"/>
            <a:r>
              <a:rPr lang="en-US" sz="2400" b="1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Distributive Property</a:t>
            </a:r>
            <a:endParaRPr lang="en-US" sz="2400" b="1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07008167"/>
              </p:ext>
            </p:extLst>
          </p:nvPr>
        </p:nvGraphicFramePr>
        <p:xfrm>
          <a:off x="462662" y="459472"/>
          <a:ext cx="8218671" cy="4608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341"/>
                <a:gridCol w="1075341"/>
                <a:gridCol w="1075341"/>
                <a:gridCol w="2112275"/>
                <a:gridCol w="2880373"/>
              </a:tblGrid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∧ (B 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∨ C)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 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∧ B) 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∨ (A 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∧ 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37895" y="1073955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37895" y="157322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37895" y="211089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37895" y="2610155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37895" y="310942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37895" y="3608685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37895" y="4146355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37895" y="464562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03165" y="1073955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03165" y="157322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03165" y="211089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03165" y="2610155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03165" y="310942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03165" y="3608685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03165" y="4146355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03165" y="464562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869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4"/>
          </p:cNvCxnSpPr>
          <p:nvPr/>
        </p:nvCxnSpPr>
        <p:spPr>
          <a:xfrm flipV="1">
            <a:off x="4553700" y="4839450"/>
            <a:ext cx="0" cy="304050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Planning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76460" y="123410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Logic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76460" y="305456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Planning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Straight Arrow Connector 9"/>
          <p:cNvCxnSpPr>
            <a:stCxn id="7" idx="4"/>
            <a:endCxn id="8" idx="0"/>
          </p:cNvCxnSpPr>
          <p:nvPr/>
        </p:nvCxnSpPr>
        <p:spPr>
          <a:xfrm>
            <a:off x="4553700" y="2057060"/>
            <a:ext cx="0" cy="99750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9295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385"/>
            <a:ext cx="9144000" cy="53767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marL="228600" indent="-228600" algn="ctr" defTabSz="228600"/>
            <a:r>
              <a:rPr lang="en-US" sz="2400" b="1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Associative Property</a:t>
            </a:r>
            <a:endParaRPr lang="en-US" sz="2400" b="1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9334515"/>
              </p:ext>
            </p:extLst>
          </p:nvPr>
        </p:nvGraphicFramePr>
        <p:xfrm>
          <a:off x="462662" y="459472"/>
          <a:ext cx="8218671" cy="4608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341"/>
                <a:gridCol w="1075341"/>
                <a:gridCol w="1075341"/>
                <a:gridCol w="2496324"/>
                <a:gridCol w="2496324"/>
              </a:tblGrid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∨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(B 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∨ C)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 ∨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B) 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∨ C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991515" y="103555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91515" y="157322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91515" y="2072485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91515" y="257175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91515" y="3071015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91515" y="3608685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91515" y="410795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91515" y="4607215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56785" y="103555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6785" y="157322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56785" y="2072485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56785" y="257175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56785" y="3071015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56785" y="3608685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56785" y="410795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56785" y="4607215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94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385"/>
            <a:ext cx="9144000" cy="53767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marL="228600" indent="-228600" algn="ctr" defTabSz="228600"/>
            <a:r>
              <a:rPr lang="en-US" sz="2400" b="1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de Morgan’s Law</a:t>
            </a:r>
            <a:endParaRPr lang="en-US" sz="2400" b="1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6598783"/>
              </p:ext>
            </p:extLst>
          </p:nvPr>
        </p:nvGraphicFramePr>
        <p:xfrm>
          <a:off x="462662" y="651495"/>
          <a:ext cx="8218672" cy="222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4668"/>
                <a:gridCol w="2054668"/>
                <a:gridCol w="2054668"/>
                <a:gridCol w="2054668"/>
              </a:tblGrid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¬(A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∧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¬A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∨ ¬B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221945" y="1150765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21945" y="1611625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1945" y="203408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21945" y="249494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48075" y="1150765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48075" y="1611625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48075" y="203408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48075" y="2494940"/>
            <a:ext cx="923544" cy="265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14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385"/>
            <a:ext cx="9144000" cy="53767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marL="228600" indent="-228600" algn="ctr" defTabSz="228600"/>
            <a:r>
              <a:rPr lang="en-US" sz="2400" b="1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Truth of Implications</a:t>
            </a:r>
            <a:endParaRPr lang="en-US" sz="2400" b="1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55498466"/>
              </p:ext>
            </p:extLst>
          </p:nvPr>
        </p:nvGraphicFramePr>
        <p:xfrm>
          <a:off x="462660" y="651495"/>
          <a:ext cx="8218674" cy="222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9558"/>
                <a:gridCol w="2739558"/>
                <a:gridCol w="2739558"/>
              </a:tblGrid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⇒ B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9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461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385"/>
            <a:ext cx="9144000" cy="53767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marL="228600" indent="-228600" algn="ctr" defTabSz="228600"/>
            <a:r>
              <a:rPr lang="en-US" sz="2400" b="1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Implication Elimination</a:t>
            </a:r>
            <a:endParaRPr lang="en-US" sz="2400" b="1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1112360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Given:</a:t>
            </a:r>
          </a:p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⇒ b</a:t>
            </a:r>
          </a:p>
          <a:p>
            <a:pPr algn="ctr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Rewrite as:</a:t>
            </a:r>
          </a:p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∨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1112360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Print" panose="02000600000000000000" pitchFamily="2" charset="0"/>
                <a:cs typeface="Courier New" panose="02070309020205020404" pitchFamily="49" charset="0"/>
              </a:rPr>
              <a:t>Given: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eathers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⇒ 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dirty="0">
                <a:latin typeface="Segoe Print" panose="02000600000000000000" pitchFamily="2" charset="0"/>
                <a:cs typeface="Courier New" panose="02070309020205020404" pitchFamily="49" charset="0"/>
              </a:rPr>
              <a:t>Rewrite as:</a:t>
            </a:r>
          </a:p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¬Feathers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∨ 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68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2666" y="1073954"/>
            <a:ext cx="3648474" cy="406954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marL="228600" indent="-228600" algn="ctr" defTabSz="228600"/>
            <a:r>
              <a:rPr lang="en-US" sz="2400" b="1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Modus Ponens</a:t>
            </a:r>
          </a:p>
          <a:p>
            <a:pPr marL="228600" indent="-228600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Sentence 1: 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endParaRPr lang="en-US" sz="2400" b="1" dirty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marL="228600" indent="-228600" defTabSz="2286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Sentence 2: p</a:t>
            </a:r>
          </a:p>
          <a:p>
            <a:pPr marL="228600" indent="-228600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∴	Sentence 3: q</a:t>
            </a:r>
          </a:p>
          <a:p>
            <a:pPr marL="228600" indent="-228600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Feathers ⇒ Bird</a:t>
            </a:r>
          </a:p>
          <a:p>
            <a:pPr marL="228600" indent="-228600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Feathers</a:t>
            </a:r>
          </a:p>
          <a:p>
            <a:pPr marL="228600" indent="-228600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∴	Bird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1075340"/>
            <a:ext cx="4147740" cy="406816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marL="228600" indent="-228600" algn="ctr" defTabSz="228600"/>
            <a:r>
              <a:rPr lang="en-US" sz="2400" b="1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Modus </a:t>
            </a:r>
            <a:r>
              <a:rPr lang="en-US" sz="2400" b="1" dirty="0" err="1" smtClean="0">
                <a:latin typeface="Segoe Print" panose="02000600000000000000" pitchFamily="2" charset="0"/>
                <a:cs typeface="Courier New" panose="02070309020205020404" pitchFamily="49" charset="0"/>
              </a:rPr>
              <a:t>Tollens</a:t>
            </a:r>
            <a:endParaRPr lang="en-US" sz="2400" b="1" dirty="0" smtClean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marL="228600" indent="-228600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Sentence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1: p ⇒ q</a:t>
            </a:r>
            <a:endParaRPr lang="en-US" sz="2400" b="1" dirty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marL="228600" indent="-228600" defTabSz="2286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Sentence 2: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¬q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defTabSz="2286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∴	Sentence 3: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defTabSz="2286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Feathers ⇒ Bird</a:t>
            </a:r>
          </a:p>
          <a:p>
            <a:pPr marL="228600" indent="-228600" defTabSz="2286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¬Bird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defTabSz="2286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∴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¬Feathers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"/>
            <a:ext cx="9144000" cy="84352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marL="228600" indent="-228600" algn="ctr" defTabSz="228600"/>
            <a:r>
              <a:rPr lang="en-US" sz="2400" b="1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Rules of Inference: 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Instantiate general rules to prove specific claims. </a:t>
            </a:r>
            <a:endParaRPr lang="en-US" sz="2400" b="1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08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3525" y="-1385"/>
            <a:ext cx="7296950" cy="42245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marL="228600" indent="-228600" algn="ctr" defTabSz="228600"/>
            <a:r>
              <a:rPr lang="en-US" sz="2400" b="1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Prove: Harry is a bird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" y="1842055"/>
            <a:ext cx="2957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Print" panose="02000600000000000000" pitchFamily="2" charset="0"/>
              </a:rPr>
              <a:t>By Modus Ponens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cxnSp>
        <p:nvCxnSpPr>
          <p:cNvPr id="9" name="Elbow Connector 8"/>
          <p:cNvCxnSpPr>
            <a:stCxn id="18" idx="1"/>
            <a:endCxn id="2" idx="2"/>
          </p:cNvCxnSpPr>
          <p:nvPr/>
        </p:nvCxnSpPr>
        <p:spPr>
          <a:xfrm rot="10800000">
            <a:off x="1478592" y="2303721"/>
            <a:ext cx="1538006" cy="152413"/>
          </a:xfrm>
          <a:prstGeom prst="bentConnector2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3525" y="728310"/>
            <a:ext cx="729695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28600" indent="-228600"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 Feathers(animal) ⇒ Bird(animal)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90890" y="1458004"/>
            <a:ext cx="476222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28600" indent="-228600"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S2: Feathers(Harry)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16598" y="2225300"/>
            <a:ext cx="3110804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28600" indent="-228600"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S3: Bird(Harry)</a:t>
            </a:r>
          </a:p>
        </p:txBody>
      </p:sp>
    </p:spTree>
    <p:extLst>
      <p:ext uri="{BB962C8B-B14F-4D97-AF65-F5344CB8AC3E}">
        <p14:creationId xmlns:p14="http://schemas.microsoft.com/office/powerpoint/2010/main" xmlns="" val="192049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3525" y="-1385"/>
            <a:ext cx="7296950" cy="42245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marL="228600" indent="-228600" algn="ctr" defTabSz="228600"/>
            <a:r>
              <a:rPr lang="en-US" sz="2400" b="1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Prove: Harry is a bird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3525" y="728310"/>
            <a:ext cx="729695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28600" indent="-228600"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 Feathers(animal) ⇒ Bird(animal)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90890" y="1458004"/>
            <a:ext cx="476222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28600" indent="-228600"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S2: Feathers(Harry)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16598" y="2225300"/>
            <a:ext cx="3110804" cy="107721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28600" indent="-228600"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S3: Bird(Harry)</a:t>
            </a:r>
          </a:p>
          <a:p>
            <a:pPr marL="228600" indent="-228600" algn="ctr" defTabSz="228600"/>
            <a:r>
              <a:rPr lang="en-US" sz="40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xmlns="" val="9848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3525" y="-1385"/>
            <a:ext cx="7296950" cy="42245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marL="228600" indent="-228600" algn="ctr" defTabSz="228600"/>
            <a:r>
              <a:rPr lang="en-US" sz="2400" b="1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Prove: Buzz does not have feathers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3525" y="728310"/>
            <a:ext cx="729695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28600" indent="-228600"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 Feathers(animal) ⇒ Bird(animal)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90890" y="1458004"/>
            <a:ext cx="476222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28600" indent="-228600"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S2: ¬Bird(Buzz)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03744" y="2225300"/>
            <a:ext cx="3936512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28600" indent="-228600"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S3: ¬Feathers(Buzz)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842055"/>
            <a:ext cx="2957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Print" panose="02000600000000000000" pitchFamily="2" charset="0"/>
              </a:rPr>
              <a:t>By Modus </a:t>
            </a:r>
            <a:r>
              <a:rPr lang="en-US" sz="2400" dirty="0" err="1" smtClean="0">
                <a:latin typeface="Segoe Print" panose="02000600000000000000" pitchFamily="2" charset="0"/>
              </a:rPr>
              <a:t>Tollens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cxnSp>
        <p:nvCxnSpPr>
          <p:cNvPr id="7" name="Elbow Connector 6"/>
          <p:cNvCxnSpPr>
            <a:stCxn id="18" idx="1"/>
            <a:endCxn id="6" idx="2"/>
          </p:cNvCxnSpPr>
          <p:nvPr/>
        </p:nvCxnSpPr>
        <p:spPr>
          <a:xfrm rot="10800000">
            <a:off x="1478592" y="2303721"/>
            <a:ext cx="1125152" cy="152413"/>
          </a:xfrm>
          <a:prstGeom prst="bentConnector2">
            <a:avLst/>
          </a:prstGeom>
          <a:ln w="19050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00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3525" y="-1385"/>
            <a:ext cx="7296950" cy="42245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marL="228600" indent="-228600" algn="ctr" defTabSz="228600"/>
            <a:r>
              <a:rPr lang="en-US" sz="2400" b="1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Prove: Buzz does not have feathers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3525" y="728310"/>
            <a:ext cx="729695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28600" indent="-228600"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 Feathers(animal) ⇒ Bird(animal)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90890" y="1458004"/>
            <a:ext cx="476222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28600" indent="-228600"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S2: ¬Bird(Buzz)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03744" y="2225300"/>
            <a:ext cx="3936512" cy="107721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28600" indent="-228600"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S3: ¬Feathers(Buzz)</a:t>
            </a:r>
          </a:p>
          <a:p>
            <a:pPr marL="228600" indent="-228600" algn="ctr" defTabSz="228600"/>
            <a:r>
              <a:rPr lang="en-US" sz="40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xmlns="" val="28409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9044"/>
            <a:ext cx="9144000" cy="491445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For one animal:</a:t>
            </a:r>
          </a:p>
          <a:p>
            <a:pPr algn="ctr" defTabSz="228600"/>
            <a:endParaRPr lang="en-US" sz="2400" dirty="0" smtClean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Lays-eggs(animal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∧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Flies(animal)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Bird(animal)</a:t>
            </a: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For all animals:</a:t>
            </a:r>
          </a:p>
          <a:p>
            <a:pPr algn="ctr" defTabSz="228600"/>
            <a:endParaRPr lang="en-US" sz="2400" dirty="0" smtClean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∀x[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Lays-eggs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∧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Flies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⇒ Bird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(x)]</a:t>
            </a: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“Universal Quantifier”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967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Lesson Preview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Formal notation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Conjunctions, disjunctions, negations, implications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Truth tables</a:t>
            </a:r>
            <a:endParaRPr lang="en-US" sz="1200" dirty="0" smtClean="0">
              <a:latin typeface="Segoe Print" panose="02000600000000000000" pitchFamily="2" charset="0"/>
            </a:endParaRPr>
          </a:p>
          <a:p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Rules of inference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Resolution theorem proving</a:t>
            </a:r>
            <a:endParaRPr lang="en-US" sz="2400" dirty="0">
              <a:latin typeface="Segoe Print" panose="02000600000000000000" pitchFamily="2" charset="0"/>
            </a:endParaRPr>
          </a:p>
          <a:p>
            <a:endParaRPr lang="en-US" sz="2400" dirty="0">
              <a:latin typeface="Segoe Print" panose="02000600000000000000" pitchFamily="2" charset="0"/>
            </a:endParaRPr>
          </a:p>
          <a:p>
            <a:endParaRPr lang="en-US" sz="2400" dirty="0" smtClean="0">
              <a:latin typeface="Segoe Print" panose="02000600000000000000" pitchFamily="2" charset="0"/>
            </a:endParaRPr>
          </a:p>
          <a:p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26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9044"/>
            <a:ext cx="9144000" cy="491445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For one animal:</a:t>
            </a:r>
          </a:p>
          <a:p>
            <a:pPr algn="ctr" defTabSz="228600"/>
            <a:endParaRPr lang="en-US" sz="2400" dirty="0" smtClean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Lays-eggs(animal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∧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Flies(animal)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⇒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Bird(animal)</a:t>
            </a: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For at least one animal:</a:t>
            </a:r>
          </a:p>
          <a:p>
            <a:pPr algn="ctr" defTabSz="228600"/>
            <a:endParaRPr lang="en-US" sz="2400" dirty="0" smtClean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∃y[Lays-eggs(y) ∧ Flies(y) ⇒ Bird(y)]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“Existential Quantifier”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63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We know: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 ¬can-move ⇒ ¬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We find: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¬can-move</a:t>
            </a:r>
          </a:p>
          <a:p>
            <a:pPr algn="ctr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the box is not </a:t>
            </a:r>
            <a:r>
              <a:rPr lang="en-US" sz="2400" dirty="0" err="1" smtClean="0">
                <a:latin typeface="Segoe Print" panose="02000600000000000000" pitchFamily="2" charset="0"/>
                <a:cs typeface="Courier New" panose="02070309020205020404" pitchFamily="49" charset="0"/>
              </a:rPr>
              <a:t>liftable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1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We know: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 ¬can-move ⇒ ¬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By implication elimination: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S1: can-move ∨ ¬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We find: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¬can-move</a:t>
            </a:r>
          </a:p>
          <a:p>
            <a:pPr algn="ctr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Segoe Print"/>
                <a:cs typeface="Segoe Print"/>
              </a:rPr>
              <a:t>We assume: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67700" y="613095"/>
            <a:ext cx="46470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the box is not </a:t>
            </a:r>
            <a:r>
              <a:rPr lang="en-US" sz="2400" dirty="0" err="1" smtClean="0">
                <a:latin typeface="Segoe Print" panose="02000600000000000000" pitchFamily="2" charset="0"/>
                <a:cs typeface="Courier New" panose="02070309020205020404" pitchFamily="49" charset="0"/>
              </a:rPr>
              <a:t>liftable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67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the box is not </a:t>
            </a:r>
            <a:r>
              <a:rPr lang="en-US" sz="2400" dirty="0" err="1" smtClean="0">
                <a:latin typeface="Segoe Print" panose="02000600000000000000" pitchFamily="2" charset="0"/>
                <a:cs typeface="Courier New" panose="02070309020205020404" pitchFamily="49" charset="0"/>
              </a:rPr>
              <a:t>liftable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2999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 can-move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∨ ¬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S2: 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can-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96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the box is not </a:t>
            </a:r>
            <a:r>
              <a:rPr lang="en-US" sz="2400" dirty="0" err="1" smtClean="0">
                <a:latin typeface="Segoe Print" panose="02000600000000000000" pitchFamily="2" charset="0"/>
                <a:cs typeface="Courier New" panose="02070309020205020404" pitchFamily="49" charset="0"/>
              </a:rPr>
              <a:t>liftable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2999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 can-move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∨ ¬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S2: 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can-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48075" y="1496410"/>
            <a:ext cx="1805035" cy="307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72735" y="2226105"/>
            <a:ext cx="1728226" cy="307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31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the box is not </a:t>
            </a:r>
            <a:r>
              <a:rPr lang="en-US" sz="2400" dirty="0" err="1" smtClean="0">
                <a:latin typeface="Segoe Print" panose="02000600000000000000" pitchFamily="2" charset="0"/>
                <a:cs typeface="Courier New" panose="02070309020205020404" pitchFamily="49" charset="0"/>
              </a:rPr>
              <a:t>liftable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2999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 can-move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∨ ¬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S2: 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can-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648810" y="1611625"/>
            <a:ext cx="23043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94068" y="2379725"/>
            <a:ext cx="16684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177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the box is not </a:t>
            </a:r>
            <a:r>
              <a:rPr lang="en-US" sz="2400" dirty="0" err="1" smtClean="0">
                <a:latin typeface="Segoe Print" panose="02000600000000000000" pitchFamily="2" charset="0"/>
                <a:cs typeface="Courier New" panose="02070309020205020404" pitchFamily="49" charset="0"/>
              </a:rPr>
              <a:t>liftable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2999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 can-move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∨ ¬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S2: 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can-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58990" y="1496410"/>
            <a:ext cx="1613010" cy="307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4329" y="1880460"/>
            <a:ext cx="1805035" cy="307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810" y="1611625"/>
            <a:ext cx="23043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94068" y="2379725"/>
            <a:ext cx="16684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571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the box is not </a:t>
            </a:r>
            <a:r>
              <a:rPr lang="en-US" sz="2400" dirty="0" err="1" smtClean="0">
                <a:latin typeface="Segoe Print" panose="02000600000000000000" pitchFamily="2" charset="0"/>
                <a:cs typeface="Courier New" panose="02070309020205020404" pitchFamily="49" charset="0"/>
              </a:rPr>
              <a:t>liftable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2999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 can-move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∨ ¬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S2: 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can-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35800" y="1611625"/>
            <a:ext cx="39173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94068" y="2379725"/>
            <a:ext cx="16684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72735" y="1995675"/>
            <a:ext cx="16684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2719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We know: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 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can-move ∧ battery-full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⇒ ¬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We find: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¬can-move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S3: battery-full</a:t>
            </a:r>
          </a:p>
          <a:p>
            <a:pPr algn="ctr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the box is not </a:t>
            </a:r>
            <a:r>
              <a:rPr lang="en-US" sz="2400" dirty="0" err="1" smtClean="0">
                <a:latin typeface="Segoe Print" panose="02000600000000000000" pitchFamily="2" charset="0"/>
                <a:cs typeface="Courier New" panose="02070309020205020404" pitchFamily="49" charset="0"/>
              </a:rPr>
              <a:t>liftable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867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We know: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 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can-move ∧ battery-full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⇒ ¬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>
                <a:latin typeface="Segoe Print" panose="02000600000000000000" pitchFamily="2" charset="0"/>
                <a:cs typeface="Courier New" panose="02070309020205020404" pitchFamily="49" charset="0"/>
              </a:rPr>
              <a:t>By implication elimination:</a:t>
            </a:r>
          </a:p>
          <a:p>
            <a:pPr algn="ctr" defTabSz="2286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S1: ¬(¬can-move ∧ battery-full) ∨ ¬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We find: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¬can-move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S3: battery-full</a:t>
            </a:r>
          </a:p>
          <a:p>
            <a:pPr algn="ctr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the box is not </a:t>
            </a:r>
            <a:r>
              <a:rPr lang="en-US" sz="2400" dirty="0" err="1" smtClean="0">
                <a:latin typeface="Segoe Print" panose="02000600000000000000" pitchFamily="2" charset="0"/>
                <a:cs typeface="Courier New" panose="02070309020205020404" pitchFamily="49" charset="0"/>
              </a:rPr>
              <a:t>liftable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93095" y="613095"/>
            <a:ext cx="7834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940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666" y="285750"/>
            <a:ext cx="821867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Why do we need formal logic?</a:t>
            </a:r>
          </a:p>
          <a:p>
            <a:pPr algn="ctr"/>
            <a:endParaRPr lang="en-US" sz="2400" b="1" dirty="0">
              <a:latin typeface="Segoe Print" panose="02000600000000000000" pitchFamily="2" charset="0"/>
            </a:endParaRPr>
          </a:p>
          <a:p>
            <a:pPr algn="ctr"/>
            <a:endParaRPr lang="en-US" sz="2400" b="1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Soundness: </a:t>
            </a:r>
            <a:r>
              <a:rPr lang="en-US" sz="2400" dirty="0" smtClean="0">
                <a:latin typeface="Segoe Print" panose="02000600000000000000" pitchFamily="2" charset="0"/>
              </a:rPr>
              <a:t>Only valid conclusions can be proven.</a:t>
            </a:r>
          </a:p>
          <a:p>
            <a:pPr algn="ctr"/>
            <a:endParaRPr lang="en-US" sz="2400" dirty="0" smtClean="0">
              <a:latin typeface="Segoe Print" panose="02000600000000000000" pitchFamily="2" charset="0"/>
            </a:endParaRPr>
          </a:p>
          <a:p>
            <a:pPr algn="ctr"/>
            <a:endParaRPr lang="en-US" sz="2400" dirty="0">
              <a:latin typeface="Segoe Print" panose="02000600000000000000" pitchFamily="2" charset="0"/>
            </a:endParaRPr>
          </a:p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Completeness:</a:t>
            </a:r>
            <a:r>
              <a:rPr lang="en-US" sz="2400" dirty="0" smtClean="0">
                <a:latin typeface="Segoe Print" panose="02000600000000000000" pitchFamily="2" charset="0"/>
              </a:rPr>
              <a:t> All valid conclusions can be proven.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8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We know: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 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can-move ∧ battery-full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⇒ ¬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>
                <a:latin typeface="Segoe Print" panose="02000600000000000000" pitchFamily="2" charset="0"/>
                <a:cs typeface="Courier New" panose="02070309020205020404" pitchFamily="49" charset="0"/>
              </a:rPr>
              <a:t>By implication elimination:</a:t>
            </a:r>
          </a:p>
          <a:p>
            <a:pPr algn="ctr" defTabSz="2286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S1: ¬(¬can-move ∧ battery-full) ∨ ¬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By </a:t>
            </a:r>
            <a:r>
              <a:rPr lang="en-US" sz="2400" dirty="0" err="1" smtClean="0">
                <a:latin typeface="Segoe Print" panose="02000600000000000000" pitchFamily="2" charset="0"/>
                <a:cs typeface="Courier New" panose="02070309020205020404" pitchFamily="49" charset="0"/>
              </a:rPr>
              <a:t>deMorgan’s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 Law: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can-move ∨ ¬battery-full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∨ ¬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We find: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¬can-move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S3: battery-full</a:t>
            </a:r>
          </a:p>
          <a:p>
            <a:pPr algn="ctr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the box is not </a:t>
            </a:r>
            <a:r>
              <a:rPr lang="en-US" sz="2400" dirty="0" err="1" smtClean="0">
                <a:latin typeface="Segoe Print" panose="02000600000000000000" pitchFamily="2" charset="0"/>
                <a:cs typeface="Courier New" panose="02070309020205020404" pitchFamily="49" charset="0"/>
              </a:rPr>
              <a:t>liftable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93095" y="613095"/>
            <a:ext cx="7834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1070" y="1573220"/>
            <a:ext cx="82186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741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the box is not </a:t>
            </a:r>
            <a:r>
              <a:rPr lang="en-US" sz="2400" dirty="0" err="1" smtClean="0">
                <a:latin typeface="Segoe Print" panose="02000600000000000000" pitchFamily="2" charset="0"/>
                <a:cs typeface="Courier New" panose="02070309020205020404" pitchFamily="49" charset="0"/>
              </a:rPr>
              <a:t>liftable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2999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 can-move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∨ ¬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∨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¬battery-full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S2: 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can-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S3: battery-full</a:t>
            </a: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the box is not </a:t>
            </a:r>
            <a:r>
              <a:rPr lang="en-US" sz="2400" dirty="0" err="1" smtClean="0">
                <a:latin typeface="Segoe Print" panose="02000600000000000000" pitchFamily="2" charset="0"/>
                <a:cs typeface="Courier New" panose="02070309020205020404" pitchFamily="49" charset="0"/>
              </a:rPr>
              <a:t>liftable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2999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 can-move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∨ ¬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∨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¬battery-full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S2: 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can-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S3: battery-full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S4: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2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the box is not </a:t>
            </a:r>
            <a:r>
              <a:rPr lang="en-US" sz="2400" dirty="0" err="1" smtClean="0">
                <a:latin typeface="Segoe Print" panose="02000600000000000000" pitchFamily="2" charset="0"/>
                <a:cs typeface="Courier New" panose="02070309020205020404" pitchFamily="49" charset="0"/>
              </a:rPr>
              <a:t>liftable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2999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 can-move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∨ ¬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∨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¬battery-full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S2: 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can-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S3: battery-full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S4: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49545" y="2571750"/>
            <a:ext cx="1613010" cy="307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0280" y="1458005"/>
            <a:ext cx="1689820" cy="307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18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the box is not </a:t>
            </a:r>
            <a:r>
              <a:rPr lang="en-US" sz="2400" dirty="0" err="1" smtClean="0">
                <a:latin typeface="Segoe Print" panose="02000600000000000000" pitchFamily="2" charset="0"/>
                <a:cs typeface="Courier New" panose="02070309020205020404" pitchFamily="49" charset="0"/>
              </a:rPr>
              <a:t>liftable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2999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 can-move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∨ ¬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∨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¬battery-full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S2: 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can-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S3: battery-full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S4: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04635" y="1611625"/>
            <a:ext cx="20354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72735" y="2725370"/>
            <a:ext cx="16898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974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the box is not </a:t>
            </a:r>
            <a:r>
              <a:rPr lang="en-US" sz="2400" dirty="0" err="1" smtClean="0">
                <a:latin typeface="Segoe Print" panose="02000600000000000000" pitchFamily="2" charset="0"/>
                <a:cs typeface="Courier New" panose="02070309020205020404" pitchFamily="49" charset="0"/>
              </a:rPr>
              <a:t>liftable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2999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 can-move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∨ ¬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∨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¬battery-full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S2: 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can-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S3: battery-full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S4: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04635" y="1611625"/>
            <a:ext cx="20354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03900" y="2187700"/>
            <a:ext cx="2265895" cy="307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53969" y="1458005"/>
            <a:ext cx="2381721" cy="307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072735" y="2725370"/>
            <a:ext cx="16898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258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the box is not </a:t>
            </a:r>
            <a:r>
              <a:rPr lang="en-US" sz="2400" dirty="0" err="1" smtClean="0">
                <a:latin typeface="Segoe Print" panose="02000600000000000000" pitchFamily="2" charset="0"/>
                <a:cs typeface="Courier New" panose="02070309020205020404" pitchFamily="49" charset="0"/>
              </a:rPr>
              <a:t>liftable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2999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 can-move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∨ ¬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∨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¬battery-full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S2: 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can-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S3: battery-full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S4: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304635" y="1611625"/>
            <a:ext cx="51078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72735" y="2725370"/>
            <a:ext cx="16898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03900" y="2341320"/>
            <a:ext cx="23043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2872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the box is not </a:t>
            </a:r>
            <a:r>
              <a:rPr lang="en-US" sz="2400" dirty="0" err="1" smtClean="0">
                <a:latin typeface="Segoe Print" panose="02000600000000000000" pitchFamily="2" charset="0"/>
                <a:cs typeface="Courier New" panose="02070309020205020404" pitchFamily="49" charset="0"/>
              </a:rPr>
              <a:t>liftable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2999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 can-move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∨ ¬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∨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¬battery-full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S2: 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can-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S3: battery-full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S4: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04635" y="1611625"/>
            <a:ext cx="51078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61195" y="1447790"/>
            <a:ext cx="1556930" cy="307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4329" y="1842747"/>
            <a:ext cx="1805035" cy="307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072735" y="2725370"/>
            <a:ext cx="16898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03900" y="2341320"/>
            <a:ext cx="23043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378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the box is not </a:t>
            </a:r>
            <a:r>
              <a:rPr lang="en-US" sz="2400" dirty="0" err="1" smtClean="0">
                <a:latin typeface="Segoe Print" panose="02000600000000000000" pitchFamily="2" charset="0"/>
                <a:cs typeface="Courier New" panose="02070309020205020404" pitchFamily="49" charset="0"/>
              </a:rPr>
              <a:t>liftable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29997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 can-move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∨ ¬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∨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¬battery-full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S2: 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can-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S3: battery-full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S4: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liftable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653220" y="1611625"/>
            <a:ext cx="65288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72735" y="2725370"/>
            <a:ext cx="16898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03900" y="2341320"/>
            <a:ext cx="23043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11140" y="1995675"/>
            <a:ext cx="16898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36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this is a bird?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5065" y="305855"/>
            <a:ext cx="5491915" cy="34564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If an animal has wings and does not have fur, it is a bird.</a:t>
            </a:r>
          </a:p>
          <a:p>
            <a:pPr algn="ctr" defTabSz="228600"/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Write in formal logic:</a:t>
            </a:r>
          </a:p>
          <a:p>
            <a:pPr algn="ctr" defTabSz="2286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has-wings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∧ ¬has-fur ⇒ bird</a:t>
            </a:r>
          </a:p>
          <a:p>
            <a:pPr algn="ctr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(Use the predicates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has-wings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has-fur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,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0279" y="1842055"/>
            <a:ext cx="5261485" cy="3648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http://upload.wikimedia.org/wikipedia/commons/9/94/Bald_Eagle_Alaska_%2810%2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950" r="16950"/>
          <a:stretch/>
        </p:blipFill>
        <p:spPr bwMode="auto">
          <a:xfrm>
            <a:off x="309046" y="305856"/>
            <a:ext cx="2918780" cy="291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318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285750"/>
            <a:ext cx="46482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marL="228600" indent="-228600"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If an animal has feathers, then it is a bird</a:t>
            </a:r>
          </a:p>
          <a:p>
            <a:pPr marL="228600" indent="-228600" algn="ctr" defTabSz="228600"/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marL="228600" indent="-228600" algn="ctr" defTabSz="228600"/>
            <a:endParaRPr lang="en-US" sz="2400" dirty="0" smtClean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marL="228600" indent="-228600"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If an animal lays eggs and it flies, then it is a bird</a:t>
            </a:r>
          </a:p>
        </p:txBody>
      </p:sp>
      <p:cxnSp>
        <p:nvCxnSpPr>
          <p:cNvPr id="3" name="Straight Arrow Connector 2"/>
          <p:cNvCxnSpPr>
            <a:stCxn id="8" idx="4"/>
            <a:endCxn id="9" idx="0"/>
          </p:cNvCxnSpPr>
          <p:nvPr/>
        </p:nvCxnSpPr>
        <p:spPr>
          <a:xfrm>
            <a:off x="2067442" y="1016664"/>
            <a:ext cx="0" cy="441341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" idx="3"/>
            <a:endCxn id="12" idx="7"/>
          </p:cNvCxnSpPr>
          <p:nvPr/>
        </p:nvCxnSpPr>
        <p:spPr>
          <a:xfrm flipH="1">
            <a:off x="1441351" y="2139373"/>
            <a:ext cx="61627" cy="672729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9" idx="4"/>
            <a:endCxn id="10" idx="0"/>
          </p:cNvCxnSpPr>
          <p:nvPr/>
        </p:nvCxnSpPr>
        <p:spPr>
          <a:xfrm>
            <a:off x="2067442" y="2256277"/>
            <a:ext cx="0" cy="1437451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5"/>
            <a:endCxn id="11" idx="1"/>
          </p:cNvCxnSpPr>
          <p:nvPr/>
        </p:nvCxnSpPr>
        <p:spPr>
          <a:xfrm>
            <a:off x="2631906" y="2139373"/>
            <a:ext cx="39688" cy="672729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spect="1"/>
          </p:cNvSpPr>
          <p:nvPr/>
        </p:nvSpPr>
        <p:spPr>
          <a:xfrm>
            <a:off x="1269170" y="218392"/>
            <a:ext cx="1596544" cy="7982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Vertebrate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269170" y="1458005"/>
            <a:ext cx="1596544" cy="7982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Bird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269170" y="3693728"/>
            <a:ext cx="1596544" cy="7982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Bluebird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437786" y="2695198"/>
            <a:ext cx="1596544" cy="7982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Penguin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8615" y="2695198"/>
            <a:ext cx="1596544" cy="7982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Eagle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70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this is a bird?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7826" y="305855"/>
            <a:ext cx="5916173" cy="34564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has-wings ∧ ¬has-fur ⇒ bird</a:t>
            </a:r>
          </a:p>
          <a:p>
            <a:pPr algn="ctr" defTabSz="228600"/>
            <a:endParaRPr lang="en-US" sz="2400" dirty="0" smtClean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Use implication elimination to rewrite as a conditional: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has-wings ∧ ¬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has-fur) ∨ bird </a:t>
            </a:r>
          </a:p>
          <a:p>
            <a:pPr algn="ctr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(Use the predicates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has-wings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has-fur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,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04635" y="1842055"/>
            <a:ext cx="5799155" cy="3648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http://upload.wikimedia.org/wikipedia/commons/9/94/Bald_Eagle_Alaska_%2810%2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950" r="16950"/>
          <a:stretch/>
        </p:blipFill>
        <p:spPr bwMode="auto">
          <a:xfrm>
            <a:off x="309046" y="305856"/>
            <a:ext cx="2918780" cy="291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521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this is a bird?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7826" y="305855"/>
            <a:ext cx="5916174" cy="34564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¬(has-wings ∧ ¬has-fur) ∨ bird</a:t>
            </a:r>
          </a:p>
          <a:p>
            <a:pPr algn="ctr" defTabSz="228600"/>
            <a:endParaRPr lang="en-US" sz="2400" dirty="0" smtClean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Use de Morgan’s Law to rewrite in conjunctive normal form: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¬has-wings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has-fur ∨ bird </a:t>
            </a:r>
          </a:p>
          <a:p>
            <a:pPr algn="ctr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(Use the predicates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has-wings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has-fur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,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35065" y="1842055"/>
            <a:ext cx="5491915" cy="3648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http://upload.wikimedia.org/wikipedia/commons/9/94/Bald_Eagle_Alaska_%2810%2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950" r="16950"/>
          <a:stretch/>
        </p:blipFill>
        <p:spPr bwMode="auto">
          <a:xfrm>
            <a:off x="309046" y="305856"/>
            <a:ext cx="2918780" cy="291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3958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this is a bird?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5065" y="305855"/>
            <a:ext cx="5491915" cy="34564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¬has-wings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has-fur ∨ bird 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S2: has-wings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S3: ¬has-fur</a:t>
            </a:r>
          </a:p>
          <a:p>
            <a:pPr algn="ctr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What sentence would be assumed to facilitate the proof?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S4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¬bird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69795" y="2917395"/>
            <a:ext cx="2496325" cy="3648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http://upload.wikimedia.org/wikipedia/commons/9/94/Bald_Eagle_Alaska_%2810%2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950" r="16950"/>
          <a:stretch/>
        </p:blipFill>
        <p:spPr bwMode="auto">
          <a:xfrm>
            <a:off x="309046" y="305856"/>
            <a:ext cx="2918780" cy="291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17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this is a bird?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5065" y="305855"/>
            <a:ext cx="5491915" cy="34564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¬has-wings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has-fur ∨ bird 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S2: has-wings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S3: ¬has-fur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S4: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¬bird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What part of </a:t>
            </a:r>
            <a:r>
              <a:rPr lang="en-US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 would we eliminate first?</a:t>
            </a:r>
          </a:p>
          <a:p>
            <a:pPr algn="ctr" defTabSz="228600">
              <a:lnSpc>
                <a:spcPts val="2300"/>
              </a:lnSpc>
            </a:pPr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ο</a:t>
            </a:r>
            <a:r>
              <a:rPr lang="en-US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¬has-wings</a:t>
            </a:r>
          </a:p>
          <a:p>
            <a:pPr algn="ctr" defTabSz="228600">
              <a:lnSpc>
                <a:spcPts val="2300"/>
              </a:lnSpc>
            </a:pPr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ο</a:t>
            </a:r>
            <a:r>
              <a:rPr lang="en-US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has-fur</a:t>
            </a:r>
          </a:p>
          <a:p>
            <a:pPr algn="ctr" defTabSz="228600">
              <a:lnSpc>
                <a:spcPts val="2300"/>
              </a:lnSpc>
            </a:pPr>
            <a:r>
              <a:rPr lang="el-GR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ο</a:t>
            </a:r>
            <a:r>
              <a:rPr lang="en-US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</a:p>
        </p:txBody>
      </p:sp>
      <p:pic>
        <p:nvPicPr>
          <p:cNvPr id="7" name="Picture 4" descr="http://upload.wikimedia.org/wikipedia/commons/9/94/Bald_Eagle_Alaska_%2810%2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950" r="16950"/>
          <a:stretch/>
        </p:blipFill>
        <p:spPr bwMode="auto">
          <a:xfrm>
            <a:off x="309046" y="305856"/>
            <a:ext cx="2918780" cy="291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871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this is a bird?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5065" y="305855"/>
            <a:ext cx="5491915" cy="34564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¬has-wings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has-fur ∨ bird 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S2: has-wings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S3: ¬has-fur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S4: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¬bird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What part of </a:t>
            </a:r>
            <a:r>
              <a:rPr lang="en-US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 would we eliminate first?</a:t>
            </a:r>
          </a:p>
          <a:p>
            <a:pPr algn="ctr" defTabSz="228600">
              <a:lnSpc>
                <a:spcPts val="2300"/>
              </a:lnSpc>
            </a:pPr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ο</a:t>
            </a:r>
            <a:r>
              <a:rPr lang="en-US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¬has-wings</a:t>
            </a:r>
          </a:p>
          <a:p>
            <a:pPr algn="ctr" defTabSz="228600">
              <a:lnSpc>
                <a:spcPts val="2300"/>
              </a:lnSpc>
            </a:pPr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ο</a:t>
            </a:r>
            <a:r>
              <a:rPr lang="en-US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has-fur</a:t>
            </a:r>
          </a:p>
          <a:p>
            <a:pPr algn="ctr" defTabSz="228600">
              <a:lnSpc>
                <a:spcPts val="2300"/>
              </a:lnSpc>
            </a:pPr>
            <a:r>
              <a:rPr lang="el-GR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ο</a:t>
            </a:r>
            <a:r>
              <a:rPr lang="en-US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682805" y="881930"/>
            <a:ext cx="11521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http://upload.wikimedia.org/wikipedia/commons/9/94/Bald_Eagle_Alaska_%2810%2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950" r="16950"/>
          <a:stretch/>
        </p:blipFill>
        <p:spPr bwMode="auto">
          <a:xfrm>
            <a:off x="309046" y="305856"/>
            <a:ext cx="2918780" cy="291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6146605" y="2034080"/>
            <a:ext cx="11521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252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299975"/>
            <a:ext cx="9144000" cy="6514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How do we prove this is a bird?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5065" y="305855"/>
            <a:ext cx="5491915" cy="34564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S1: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¬has-wings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has-fur ∨ bird 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S2: has-wings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S3: ¬has-fur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S4: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¬bird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What do we do next?</a:t>
            </a:r>
          </a:p>
          <a:p>
            <a:pPr algn="ctr" defTabSz="228600"/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 Resolve on </a:t>
            </a:r>
            <a:r>
              <a:rPr lang="en-US" sz="2000" dirty="0" smtClean="0">
                <a:solidFill>
                  <a:srgbClr val="00B0F0"/>
                </a:solidFill>
                <a:latin typeface="Courier New"/>
                <a:cs typeface="Courier New"/>
              </a:rPr>
              <a:t>S2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 and </a:t>
            </a:r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¬has-wings </a:t>
            </a:r>
            <a:r>
              <a:rPr lang="en-US" sz="2000" dirty="0" smtClean="0">
                <a:solidFill>
                  <a:srgbClr val="00B0F0"/>
                </a:solidFill>
                <a:latin typeface="Segoe Print"/>
                <a:cs typeface="Segoe Print"/>
              </a:rPr>
              <a:t>from</a:t>
            </a:r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S1</a:t>
            </a:r>
          </a:p>
          <a:p>
            <a:pPr algn="ctr" defTabSz="228600"/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Segoe Print"/>
                <a:cs typeface="Segoe Print"/>
              </a:rPr>
              <a:t>Resolve on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sz="2000" dirty="0">
                <a:solidFill>
                  <a:srgbClr val="00B0F0"/>
                </a:solidFill>
                <a:latin typeface="Segoe Print"/>
                <a:cs typeface="Segoe Print"/>
              </a:rPr>
              <a:t>and </a:t>
            </a:r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has-fur </a:t>
            </a:r>
            <a:r>
              <a:rPr lang="en-US" sz="2000" dirty="0" smtClean="0">
                <a:solidFill>
                  <a:srgbClr val="00B0F0"/>
                </a:solidFill>
                <a:latin typeface="Segoe Print"/>
                <a:cs typeface="Segoe Print"/>
              </a:rPr>
              <a:t>from </a:t>
            </a:r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pPr algn="ctr" defTabSz="228600"/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Segoe Print"/>
                <a:cs typeface="Segoe Print"/>
              </a:rPr>
              <a:t>Resolve on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 </a:t>
            </a:r>
            <a:r>
              <a:rPr lang="en-US" sz="2000" dirty="0">
                <a:solidFill>
                  <a:srgbClr val="00B0F0"/>
                </a:solidFill>
                <a:latin typeface="Segoe Print"/>
                <a:cs typeface="Segoe Print"/>
              </a:rPr>
              <a:t>and </a:t>
            </a:r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¬has-wings </a:t>
            </a:r>
            <a:r>
              <a:rPr lang="en-US" sz="2000" dirty="0" smtClean="0">
                <a:solidFill>
                  <a:srgbClr val="00B0F0"/>
                </a:solidFill>
                <a:latin typeface="Segoe Print"/>
                <a:cs typeface="Segoe Print"/>
              </a:rPr>
              <a:t>from </a:t>
            </a:r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pPr algn="ctr" defTabSz="228600"/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ο</a:t>
            </a:r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Segoe Print"/>
                <a:cs typeface="Segoe Print"/>
              </a:rPr>
              <a:t>Resolve on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 </a:t>
            </a:r>
            <a:r>
              <a:rPr lang="en-US" sz="2000" dirty="0">
                <a:solidFill>
                  <a:srgbClr val="00B0F0"/>
                </a:solidFill>
                <a:latin typeface="Segoe Print"/>
                <a:cs typeface="Segoe Print"/>
              </a:rPr>
              <a:t>and </a:t>
            </a:r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has-fur </a:t>
            </a:r>
            <a:r>
              <a:rPr lang="en-US" sz="2000" dirty="0" smtClean="0">
                <a:solidFill>
                  <a:srgbClr val="00B0F0"/>
                </a:solidFill>
                <a:latin typeface="Segoe Print"/>
                <a:cs typeface="Segoe Print"/>
              </a:rPr>
              <a:t>from </a:t>
            </a:r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endParaRPr lang="en-US" sz="2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682805" y="881930"/>
            <a:ext cx="11521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http://upload.wikimedia.org/wikipedia/commons/9/94/Bald_Eagle_Alaska_%2810%2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950" r="16950"/>
          <a:stretch/>
        </p:blipFill>
        <p:spPr bwMode="auto">
          <a:xfrm>
            <a:off x="309046" y="305856"/>
            <a:ext cx="2918780" cy="291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6146605" y="2034080"/>
            <a:ext cx="11521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9982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u="sng" dirty="0" smtClean="0">
                <a:latin typeface="Segoe Print" panose="02000600000000000000" pitchFamily="2" charset="0"/>
              </a:rPr>
              <a:t>Assignment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How would you represent Raven’s progressive matrices using formal logic?</a:t>
            </a:r>
          </a:p>
        </p:txBody>
      </p:sp>
    </p:spTree>
    <p:extLst>
      <p:ext uri="{BB962C8B-B14F-4D97-AF65-F5344CB8AC3E}">
        <p14:creationId xmlns:p14="http://schemas.microsoft.com/office/powerpoint/2010/main" xmlns="" val="11173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To recap…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Formal </a:t>
            </a:r>
            <a:r>
              <a:rPr lang="en-US" sz="2400" dirty="0" smtClean="0">
                <a:latin typeface="Segoe Print" panose="02000600000000000000" pitchFamily="2" charset="0"/>
              </a:rPr>
              <a:t>notation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Properties of truth values</a:t>
            </a:r>
            <a:endParaRPr lang="en-US" sz="1200" dirty="0">
              <a:latin typeface="Segoe Print" panose="02000600000000000000" pitchFamily="2" charset="0"/>
            </a:endParaRP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Rules of inference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Proof by refutation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768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69826" y="49788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Brick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5426" y="196417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84226" y="196447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cxnSp>
        <p:nvCxnSpPr>
          <p:cNvPr id="8" name="Straight Arrow Connector 7"/>
          <p:cNvCxnSpPr>
            <a:stCxn id="15" idx="1"/>
            <a:endCxn id="3" idx="5"/>
          </p:cNvCxnSpPr>
          <p:nvPr/>
        </p:nvCxnSpPr>
        <p:spPr>
          <a:xfrm flipH="1" flipV="1">
            <a:off x="935915" y="2744664"/>
            <a:ext cx="267822" cy="77482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5425" y="75425"/>
            <a:ext cx="2921539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>
                <a:latin typeface="Segoe Print" panose="02000600000000000000" pitchFamily="2" charset="0"/>
              </a:rPr>
              <a:t>A Foo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69826" y="3385575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Brick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7"/>
            <a:endCxn id="4" idx="3"/>
          </p:cNvCxnSpPr>
          <p:nvPr/>
        </p:nvCxnSpPr>
        <p:spPr>
          <a:xfrm flipV="1">
            <a:off x="1850315" y="2744964"/>
            <a:ext cx="267822" cy="77452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7"/>
            <a:endCxn id="2" idx="3"/>
          </p:cNvCxnSpPr>
          <p:nvPr/>
        </p:nvCxnSpPr>
        <p:spPr>
          <a:xfrm flipV="1">
            <a:off x="935915" y="1278369"/>
            <a:ext cx="267822" cy="81971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1"/>
            <a:endCxn id="2" idx="5"/>
          </p:cNvCxnSpPr>
          <p:nvPr/>
        </p:nvCxnSpPr>
        <p:spPr>
          <a:xfrm flipH="1" flipV="1">
            <a:off x="1850315" y="1278369"/>
            <a:ext cx="267822" cy="82001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41500" y="2571750"/>
            <a:ext cx="970203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041500" y="2264510"/>
            <a:ext cx="970203" cy="0"/>
          </a:xfrm>
          <a:prstGeom prst="straightConnector1">
            <a:avLst/>
          </a:prstGeom>
          <a:ln>
            <a:headEnd type="stealth" w="lg" len="lg"/>
            <a:tailEnd type="none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35490" y="1957270"/>
            <a:ext cx="118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¬touches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5916" y="2279228"/>
            <a:ext cx="118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¬touches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8106" y="3016243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supports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14736" y="3016243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supports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106" y="138869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supports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14736" y="1382936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supports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58255" y="0"/>
            <a:ext cx="5685745" cy="514350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marL="228600" indent="-228600" defTabSz="228600">
              <a:lnSpc>
                <a:spcPts val="4200"/>
              </a:lnSpc>
            </a:pP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Mark the sufficient conditions:</a:t>
            </a:r>
          </a:p>
          <a:p>
            <a:pPr marL="228600" indent="-228600" defTabSz="228600">
              <a:lnSpc>
                <a:spcPts val="4200"/>
              </a:lnSpc>
            </a:pP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If...</a:t>
            </a:r>
          </a:p>
          <a:p>
            <a:pPr marL="228600" indent="-228600" defTabSz="228600">
              <a:lnSpc>
                <a:spcPts val="4200"/>
              </a:lnSpc>
            </a:pP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n w="127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□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 A brick supports two bricks</a:t>
            </a:r>
          </a:p>
          <a:p>
            <a:pPr marL="228600" indent="-228600" defTabSz="228600">
              <a:lnSpc>
                <a:spcPts val="4200"/>
              </a:lnSpc>
            </a:pP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n w="127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□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 A brick supports two blocks</a:t>
            </a:r>
          </a:p>
          <a:p>
            <a:pPr marL="228600" indent="-228600" defTabSz="228600">
              <a:lnSpc>
                <a:spcPts val="4200"/>
              </a:lnSpc>
            </a:pP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n w="127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□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 Those two blocks touch</a:t>
            </a:r>
          </a:p>
          <a:p>
            <a:pPr marL="228600" indent="-228600" defTabSz="228600">
              <a:lnSpc>
                <a:spcPts val="4200"/>
              </a:lnSpc>
            </a:pP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n w="127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□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 Those two blocks do not touch</a:t>
            </a:r>
          </a:p>
          <a:p>
            <a:pPr marL="228600" indent="-228600" defTabSz="228600">
              <a:lnSpc>
                <a:spcPts val="4200"/>
              </a:lnSpc>
            </a:pP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n w="127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□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 Those two blocks support a block</a:t>
            </a:r>
          </a:p>
          <a:p>
            <a:pPr marL="228600" indent="-228600" defTabSz="228600">
              <a:lnSpc>
                <a:spcPts val="4200"/>
              </a:lnSpc>
            </a:pP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n w="127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□</a:t>
            </a: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 Those two blocks support a brick</a:t>
            </a:r>
          </a:p>
          <a:p>
            <a:pPr marL="228600" indent="-228600" defTabSz="228600">
              <a:lnSpc>
                <a:spcPts val="4200"/>
              </a:lnSpc>
            </a:pPr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...then the object is a foo</a:t>
            </a:r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8685" y="1918865"/>
            <a:ext cx="192025" cy="192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88685" y="2997040"/>
            <a:ext cx="192025" cy="192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88685" y="4069545"/>
            <a:ext cx="192025" cy="192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33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9044"/>
            <a:ext cx="4572000" cy="491445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r>
              <a:rPr lang="en-US" sz="2400" b="1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Predicate:</a:t>
            </a:r>
          </a:p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A function that maps object arguments to true or false 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229045"/>
            <a:ext cx="4572000" cy="4914454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Feathers(bluebird)</a:t>
            </a:r>
          </a:p>
          <a:p>
            <a:pPr algn="ctr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36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9044"/>
            <a:ext cx="4572000" cy="491445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r>
              <a:rPr lang="en-US" sz="2400" b="1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Predicate:</a:t>
            </a:r>
          </a:p>
          <a:p>
            <a:pPr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A function that maps object arguments to true or false values</a:t>
            </a:r>
          </a:p>
          <a:p>
            <a:pPr algn="ctr" defTabSz="228600"/>
            <a:endParaRPr lang="en-US" sz="2400" dirty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>
                <a:latin typeface="Segoe Print" panose="02000600000000000000" pitchFamily="2" charset="0"/>
                <a:cs typeface="Courier New" panose="02070309020205020404" pitchFamily="49" charset="0"/>
              </a:rPr>
              <a:t>If an animal has feathers, then it is a bird</a:t>
            </a:r>
          </a:p>
          <a:p>
            <a:pPr algn="ctr" defTabSz="228600"/>
            <a:endParaRPr lang="en-US" sz="2400" dirty="0" smtClean="0"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29045"/>
            <a:ext cx="4572000" cy="4914454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Feathers(animal)</a:t>
            </a: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Feathers(animal):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Bird(animal)</a:t>
            </a:r>
          </a:p>
        </p:txBody>
      </p:sp>
    </p:spTree>
    <p:extLst>
      <p:ext uri="{BB962C8B-B14F-4D97-AF65-F5344CB8AC3E}">
        <p14:creationId xmlns:p14="http://schemas.microsoft.com/office/powerpoint/2010/main" xmlns="" val="42943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9044"/>
            <a:ext cx="4572000" cy="491445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marL="228600" indent="-228600" algn="ctr" defTabSz="228600"/>
            <a:endParaRPr lang="en-US" sz="2400" dirty="0" smtClean="0">
              <a:latin typeface="Segoe Print" panose="02000600000000000000" pitchFamily="2" charset="0"/>
              <a:cs typeface="Courier New" panose="02070309020205020404" pitchFamily="49" charset="0"/>
            </a:endParaRPr>
          </a:p>
          <a:p>
            <a:pPr marL="228600" indent="-228600" algn="ctr" defTabSz="228600"/>
            <a:r>
              <a:rPr lang="en-US" sz="2400" dirty="0" smtClean="0">
                <a:latin typeface="Segoe Print" panose="02000600000000000000" pitchFamily="2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Segoe Print" panose="02000600000000000000" pitchFamily="2" charset="0"/>
                <a:cs typeface="Courier New" panose="02070309020205020404" pitchFamily="49" charset="0"/>
              </a:rPr>
              <a:t>an animal lays eggs </a:t>
            </a:r>
            <a:r>
              <a:rPr lang="en-US" sz="2400" u="sng" dirty="0">
                <a:latin typeface="Segoe Print" panose="02000600000000000000" pitchFamily="2" charset="0"/>
                <a:cs typeface="Courier New" panose="02070309020205020404" pitchFamily="49" charset="0"/>
              </a:rPr>
              <a:t>and</a:t>
            </a:r>
            <a:r>
              <a:rPr lang="en-US" sz="2400" dirty="0">
                <a:latin typeface="Segoe Print" panose="02000600000000000000" pitchFamily="2" charset="0"/>
                <a:cs typeface="Courier New" panose="02070309020205020404" pitchFamily="49" charset="0"/>
              </a:rPr>
              <a:t> it flies, then it is a bird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229045"/>
            <a:ext cx="4572000" cy="4914454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Lays-eggs(animal)</a:t>
            </a:r>
          </a:p>
          <a:p>
            <a:pPr algn="ctr" defTabSz="2286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∧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Flies(animal)</a:t>
            </a:r>
          </a:p>
          <a:p>
            <a:pPr algn="ctr" defTabSz="22860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Lays-eggs(animal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∧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Flies(animal):</a:t>
            </a:r>
          </a:p>
          <a:p>
            <a:pPr algn="ctr" defTabSz="228600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Bird(animal)</a:t>
            </a:r>
          </a:p>
        </p:txBody>
      </p:sp>
    </p:spTree>
    <p:extLst>
      <p:ext uri="{BB962C8B-B14F-4D97-AF65-F5344CB8AC3E}">
        <p14:creationId xmlns:p14="http://schemas.microsoft.com/office/powerpoint/2010/main" xmlns="" val="27165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1843</Words>
  <Application>Microsoft Office PowerPoint</Application>
  <PresentationFormat>On-screen Show (16:9)</PresentationFormat>
  <Paragraphs>647</Paragraphs>
  <Slides>57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Rochelle</cp:lastModifiedBy>
  <cp:revision>200</cp:revision>
  <dcterms:created xsi:type="dcterms:W3CDTF">2014-03-07T02:05:43Z</dcterms:created>
  <dcterms:modified xsi:type="dcterms:W3CDTF">2014-10-03T19:39:50Z</dcterms:modified>
</cp:coreProperties>
</file>