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87" r:id="rId10"/>
    <p:sldId id="265" r:id="rId11"/>
    <p:sldId id="266" r:id="rId12"/>
    <p:sldId id="267" r:id="rId13"/>
    <p:sldId id="298" r:id="rId14"/>
    <p:sldId id="269" r:id="rId15"/>
    <p:sldId id="270" r:id="rId16"/>
    <p:sldId id="271" r:id="rId17"/>
    <p:sldId id="272" r:id="rId18"/>
    <p:sldId id="288" r:id="rId19"/>
    <p:sldId id="261" r:id="rId20"/>
    <p:sldId id="291" r:id="rId21"/>
    <p:sldId id="299" r:id="rId22"/>
    <p:sldId id="293" r:id="rId23"/>
    <p:sldId id="296" r:id="rId24"/>
    <p:sldId id="297" r:id="rId25"/>
    <p:sldId id="276" r:id="rId26"/>
    <p:sldId id="277" r:id="rId27"/>
    <p:sldId id="278" r:id="rId28"/>
    <p:sldId id="294" r:id="rId29"/>
    <p:sldId id="289" r:id="rId30"/>
    <p:sldId id="295" r:id="rId31"/>
    <p:sldId id="279" r:id="rId32"/>
    <p:sldId id="290" r:id="rId33"/>
    <p:sldId id="281" r:id="rId34"/>
    <p:sldId id="282" r:id="rId35"/>
    <p:sldId id="283" r:id="rId36"/>
    <p:sldId id="284" r:id="rId37"/>
    <p:sldId id="285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>
        <p:scale>
          <a:sx n="70" d="100"/>
          <a:sy n="70" d="100"/>
        </p:scale>
        <p:origin x="-4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05058343480302"/>
          <c:y val="0.14155884393903015"/>
          <c:w val="0.893949416565197"/>
          <c:h val="0.740104732648317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Schedule Metrics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Iteration 1</c:v>
                </c:pt>
                <c:pt idx="1">
                  <c:v>Iteration 2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914304"/>
        <c:axId val="5691584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Sheet1!$A$2:$A$5</c15:sqref>
                        </c15:fullRef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Iteration 1</c:v>
                      </c:pt>
                      <c:pt idx="1">
                        <c:v>Iteration 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Sheet1!$C$2:$C$5</c15:sqref>
                        </c15:fullRef>
                        <c15:formulaRef>
                          <c15:sqref>Sheet1!$C$2:$C$3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Sheet1!$A$2:$A$5</c15:sqref>
                        </c15:fullRef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Iteration 1</c:v>
                      </c:pt>
                      <c:pt idx="1">
                        <c:v>Iteration 2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Sheet1!$D$2:$D$5</c15:sqref>
                        </c15:fullRef>
                        <c15:formulaRef>
                          <c15:sqref>Sheet1!$D$2:$D$3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</c15:ser>
            </c15:filteredBarSeries>
          </c:ext>
        </c:extLst>
      </c:barChart>
      <c:catAx>
        <c:axId val="5691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15840"/>
        <c:crosses val="autoZero"/>
        <c:auto val="0"/>
        <c:lblAlgn val="ctr"/>
        <c:lblOffset val="100"/>
        <c:noMultiLvlLbl val="0"/>
      </c:catAx>
      <c:valAx>
        <c:axId val="5691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1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46A6A0B-0956-4E8F-9E26-F7A4FB1DF56F}">
      <dgm:prSet phldrT="[Text]" custT="1"/>
      <dgm:spPr/>
      <dgm:t>
        <a:bodyPr/>
        <a:lstStyle/>
        <a:p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87071"/>
      <dgm:spPr>
        <a:solidFill>
          <a:schemeClr val="tx1"/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3" custScaleX="54404" custScaleY="59944" custLinFactNeighborX="-25794" custLinFactNeighborY="3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3" custScaleX="194294" custScaleY="202225" custLinFactX="1400000" custLinFactNeighborX="1435409" custLinFactNeighborY="41781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3" custScaleY="77988" custLinFactY="95560" custLinFactNeighborX="-5819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3" custLinFactX="332463" custLinFactY="190058" custLinFactNeighborX="400000" custLinFactNeighborY="200000"/>
      <dgm:spPr>
        <a:noFill/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CACD10D4-7591-42BB-92A5-7689512AFC07}" type="pres">
      <dgm:prSet presAssocID="{1C6DFF3D-ACE3-4DF1-B41B-8E2CFB6C4044}" presName="compositeA" presStyleCnt="0"/>
      <dgm:spPr/>
    </dgm:pt>
    <dgm:pt modelId="{55CA5EC7-5AAC-424C-9430-2730BF452B26}" type="pres">
      <dgm:prSet presAssocID="{1C6DFF3D-ACE3-4DF1-B41B-8E2CFB6C4044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BF9A9-3155-47B8-BFFF-FAAA5FA97055}" type="pres">
      <dgm:prSet presAssocID="{1C6DFF3D-ACE3-4DF1-B41B-8E2CFB6C4044}" presName="circleA" presStyleLbl="node1" presStyleIdx="2" presStyleCnt="3" custLinFactY="400000" custLinFactNeighborX="97128" custLinFactNeighborY="496849"/>
      <dgm:spPr>
        <a:noFill/>
      </dgm:spPr>
      <dgm:t>
        <a:bodyPr/>
        <a:lstStyle/>
        <a:p>
          <a:endParaRPr lang="en-US"/>
        </a:p>
      </dgm:t>
    </dgm:pt>
    <dgm:pt modelId="{D3991E64-344D-4ECF-B8AA-47FC649E4C75}" type="pres">
      <dgm:prSet presAssocID="{1C6DFF3D-ACE3-4DF1-B41B-8E2CFB6C4044}" presName="spaceA" presStyleCnt="0"/>
      <dgm:spPr/>
    </dgm:pt>
  </dgm:ptLst>
  <dgm:cxnLst>
    <dgm:cxn modelId="{3779A94F-F980-4037-820F-9C681AD9BEC0}" type="presOf" srcId="{1C6DFF3D-ACE3-4DF1-B41B-8E2CFB6C4044}" destId="{55CA5EC7-5AAC-424C-9430-2730BF452B26}" srcOrd="0" destOrd="0" presId="urn:microsoft.com/office/officeart/2005/8/layout/hProcess11"/>
    <dgm:cxn modelId="{51FAF02A-B92A-4C8B-95D5-AD5F01F60E1B}" type="presOf" srcId="{D4707A9C-FFA0-46B1-84D7-22913457052B}" destId="{80BB7FC1-C88F-4E2E-84B5-A4992168D448}" srcOrd="0" destOrd="0" presId="urn:microsoft.com/office/officeart/2005/8/layout/hProcess11"/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C107C82A-8C4E-4E92-BA0E-27F77FA598AB}" srcId="{D4707A9C-FFA0-46B1-84D7-22913457052B}" destId="{1C6DFF3D-ACE3-4DF1-B41B-8E2CFB6C4044}" srcOrd="2" destOrd="0" parTransId="{31477C46-FAB0-4DCF-A599-B65228D72C78}" sibTransId="{D738852F-D488-4C7D-8B18-6E3B923FD21F}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FD407FC6-FB1D-4C39-8FE2-8B45124D773F}" type="presOf" srcId="{2ABB1C25-638E-460B-B0E9-29209ED691D7}" destId="{8AB5BCD7-DA76-4052-8B97-06E5455ADF28}" srcOrd="0" destOrd="0" presId="urn:microsoft.com/office/officeart/2005/8/layout/hProcess11"/>
    <dgm:cxn modelId="{99B7BB57-3B0B-4B51-B609-C42AA21215B3}" type="presOf" srcId="{C46A6A0B-0956-4E8F-9E26-F7A4FB1DF56F}" destId="{735917C3-44F3-4A20-8429-59FC203D928E}" srcOrd="0" destOrd="0" presId="urn:microsoft.com/office/officeart/2005/8/layout/hProcess11"/>
    <dgm:cxn modelId="{6E1990B9-F9B4-4D11-8EF7-FA3526EFB469}" type="presParOf" srcId="{80BB7FC1-C88F-4E2E-84B5-A4992168D448}" destId="{DF80FAAC-3FA3-4D97-A27E-6535FF5694BF}" srcOrd="0" destOrd="0" presId="urn:microsoft.com/office/officeart/2005/8/layout/hProcess11"/>
    <dgm:cxn modelId="{CF374DCD-0D41-4544-8C80-E632D85A5D2B}" type="presParOf" srcId="{80BB7FC1-C88F-4E2E-84B5-A4992168D448}" destId="{1C459575-AEC5-4A20-A1D1-7B50AF42CF7F}" srcOrd="1" destOrd="0" presId="urn:microsoft.com/office/officeart/2005/8/layout/hProcess11"/>
    <dgm:cxn modelId="{B23DFEB3-C391-4647-82F6-014C9223D6A8}" type="presParOf" srcId="{1C459575-AEC5-4A20-A1D1-7B50AF42CF7F}" destId="{5C6618A8-E74A-473F-B741-34216F09EAD5}" srcOrd="0" destOrd="0" presId="urn:microsoft.com/office/officeart/2005/8/layout/hProcess11"/>
    <dgm:cxn modelId="{0C08F5C0-8C5A-4836-94D6-856C50CCC69C}" type="presParOf" srcId="{5C6618A8-E74A-473F-B741-34216F09EAD5}" destId="{735917C3-44F3-4A20-8429-59FC203D928E}" srcOrd="0" destOrd="0" presId="urn:microsoft.com/office/officeart/2005/8/layout/hProcess11"/>
    <dgm:cxn modelId="{001F840B-1BC0-4820-A1AA-3FE380E60B46}" type="presParOf" srcId="{5C6618A8-E74A-473F-B741-34216F09EAD5}" destId="{6E488BE9-EA61-4121-A938-030D92535731}" srcOrd="1" destOrd="0" presId="urn:microsoft.com/office/officeart/2005/8/layout/hProcess11"/>
    <dgm:cxn modelId="{526DA69A-86B6-47E6-B0A1-1BD2491E1D23}" type="presParOf" srcId="{5C6618A8-E74A-473F-B741-34216F09EAD5}" destId="{E134D12D-D9CD-42E1-ACA9-9F657FFD10C6}" srcOrd="2" destOrd="0" presId="urn:microsoft.com/office/officeart/2005/8/layout/hProcess11"/>
    <dgm:cxn modelId="{62ECC1C5-DB7D-436C-8DAF-F2FCECA925FB}" type="presParOf" srcId="{1C459575-AEC5-4A20-A1D1-7B50AF42CF7F}" destId="{81F523D0-17E8-4A15-8EF6-D7460DD8B8D6}" srcOrd="1" destOrd="0" presId="urn:microsoft.com/office/officeart/2005/8/layout/hProcess11"/>
    <dgm:cxn modelId="{2E3DE94C-F203-4F3E-8EB6-5F5EB6C71E13}" type="presParOf" srcId="{1C459575-AEC5-4A20-A1D1-7B50AF42CF7F}" destId="{4417AAC9-4297-425A-920F-F6560FD51CE2}" srcOrd="2" destOrd="0" presId="urn:microsoft.com/office/officeart/2005/8/layout/hProcess11"/>
    <dgm:cxn modelId="{6A006A53-C441-464C-BD31-0F3526DF0710}" type="presParOf" srcId="{4417AAC9-4297-425A-920F-F6560FD51CE2}" destId="{8AB5BCD7-DA76-4052-8B97-06E5455ADF28}" srcOrd="0" destOrd="0" presId="urn:microsoft.com/office/officeart/2005/8/layout/hProcess11"/>
    <dgm:cxn modelId="{40ECE689-5D69-4233-92ED-74B41254F31E}" type="presParOf" srcId="{4417AAC9-4297-425A-920F-F6560FD51CE2}" destId="{9022509B-BBF9-44D0-B34D-A0139AAE286C}" srcOrd="1" destOrd="0" presId="urn:microsoft.com/office/officeart/2005/8/layout/hProcess11"/>
    <dgm:cxn modelId="{BBE31AAE-F82D-4247-808C-60526EDDE217}" type="presParOf" srcId="{4417AAC9-4297-425A-920F-F6560FD51CE2}" destId="{0E7E68D5-700D-426F-8A37-8E13313A1F0A}" srcOrd="2" destOrd="0" presId="urn:microsoft.com/office/officeart/2005/8/layout/hProcess11"/>
    <dgm:cxn modelId="{03AB9D61-44CC-44D5-BBF0-0249A7E05634}" type="presParOf" srcId="{1C459575-AEC5-4A20-A1D1-7B50AF42CF7F}" destId="{B1B90231-0424-4FE0-B727-9C4AD3F7083A}" srcOrd="3" destOrd="0" presId="urn:microsoft.com/office/officeart/2005/8/layout/hProcess11"/>
    <dgm:cxn modelId="{47001167-4282-40FA-B2C3-C27DEE6047D1}" type="presParOf" srcId="{1C459575-AEC5-4A20-A1D1-7B50AF42CF7F}" destId="{CACD10D4-7591-42BB-92A5-7689512AFC07}" srcOrd="4" destOrd="0" presId="urn:microsoft.com/office/officeart/2005/8/layout/hProcess11"/>
    <dgm:cxn modelId="{38DDC182-5F9A-49A5-A035-97F51A25E82F}" type="presParOf" srcId="{CACD10D4-7591-42BB-92A5-7689512AFC07}" destId="{55CA5EC7-5AAC-424C-9430-2730BF452B26}" srcOrd="0" destOrd="0" presId="urn:microsoft.com/office/officeart/2005/8/layout/hProcess11"/>
    <dgm:cxn modelId="{98B40B92-037F-4FAE-9FB3-DC0708F720EE}" type="presParOf" srcId="{CACD10D4-7591-42BB-92A5-7689512AFC07}" destId="{01BBF9A9-3155-47B8-BFFF-FAAA5FA97055}" srcOrd="1" destOrd="0" presId="urn:microsoft.com/office/officeart/2005/8/layout/hProcess11"/>
    <dgm:cxn modelId="{E6B9ED57-5A93-4D55-A347-ADE97269006F}" type="presParOf" srcId="{CACD10D4-7591-42BB-92A5-7689512AFC07}" destId="{D3991E64-344D-4ECF-B8AA-47FC649E4C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46A6A0B-0956-4E8F-9E26-F7A4FB1DF56F}">
      <dgm:prSet phldrT="[Text]" custT="1"/>
      <dgm:spPr/>
      <dgm:t>
        <a:bodyPr/>
        <a:lstStyle/>
        <a:p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60345"/>
      <dgm:spPr>
        <a:solidFill>
          <a:schemeClr val="tx1"/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3" custScaleX="54404" custScaleY="59944" custLinFactNeighborX="-25794" custLinFactNeighborY="3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3" custScaleX="194294" custScaleY="202225" custLinFactX="1000000" custLinFactNeighborX="1057758" custLinFactNeighborY="21189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3" custScaleY="77988" custLinFactY="95560" custLinFactNeighborX="-5819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3" custLinFactX="332463" custLinFactY="190058" custLinFactNeighborX="400000" custLinFactNeighborY="200000"/>
      <dgm:spPr>
        <a:noFill/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CACD10D4-7591-42BB-92A5-7689512AFC07}" type="pres">
      <dgm:prSet presAssocID="{1C6DFF3D-ACE3-4DF1-B41B-8E2CFB6C4044}" presName="compositeA" presStyleCnt="0"/>
      <dgm:spPr/>
    </dgm:pt>
    <dgm:pt modelId="{55CA5EC7-5AAC-424C-9430-2730BF452B26}" type="pres">
      <dgm:prSet presAssocID="{1C6DFF3D-ACE3-4DF1-B41B-8E2CFB6C4044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BF9A9-3155-47B8-BFFF-FAAA5FA97055}" type="pres">
      <dgm:prSet presAssocID="{1C6DFF3D-ACE3-4DF1-B41B-8E2CFB6C4044}" presName="circleA" presStyleLbl="node1" presStyleIdx="2" presStyleCnt="3" custLinFactY="400000" custLinFactNeighborX="97128" custLinFactNeighborY="496849"/>
      <dgm:spPr>
        <a:noFill/>
      </dgm:spPr>
      <dgm:t>
        <a:bodyPr/>
        <a:lstStyle/>
        <a:p>
          <a:endParaRPr lang="en-US"/>
        </a:p>
      </dgm:t>
    </dgm:pt>
    <dgm:pt modelId="{D3991E64-344D-4ECF-B8AA-47FC649E4C75}" type="pres">
      <dgm:prSet presAssocID="{1C6DFF3D-ACE3-4DF1-B41B-8E2CFB6C4044}" presName="spaceA" presStyleCnt="0"/>
      <dgm:spPr/>
    </dgm:pt>
  </dgm:ptLst>
  <dgm:cxnLst>
    <dgm:cxn modelId="{66E677E5-7423-450C-8CEA-5F12428DCBD7}" type="presOf" srcId="{1C6DFF3D-ACE3-4DF1-B41B-8E2CFB6C4044}" destId="{55CA5EC7-5AAC-424C-9430-2730BF452B26}" srcOrd="0" destOrd="0" presId="urn:microsoft.com/office/officeart/2005/8/layout/hProcess11"/>
    <dgm:cxn modelId="{8209571A-321D-45DA-9F89-B854D030324E}" type="presOf" srcId="{D4707A9C-FFA0-46B1-84D7-22913457052B}" destId="{80BB7FC1-C88F-4E2E-84B5-A4992168D448}" srcOrd="0" destOrd="0" presId="urn:microsoft.com/office/officeart/2005/8/layout/hProcess11"/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C107C82A-8C4E-4E92-BA0E-27F77FA598AB}" srcId="{D4707A9C-FFA0-46B1-84D7-22913457052B}" destId="{1C6DFF3D-ACE3-4DF1-B41B-8E2CFB6C4044}" srcOrd="2" destOrd="0" parTransId="{31477C46-FAB0-4DCF-A599-B65228D72C78}" sibTransId="{D738852F-D488-4C7D-8B18-6E3B923FD21F}"/>
    <dgm:cxn modelId="{B02EDD08-FEA2-4DCC-BAC1-30F8B6A35319}" type="presOf" srcId="{2ABB1C25-638E-460B-B0E9-29209ED691D7}" destId="{8AB5BCD7-DA76-4052-8B97-06E5455ADF28}" srcOrd="0" destOrd="0" presId="urn:microsoft.com/office/officeart/2005/8/layout/hProcess11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C08EFE8C-3951-47A1-BF22-FC5C8DBA82BF}" type="presOf" srcId="{C46A6A0B-0956-4E8F-9E26-F7A4FB1DF56F}" destId="{735917C3-44F3-4A20-8429-59FC203D928E}" srcOrd="0" destOrd="0" presId="urn:microsoft.com/office/officeart/2005/8/layout/hProcess11"/>
    <dgm:cxn modelId="{1336D76B-699B-4547-AF1F-35F822788B1B}" type="presParOf" srcId="{80BB7FC1-C88F-4E2E-84B5-A4992168D448}" destId="{DF80FAAC-3FA3-4D97-A27E-6535FF5694BF}" srcOrd="0" destOrd="0" presId="urn:microsoft.com/office/officeart/2005/8/layout/hProcess11"/>
    <dgm:cxn modelId="{088C19AC-D233-455E-A80B-E535BC1DC063}" type="presParOf" srcId="{80BB7FC1-C88F-4E2E-84B5-A4992168D448}" destId="{1C459575-AEC5-4A20-A1D1-7B50AF42CF7F}" srcOrd="1" destOrd="0" presId="urn:microsoft.com/office/officeart/2005/8/layout/hProcess11"/>
    <dgm:cxn modelId="{9496B36B-057B-476C-A006-29887D0CF66F}" type="presParOf" srcId="{1C459575-AEC5-4A20-A1D1-7B50AF42CF7F}" destId="{5C6618A8-E74A-473F-B741-34216F09EAD5}" srcOrd="0" destOrd="0" presId="urn:microsoft.com/office/officeart/2005/8/layout/hProcess11"/>
    <dgm:cxn modelId="{785F7595-0F98-4E1E-840E-53673F5E4939}" type="presParOf" srcId="{5C6618A8-E74A-473F-B741-34216F09EAD5}" destId="{735917C3-44F3-4A20-8429-59FC203D928E}" srcOrd="0" destOrd="0" presId="urn:microsoft.com/office/officeart/2005/8/layout/hProcess11"/>
    <dgm:cxn modelId="{674F6EAE-1919-47E3-B57D-5A79DA8A9E25}" type="presParOf" srcId="{5C6618A8-E74A-473F-B741-34216F09EAD5}" destId="{6E488BE9-EA61-4121-A938-030D92535731}" srcOrd="1" destOrd="0" presId="urn:microsoft.com/office/officeart/2005/8/layout/hProcess11"/>
    <dgm:cxn modelId="{F168288B-71AF-45A7-9ABE-83E8F44B7159}" type="presParOf" srcId="{5C6618A8-E74A-473F-B741-34216F09EAD5}" destId="{E134D12D-D9CD-42E1-ACA9-9F657FFD10C6}" srcOrd="2" destOrd="0" presId="urn:microsoft.com/office/officeart/2005/8/layout/hProcess11"/>
    <dgm:cxn modelId="{D66B7B2E-AE3D-4DC4-B740-868104183C69}" type="presParOf" srcId="{1C459575-AEC5-4A20-A1D1-7B50AF42CF7F}" destId="{81F523D0-17E8-4A15-8EF6-D7460DD8B8D6}" srcOrd="1" destOrd="0" presId="urn:microsoft.com/office/officeart/2005/8/layout/hProcess11"/>
    <dgm:cxn modelId="{2DE74480-A7C4-4113-AB2A-F4E7EBB95F81}" type="presParOf" srcId="{1C459575-AEC5-4A20-A1D1-7B50AF42CF7F}" destId="{4417AAC9-4297-425A-920F-F6560FD51CE2}" srcOrd="2" destOrd="0" presId="urn:microsoft.com/office/officeart/2005/8/layout/hProcess11"/>
    <dgm:cxn modelId="{529BFBDC-8B08-43DB-A9A0-1DFC9EEC7AC1}" type="presParOf" srcId="{4417AAC9-4297-425A-920F-F6560FD51CE2}" destId="{8AB5BCD7-DA76-4052-8B97-06E5455ADF28}" srcOrd="0" destOrd="0" presId="urn:microsoft.com/office/officeart/2005/8/layout/hProcess11"/>
    <dgm:cxn modelId="{E46D671A-86F8-4FBD-83A6-9D12763F0948}" type="presParOf" srcId="{4417AAC9-4297-425A-920F-F6560FD51CE2}" destId="{9022509B-BBF9-44D0-B34D-A0139AAE286C}" srcOrd="1" destOrd="0" presId="urn:microsoft.com/office/officeart/2005/8/layout/hProcess11"/>
    <dgm:cxn modelId="{CC836EF8-1665-48B0-96DE-D9CD7F3DBBE6}" type="presParOf" srcId="{4417AAC9-4297-425A-920F-F6560FD51CE2}" destId="{0E7E68D5-700D-426F-8A37-8E13313A1F0A}" srcOrd="2" destOrd="0" presId="urn:microsoft.com/office/officeart/2005/8/layout/hProcess11"/>
    <dgm:cxn modelId="{40D48C33-D7F8-4154-807C-820E9686759E}" type="presParOf" srcId="{1C459575-AEC5-4A20-A1D1-7B50AF42CF7F}" destId="{B1B90231-0424-4FE0-B727-9C4AD3F7083A}" srcOrd="3" destOrd="0" presId="urn:microsoft.com/office/officeart/2005/8/layout/hProcess11"/>
    <dgm:cxn modelId="{3DC4DE22-4EE0-4B59-B02A-476251124272}" type="presParOf" srcId="{1C459575-AEC5-4A20-A1D1-7B50AF42CF7F}" destId="{CACD10D4-7591-42BB-92A5-7689512AFC07}" srcOrd="4" destOrd="0" presId="urn:microsoft.com/office/officeart/2005/8/layout/hProcess11"/>
    <dgm:cxn modelId="{BFB9D6EB-1D38-49F3-9CC2-4AB40BAB0ABB}" type="presParOf" srcId="{CACD10D4-7591-42BB-92A5-7689512AFC07}" destId="{55CA5EC7-5AAC-424C-9430-2730BF452B26}" srcOrd="0" destOrd="0" presId="urn:microsoft.com/office/officeart/2005/8/layout/hProcess11"/>
    <dgm:cxn modelId="{1E0B4E68-0CC1-42CC-B84D-FFE6C4926F7E}" type="presParOf" srcId="{CACD10D4-7591-42BB-92A5-7689512AFC07}" destId="{01BBF9A9-3155-47B8-BFFF-FAAA5FA97055}" srcOrd="1" destOrd="0" presId="urn:microsoft.com/office/officeart/2005/8/layout/hProcess11"/>
    <dgm:cxn modelId="{B69A6A6B-E705-40B1-B564-7A3732C23814}" type="presParOf" srcId="{CACD10D4-7591-42BB-92A5-7689512AFC07}" destId="{D3991E64-344D-4ECF-B8AA-47FC649E4C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46A6A0B-0956-4E8F-9E26-F7A4FB1DF56F}">
      <dgm:prSet phldrT="[Text]" custT="1"/>
      <dgm:spPr/>
      <dgm:t>
        <a:bodyPr/>
        <a:lstStyle/>
        <a:p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60345"/>
      <dgm:spPr>
        <a:solidFill>
          <a:schemeClr val="tx1"/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3" custScaleX="54404" custScaleY="59944" custLinFactNeighborX="-25794" custLinFactNeighborY="3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3" custScaleX="194294" custScaleY="202225" custLinFactX="1400000" custLinFactNeighborX="1435409" custLinFactNeighborY="41781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3" custScaleY="77988" custLinFactY="95560" custLinFactNeighborX="-5819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3" custLinFactX="332463" custLinFactY="190058" custLinFactNeighborX="400000" custLinFactNeighborY="200000"/>
      <dgm:spPr>
        <a:noFill/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CACD10D4-7591-42BB-92A5-7689512AFC07}" type="pres">
      <dgm:prSet presAssocID="{1C6DFF3D-ACE3-4DF1-B41B-8E2CFB6C4044}" presName="compositeA" presStyleCnt="0"/>
      <dgm:spPr/>
    </dgm:pt>
    <dgm:pt modelId="{55CA5EC7-5AAC-424C-9430-2730BF452B26}" type="pres">
      <dgm:prSet presAssocID="{1C6DFF3D-ACE3-4DF1-B41B-8E2CFB6C4044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BF9A9-3155-47B8-BFFF-FAAA5FA97055}" type="pres">
      <dgm:prSet presAssocID="{1C6DFF3D-ACE3-4DF1-B41B-8E2CFB6C4044}" presName="circleA" presStyleLbl="node1" presStyleIdx="2" presStyleCnt="3" custLinFactY="400000" custLinFactNeighborX="97128" custLinFactNeighborY="496849"/>
      <dgm:spPr>
        <a:noFill/>
      </dgm:spPr>
      <dgm:t>
        <a:bodyPr/>
        <a:lstStyle/>
        <a:p>
          <a:endParaRPr lang="en-US"/>
        </a:p>
      </dgm:t>
    </dgm:pt>
    <dgm:pt modelId="{D3991E64-344D-4ECF-B8AA-47FC649E4C75}" type="pres">
      <dgm:prSet presAssocID="{1C6DFF3D-ACE3-4DF1-B41B-8E2CFB6C4044}" presName="spaceA" presStyleCnt="0"/>
      <dgm:spPr/>
    </dgm:pt>
  </dgm:ptLst>
  <dgm:cxnLst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C107C82A-8C4E-4E92-BA0E-27F77FA598AB}" srcId="{D4707A9C-FFA0-46B1-84D7-22913457052B}" destId="{1C6DFF3D-ACE3-4DF1-B41B-8E2CFB6C4044}" srcOrd="2" destOrd="0" parTransId="{31477C46-FAB0-4DCF-A599-B65228D72C78}" sibTransId="{D738852F-D488-4C7D-8B18-6E3B923FD21F}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EFB44035-D6A2-478F-940C-643E9BFD7A2C}" type="presOf" srcId="{C46A6A0B-0956-4E8F-9E26-F7A4FB1DF56F}" destId="{735917C3-44F3-4A20-8429-59FC203D928E}" srcOrd="0" destOrd="0" presId="urn:microsoft.com/office/officeart/2005/8/layout/hProcess11"/>
    <dgm:cxn modelId="{A0E4C6BC-B186-40F1-AB73-6375B8C86685}" type="presOf" srcId="{1C6DFF3D-ACE3-4DF1-B41B-8E2CFB6C4044}" destId="{55CA5EC7-5AAC-424C-9430-2730BF452B26}" srcOrd="0" destOrd="0" presId="urn:microsoft.com/office/officeart/2005/8/layout/hProcess11"/>
    <dgm:cxn modelId="{84E8F836-8052-45E7-909F-EFCB4AA4A0C0}" type="presOf" srcId="{2ABB1C25-638E-460B-B0E9-29209ED691D7}" destId="{8AB5BCD7-DA76-4052-8B97-06E5455ADF28}" srcOrd="0" destOrd="0" presId="urn:microsoft.com/office/officeart/2005/8/layout/hProcess11"/>
    <dgm:cxn modelId="{5C696F8D-6ED7-4A69-BAF4-4FD805B0FDD3}" type="presOf" srcId="{D4707A9C-FFA0-46B1-84D7-22913457052B}" destId="{80BB7FC1-C88F-4E2E-84B5-A4992168D448}" srcOrd="0" destOrd="0" presId="urn:microsoft.com/office/officeart/2005/8/layout/hProcess11"/>
    <dgm:cxn modelId="{0A2DBAB1-FD02-406B-87E1-D4858AA78E3B}" type="presParOf" srcId="{80BB7FC1-C88F-4E2E-84B5-A4992168D448}" destId="{DF80FAAC-3FA3-4D97-A27E-6535FF5694BF}" srcOrd="0" destOrd="0" presId="urn:microsoft.com/office/officeart/2005/8/layout/hProcess11"/>
    <dgm:cxn modelId="{99F160C6-7D2B-4C30-B6FB-1E0705FAE4E6}" type="presParOf" srcId="{80BB7FC1-C88F-4E2E-84B5-A4992168D448}" destId="{1C459575-AEC5-4A20-A1D1-7B50AF42CF7F}" srcOrd="1" destOrd="0" presId="urn:microsoft.com/office/officeart/2005/8/layout/hProcess11"/>
    <dgm:cxn modelId="{6E478B78-409C-4945-A062-D45C7F482102}" type="presParOf" srcId="{1C459575-AEC5-4A20-A1D1-7B50AF42CF7F}" destId="{5C6618A8-E74A-473F-B741-34216F09EAD5}" srcOrd="0" destOrd="0" presId="urn:microsoft.com/office/officeart/2005/8/layout/hProcess11"/>
    <dgm:cxn modelId="{76B31D7E-226E-4FBF-BA2E-CC49AEEF4FA6}" type="presParOf" srcId="{5C6618A8-E74A-473F-B741-34216F09EAD5}" destId="{735917C3-44F3-4A20-8429-59FC203D928E}" srcOrd="0" destOrd="0" presId="urn:microsoft.com/office/officeart/2005/8/layout/hProcess11"/>
    <dgm:cxn modelId="{4EF299C7-EF99-4526-9B11-9E36AD71938C}" type="presParOf" srcId="{5C6618A8-E74A-473F-B741-34216F09EAD5}" destId="{6E488BE9-EA61-4121-A938-030D92535731}" srcOrd="1" destOrd="0" presId="urn:microsoft.com/office/officeart/2005/8/layout/hProcess11"/>
    <dgm:cxn modelId="{4C09064A-7B93-488A-B825-587728E41B34}" type="presParOf" srcId="{5C6618A8-E74A-473F-B741-34216F09EAD5}" destId="{E134D12D-D9CD-42E1-ACA9-9F657FFD10C6}" srcOrd="2" destOrd="0" presId="urn:microsoft.com/office/officeart/2005/8/layout/hProcess11"/>
    <dgm:cxn modelId="{0AA227C6-D334-41D3-B43F-5D1302E0C1B6}" type="presParOf" srcId="{1C459575-AEC5-4A20-A1D1-7B50AF42CF7F}" destId="{81F523D0-17E8-4A15-8EF6-D7460DD8B8D6}" srcOrd="1" destOrd="0" presId="urn:microsoft.com/office/officeart/2005/8/layout/hProcess11"/>
    <dgm:cxn modelId="{ADA58226-AC35-4DC3-BC81-C1B4AAFB53AA}" type="presParOf" srcId="{1C459575-AEC5-4A20-A1D1-7B50AF42CF7F}" destId="{4417AAC9-4297-425A-920F-F6560FD51CE2}" srcOrd="2" destOrd="0" presId="urn:microsoft.com/office/officeart/2005/8/layout/hProcess11"/>
    <dgm:cxn modelId="{FFA091DC-983C-4A8D-AC2C-99E327B74F21}" type="presParOf" srcId="{4417AAC9-4297-425A-920F-F6560FD51CE2}" destId="{8AB5BCD7-DA76-4052-8B97-06E5455ADF28}" srcOrd="0" destOrd="0" presId="urn:microsoft.com/office/officeart/2005/8/layout/hProcess11"/>
    <dgm:cxn modelId="{F5921785-95E6-40A5-954F-7DF627100C56}" type="presParOf" srcId="{4417AAC9-4297-425A-920F-F6560FD51CE2}" destId="{9022509B-BBF9-44D0-B34D-A0139AAE286C}" srcOrd="1" destOrd="0" presId="urn:microsoft.com/office/officeart/2005/8/layout/hProcess11"/>
    <dgm:cxn modelId="{30056344-9EDB-4AF1-81D8-B71CD9D1926A}" type="presParOf" srcId="{4417AAC9-4297-425A-920F-F6560FD51CE2}" destId="{0E7E68D5-700D-426F-8A37-8E13313A1F0A}" srcOrd="2" destOrd="0" presId="urn:microsoft.com/office/officeart/2005/8/layout/hProcess11"/>
    <dgm:cxn modelId="{48585AED-68E7-4EFA-849F-7BCDE6A917C0}" type="presParOf" srcId="{1C459575-AEC5-4A20-A1D1-7B50AF42CF7F}" destId="{B1B90231-0424-4FE0-B727-9C4AD3F7083A}" srcOrd="3" destOrd="0" presId="urn:microsoft.com/office/officeart/2005/8/layout/hProcess11"/>
    <dgm:cxn modelId="{0F81A40D-414C-4A26-BDA2-1033B08D1FA4}" type="presParOf" srcId="{1C459575-AEC5-4A20-A1D1-7B50AF42CF7F}" destId="{CACD10D4-7591-42BB-92A5-7689512AFC07}" srcOrd="4" destOrd="0" presId="urn:microsoft.com/office/officeart/2005/8/layout/hProcess11"/>
    <dgm:cxn modelId="{18D843F0-C925-4E3D-A96F-5EB909424D2C}" type="presParOf" srcId="{CACD10D4-7591-42BB-92A5-7689512AFC07}" destId="{55CA5EC7-5AAC-424C-9430-2730BF452B26}" srcOrd="0" destOrd="0" presId="urn:microsoft.com/office/officeart/2005/8/layout/hProcess11"/>
    <dgm:cxn modelId="{146EB487-267E-4A88-85F8-66EEC95F750B}" type="presParOf" srcId="{CACD10D4-7591-42BB-92A5-7689512AFC07}" destId="{01BBF9A9-3155-47B8-BFFF-FAAA5FA97055}" srcOrd="1" destOrd="0" presId="urn:microsoft.com/office/officeart/2005/8/layout/hProcess11"/>
    <dgm:cxn modelId="{4C654BE7-01C7-4077-9F39-9DECE6F52D1B}" type="presParOf" srcId="{CACD10D4-7591-42BB-92A5-7689512AFC07}" destId="{D3991E64-344D-4ECF-B8AA-47FC649E4C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46A6A0B-0956-4E8F-9E26-F7A4FB1DF56F}">
      <dgm:prSet phldrT="[Text]" custT="1"/>
      <dgm:spPr/>
      <dgm:t>
        <a:bodyPr/>
        <a:lstStyle/>
        <a:p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60345"/>
      <dgm:spPr>
        <a:solidFill>
          <a:schemeClr val="tx1"/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3" custScaleX="54404" custScaleY="59944" custLinFactNeighborX="-25794" custLinFactNeighborY="3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3" custScaleX="194294" custScaleY="202225" custLinFactX="200000" custLinFactNeighborX="265125" custLinFactNeighborY="24616"/>
      <dgm:spPr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3" custScaleY="77988" custLinFactY="95560" custLinFactNeighborX="-5819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3" custLinFactX="332463" custLinFactY="190058" custLinFactNeighborX="400000" custLinFactNeighborY="200000"/>
      <dgm:spPr>
        <a:noFill/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CACD10D4-7591-42BB-92A5-7689512AFC07}" type="pres">
      <dgm:prSet presAssocID="{1C6DFF3D-ACE3-4DF1-B41B-8E2CFB6C4044}" presName="compositeA" presStyleCnt="0"/>
      <dgm:spPr/>
    </dgm:pt>
    <dgm:pt modelId="{55CA5EC7-5AAC-424C-9430-2730BF452B26}" type="pres">
      <dgm:prSet presAssocID="{1C6DFF3D-ACE3-4DF1-B41B-8E2CFB6C4044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BF9A9-3155-47B8-BFFF-FAAA5FA97055}" type="pres">
      <dgm:prSet presAssocID="{1C6DFF3D-ACE3-4DF1-B41B-8E2CFB6C4044}" presName="circleA" presStyleLbl="node1" presStyleIdx="2" presStyleCnt="3" custLinFactY="400000" custLinFactNeighborX="97128" custLinFactNeighborY="496849"/>
      <dgm:spPr>
        <a:noFill/>
      </dgm:spPr>
      <dgm:t>
        <a:bodyPr/>
        <a:lstStyle/>
        <a:p>
          <a:endParaRPr lang="en-US"/>
        </a:p>
      </dgm:t>
    </dgm:pt>
    <dgm:pt modelId="{D3991E64-344D-4ECF-B8AA-47FC649E4C75}" type="pres">
      <dgm:prSet presAssocID="{1C6DFF3D-ACE3-4DF1-B41B-8E2CFB6C4044}" presName="spaceA" presStyleCnt="0"/>
      <dgm:spPr/>
    </dgm:pt>
  </dgm:ptLst>
  <dgm:cxnLst>
    <dgm:cxn modelId="{BC8BFACC-2876-4D18-8ACF-7A214F7BE85A}" type="presOf" srcId="{D4707A9C-FFA0-46B1-84D7-22913457052B}" destId="{80BB7FC1-C88F-4E2E-84B5-A4992168D448}" srcOrd="0" destOrd="0" presId="urn:microsoft.com/office/officeart/2005/8/layout/hProcess11"/>
    <dgm:cxn modelId="{2FEB99DE-F24E-49B7-8A59-8F77C0D970DF}" type="presOf" srcId="{1C6DFF3D-ACE3-4DF1-B41B-8E2CFB6C4044}" destId="{55CA5EC7-5AAC-424C-9430-2730BF452B26}" srcOrd="0" destOrd="0" presId="urn:microsoft.com/office/officeart/2005/8/layout/hProcess11"/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6277F9DA-8886-4BA6-87BD-CFE60D07E1DD}" type="presOf" srcId="{2ABB1C25-638E-460B-B0E9-29209ED691D7}" destId="{8AB5BCD7-DA76-4052-8B97-06E5455ADF28}" srcOrd="0" destOrd="0" presId="urn:microsoft.com/office/officeart/2005/8/layout/hProcess11"/>
    <dgm:cxn modelId="{C107C82A-8C4E-4E92-BA0E-27F77FA598AB}" srcId="{D4707A9C-FFA0-46B1-84D7-22913457052B}" destId="{1C6DFF3D-ACE3-4DF1-B41B-8E2CFB6C4044}" srcOrd="2" destOrd="0" parTransId="{31477C46-FAB0-4DCF-A599-B65228D72C78}" sibTransId="{D738852F-D488-4C7D-8B18-6E3B923FD21F}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3B4703EB-1372-49EC-8809-F468BE473ABF}" type="presOf" srcId="{C46A6A0B-0956-4E8F-9E26-F7A4FB1DF56F}" destId="{735917C3-44F3-4A20-8429-59FC203D928E}" srcOrd="0" destOrd="0" presId="urn:microsoft.com/office/officeart/2005/8/layout/hProcess11"/>
    <dgm:cxn modelId="{9B75AAE4-C9C7-4E60-BD68-987E155F24A7}" type="presParOf" srcId="{80BB7FC1-C88F-4E2E-84B5-A4992168D448}" destId="{DF80FAAC-3FA3-4D97-A27E-6535FF5694BF}" srcOrd="0" destOrd="0" presId="urn:microsoft.com/office/officeart/2005/8/layout/hProcess11"/>
    <dgm:cxn modelId="{8D60391D-3E6F-4A74-BEFC-7F1A9AEB15C0}" type="presParOf" srcId="{80BB7FC1-C88F-4E2E-84B5-A4992168D448}" destId="{1C459575-AEC5-4A20-A1D1-7B50AF42CF7F}" srcOrd="1" destOrd="0" presId="urn:microsoft.com/office/officeart/2005/8/layout/hProcess11"/>
    <dgm:cxn modelId="{51962D57-54D8-4FAB-8A07-F014316C3F02}" type="presParOf" srcId="{1C459575-AEC5-4A20-A1D1-7B50AF42CF7F}" destId="{5C6618A8-E74A-473F-B741-34216F09EAD5}" srcOrd="0" destOrd="0" presId="urn:microsoft.com/office/officeart/2005/8/layout/hProcess11"/>
    <dgm:cxn modelId="{5E0E183C-B3C3-47EF-9F02-77A07EF90F48}" type="presParOf" srcId="{5C6618A8-E74A-473F-B741-34216F09EAD5}" destId="{735917C3-44F3-4A20-8429-59FC203D928E}" srcOrd="0" destOrd="0" presId="urn:microsoft.com/office/officeart/2005/8/layout/hProcess11"/>
    <dgm:cxn modelId="{A7A88C67-C2CA-4CFC-97FA-4B0F6E268682}" type="presParOf" srcId="{5C6618A8-E74A-473F-B741-34216F09EAD5}" destId="{6E488BE9-EA61-4121-A938-030D92535731}" srcOrd="1" destOrd="0" presId="urn:microsoft.com/office/officeart/2005/8/layout/hProcess11"/>
    <dgm:cxn modelId="{61DB3597-B2DA-49B2-B56E-31A5A555D20F}" type="presParOf" srcId="{5C6618A8-E74A-473F-B741-34216F09EAD5}" destId="{E134D12D-D9CD-42E1-ACA9-9F657FFD10C6}" srcOrd="2" destOrd="0" presId="urn:microsoft.com/office/officeart/2005/8/layout/hProcess11"/>
    <dgm:cxn modelId="{793AA6DC-1921-45AD-B090-E4CEC6FFEDD9}" type="presParOf" srcId="{1C459575-AEC5-4A20-A1D1-7B50AF42CF7F}" destId="{81F523D0-17E8-4A15-8EF6-D7460DD8B8D6}" srcOrd="1" destOrd="0" presId="urn:microsoft.com/office/officeart/2005/8/layout/hProcess11"/>
    <dgm:cxn modelId="{E2257C3D-E8EA-42BA-A075-35991179F3DC}" type="presParOf" srcId="{1C459575-AEC5-4A20-A1D1-7B50AF42CF7F}" destId="{4417AAC9-4297-425A-920F-F6560FD51CE2}" srcOrd="2" destOrd="0" presId="urn:microsoft.com/office/officeart/2005/8/layout/hProcess11"/>
    <dgm:cxn modelId="{BF902DC5-D589-4148-A278-2F24B178E454}" type="presParOf" srcId="{4417AAC9-4297-425A-920F-F6560FD51CE2}" destId="{8AB5BCD7-DA76-4052-8B97-06E5455ADF28}" srcOrd="0" destOrd="0" presId="urn:microsoft.com/office/officeart/2005/8/layout/hProcess11"/>
    <dgm:cxn modelId="{89E30E1B-C094-4AB3-B946-01C593A45CB8}" type="presParOf" srcId="{4417AAC9-4297-425A-920F-F6560FD51CE2}" destId="{9022509B-BBF9-44D0-B34D-A0139AAE286C}" srcOrd="1" destOrd="0" presId="urn:microsoft.com/office/officeart/2005/8/layout/hProcess11"/>
    <dgm:cxn modelId="{B4EF59BF-B53C-4198-8161-EA7EA99D1578}" type="presParOf" srcId="{4417AAC9-4297-425A-920F-F6560FD51CE2}" destId="{0E7E68D5-700D-426F-8A37-8E13313A1F0A}" srcOrd="2" destOrd="0" presId="urn:microsoft.com/office/officeart/2005/8/layout/hProcess11"/>
    <dgm:cxn modelId="{9D12AC67-60FD-480F-9BD7-5EABF07D2A37}" type="presParOf" srcId="{1C459575-AEC5-4A20-A1D1-7B50AF42CF7F}" destId="{B1B90231-0424-4FE0-B727-9C4AD3F7083A}" srcOrd="3" destOrd="0" presId="urn:microsoft.com/office/officeart/2005/8/layout/hProcess11"/>
    <dgm:cxn modelId="{B2F904E8-3EB7-40EF-B204-EE93A10A3B0B}" type="presParOf" srcId="{1C459575-AEC5-4A20-A1D1-7B50AF42CF7F}" destId="{CACD10D4-7591-42BB-92A5-7689512AFC07}" srcOrd="4" destOrd="0" presId="urn:microsoft.com/office/officeart/2005/8/layout/hProcess11"/>
    <dgm:cxn modelId="{9789D2D6-2B0E-4565-BDA9-7B80CE1D3C87}" type="presParOf" srcId="{CACD10D4-7591-42BB-92A5-7689512AFC07}" destId="{55CA5EC7-5AAC-424C-9430-2730BF452B26}" srcOrd="0" destOrd="0" presId="urn:microsoft.com/office/officeart/2005/8/layout/hProcess11"/>
    <dgm:cxn modelId="{C737B81B-404C-4E0C-B4EC-9F7C41E38A5A}" type="presParOf" srcId="{CACD10D4-7591-42BB-92A5-7689512AFC07}" destId="{01BBF9A9-3155-47B8-BFFF-FAAA5FA97055}" srcOrd="1" destOrd="0" presId="urn:microsoft.com/office/officeart/2005/8/layout/hProcess11"/>
    <dgm:cxn modelId="{F66EC379-59F9-4A21-BA08-F4A0EE159F82}" type="presParOf" srcId="{CACD10D4-7591-42BB-92A5-7689512AFC07}" destId="{D3991E64-344D-4ECF-B8AA-47FC649E4C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46A6A0B-0956-4E8F-9E26-F7A4FB1DF56F}">
      <dgm:prSet phldrT="[Text]" custT="1"/>
      <dgm:spPr/>
      <dgm:t>
        <a:bodyPr/>
        <a:lstStyle/>
        <a:p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60345"/>
      <dgm:spPr>
        <a:solidFill>
          <a:schemeClr val="tx1"/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3" custScaleX="54404" custScaleY="59944" custLinFactNeighborX="-25794" custLinFactNeighborY="3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3" custScaleX="194294" custScaleY="202225" custLinFactNeighborX="-70713" custLinFactNeighborY="20238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3" custScaleY="77988" custLinFactY="95560" custLinFactNeighborX="-5819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3" custLinFactX="332463" custLinFactY="190058" custLinFactNeighborX="400000" custLinFactNeighborY="200000"/>
      <dgm:spPr>
        <a:noFill/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CACD10D4-7591-42BB-92A5-7689512AFC07}" type="pres">
      <dgm:prSet presAssocID="{1C6DFF3D-ACE3-4DF1-B41B-8E2CFB6C4044}" presName="compositeA" presStyleCnt="0"/>
      <dgm:spPr/>
    </dgm:pt>
    <dgm:pt modelId="{55CA5EC7-5AAC-424C-9430-2730BF452B26}" type="pres">
      <dgm:prSet presAssocID="{1C6DFF3D-ACE3-4DF1-B41B-8E2CFB6C4044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BF9A9-3155-47B8-BFFF-FAAA5FA97055}" type="pres">
      <dgm:prSet presAssocID="{1C6DFF3D-ACE3-4DF1-B41B-8E2CFB6C4044}" presName="circleA" presStyleLbl="node1" presStyleIdx="2" presStyleCnt="3" custLinFactY="400000" custLinFactNeighborX="97128" custLinFactNeighborY="496849"/>
      <dgm:spPr>
        <a:noFill/>
      </dgm:spPr>
      <dgm:t>
        <a:bodyPr/>
        <a:lstStyle/>
        <a:p>
          <a:endParaRPr lang="en-US"/>
        </a:p>
      </dgm:t>
    </dgm:pt>
    <dgm:pt modelId="{D3991E64-344D-4ECF-B8AA-47FC649E4C75}" type="pres">
      <dgm:prSet presAssocID="{1C6DFF3D-ACE3-4DF1-B41B-8E2CFB6C4044}" presName="spaceA" presStyleCnt="0"/>
      <dgm:spPr/>
    </dgm:pt>
  </dgm:ptLst>
  <dgm:cxnLst>
    <dgm:cxn modelId="{A16E6569-5C35-4D5D-90AC-FA224AB041D9}" type="presOf" srcId="{1C6DFF3D-ACE3-4DF1-B41B-8E2CFB6C4044}" destId="{55CA5EC7-5AAC-424C-9430-2730BF452B26}" srcOrd="0" destOrd="0" presId="urn:microsoft.com/office/officeart/2005/8/layout/hProcess11"/>
    <dgm:cxn modelId="{1B8E45AF-2B9D-45E4-9C99-F93CE7ACBA52}" type="presOf" srcId="{C46A6A0B-0956-4E8F-9E26-F7A4FB1DF56F}" destId="{735917C3-44F3-4A20-8429-59FC203D928E}" srcOrd="0" destOrd="0" presId="urn:microsoft.com/office/officeart/2005/8/layout/hProcess11"/>
    <dgm:cxn modelId="{94BA5E21-198F-4232-8613-8AAEB9E798EE}" type="presOf" srcId="{D4707A9C-FFA0-46B1-84D7-22913457052B}" destId="{80BB7FC1-C88F-4E2E-84B5-A4992168D448}" srcOrd="0" destOrd="0" presId="urn:microsoft.com/office/officeart/2005/8/layout/hProcess11"/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C107C82A-8C4E-4E92-BA0E-27F77FA598AB}" srcId="{D4707A9C-FFA0-46B1-84D7-22913457052B}" destId="{1C6DFF3D-ACE3-4DF1-B41B-8E2CFB6C4044}" srcOrd="2" destOrd="0" parTransId="{31477C46-FAB0-4DCF-A599-B65228D72C78}" sibTransId="{D738852F-D488-4C7D-8B18-6E3B923FD21F}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B1678734-2B84-47DB-834C-3531033E1245}" type="presOf" srcId="{2ABB1C25-638E-460B-B0E9-29209ED691D7}" destId="{8AB5BCD7-DA76-4052-8B97-06E5455ADF28}" srcOrd="0" destOrd="0" presId="urn:microsoft.com/office/officeart/2005/8/layout/hProcess11"/>
    <dgm:cxn modelId="{128C572E-D5CC-4D3E-B85A-104F90BC59F9}" type="presParOf" srcId="{80BB7FC1-C88F-4E2E-84B5-A4992168D448}" destId="{DF80FAAC-3FA3-4D97-A27E-6535FF5694BF}" srcOrd="0" destOrd="0" presId="urn:microsoft.com/office/officeart/2005/8/layout/hProcess11"/>
    <dgm:cxn modelId="{8A6CA96B-07AB-4EA6-8DA4-29FCC43C1769}" type="presParOf" srcId="{80BB7FC1-C88F-4E2E-84B5-A4992168D448}" destId="{1C459575-AEC5-4A20-A1D1-7B50AF42CF7F}" srcOrd="1" destOrd="0" presId="urn:microsoft.com/office/officeart/2005/8/layout/hProcess11"/>
    <dgm:cxn modelId="{1186C654-832A-44A5-A96A-6AC23A1784D9}" type="presParOf" srcId="{1C459575-AEC5-4A20-A1D1-7B50AF42CF7F}" destId="{5C6618A8-E74A-473F-B741-34216F09EAD5}" srcOrd="0" destOrd="0" presId="urn:microsoft.com/office/officeart/2005/8/layout/hProcess11"/>
    <dgm:cxn modelId="{6FABE359-2041-44D9-B228-58CF2205DEFE}" type="presParOf" srcId="{5C6618A8-E74A-473F-B741-34216F09EAD5}" destId="{735917C3-44F3-4A20-8429-59FC203D928E}" srcOrd="0" destOrd="0" presId="urn:microsoft.com/office/officeart/2005/8/layout/hProcess11"/>
    <dgm:cxn modelId="{4043C0D6-3A23-4514-B125-E6485B669ACC}" type="presParOf" srcId="{5C6618A8-E74A-473F-B741-34216F09EAD5}" destId="{6E488BE9-EA61-4121-A938-030D92535731}" srcOrd="1" destOrd="0" presId="urn:microsoft.com/office/officeart/2005/8/layout/hProcess11"/>
    <dgm:cxn modelId="{DEB5EDDC-A23E-4423-B382-33B6ECA5AB8C}" type="presParOf" srcId="{5C6618A8-E74A-473F-B741-34216F09EAD5}" destId="{E134D12D-D9CD-42E1-ACA9-9F657FFD10C6}" srcOrd="2" destOrd="0" presId="urn:microsoft.com/office/officeart/2005/8/layout/hProcess11"/>
    <dgm:cxn modelId="{84B54E47-0E6F-403C-81C4-46D2BC2F38D1}" type="presParOf" srcId="{1C459575-AEC5-4A20-A1D1-7B50AF42CF7F}" destId="{81F523D0-17E8-4A15-8EF6-D7460DD8B8D6}" srcOrd="1" destOrd="0" presId="urn:microsoft.com/office/officeart/2005/8/layout/hProcess11"/>
    <dgm:cxn modelId="{5380E7E0-C13E-4477-A97B-731E380FEFBE}" type="presParOf" srcId="{1C459575-AEC5-4A20-A1D1-7B50AF42CF7F}" destId="{4417AAC9-4297-425A-920F-F6560FD51CE2}" srcOrd="2" destOrd="0" presId="urn:microsoft.com/office/officeart/2005/8/layout/hProcess11"/>
    <dgm:cxn modelId="{47CA3228-D403-4D4B-B3CE-B1492F9C8BFB}" type="presParOf" srcId="{4417AAC9-4297-425A-920F-F6560FD51CE2}" destId="{8AB5BCD7-DA76-4052-8B97-06E5455ADF28}" srcOrd="0" destOrd="0" presId="urn:microsoft.com/office/officeart/2005/8/layout/hProcess11"/>
    <dgm:cxn modelId="{E49E88A4-BB7D-4466-9A8D-8AE00E2D79D3}" type="presParOf" srcId="{4417AAC9-4297-425A-920F-F6560FD51CE2}" destId="{9022509B-BBF9-44D0-B34D-A0139AAE286C}" srcOrd="1" destOrd="0" presId="urn:microsoft.com/office/officeart/2005/8/layout/hProcess11"/>
    <dgm:cxn modelId="{C5041A41-55EF-44E5-AEB4-998B2B0EFB4B}" type="presParOf" srcId="{4417AAC9-4297-425A-920F-F6560FD51CE2}" destId="{0E7E68D5-700D-426F-8A37-8E13313A1F0A}" srcOrd="2" destOrd="0" presId="urn:microsoft.com/office/officeart/2005/8/layout/hProcess11"/>
    <dgm:cxn modelId="{AB88D5E8-2DD1-4C80-846C-227C49317F3B}" type="presParOf" srcId="{1C459575-AEC5-4A20-A1D1-7B50AF42CF7F}" destId="{B1B90231-0424-4FE0-B727-9C4AD3F7083A}" srcOrd="3" destOrd="0" presId="urn:microsoft.com/office/officeart/2005/8/layout/hProcess11"/>
    <dgm:cxn modelId="{4FD445C6-8275-4F7D-B3D9-2A25EC980339}" type="presParOf" srcId="{1C459575-AEC5-4A20-A1D1-7B50AF42CF7F}" destId="{CACD10D4-7591-42BB-92A5-7689512AFC07}" srcOrd="4" destOrd="0" presId="urn:microsoft.com/office/officeart/2005/8/layout/hProcess11"/>
    <dgm:cxn modelId="{2720C803-2F91-4AA4-95F4-5E9BA9EF081A}" type="presParOf" srcId="{CACD10D4-7591-42BB-92A5-7689512AFC07}" destId="{55CA5EC7-5AAC-424C-9430-2730BF452B26}" srcOrd="0" destOrd="0" presId="urn:microsoft.com/office/officeart/2005/8/layout/hProcess11"/>
    <dgm:cxn modelId="{0629913D-6F54-47A5-B84C-3D38D5664A3A}" type="presParOf" srcId="{CACD10D4-7591-42BB-92A5-7689512AFC07}" destId="{01BBF9A9-3155-47B8-BFFF-FAAA5FA97055}" srcOrd="1" destOrd="0" presId="urn:microsoft.com/office/officeart/2005/8/layout/hProcess11"/>
    <dgm:cxn modelId="{66F7247B-F57C-4B7F-AE49-0D860B4B56D6}" type="presParOf" srcId="{CACD10D4-7591-42BB-92A5-7689512AFC07}" destId="{D3991E64-344D-4ECF-B8AA-47FC649E4C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707A9C-FFA0-46B1-84D7-22913457052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46A6A0B-0956-4E8F-9E26-F7A4FB1DF56F}">
      <dgm:prSet phldrT="[Text]" custT="1"/>
      <dgm:spPr/>
      <dgm:t>
        <a:bodyPr/>
        <a:lstStyle/>
        <a:p>
          <a:endParaRPr lang="en-US" sz="1800" b="1" dirty="0"/>
        </a:p>
      </dgm:t>
    </dgm:pt>
    <dgm:pt modelId="{4D8C02E1-4E2C-416F-A19B-D9777A7A2571}" type="parTrans" cxnId="{02428CB7-9C78-48B8-B8EB-3DC94B702581}">
      <dgm:prSet/>
      <dgm:spPr/>
      <dgm:t>
        <a:bodyPr/>
        <a:lstStyle/>
        <a:p>
          <a:endParaRPr lang="en-US"/>
        </a:p>
      </dgm:t>
    </dgm:pt>
    <dgm:pt modelId="{769C0EE0-10C9-4273-9212-60D853CD3C00}" type="sibTrans" cxnId="{02428CB7-9C78-48B8-B8EB-3DC94B702581}">
      <dgm:prSet/>
      <dgm:spPr/>
      <dgm:t>
        <a:bodyPr/>
        <a:lstStyle/>
        <a:p>
          <a:endParaRPr lang="en-US"/>
        </a:p>
      </dgm:t>
    </dgm:pt>
    <dgm:pt modelId="{1C6DFF3D-ACE3-4DF1-B41B-8E2CFB6C4044}">
      <dgm:prSet phldrT="[Text]"/>
      <dgm:spPr/>
      <dgm:t>
        <a:bodyPr/>
        <a:lstStyle/>
        <a:p>
          <a:endParaRPr lang="en-US" dirty="0"/>
        </a:p>
      </dgm:t>
    </dgm:pt>
    <dgm:pt modelId="{31477C46-FAB0-4DCF-A599-B65228D72C78}" type="parTrans" cxnId="{C107C82A-8C4E-4E92-BA0E-27F77FA598AB}">
      <dgm:prSet/>
      <dgm:spPr/>
      <dgm:t>
        <a:bodyPr/>
        <a:lstStyle/>
        <a:p>
          <a:endParaRPr lang="en-US"/>
        </a:p>
      </dgm:t>
    </dgm:pt>
    <dgm:pt modelId="{D738852F-D488-4C7D-8B18-6E3B923FD21F}" type="sibTrans" cxnId="{C107C82A-8C4E-4E92-BA0E-27F77FA598AB}">
      <dgm:prSet/>
      <dgm:spPr/>
      <dgm:t>
        <a:bodyPr/>
        <a:lstStyle/>
        <a:p>
          <a:endParaRPr lang="en-US"/>
        </a:p>
      </dgm:t>
    </dgm:pt>
    <dgm:pt modelId="{2ABB1C25-638E-460B-B0E9-29209ED691D7}">
      <dgm:prSet phldrT="[Text]"/>
      <dgm:spPr/>
      <dgm:t>
        <a:bodyPr/>
        <a:lstStyle/>
        <a:p>
          <a:endParaRPr lang="en-US" dirty="0"/>
        </a:p>
      </dgm:t>
    </dgm:pt>
    <dgm:pt modelId="{802D8A77-4A54-4F2B-8558-A1EB795751D3}" type="parTrans" cxnId="{8570C64C-C945-4CF0-B110-4FA888696173}">
      <dgm:prSet/>
      <dgm:spPr/>
      <dgm:t>
        <a:bodyPr/>
        <a:lstStyle/>
        <a:p>
          <a:endParaRPr lang="en-US"/>
        </a:p>
      </dgm:t>
    </dgm:pt>
    <dgm:pt modelId="{8A2C1351-28A3-4FA3-A83C-930473BAE997}" type="sibTrans" cxnId="{8570C64C-C945-4CF0-B110-4FA888696173}">
      <dgm:prSet/>
      <dgm:spPr/>
      <dgm:t>
        <a:bodyPr/>
        <a:lstStyle/>
        <a:p>
          <a:endParaRPr lang="en-US"/>
        </a:p>
      </dgm:t>
    </dgm:pt>
    <dgm:pt modelId="{80BB7FC1-C88F-4E2E-84B5-A4992168D448}" type="pres">
      <dgm:prSet presAssocID="{D4707A9C-FFA0-46B1-84D7-22913457052B}" presName="Name0" presStyleCnt="0">
        <dgm:presLayoutVars>
          <dgm:dir/>
          <dgm:resizeHandles val="exact"/>
        </dgm:presLayoutVars>
      </dgm:prSet>
      <dgm:spPr/>
    </dgm:pt>
    <dgm:pt modelId="{DF80FAAC-3FA3-4D97-A27E-6535FF5694BF}" type="pres">
      <dgm:prSet presAssocID="{D4707A9C-FFA0-46B1-84D7-22913457052B}" presName="arrow" presStyleLbl="bgShp" presStyleIdx="0" presStyleCnt="1" custScaleY="60345"/>
      <dgm:spPr>
        <a:solidFill>
          <a:schemeClr val="tx1"/>
        </a:solidFill>
      </dgm:spPr>
    </dgm:pt>
    <dgm:pt modelId="{1C459575-AEC5-4A20-A1D1-7B50AF42CF7F}" type="pres">
      <dgm:prSet presAssocID="{D4707A9C-FFA0-46B1-84D7-22913457052B}" presName="points" presStyleCnt="0"/>
      <dgm:spPr/>
    </dgm:pt>
    <dgm:pt modelId="{5C6618A8-E74A-473F-B741-34216F09EAD5}" type="pres">
      <dgm:prSet presAssocID="{C46A6A0B-0956-4E8F-9E26-F7A4FB1DF56F}" presName="compositeA" presStyleCnt="0"/>
      <dgm:spPr/>
    </dgm:pt>
    <dgm:pt modelId="{735917C3-44F3-4A20-8429-59FC203D928E}" type="pres">
      <dgm:prSet presAssocID="{C46A6A0B-0956-4E8F-9E26-F7A4FB1DF56F}" presName="textA" presStyleLbl="revTx" presStyleIdx="0" presStyleCnt="3" custScaleX="54404" custScaleY="59944" custLinFactNeighborX="-25794" custLinFactNeighborY="3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88BE9-EA61-4121-A938-030D92535731}" type="pres">
      <dgm:prSet presAssocID="{C46A6A0B-0956-4E8F-9E26-F7A4FB1DF56F}" presName="circleA" presStyleLbl="node1" presStyleIdx="0" presStyleCnt="3" custScaleX="194294" custScaleY="202225" custLinFactX="1400000" custLinFactNeighborX="1435409" custLinFactNeighborY="41781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134D12D-D9CD-42E1-ACA9-9F657FFD10C6}" type="pres">
      <dgm:prSet presAssocID="{C46A6A0B-0956-4E8F-9E26-F7A4FB1DF56F}" presName="spaceA" presStyleCnt="0"/>
      <dgm:spPr/>
    </dgm:pt>
    <dgm:pt modelId="{81F523D0-17E8-4A15-8EF6-D7460DD8B8D6}" type="pres">
      <dgm:prSet presAssocID="{769C0EE0-10C9-4273-9212-60D853CD3C00}" presName="space" presStyleCnt="0"/>
      <dgm:spPr/>
    </dgm:pt>
    <dgm:pt modelId="{4417AAC9-4297-425A-920F-F6560FD51CE2}" type="pres">
      <dgm:prSet presAssocID="{2ABB1C25-638E-460B-B0E9-29209ED691D7}" presName="compositeB" presStyleCnt="0"/>
      <dgm:spPr/>
    </dgm:pt>
    <dgm:pt modelId="{8AB5BCD7-DA76-4052-8B97-06E5455ADF28}" type="pres">
      <dgm:prSet presAssocID="{2ABB1C25-638E-460B-B0E9-29209ED691D7}" presName="textB" presStyleLbl="revTx" presStyleIdx="1" presStyleCnt="3" custScaleY="77988" custLinFactY="95560" custLinFactNeighborX="-5819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2509B-BBF9-44D0-B34D-A0139AAE286C}" type="pres">
      <dgm:prSet presAssocID="{2ABB1C25-638E-460B-B0E9-29209ED691D7}" presName="circleB" presStyleLbl="node1" presStyleIdx="1" presStyleCnt="3" custLinFactX="332463" custLinFactY="190058" custLinFactNeighborX="400000" custLinFactNeighborY="200000"/>
      <dgm:spPr>
        <a:noFill/>
      </dgm:spPr>
    </dgm:pt>
    <dgm:pt modelId="{0E7E68D5-700D-426F-8A37-8E13313A1F0A}" type="pres">
      <dgm:prSet presAssocID="{2ABB1C25-638E-460B-B0E9-29209ED691D7}" presName="spaceB" presStyleCnt="0"/>
      <dgm:spPr/>
    </dgm:pt>
    <dgm:pt modelId="{B1B90231-0424-4FE0-B727-9C4AD3F7083A}" type="pres">
      <dgm:prSet presAssocID="{8A2C1351-28A3-4FA3-A83C-930473BAE997}" presName="space" presStyleCnt="0"/>
      <dgm:spPr/>
    </dgm:pt>
    <dgm:pt modelId="{CACD10D4-7591-42BB-92A5-7689512AFC07}" type="pres">
      <dgm:prSet presAssocID="{1C6DFF3D-ACE3-4DF1-B41B-8E2CFB6C4044}" presName="compositeA" presStyleCnt="0"/>
      <dgm:spPr/>
    </dgm:pt>
    <dgm:pt modelId="{55CA5EC7-5AAC-424C-9430-2730BF452B26}" type="pres">
      <dgm:prSet presAssocID="{1C6DFF3D-ACE3-4DF1-B41B-8E2CFB6C4044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BF9A9-3155-47B8-BFFF-FAAA5FA97055}" type="pres">
      <dgm:prSet presAssocID="{1C6DFF3D-ACE3-4DF1-B41B-8E2CFB6C4044}" presName="circleA" presStyleLbl="node1" presStyleIdx="2" presStyleCnt="3" custLinFactY="400000" custLinFactNeighborX="97128" custLinFactNeighborY="496849"/>
      <dgm:spPr>
        <a:noFill/>
      </dgm:spPr>
      <dgm:t>
        <a:bodyPr/>
        <a:lstStyle/>
        <a:p>
          <a:endParaRPr lang="en-US"/>
        </a:p>
      </dgm:t>
    </dgm:pt>
    <dgm:pt modelId="{D3991E64-344D-4ECF-B8AA-47FC649E4C75}" type="pres">
      <dgm:prSet presAssocID="{1C6DFF3D-ACE3-4DF1-B41B-8E2CFB6C4044}" presName="spaceA" presStyleCnt="0"/>
      <dgm:spPr/>
    </dgm:pt>
  </dgm:ptLst>
  <dgm:cxnLst>
    <dgm:cxn modelId="{503B33CE-8BEC-48F4-A894-F5ADF1C61C49}" type="presOf" srcId="{D4707A9C-FFA0-46B1-84D7-22913457052B}" destId="{80BB7FC1-C88F-4E2E-84B5-A4992168D448}" srcOrd="0" destOrd="0" presId="urn:microsoft.com/office/officeart/2005/8/layout/hProcess11"/>
    <dgm:cxn modelId="{8570C64C-C945-4CF0-B110-4FA888696173}" srcId="{D4707A9C-FFA0-46B1-84D7-22913457052B}" destId="{2ABB1C25-638E-460B-B0E9-29209ED691D7}" srcOrd="1" destOrd="0" parTransId="{802D8A77-4A54-4F2B-8558-A1EB795751D3}" sibTransId="{8A2C1351-28A3-4FA3-A83C-930473BAE997}"/>
    <dgm:cxn modelId="{1D1A8BCA-2E1B-4D46-81B4-A79D11CDA9D6}" type="presOf" srcId="{2ABB1C25-638E-460B-B0E9-29209ED691D7}" destId="{8AB5BCD7-DA76-4052-8B97-06E5455ADF28}" srcOrd="0" destOrd="0" presId="urn:microsoft.com/office/officeart/2005/8/layout/hProcess11"/>
    <dgm:cxn modelId="{C1B65C17-93B7-4F4E-89A0-909C663E1DA5}" type="presOf" srcId="{C46A6A0B-0956-4E8F-9E26-F7A4FB1DF56F}" destId="{735917C3-44F3-4A20-8429-59FC203D928E}" srcOrd="0" destOrd="0" presId="urn:microsoft.com/office/officeart/2005/8/layout/hProcess11"/>
    <dgm:cxn modelId="{C107C82A-8C4E-4E92-BA0E-27F77FA598AB}" srcId="{D4707A9C-FFA0-46B1-84D7-22913457052B}" destId="{1C6DFF3D-ACE3-4DF1-B41B-8E2CFB6C4044}" srcOrd="2" destOrd="0" parTransId="{31477C46-FAB0-4DCF-A599-B65228D72C78}" sibTransId="{D738852F-D488-4C7D-8B18-6E3B923FD21F}"/>
    <dgm:cxn modelId="{02428CB7-9C78-48B8-B8EB-3DC94B702581}" srcId="{D4707A9C-FFA0-46B1-84D7-22913457052B}" destId="{C46A6A0B-0956-4E8F-9E26-F7A4FB1DF56F}" srcOrd="0" destOrd="0" parTransId="{4D8C02E1-4E2C-416F-A19B-D9777A7A2571}" sibTransId="{769C0EE0-10C9-4273-9212-60D853CD3C00}"/>
    <dgm:cxn modelId="{CD9E33F0-1AB4-4AD0-9A92-E5E089F16C4D}" type="presOf" srcId="{1C6DFF3D-ACE3-4DF1-B41B-8E2CFB6C4044}" destId="{55CA5EC7-5AAC-424C-9430-2730BF452B26}" srcOrd="0" destOrd="0" presId="urn:microsoft.com/office/officeart/2005/8/layout/hProcess11"/>
    <dgm:cxn modelId="{5DAAB937-EADF-4AFF-A474-1FCBBF2151C1}" type="presParOf" srcId="{80BB7FC1-C88F-4E2E-84B5-A4992168D448}" destId="{DF80FAAC-3FA3-4D97-A27E-6535FF5694BF}" srcOrd="0" destOrd="0" presId="urn:microsoft.com/office/officeart/2005/8/layout/hProcess11"/>
    <dgm:cxn modelId="{5DE05056-6DE6-49DB-A0FC-AD30890E415A}" type="presParOf" srcId="{80BB7FC1-C88F-4E2E-84B5-A4992168D448}" destId="{1C459575-AEC5-4A20-A1D1-7B50AF42CF7F}" srcOrd="1" destOrd="0" presId="urn:microsoft.com/office/officeart/2005/8/layout/hProcess11"/>
    <dgm:cxn modelId="{4317A1BC-6CB4-4B58-A37D-78DCBE14E97C}" type="presParOf" srcId="{1C459575-AEC5-4A20-A1D1-7B50AF42CF7F}" destId="{5C6618A8-E74A-473F-B741-34216F09EAD5}" srcOrd="0" destOrd="0" presId="urn:microsoft.com/office/officeart/2005/8/layout/hProcess11"/>
    <dgm:cxn modelId="{606BD173-47B2-443E-AB69-A82EDB4D35EE}" type="presParOf" srcId="{5C6618A8-E74A-473F-B741-34216F09EAD5}" destId="{735917C3-44F3-4A20-8429-59FC203D928E}" srcOrd="0" destOrd="0" presId="urn:microsoft.com/office/officeart/2005/8/layout/hProcess11"/>
    <dgm:cxn modelId="{81ECC8F5-91DB-4D81-A731-5C013B314CD5}" type="presParOf" srcId="{5C6618A8-E74A-473F-B741-34216F09EAD5}" destId="{6E488BE9-EA61-4121-A938-030D92535731}" srcOrd="1" destOrd="0" presId="urn:microsoft.com/office/officeart/2005/8/layout/hProcess11"/>
    <dgm:cxn modelId="{DB84B475-9DF9-4ADC-B85D-7E9E4C30AF26}" type="presParOf" srcId="{5C6618A8-E74A-473F-B741-34216F09EAD5}" destId="{E134D12D-D9CD-42E1-ACA9-9F657FFD10C6}" srcOrd="2" destOrd="0" presId="urn:microsoft.com/office/officeart/2005/8/layout/hProcess11"/>
    <dgm:cxn modelId="{E9C05B1A-BC20-4202-922C-EE3346977465}" type="presParOf" srcId="{1C459575-AEC5-4A20-A1D1-7B50AF42CF7F}" destId="{81F523D0-17E8-4A15-8EF6-D7460DD8B8D6}" srcOrd="1" destOrd="0" presId="urn:microsoft.com/office/officeart/2005/8/layout/hProcess11"/>
    <dgm:cxn modelId="{B934BA20-61EA-4F6A-B2D7-1B46EF468762}" type="presParOf" srcId="{1C459575-AEC5-4A20-A1D1-7B50AF42CF7F}" destId="{4417AAC9-4297-425A-920F-F6560FD51CE2}" srcOrd="2" destOrd="0" presId="urn:microsoft.com/office/officeart/2005/8/layout/hProcess11"/>
    <dgm:cxn modelId="{15396AD0-1B5D-4EE5-A05D-4E1AFED5222C}" type="presParOf" srcId="{4417AAC9-4297-425A-920F-F6560FD51CE2}" destId="{8AB5BCD7-DA76-4052-8B97-06E5455ADF28}" srcOrd="0" destOrd="0" presId="urn:microsoft.com/office/officeart/2005/8/layout/hProcess11"/>
    <dgm:cxn modelId="{F5615E08-2169-4E14-87C8-D1DDF0393E74}" type="presParOf" srcId="{4417AAC9-4297-425A-920F-F6560FD51CE2}" destId="{9022509B-BBF9-44D0-B34D-A0139AAE286C}" srcOrd="1" destOrd="0" presId="urn:microsoft.com/office/officeart/2005/8/layout/hProcess11"/>
    <dgm:cxn modelId="{5AC287D8-828D-4C0F-9217-E5749D693636}" type="presParOf" srcId="{4417AAC9-4297-425A-920F-F6560FD51CE2}" destId="{0E7E68D5-700D-426F-8A37-8E13313A1F0A}" srcOrd="2" destOrd="0" presId="urn:microsoft.com/office/officeart/2005/8/layout/hProcess11"/>
    <dgm:cxn modelId="{7EB9932B-599A-4DB6-B154-ADAA34AE663E}" type="presParOf" srcId="{1C459575-AEC5-4A20-A1D1-7B50AF42CF7F}" destId="{B1B90231-0424-4FE0-B727-9C4AD3F7083A}" srcOrd="3" destOrd="0" presId="urn:microsoft.com/office/officeart/2005/8/layout/hProcess11"/>
    <dgm:cxn modelId="{4E0E2978-D1FD-446E-A8D6-56B84F12306C}" type="presParOf" srcId="{1C459575-AEC5-4A20-A1D1-7B50AF42CF7F}" destId="{CACD10D4-7591-42BB-92A5-7689512AFC07}" srcOrd="4" destOrd="0" presId="urn:microsoft.com/office/officeart/2005/8/layout/hProcess11"/>
    <dgm:cxn modelId="{D0577651-F4E8-4C7B-BC45-9042BC39EF06}" type="presParOf" srcId="{CACD10D4-7591-42BB-92A5-7689512AFC07}" destId="{55CA5EC7-5AAC-424C-9430-2730BF452B26}" srcOrd="0" destOrd="0" presId="urn:microsoft.com/office/officeart/2005/8/layout/hProcess11"/>
    <dgm:cxn modelId="{1D614EA3-8CEB-496C-A1DB-978347823379}" type="presParOf" srcId="{CACD10D4-7591-42BB-92A5-7689512AFC07}" destId="{01BBF9A9-3155-47B8-BFFF-FAAA5FA97055}" srcOrd="1" destOrd="0" presId="urn:microsoft.com/office/officeart/2005/8/layout/hProcess11"/>
    <dgm:cxn modelId="{522BC939-D4E9-49E3-B053-A575FDD04A05}" type="presParOf" srcId="{CACD10D4-7591-42BB-92A5-7689512AFC07}" destId="{D3991E64-344D-4ECF-B8AA-47FC649E4C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720080"/>
          <a:ext cx="8229600" cy="769637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380995"/>
          <a:ext cx="1298572" cy="52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380995"/>
        <a:ext cx="1298572" cy="529856"/>
      </dsp:txXfrm>
    </dsp:sp>
    <dsp:sp modelId="{6E488BE9-EA61-4121-A938-030D92535731}">
      <dsp:nvSpPr>
        <dsp:cNvPr id="0" name=""/>
        <dsp:cNvSpPr/>
      </dsp:nvSpPr>
      <dsp:spPr>
        <a:xfrm>
          <a:off x="7248077" y="885273"/>
          <a:ext cx="429350" cy="446876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1120783" y="1520447"/>
          <a:ext cx="2386905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120783" y="1520447"/>
        <a:ext cx="2386905" cy="689351"/>
      </dsp:txXfrm>
    </dsp:sp>
    <dsp:sp modelId="{9022509B-BBF9-44D0-B34D-A0139AAE286C}">
      <dsp:nvSpPr>
        <dsp:cNvPr id="0" name=""/>
        <dsp:cNvSpPr/>
      </dsp:nvSpPr>
      <dsp:spPr>
        <a:xfrm>
          <a:off x="5211426" y="1905001"/>
          <a:ext cx="220979" cy="220979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5EC7-5AAC-424C-9430-2730BF452B26}">
      <dsp:nvSpPr>
        <dsp:cNvPr id="0" name=""/>
        <dsp:cNvSpPr/>
      </dsp:nvSpPr>
      <dsp:spPr>
        <a:xfrm>
          <a:off x="5016118" y="0"/>
          <a:ext cx="2386905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5016118" y="0"/>
        <a:ext cx="2386905" cy="883919"/>
      </dsp:txXfrm>
    </dsp:sp>
    <dsp:sp modelId="{01BBF9A9-3155-47B8-BFFF-FAAA5FA97055}">
      <dsp:nvSpPr>
        <dsp:cNvPr id="0" name=""/>
        <dsp:cNvSpPr/>
      </dsp:nvSpPr>
      <dsp:spPr>
        <a:xfrm>
          <a:off x="6313714" y="1988819"/>
          <a:ext cx="220979" cy="220979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838198"/>
          <a:ext cx="8229600" cy="533401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380995"/>
          <a:ext cx="1298572" cy="52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380995"/>
        <a:ext cx="1298572" cy="529856"/>
      </dsp:txXfrm>
    </dsp:sp>
    <dsp:sp modelId="{6E488BE9-EA61-4121-A938-030D92535731}">
      <dsp:nvSpPr>
        <dsp:cNvPr id="0" name=""/>
        <dsp:cNvSpPr/>
      </dsp:nvSpPr>
      <dsp:spPr>
        <a:xfrm>
          <a:off x="5529625" y="839768"/>
          <a:ext cx="429350" cy="44687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1120783" y="1520447"/>
          <a:ext cx="2386905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120783" y="1520447"/>
        <a:ext cx="2386905" cy="689351"/>
      </dsp:txXfrm>
    </dsp:sp>
    <dsp:sp modelId="{9022509B-BBF9-44D0-B34D-A0139AAE286C}">
      <dsp:nvSpPr>
        <dsp:cNvPr id="0" name=""/>
        <dsp:cNvSpPr/>
      </dsp:nvSpPr>
      <dsp:spPr>
        <a:xfrm>
          <a:off x="5211426" y="1905001"/>
          <a:ext cx="220979" cy="220979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5EC7-5AAC-424C-9430-2730BF452B26}">
      <dsp:nvSpPr>
        <dsp:cNvPr id="0" name=""/>
        <dsp:cNvSpPr/>
      </dsp:nvSpPr>
      <dsp:spPr>
        <a:xfrm>
          <a:off x="5016118" y="0"/>
          <a:ext cx="2386905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5016118" y="0"/>
        <a:ext cx="2386905" cy="883919"/>
      </dsp:txXfrm>
    </dsp:sp>
    <dsp:sp modelId="{01BBF9A9-3155-47B8-BFFF-FAAA5FA97055}">
      <dsp:nvSpPr>
        <dsp:cNvPr id="0" name=""/>
        <dsp:cNvSpPr/>
      </dsp:nvSpPr>
      <dsp:spPr>
        <a:xfrm>
          <a:off x="6313714" y="1988819"/>
          <a:ext cx="220979" cy="220979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838198"/>
          <a:ext cx="8229600" cy="533401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380995"/>
          <a:ext cx="1298572" cy="52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380995"/>
        <a:ext cx="1298572" cy="529856"/>
      </dsp:txXfrm>
    </dsp:sp>
    <dsp:sp modelId="{6E488BE9-EA61-4121-A938-030D92535731}">
      <dsp:nvSpPr>
        <dsp:cNvPr id="0" name=""/>
        <dsp:cNvSpPr/>
      </dsp:nvSpPr>
      <dsp:spPr>
        <a:xfrm>
          <a:off x="7248077" y="885273"/>
          <a:ext cx="429350" cy="44687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1120783" y="1520447"/>
          <a:ext cx="2386905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120783" y="1520447"/>
        <a:ext cx="2386905" cy="689351"/>
      </dsp:txXfrm>
    </dsp:sp>
    <dsp:sp modelId="{9022509B-BBF9-44D0-B34D-A0139AAE286C}">
      <dsp:nvSpPr>
        <dsp:cNvPr id="0" name=""/>
        <dsp:cNvSpPr/>
      </dsp:nvSpPr>
      <dsp:spPr>
        <a:xfrm>
          <a:off x="5211426" y="1905001"/>
          <a:ext cx="220979" cy="220979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5EC7-5AAC-424C-9430-2730BF452B26}">
      <dsp:nvSpPr>
        <dsp:cNvPr id="0" name=""/>
        <dsp:cNvSpPr/>
      </dsp:nvSpPr>
      <dsp:spPr>
        <a:xfrm>
          <a:off x="5016118" y="0"/>
          <a:ext cx="2386905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5016118" y="0"/>
        <a:ext cx="2386905" cy="883919"/>
      </dsp:txXfrm>
    </dsp:sp>
    <dsp:sp modelId="{01BBF9A9-3155-47B8-BFFF-FAAA5FA97055}">
      <dsp:nvSpPr>
        <dsp:cNvPr id="0" name=""/>
        <dsp:cNvSpPr/>
      </dsp:nvSpPr>
      <dsp:spPr>
        <a:xfrm>
          <a:off x="6313714" y="1988819"/>
          <a:ext cx="220979" cy="220979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838198"/>
          <a:ext cx="8229600" cy="533401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380995"/>
          <a:ext cx="1298572" cy="52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380995"/>
        <a:ext cx="1298572" cy="529856"/>
      </dsp:txXfrm>
    </dsp:sp>
    <dsp:sp modelId="{6E488BE9-EA61-4121-A938-030D92535731}">
      <dsp:nvSpPr>
        <dsp:cNvPr id="0" name=""/>
        <dsp:cNvSpPr/>
      </dsp:nvSpPr>
      <dsp:spPr>
        <a:xfrm>
          <a:off x="2010226" y="847341"/>
          <a:ext cx="429350" cy="44687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1120783" y="1520447"/>
          <a:ext cx="2386905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120783" y="1520447"/>
        <a:ext cx="2386905" cy="689351"/>
      </dsp:txXfrm>
    </dsp:sp>
    <dsp:sp modelId="{9022509B-BBF9-44D0-B34D-A0139AAE286C}">
      <dsp:nvSpPr>
        <dsp:cNvPr id="0" name=""/>
        <dsp:cNvSpPr/>
      </dsp:nvSpPr>
      <dsp:spPr>
        <a:xfrm>
          <a:off x="5211426" y="1905001"/>
          <a:ext cx="220979" cy="220979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5EC7-5AAC-424C-9430-2730BF452B26}">
      <dsp:nvSpPr>
        <dsp:cNvPr id="0" name=""/>
        <dsp:cNvSpPr/>
      </dsp:nvSpPr>
      <dsp:spPr>
        <a:xfrm>
          <a:off x="5016118" y="0"/>
          <a:ext cx="2386905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5016118" y="0"/>
        <a:ext cx="2386905" cy="883919"/>
      </dsp:txXfrm>
    </dsp:sp>
    <dsp:sp modelId="{01BBF9A9-3155-47B8-BFFF-FAAA5FA97055}">
      <dsp:nvSpPr>
        <dsp:cNvPr id="0" name=""/>
        <dsp:cNvSpPr/>
      </dsp:nvSpPr>
      <dsp:spPr>
        <a:xfrm>
          <a:off x="6313714" y="1988819"/>
          <a:ext cx="220979" cy="220979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838198"/>
          <a:ext cx="8229600" cy="533401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380995"/>
          <a:ext cx="1298572" cy="52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380995"/>
        <a:ext cx="1298572" cy="529856"/>
      </dsp:txXfrm>
    </dsp:sp>
    <dsp:sp modelId="{6E488BE9-EA61-4121-A938-030D92535731}">
      <dsp:nvSpPr>
        <dsp:cNvPr id="0" name=""/>
        <dsp:cNvSpPr/>
      </dsp:nvSpPr>
      <dsp:spPr>
        <a:xfrm>
          <a:off x="826132" y="837667"/>
          <a:ext cx="429350" cy="44687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1120783" y="1520447"/>
          <a:ext cx="2386905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120783" y="1520447"/>
        <a:ext cx="2386905" cy="689351"/>
      </dsp:txXfrm>
    </dsp:sp>
    <dsp:sp modelId="{9022509B-BBF9-44D0-B34D-A0139AAE286C}">
      <dsp:nvSpPr>
        <dsp:cNvPr id="0" name=""/>
        <dsp:cNvSpPr/>
      </dsp:nvSpPr>
      <dsp:spPr>
        <a:xfrm>
          <a:off x="5211426" y="1905001"/>
          <a:ext cx="220979" cy="220979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5EC7-5AAC-424C-9430-2730BF452B26}">
      <dsp:nvSpPr>
        <dsp:cNvPr id="0" name=""/>
        <dsp:cNvSpPr/>
      </dsp:nvSpPr>
      <dsp:spPr>
        <a:xfrm>
          <a:off x="5016118" y="0"/>
          <a:ext cx="2386905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5016118" y="0"/>
        <a:ext cx="2386905" cy="883919"/>
      </dsp:txXfrm>
    </dsp:sp>
    <dsp:sp modelId="{01BBF9A9-3155-47B8-BFFF-FAAA5FA97055}">
      <dsp:nvSpPr>
        <dsp:cNvPr id="0" name=""/>
        <dsp:cNvSpPr/>
      </dsp:nvSpPr>
      <dsp:spPr>
        <a:xfrm>
          <a:off x="6313714" y="1988819"/>
          <a:ext cx="220979" cy="220979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0FAAC-3FA3-4D97-A27E-6535FF5694BF}">
      <dsp:nvSpPr>
        <dsp:cNvPr id="0" name=""/>
        <dsp:cNvSpPr/>
      </dsp:nvSpPr>
      <dsp:spPr>
        <a:xfrm>
          <a:off x="0" y="838198"/>
          <a:ext cx="8229600" cy="533401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17C3-44F3-4A20-8429-59FC203D928E}">
      <dsp:nvSpPr>
        <dsp:cNvPr id="0" name=""/>
        <dsp:cNvSpPr/>
      </dsp:nvSpPr>
      <dsp:spPr>
        <a:xfrm>
          <a:off x="0" y="380995"/>
          <a:ext cx="1298572" cy="52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0" y="380995"/>
        <a:ext cx="1298572" cy="529856"/>
      </dsp:txXfrm>
    </dsp:sp>
    <dsp:sp modelId="{6E488BE9-EA61-4121-A938-030D92535731}">
      <dsp:nvSpPr>
        <dsp:cNvPr id="0" name=""/>
        <dsp:cNvSpPr/>
      </dsp:nvSpPr>
      <dsp:spPr>
        <a:xfrm>
          <a:off x="7248077" y="885273"/>
          <a:ext cx="429350" cy="44687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BCD7-DA76-4052-8B97-06E5455ADF28}">
      <dsp:nvSpPr>
        <dsp:cNvPr id="0" name=""/>
        <dsp:cNvSpPr/>
      </dsp:nvSpPr>
      <dsp:spPr>
        <a:xfrm>
          <a:off x="1120783" y="1520447"/>
          <a:ext cx="2386905" cy="68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120783" y="1520447"/>
        <a:ext cx="2386905" cy="689351"/>
      </dsp:txXfrm>
    </dsp:sp>
    <dsp:sp modelId="{9022509B-BBF9-44D0-B34D-A0139AAE286C}">
      <dsp:nvSpPr>
        <dsp:cNvPr id="0" name=""/>
        <dsp:cNvSpPr/>
      </dsp:nvSpPr>
      <dsp:spPr>
        <a:xfrm>
          <a:off x="5211426" y="1905001"/>
          <a:ext cx="220979" cy="220979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5EC7-5AAC-424C-9430-2730BF452B26}">
      <dsp:nvSpPr>
        <dsp:cNvPr id="0" name=""/>
        <dsp:cNvSpPr/>
      </dsp:nvSpPr>
      <dsp:spPr>
        <a:xfrm>
          <a:off x="5016118" y="0"/>
          <a:ext cx="2386905" cy="8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5016118" y="0"/>
        <a:ext cx="2386905" cy="883919"/>
      </dsp:txXfrm>
    </dsp:sp>
    <dsp:sp modelId="{01BBF9A9-3155-47B8-BFFF-FAAA5FA97055}">
      <dsp:nvSpPr>
        <dsp:cNvPr id="0" name=""/>
        <dsp:cNvSpPr/>
      </dsp:nvSpPr>
      <dsp:spPr>
        <a:xfrm>
          <a:off x="6313714" y="1988819"/>
          <a:ext cx="220979" cy="220979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A21EC-EB26-4C04-A12D-0C7030055477}" type="datetimeFigureOut">
              <a:rPr lang="en-SG" smtClean="0"/>
              <a:t>1/10/2013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21C7-69D7-43CA-8ADF-CBA0A9AA31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544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Supervisor</a:t>
            </a:r>
            <a:r>
              <a:rPr lang="en-SG" baseline="0" dirty="0" smtClean="0"/>
              <a:t> meetings: </a:t>
            </a:r>
            <a:r>
              <a:rPr lang="en-SG" dirty="0" smtClean="0"/>
              <a:t>Adjust the</a:t>
            </a:r>
            <a:r>
              <a:rPr lang="en-SG" baseline="0" dirty="0" smtClean="0"/>
              <a:t> arrows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521C7-69D7-43CA-8ADF-CBA0A9AA319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954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521C7-69D7-43CA-8ADF-CBA0A9AA319B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89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3EC3-A554-41F8-9170-417569DEF1CA}" type="datetimeFigureOut">
              <a:rPr lang="en-SG" smtClean="0"/>
              <a:t>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D7D0-F084-4337-A022-B76493B4C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37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3EC3-A554-41F8-9170-417569DEF1CA}" type="datetimeFigureOut">
              <a:rPr lang="en-SG" smtClean="0"/>
              <a:t>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D7D0-F084-4337-A022-B76493B4C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12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3EC3-A554-41F8-9170-417569DEF1CA}" type="datetimeFigureOut">
              <a:rPr lang="en-SG" smtClean="0"/>
              <a:t>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D7D0-F084-4337-A022-B76493B4C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78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3EC3-A554-41F8-9170-417569DEF1CA}" type="datetimeFigureOut">
              <a:rPr lang="en-SG" smtClean="0"/>
              <a:t>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D7D0-F084-4337-A022-B76493B4C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641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3EC3-A554-41F8-9170-417569DEF1CA}" type="datetimeFigureOut">
              <a:rPr lang="en-SG" smtClean="0"/>
              <a:t>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D7D0-F084-4337-A022-B76493B4C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000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3EC3-A554-41F8-9170-417569DEF1CA}" type="datetimeFigureOut">
              <a:rPr lang="en-SG" smtClean="0"/>
              <a:t>1/10/2013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D7D0-F084-4337-A022-B76493B4C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23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3EC3-A554-41F8-9170-417569DEF1CA}" type="datetimeFigureOut">
              <a:rPr lang="en-SG" smtClean="0"/>
              <a:t>1/10/2013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D7D0-F084-4337-A022-B76493B4C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16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3EC3-A554-41F8-9170-417569DEF1CA}" type="datetimeFigureOut">
              <a:rPr lang="en-SG" smtClean="0"/>
              <a:t>1/10/2013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D7D0-F084-4337-A022-B76493B4C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915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3EC3-A554-41F8-9170-417569DEF1CA}" type="datetimeFigureOut">
              <a:rPr lang="en-SG" smtClean="0"/>
              <a:t>1/10/2013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D7D0-F084-4337-A022-B76493B4C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21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3EC3-A554-41F8-9170-417569DEF1CA}" type="datetimeFigureOut">
              <a:rPr lang="en-SG" smtClean="0"/>
              <a:t>1/10/2013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D7D0-F084-4337-A022-B76493B4C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046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3EC3-A554-41F8-9170-417569DEF1CA}" type="datetimeFigureOut">
              <a:rPr lang="en-SG" smtClean="0"/>
              <a:t>1/10/2013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D7D0-F084-4337-A022-B76493B4C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283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3EC3-A554-41F8-9170-417569DEF1CA}" type="datetimeFigureOut">
              <a:rPr lang="en-SG" smtClean="0"/>
              <a:t>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9D7D0-F084-4337-A022-B76493B4C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28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51122"/>
            <a:ext cx="12192000" cy="1653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a typeface="Ebrima" panose="02000000000000000000" pitchFamily="2" charset="0"/>
                <a:cs typeface="Ebrima" panose="02000000000000000000" pitchFamily="2" charset="0"/>
              </a:rPr>
              <a:t>PM REVIEW</a:t>
            </a:r>
            <a:endParaRPr lang="en-US" sz="8000" b="1" dirty="0">
              <a:solidFill>
                <a:schemeClr val="bg1"/>
              </a:solidFill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06" y="4383314"/>
            <a:ext cx="1844883" cy="1896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177" y="4383314"/>
            <a:ext cx="1844883" cy="18963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548" y="4383314"/>
            <a:ext cx="1844883" cy="18963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919" y="4383314"/>
            <a:ext cx="1844883" cy="18963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290" y="4383314"/>
            <a:ext cx="1844883" cy="18963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46719" y="828450"/>
            <a:ext cx="9432540" cy="1356557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Times New Roman" panose="02020603050405020304" pitchFamily="18" charset="0"/>
              </a:rPr>
              <a:t>G1 T3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0529" y="5898056"/>
            <a:ext cx="96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YUNING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3522987" y="5890801"/>
            <a:ext cx="96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KEVIN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5562243" y="5883547"/>
            <a:ext cx="10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NYEIN SU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7659556" y="5890806"/>
            <a:ext cx="11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NICHOLAS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9858469" y="5883552"/>
            <a:ext cx="11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ZACHERY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37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2227" y="1470075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1473199" y="1382993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1429657" y="1382992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1357087" y="1324937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1299031" y="1266881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1262743" y="1216079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35498" y="1216079"/>
            <a:ext cx="7886700" cy="1325563"/>
          </a:xfrm>
        </p:spPr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Iteration #1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026826"/>
              </p:ext>
            </p:extLst>
          </p:nvPr>
        </p:nvGraphicFramePr>
        <p:xfrm>
          <a:off x="1836056" y="2632754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55344"/>
              </p:ext>
            </p:extLst>
          </p:nvPr>
        </p:nvGraphicFramePr>
        <p:xfrm>
          <a:off x="1665750" y="4219078"/>
          <a:ext cx="8426196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732"/>
                <a:gridCol w="2808732"/>
                <a:gridCol w="2808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Wk-3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Wk-4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 smtClean="0"/>
                        <a:t>Wk-5</a:t>
                      </a:r>
                      <a:endParaRPr lang="en-US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638488" y="5009018"/>
            <a:ext cx="80114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			</a:t>
            </a:r>
            <a:r>
              <a:rPr lang="en-US" sz="2800" b="1" dirty="0" smtClean="0"/>
              <a:t>#1</a:t>
            </a:r>
          </a:p>
          <a:p>
            <a:r>
              <a:rPr lang="en-US" sz="2800" b="1" dirty="0" smtClean="0"/>
              <a:t>Project Management</a:t>
            </a:r>
          </a:p>
          <a:p>
            <a:r>
              <a:rPr lang="en-US" sz="2800" b="1" dirty="0" smtClean="0"/>
              <a:t>Application Design(Use Cases, Diagrams, Wireframe)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878848" y="3532854"/>
            <a:ext cx="0" cy="3600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531255" y="1412021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1473199" y="1382993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1415143" y="1324937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1328059" y="1281395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1270003" y="1172439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35498" y="1216079"/>
            <a:ext cx="7886700" cy="1325563"/>
          </a:xfrm>
        </p:spPr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Iteration #2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719009"/>
              </p:ext>
            </p:extLst>
          </p:nvPr>
        </p:nvGraphicFramePr>
        <p:xfrm>
          <a:off x="2344057" y="2632754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99716"/>
              </p:ext>
            </p:extLst>
          </p:nvPr>
        </p:nvGraphicFramePr>
        <p:xfrm>
          <a:off x="2267856" y="4144922"/>
          <a:ext cx="719419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8065"/>
                <a:gridCol w="2398065"/>
                <a:gridCol w="23980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Wk-5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Wk-6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Wk-7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712172" y="5009018"/>
            <a:ext cx="62458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 </a:t>
            </a:r>
            <a:r>
              <a:rPr lang="en-US" sz="2800" b="1" dirty="0" smtClean="0"/>
              <a:t>       #</a:t>
            </a:r>
            <a:r>
              <a:rPr lang="en-US" sz="2800" b="1" dirty="0"/>
              <a:t>2</a:t>
            </a:r>
          </a:p>
          <a:p>
            <a:r>
              <a:rPr lang="en-US" sz="2800" b="1" dirty="0"/>
              <a:t>Bootstrapping without JSON  Validation  </a:t>
            </a:r>
          </a:p>
          <a:p>
            <a:r>
              <a:rPr lang="en-US" sz="2800" b="1" dirty="0"/>
              <a:t>CRUD Functionalities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12135" y="2759640"/>
            <a:ext cx="1254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Supervisor </a:t>
            </a:r>
          </a:p>
          <a:p>
            <a:r>
              <a:rPr lang="en-US" b="1" dirty="0" smtClean="0"/>
              <a:t>Meeting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525458" y="3559358"/>
            <a:ext cx="0" cy="3600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957984" y="3559358"/>
            <a:ext cx="0" cy="3600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822198" y="3470422"/>
            <a:ext cx="429350" cy="4468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TextBox 29"/>
          <p:cNvSpPr txBox="1"/>
          <p:nvPr/>
        </p:nvSpPr>
        <p:spPr>
          <a:xfrm>
            <a:off x="9314755" y="2901910"/>
            <a:ext cx="12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PM Review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74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886857" y="1361223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1850570" y="1310423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1792514" y="1252366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1727198" y="1216079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35498" y="1216079"/>
            <a:ext cx="7886700" cy="1325563"/>
          </a:xfrm>
        </p:spPr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Iteration #3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644318"/>
              </p:ext>
            </p:extLst>
          </p:nvPr>
        </p:nvGraphicFramePr>
        <p:xfrm>
          <a:off x="2721429" y="2545668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58673"/>
              </p:ext>
            </p:extLst>
          </p:nvPr>
        </p:nvGraphicFramePr>
        <p:xfrm>
          <a:off x="2645229" y="4057836"/>
          <a:ext cx="8426196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732"/>
                <a:gridCol w="2808732"/>
                <a:gridCol w="2808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Wk-8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 smtClean="0"/>
                        <a:t>Wk-9</a:t>
                      </a:r>
                      <a:endParaRPr lang="en-US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80859" y="4693332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#3</a:t>
            </a:r>
            <a:endParaRPr lang="en-US" sz="2800" b="1" dirty="0"/>
          </a:p>
          <a:p>
            <a:pPr algn="ctr"/>
            <a:r>
              <a:rPr lang="en-US" sz="2800" b="1" dirty="0"/>
              <a:t>Functionalities (Admin)</a:t>
            </a:r>
          </a:p>
          <a:p>
            <a:pPr algn="ctr"/>
            <a:r>
              <a:rPr lang="en-US" sz="2800" b="1" dirty="0" smtClean="0"/>
              <a:t>Basic User </a:t>
            </a:r>
            <a:r>
              <a:rPr lang="en-US" sz="2800" b="1" dirty="0"/>
              <a:t>Interface</a:t>
            </a:r>
          </a:p>
          <a:p>
            <a:pPr algn="ctr"/>
            <a:r>
              <a:rPr lang="en-US" sz="2800" b="1" dirty="0"/>
              <a:t>JSON Web Service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72533" y="2654550"/>
            <a:ext cx="1254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Supervisor </a:t>
            </a:r>
          </a:p>
          <a:p>
            <a:r>
              <a:rPr lang="en-US" b="1" dirty="0" smtClean="0"/>
              <a:t>Meeting</a:t>
            </a:r>
            <a:endParaRPr lang="en-US" b="1" dirty="0"/>
          </a:p>
        </p:txBody>
      </p:sp>
      <p:sp>
        <p:nvSpPr>
          <p:cNvPr id="2" name="Rounded Rectangle 1"/>
          <p:cNvSpPr/>
          <p:nvPr/>
        </p:nvSpPr>
        <p:spPr>
          <a:xfrm>
            <a:off x="8454887" y="5274365"/>
            <a:ext cx="2557670" cy="9011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000" dirty="0" smtClean="0">
                <a:latin typeface="Bebas Neue" panose="020B0606020202050201" pitchFamily="34" charset="0"/>
              </a:rPr>
              <a:t>Recess Week</a:t>
            </a:r>
            <a:endParaRPr lang="en-SG" sz="30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886857" y="1361223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1850570" y="1310423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1792514" y="1252366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1727198" y="1216079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35498" y="1216079"/>
            <a:ext cx="7886700" cy="1325563"/>
          </a:xfrm>
        </p:spPr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Iteration #4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87307"/>
              </p:ext>
            </p:extLst>
          </p:nvPr>
        </p:nvGraphicFramePr>
        <p:xfrm>
          <a:off x="2721429" y="2240868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07919"/>
              </p:ext>
            </p:extLst>
          </p:nvPr>
        </p:nvGraphicFramePr>
        <p:xfrm>
          <a:off x="2645229" y="3753036"/>
          <a:ext cx="8426196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732"/>
                <a:gridCol w="2808732"/>
                <a:gridCol w="2808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Wk-9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Wk-11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634889" y="4295768"/>
            <a:ext cx="6290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#4</a:t>
            </a:r>
            <a:endParaRPr lang="en-US" sz="2800" b="1" dirty="0"/>
          </a:p>
          <a:p>
            <a:pPr algn="ctr"/>
            <a:r>
              <a:rPr lang="en-US" sz="2800" b="1" dirty="0" smtClean="0"/>
              <a:t>Round and bidding Logic (2 Parts)</a:t>
            </a:r>
            <a:endParaRPr lang="en-US" sz="2800" b="1" dirty="0"/>
          </a:p>
          <a:p>
            <a:pPr algn="ctr"/>
            <a:r>
              <a:rPr lang="en-US" sz="2800" b="1" dirty="0" smtClean="0"/>
              <a:t>User Interface</a:t>
            </a:r>
          </a:p>
          <a:p>
            <a:pPr algn="ctr"/>
            <a:r>
              <a:rPr lang="en-US" sz="2800" b="1" dirty="0" smtClean="0"/>
              <a:t>Post Heuristics Improvement</a:t>
            </a:r>
            <a:endParaRPr lang="en-US" sz="2800" b="1" dirty="0"/>
          </a:p>
          <a:p>
            <a:pPr algn="ctr"/>
            <a:r>
              <a:rPr lang="en-US" sz="2800" b="1" dirty="0" smtClean="0"/>
              <a:t>Integration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80859" y="2576318"/>
            <a:ext cx="111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Heuristics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23723" y="3737113"/>
            <a:ext cx="1537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Wk-10</a:t>
            </a:r>
            <a:endParaRPr lang="en-US" sz="3200" b="1" dirty="0"/>
          </a:p>
          <a:p>
            <a:endParaRPr lang="en-SG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492867" y="3175045"/>
            <a:ext cx="0" cy="3600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8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785256" y="1375736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1705427" y="1295909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35498" y="1216079"/>
            <a:ext cx="7886700" cy="1325563"/>
          </a:xfrm>
        </p:spPr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Iteration #5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2569" y="4628724"/>
            <a:ext cx="34365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#5</a:t>
            </a:r>
            <a:endParaRPr lang="en-US" sz="3200" b="1" dirty="0"/>
          </a:p>
          <a:p>
            <a:pPr algn="ctr"/>
            <a:r>
              <a:rPr lang="en-US" sz="3200" b="1" dirty="0" smtClean="0"/>
              <a:t>Internal UAT</a:t>
            </a:r>
          </a:p>
          <a:p>
            <a:pPr algn="ctr"/>
            <a:r>
              <a:rPr lang="en-US" sz="3200" b="1" dirty="0" smtClean="0"/>
              <a:t>Enhancement of UI</a:t>
            </a:r>
          </a:p>
          <a:p>
            <a:pPr algn="ctr"/>
            <a:endParaRPr lang="en-US" sz="2400" b="1" dirty="0"/>
          </a:p>
        </p:txBody>
      </p:sp>
      <p:graphicFrame>
        <p:nvGraphicFramePr>
          <p:cNvPr id="2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890558"/>
              </p:ext>
            </p:extLst>
          </p:nvPr>
        </p:nvGraphicFramePr>
        <p:xfrm>
          <a:off x="2344057" y="2632754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19012"/>
              </p:ext>
            </p:extLst>
          </p:nvPr>
        </p:nvGraphicFramePr>
        <p:xfrm>
          <a:off x="2267856" y="4144922"/>
          <a:ext cx="719419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8065"/>
                <a:gridCol w="2398065"/>
                <a:gridCol w="23980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Wk-11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Wk-12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Wk-13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26598" y="3077983"/>
            <a:ext cx="5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UAT</a:t>
            </a:r>
            <a:endParaRPr lang="en-US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525458" y="3559358"/>
            <a:ext cx="0" cy="3600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957984" y="3559358"/>
            <a:ext cx="0" cy="3600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58352" y="3021277"/>
            <a:ext cx="20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Supervisor Meeting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6812371" y="3484936"/>
            <a:ext cx="429350" cy="4468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686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705427" y="1295909"/>
            <a:ext cx="9419771" cy="527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35498" y="1216079"/>
            <a:ext cx="7886700" cy="1325563"/>
          </a:xfrm>
        </p:spPr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Iteration #6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12316"/>
              </p:ext>
            </p:extLst>
          </p:nvPr>
        </p:nvGraphicFramePr>
        <p:xfrm>
          <a:off x="2403378" y="2545668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8476"/>
              </p:ext>
            </p:extLst>
          </p:nvPr>
        </p:nvGraphicFramePr>
        <p:xfrm>
          <a:off x="2327178" y="4057836"/>
          <a:ext cx="8426196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732"/>
                <a:gridCol w="2808732"/>
                <a:gridCol w="2808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Wk-13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 smtClean="0"/>
                        <a:t>Wk-13+</a:t>
                      </a:r>
                      <a:endParaRPr lang="en-US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029196" y="2866584"/>
            <a:ext cx="19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Final Presentation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88115" y="5009019"/>
            <a:ext cx="47261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#6</a:t>
            </a:r>
            <a:endParaRPr lang="en-US" sz="3200" b="1" dirty="0"/>
          </a:p>
          <a:p>
            <a:pPr algn="ctr"/>
            <a:r>
              <a:rPr lang="en-US" sz="3200" b="1" dirty="0" smtClean="0"/>
              <a:t>Prep for Final </a:t>
            </a:r>
            <a:r>
              <a:rPr lang="en-US" sz="3200" b="1" dirty="0"/>
              <a:t>P</a:t>
            </a:r>
            <a:r>
              <a:rPr lang="en-US" sz="3200" b="1" dirty="0" smtClean="0"/>
              <a:t>resentation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792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947063"/>
              </p:ext>
            </p:extLst>
          </p:nvPr>
        </p:nvGraphicFramePr>
        <p:xfrm>
          <a:off x="3080658" y="1019628"/>
          <a:ext cx="8991601" cy="5801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/>
                <a:gridCol w="1139049"/>
                <a:gridCol w="1315438"/>
                <a:gridCol w="1315438"/>
                <a:gridCol w="1315438"/>
                <a:gridCol w="13154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Pang Zi</a:t>
                      </a:r>
                      <a:r>
                        <a:rPr lang="en-US" baseline="0" dirty="0" smtClean="0"/>
                        <a:t> Qi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Kong Yu Ning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Kevin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Onggo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Nyein Su</a:t>
                      </a:r>
                      <a:r>
                        <a:rPr lang="en-US" baseline="0" dirty="0" smtClean="0"/>
                        <a:t> Aye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Nicholas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Schedule Planning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sz="1800" b="1" kern="1200" dirty="0" smtClean="0">
                        <a:solidFill>
                          <a:srgbClr val="FF0000"/>
                        </a:solidFill>
                        <a:latin typeface="Wingdings" charset="2"/>
                        <a:ea typeface="+mn-ea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sz="1800" b="1" kern="1200" dirty="0" smtClean="0">
                        <a:solidFill>
                          <a:srgbClr val="FF0000"/>
                        </a:solidFill>
                        <a:latin typeface="Wingdings" charset="2"/>
                        <a:ea typeface="+mn-ea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</a:t>
                      </a:r>
                      <a:r>
                        <a:rPr lang="en-US" b="1" baseline="0" dirty="0" smtClean="0"/>
                        <a:t> Cases/Test Plans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Bug Metrics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Risk Assessment</a:t>
                      </a:r>
                      <a:r>
                        <a:rPr lang="en-US" b="1" baseline="0" dirty="0" smtClean="0"/>
                        <a:t> Plan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 case Diagrams(Draft)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Logical</a:t>
                      </a:r>
                      <a:r>
                        <a:rPr lang="en-US" b="1" baseline="0" dirty="0" smtClean="0"/>
                        <a:t> Diagram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Sequence Diagram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User Interface (wireframe)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Diagram</a:t>
                      </a:r>
                      <a:r>
                        <a:rPr lang="en-US" b="1" baseline="0" dirty="0" smtClean="0"/>
                        <a:t> Compilation + Update to SVN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Quality Assurance 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End of Iteration</a:t>
                      </a:r>
                      <a:r>
                        <a:rPr lang="en-US" b="1" baseline="0" dirty="0" smtClean="0"/>
                        <a:t> meeting + Application Design walkthrough</a:t>
                      </a:r>
                      <a:endParaRPr lang="en-US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2852052" y="1103086"/>
            <a:ext cx="0" cy="563154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6251" y="3457192"/>
            <a:ext cx="218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1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49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852052" y="1103086"/>
            <a:ext cx="0" cy="563154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699310"/>
              </p:ext>
            </p:extLst>
          </p:nvPr>
        </p:nvGraphicFramePr>
        <p:xfrm>
          <a:off x="3022600" y="1525451"/>
          <a:ext cx="8991601" cy="4516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/>
                <a:gridCol w="1139049"/>
                <a:gridCol w="1315438"/>
                <a:gridCol w="1315438"/>
                <a:gridCol w="1315438"/>
                <a:gridCol w="13154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Pang Zi</a:t>
                      </a:r>
                      <a:r>
                        <a:rPr lang="en-US" baseline="0" dirty="0" smtClean="0"/>
                        <a:t> Qi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Kong Yu </a:t>
                      </a:r>
                      <a:r>
                        <a:rPr lang="en-US" dirty="0" err="1" smtClean="0"/>
                        <a:t>Ning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Kevin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Onggo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Nyein Su</a:t>
                      </a:r>
                      <a:r>
                        <a:rPr lang="en-US" baseline="0" dirty="0" smtClean="0"/>
                        <a:t> Aye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Nicholas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BootStrapping</a:t>
                      </a:r>
                      <a:endParaRPr lang="en-US" b="1" dirty="0" smtClean="0"/>
                    </a:p>
                    <a:p>
                      <a:r>
                        <a:rPr lang="en-US" b="1" dirty="0" smtClean="0"/>
                        <a:t>(Upload, Read,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Validate, Insert)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sz="1800" b="1" kern="1200" dirty="0" smtClean="0">
                        <a:solidFill>
                          <a:srgbClr val="FF0000"/>
                        </a:solidFill>
                        <a:latin typeface="Wingdings" charset="2"/>
                        <a:ea typeface="+mn-ea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1" kern="1200" dirty="0" smtClean="0">
                          <a:effectLst/>
                        </a:rPr>
                        <a:t>Bid for Session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SG" sz="1800" b="1" kern="1200" dirty="0" smtClean="0">
                          <a:effectLst/>
                        </a:rPr>
                        <a:t>Drop Bid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1" kern="1200" dirty="0" smtClean="0">
                          <a:effectLst/>
                        </a:rPr>
                        <a:t>Drop Session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1" kern="1200" dirty="0" smtClean="0">
                          <a:effectLst/>
                        </a:rPr>
                        <a:t>Update Bid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1" kern="1200" dirty="0" smtClean="0">
                          <a:effectLst/>
                        </a:rPr>
                        <a:t>Login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1" kern="1200" dirty="0" smtClean="0">
                          <a:effectLst/>
                        </a:rPr>
                        <a:t>Search Course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1" kern="1200" dirty="0" smtClean="0">
                          <a:effectLst/>
                        </a:rPr>
                        <a:t>View All Bids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Deployment</a:t>
                      </a:r>
                      <a:r>
                        <a:rPr lang="en-US" b="1" baseline="0" dirty="0" smtClean="0"/>
                        <a:t> &amp; Testing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Wingdings" charset="2"/>
                          <a:cs typeface="Wingdings" charset="2"/>
                        </a:rPr>
                        <a:t>ü</a:t>
                      </a:r>
                      <a:endParaRPr lang="en-US" b="1" dirty="0" smtClean="0">
                        <a:solidFill>
                          <a:srgbClr val="FF0000"/>
                        </a:solidFill>
                        <a:latin typeface="Wingdings" charset="2"/>
                        <a:cs typeface="Wingdings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6251" y="3457192"/>
            <a:ext cx="218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2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380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46742" y="2883707"/>
            <a:ext cx="319133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Iteration: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Overall Timeline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02995"/>
              </p:ext>
            </p:extLst>
          </p:nvPr>
        </p:nvGraphicFramePr>
        <p:xfrm>
          <a:off x="3369069" y="3411994"/>
          <a:ext cx="8011396" cy="2982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0656"/>
                <a:gridCol w="6660740"/>
              </a:tblGrid>
              <a:tr h="4685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Iteration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Deliverables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5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#1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Application Design(Use Cases, Diagrams, Wireframe)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0778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#2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Bootstrapping without JSON  Validation  </a:t>
                      </a:r>
                    </a:p>
                    <a:p>
                      <a:r>
                        <a:rPr lang="en-US" sz="1800" b="1" dirty="0" smtClean="0"/>
                        <a:t>CRUD Functionalities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685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#3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Functionalities (Admin),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User Interface,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JSON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685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#4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Round &amp; Bidding Logic,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Enhance User Interface,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685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#5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Internal UAT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2633787" y="1074057"/>
            <a:ext cx="0" cy="563154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Notched Right Arrow 31"/>
          <p:cNvSpPr/>
          <p:nvPr/>
        </p:nvSpPr>
        <p:spPr>
          <a:xfrm>
            <a:off x="2746868" y="1855304"/>
            <a:ext cx="9299358" cy="970348"/>
          </a:xfrm>
          <a:prstGeom prst="notchedRightArrow">
            <a:avLst/>
          </a:prstGeom>
          <a:solidFill>
            <a:schemeClr val="tx1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5-Point Star 32"/>
          <p:cNvSpPr/>
          <p:nvPr/>
        </p:nvSpPr>
        <p:spPr>
          <a:xfrm>
            <a:off x="10665042" y="1918104"/>
            <a:ext cx="833094" cy="66677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49219" y="2745484"/>
            <a:ext cx="63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Wk2</a:t>
            </a:r>
            <a:endParaRPr lang="en-SG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029923" y="2735027"/>
            <a:ext cx="63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Wk4</a:t>
            </a:r>
            <a:endParaRPr lang="en-SG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61662" y="2735027"/>
            <a:ext cx="63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Wk6</a:t>
            </a:r>
            <a:endParaRPr lang="en-SG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53747" y="2741655"/>
            <a:ext cx="63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Wk8</a:t>
            </a:r>
            <a:endParaRPr lang="en-SG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892829" y="2735030"/>
            <a:ext cx="82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Wk10</a:t>
            </a:r>
            <a:endParaRPr lang="en-SG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708915" y="2754910"/>
            <a:ext cx="8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Wk13+</a:t>
            </a:r>
            <a:endParaRPr lang="en-SG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986061" y="1413749"/>
            <a:ext cx="117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Iteration 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433861" y="1413749"/>
            <a:ext cx="117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Iteration 2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735889" y="1413749"/>
            <a:ext cx="117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Iteration 3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951776" y="1413749"/>
            <a:ext cx="117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Iteration 4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562167" y="1413749"/>
            <a:ext cx="117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Iteration 5</a:t>
            </a:r>
            <a:endParaRPr lang="en-US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643125" y="1839509"/>
            <a:ext cx="12823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238357" y="1839509"/>
            <a:ext cx="13718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002609" y="1839509"/>
            <a:ext cx="123272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55093" y="1839509"/>
            <a:ext cx="123272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217353" y="1839509"/>
            <a:ext cx="1878809" cy="285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0"/>
          </p:cNvCxnSpPr>
          <p:nvPr/>
        </p:nvCxnSpPr>
        <p:spPr>
          <a:xfrm>
            <a:off x="10096162" y="1868071"/>
            <a:ext cx="985427" cy="500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053034" y="1420376"/>
            <a:ext cx="117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Iteration 6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5465691" y="2118730"/>
            <a:ext cx="425018" cy="352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Oval 52"/>
          <p:cNvSpPr/>
          <p:nvPr/>
        </p:nvSpPr>
        <p:spPr>
          <a:xfrm>
            <a:off x="6757772" y="2113139"/>
            <a:ext cx="425018" cy="352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Oval 53"/>
          <p:cNvSpPr/>
          <p:nvPr/>
        </p:nvSpPr>
        <p:spPr>
          <a:xfrm>
            <a:off x="8646211" y="2106512"/>
            <a:ext cx="425018" cy="352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5" name="TextBox 54"/>
          <p:cNvSpPr txBox="1"/>
          <p:nvPr/>
        </p:nvSpPr>
        <p:spPr>
          <a:xfrm>
            <a:off x="9681870" y="2748285"/>
            <a:ext cx="8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Wk13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5214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graphicFrame>
        <p:nvGraphicFramePr>
          <p:cNvPr id="1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103104"/>
              </p:ext>
            </p:extLst>
          </p:nvPr>
        </p:nvGraphicFramePr>
        <p:xfrm>
          <a:off x="3516993" y="1224654"/>
          <a:ext cx="7886700" cy="5156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/>
                <a:gridCol w="2628900"/>
                <a:gridCol w="2628900"/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Iteration</a:t>
                      </a:r>
                      <a:endParaRPr lang="en-US" sz="3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Period</a:t>
                      </a:r>
                      <a:endParaRPr lang="en-US" sz="3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Buffer</a:t>
                      </a:r>
                      <a:endParaRPr lang="en-US" sz="3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#1</a:t>
                      </a:r>
                      <a:endParaRPr lang="en-US" sz="2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15 </a:t>
                      </a:r>
                      <a:r>
                        <a:rPr lang="en-US" sz="2800" b="1" dirty="0" smtClean="0"/>
                        <a:t>days</a:t>
                      </a:r>
                      <a:endParaRPr lang="en-US" sz="2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-</a:t>
                      </a:r>
                      <a:endParaRPr lang="en-US" sz="2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#2</a:t>
                      </a:r>
                      <a:endParaRPr lang="en-US" sz="2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14 </a:t>
                      </a:r>
                      <a:r>
                        <a:rPr lang="en-US" sz="2800" b="1" dirty="0" smtClean="0"/>
                        <a:t>days</a:t>
                      </a:r>
                      <a:endParaRPr lang="en-US" sz="2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-</a:t>
                      </a:r>
                      <a:endParaRPr lang="en-US" sz="2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#3</a:t>
                      </a:r>
                      <a:endParaRPr lang="en-US" sz="2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 days</a:t>
                      </a:r>
                      <a:endParaRPr lang="en-US" sz="2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US" sz="2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#4</a:t>
                      </a:r>
                      <a:endParaRPr lang="en-US" sz="2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18 days</a:t>
                      </a:r>
                      <a:endParaRPr lang="en-US" sz="2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-</a:t>
                      </a:r>
                      <a:endParaRPr lang="en-US" sz="2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#5</a:t>
                      </a:r>
                      <a:endParaRPr lang="en-US" sz="2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12 days</a:t>
                      </a:r>
                      <a:endParaRPr lang="en-US" sz="2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-</a:t>
                      </a:r>
                      <a:endParaRPr lang="en-US" sz="2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#6</a:t>
                      </a:r>
                      <a:endParaRPr lang="en-US" sz="2800" b="1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 days</a:t>
                      </a:r>
                      <a:endParaRPr lang="en-US" sz="2800" b="1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US" sz="2800" b="1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630" marR="8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3171367" y="1103086"/>
            <a:ext cx="0" cy="563154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3221" y="2759983"/>
            <a:ext cx="2796722" cy="1325563"/>
          </a:xfrm>
        </p:spPr>
        <p:txBody>
          <a:bodyPr/>
          <a:lstStyle/>
          <a:p>
            <a:pPr algn="l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terations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19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4" y="-362856"/>
            <a:ext cx="7772400" cy="1609344"/>
          </a:xfrm>
        </p:spPr>
        <p:txBody>
          <a:bodyPr>
            <a:normAutofit/>
          </a:bodyPr>
          <a:lstStyle/>
          <a:p>
            <a:r>
              <a:rPr lang="en-SG" sz="4800" b="1" dirty="0">
                <a:solidFill>
                  <a:schemeClr val="bg1"/>
                </a:solidFill>
              </a:rPr>
              <a:t>Scope of </a:t>
            </a:r>
            <a:r>
              <a:rPr lang="en-SG" sz="4800" b="1" dirty="0" smtClean="0">
                <a:solidFill>
                  <a:schemeClr val="bg1"/>
                </a:solidFill>
              </a:rPr>
              <a:t>Presentation</a:t>
            </a:r>
            <a:endParaRPr lang="en-SG" sz="4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8026" y="1376772"/>
            <a:ext cx="5915000" cy="79208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3200" b="1" dirty="0"/>
              <a:t>FUNCTIONALITIES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8370" y="2420888"/>
            <a:ext cx="5904656" cy="79208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3200" b="1" dirty="0"/>
              <a:t>SCHEDULE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4030" y="3465004"/>
            <a:ext cx="5832648" cy="79208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3200" b="1" dirty="0"/>
              <a:t>METRICS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0034" y="4509120"/>
            <a:ext cx="5796644" cy="79208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3200" b="1" dirty="0"/>
              <a:t>R &amp; 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0034" y="5553236"/>
            <a:ext cx="5796644" cy="79208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3200" b="1" dirty="0"/>
              <a:t>ROTATION PLAN FOR PP</a:t>
            </a:r>
          </a:p>
        </p:txBody>
      </p:sp>
    </p:spTree>
    <p:extLst>
      <p:ext uri="{BB962C8B-B14F-4D97-AF65-F5344CB8AC3E}">
        <p14:creationId xmlns:p14="http://schemas.microsoft.com/office/powerpoint/2010/main" val="44955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4238" y="1012347"/>
            <a:ext cx="7886700" cy="1325563"/>
          </a:xfrm>
        </p:spPr>
        <p:txBody>
          <a:bodyPr/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Critical Path for Iteration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#1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6700" y="3081572"/>
            <a:ext cx="1872195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SCHEDULE PLANNING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172260" y="2494767"/>
            <a:ext cx="801713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 CASE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72105" y="4461525"/>
            <a:ext cx="127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 DAYS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345661" y="1980249"/>
            <a:ext cx="105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r>
              <a:rPr lang="en-US" sz="2400" b="1" dirty="0" smtClean="0"/>
              <a:t> DAYS</a:t>
            </a:r>
            <a:endParaRPr lang="en-US" sz="2400" b="1" dirty="0"/>
          </a:p>
        </p:txBody>
      </p:sp>
      <p:cxnSp>
        <p:nvCxnSpPr>
          <p:cNvPr id="43" name="Straight Connector 42"/>
          <p:cNvCxnSpPr>
            <a:stCxn id="33" idx="3"/>
            <a:endCxn id="36" idx="1"/>
          </p:cNvCxnSpPr>
          <p:nvPr/>
        </p:nvCxnSpPr>
        <p:spPr>
          <a:xfrm flipV="1">
            <a:off x="2138895" y="2837667"/>
            <a:ext cx="1033365" cy="58680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68755" y="2043138"/>
            <a:ext cx="2456597" cy="10134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LOGICAL DIAGRAM/SEQUENCE DIAGRAM</a:t>
            </a:r>
            <a:endParaRPr lang="en-US" b="1" dirty="0"/>
          </a:p>
        </p:txBody>
      </p:sp>
      <p:cxnSp>
        <p:nvCxnSpPr>
          <p:cNvPr id="45" name="Straight Connector 44"/>
          <p:cNvCxnSpPr>
            <a:stCxn id="59" idx="3"/>
            <a:endCxn id="66" idx="1"/>
          </p:cNvCxnSpPr>
          <p:nvPr/>
        </p:nvCxnSpPr>
        <p:spPr>
          <a:xfrm flipV="1">
            <a:off x="4037090" y="3395439"/>
            <a:ext cx="321585" cy="70643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6" idx="3"/>
            <a:endCxn id="66" idx="1"/>
          </p:cNvCxnSpPr>
          <p:nvPr/>
        </p:nvCxnSpPr>
        <p:spPr>
          <a:xfrm>
            <a:off x="3973973" y="2837667"/>
            <a:ext cx="384702" cy="55777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62324" y="4130045"/>
            <a:ext cx="105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  <a:r>
              <a:rPr lang="en-US" sz="2400" b="1" dirty="0" smtClean="0"/>
              <a:t> DAYS</a:t>
            </a:r>
            <a:endParaRPr 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296594" y="5016667"/>
            <a:ext cx="91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 DAY</a:t>
            </a:r>
            <a:endParaRPr lang="en-US" sz="2400" b="1" dirty="0"/>
          </a:p>
        </p:txBody>
      </p:sp>
      <p:sp>
        <p:nvSpPr>
          <p:cNvPr id="65" name="Rectangle 64"/>
          <p:cNvSpPr/>
          <p:nvPr/>
        </p:nvSpPr>
        <p:spPr>
          <a:xfrm>
            <a:off x="8271024" y="5056023"/>
            <a:ext cx="1584176" cy="4860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COMPILE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52914" y="3764670"/>
            <a:ext cx="1584176" cy="674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METRICS/TEST CASE</a:t>
            </a:r>
            <a:endParaRPr lang="en-US" b="1" dirty="0"/>
          </a:p>
        </p:txBody>
      </p:sp>
      <p:cxnSp>
        <p:nvCxnSpPr>
          <p:cNvPr id="60" name="Straight Connector 59"/>
          <p:cNvCxnSpPr>
            <a:stCxn id="33" idx="3"/>
            <a:endCxn id="59" idx="1"/>
          </p:cNvCxnSpPr>
          <p:nvPr/>
        </p:nvCxnSpPr>
        <p:spPr>
          <a:xfrm>
            <a:off x="2138895" y="3424472"/>
            <a:ext cx="314019" cy="67740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24605" y="4591710"/>
            <a:ext cx="123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 DAYS</a:t>
            </a:r>
            <a:endParaRPr lang="en-US" sz="2400" b="1" dirty="0"/>
          </a:p>
        </p:txBody>
      </p:sp>
      <p:cxnSp>
        <p:nvCxnSpPr>
          <p:cNvPr id="82" name="Straight Connector 81"/>
          <p:cNvCxnSpPr>
            <a:stCxn id="66" idx="3"/>
            <a:endCxn id="65" idx="1"/>
          </p:cNvCxnSpPr>
          <p:nvPr/>
        </p:nvCxnSpPr>
        <p:spPr>
          <a:xfrm>
            <a:off x="5942851" y="3395439"/>
            <a:ext cx="2328173" cy="19036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ight Arrow 82"/>
          <p:cNvSpPr/>
          <p:nvPr/>
        </p:nvSpPr>
        <p:spPr>
          <a:xfrm>
            <a:off x="393618" y="5701343"/>
            <a:ext cx="11512515" cy="5715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Rounded Rectangle 83"/>
          <p:cNvSpPr/>
          <p:nvPr/>
        </p:nvSpPr>
        <p:spPr>
          <a:xfrm>
            <a:off x="3781219" y="5542114"/>
            <a:ext cx="4737312" cy="88995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b="1" dirty="0" smtClean="0"/>
              <a:t>15 </a:t>
            </a:r>
            <a:r>
              <a:rPr lang="en-SG" sz="4400" b="1" dirty="0" smtClean="0"/>
              <a:t>Days</a:t>
            </a:r>
            <a:endParaRPr lang="en-SG" sz="4400" b="1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420914" y="1995490"/>
            <a:ext cx="943428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382779" y="3228039"/>
            <a:ext cx="2428548" cy="5393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4358675" y="2968913"/>
            <a:ext cx="1584176" cy="8530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REVIEW USE CASE &amp; METRICS</a:t>
            </a:r>
            <a:endParaRPr lang="en-US" b="1" dirty="0"/>
          </a:p>
        </p:txBody>
      </p:sp>
      <p:cxnSp>
        <p:nvCxnSpPr>
          <p:cNvPr id="76" name="Straight Connector 75"/>
          <p:cNvCxnSpPr>
            <a:stCxn id="66" idx="3"/>
            <a:endCxn id="44" idx="1"/>
          </p:cNvCxnSpPr>
          <p:nvPr/>
        </p:nvCxnSpPr>
        <p:spPr>
          <a:xfrm flipV="1">
            <a:off x="5942851" y="2549839"/>
            <a:ext cx="1425904" cy="845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457895" y="3926844"/>
            <a:ext cx="2383056" cy="5346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BUSINESS LOGIC</a:t>
            </a:r>
            <a:endParaRPr lang="en-US" b="1" dirty="0"/>
          </a:p>
        </p:txBody>
      </p:sp>
      <p:cxnSp>
        <p:nvCxnSpPr>
          <p:cNvPr id="87" name="Straight Connector 86"/>
          <p:cNvCxnSpPr>
            <a:stCxn id="66" idx="3"/>
            <a:endCxn id="51" idx="1"/>
          </p:cNvCxnSpPr>
          <p:nvPr/>
        </p:nvCxnSpPr>
        <p:spPr>
          <a:xfrm>
            <a:off x="5942851" y="3395439"/>
            <a:ext cx="1439928" cy="10226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6" idx="3"/>
            <a:endCxn id="79" idx="1"/>
          </p:cNvCxnSpPr>
          <p:nvPr/>
        </p:nvCxnSpPr>
        <p:spPr>
          <a:xfrm>
            <a:off x="5942851" y="3395439"/>
            <a:ext cx="1515044" cy="79874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155209" y="2224654"/>
            <a:ext cx="105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 </a:t>
            </a:r>
            <a:r>
              <a:rPr lang="en-US" sz="2400" b="1" dirty="0" smtClean="0"/>
              <a:t>DAYS</a:t>
            </a:r>
            <a:endParaRPr lang="en-US" sz="2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0232212" y="3266872"/>
            <a:ext cx="105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 </a:t>
            </a:r>
            <a:r>
              <a:rPr lang="en-US" sz="2400" b="1" dirty="0" smtClean="0"/>
              <a:t>DAYS</a:t>
            </a:r>
            <a:endParaRPr lang="en-US" sz="2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0225901" y="4007025"/>
            <a:ext cx="105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 </a:t>
            </a:r>
            <a:r>
              <a:rPr lang="en-US" sz="2400" b="1" dirty="0" smtClean="0"/>
              <a:t>DAYS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883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4238" y="1012347"/>
            <a:ext cx="7886700" cy="1325563"/>
          </a:xfrm>
        </p:spPr>
        <p:txBody>
          <a:bodyPr/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Critical Path for Iteration #2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6700" y="3586548"/>
            <a:ext cx="1872195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BOOTSTRAPING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6517337" y="2643460"/>
            <a:ext cx="1324498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RESEARCH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72105" y="4461525"/>
            <a:ext cx="127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 DAYS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672994" y="2263935"/>
            <a:ext cx="105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 DAYS</a:t>
            </a:r>
            <a:endParaRPr lang="en-US" sz="2400" b="1" dirty="0"/>
          </a:p>
        </p:txBody>
      </p: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4168266" y="2986360"/>
            <a:ext cx="2349071" cy="66140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19673" y="3673889"/>
            <a:ext cx="3385287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FUNCTIONALITIES</a:t>
            </a:r>
            <a:endParaRPr lang="en-US" b="1" dirty="0"/>
          </a:p>
        </p:txBody>
      </p:sp>
      <p:cxnSp>
        <p:nvCxnSpPr>
          <p:cNvPr id="45" name="Straight Connector 44"/>
          <p:cNvCxnSpPr>
            <a:stCxn id="59" idx="3"/>
            <a:endCxn id="44" idx="1"/>
          </p:cNvCxnSpPr>
          <p:nvPr/>
        </p:nvCxnSpPr>
        <p:spPr>
          <a:xfrm flipV="1">
            <a:off x="4137749" y="4016789"/>
            <a:ext cx="381924" cy="1041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58826" y="4585553"/>
            <a:ext cx="105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  <a:r>
              <a:rPr lang="en-US" sz="2400" b="1" dirty="0" smtClean="0"/>
              <a:t> DAYS</a:t>
            </a:r>
            <a:endParaRPr lang="en-US" sz="2400" b="1" dirty="0"/>
          </a:p>
        </p:txBody>
      </p:sp>
      <p:sp>
        <p:nvSpPr>
          <p:cNvPr id="49" name="Rectangle 48"/>
          <p:cNvSpPr/>
          <p:nvPr/>
        </p:nvSpPr>
        <p:spPr>
          <a:xfrm>
            <a:off x="8364740" y="3528690"/>
            <a:ext cx="1575962" cy="8102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DEPLOYMENT</a:t>
            </a:r>
          </a:p>
          <a:p>
            <a:pPr algn="ctr"/>
            <a:r>
              <a:rPr lang="en-US" b="1" dirty="0" smtClean="0"/>
              <a:t>TESTING</a:t>
            </a:r>
            <a:endParaRPr lang="en-US" b="1" dirty="0"/>
          </a:p>
        </p:txBody>
      </p:sp>
      <p:cxnSp>
        <p:nvCxnSpPr>
          <p:cNvPr id="50" name="Straight Connector 49"/>
          <p:cNvCxnSpPr>
            <a:stCxn id="44" idx="3"/>
            <a:endCxn id="49" idx="1"/>
          </p:cNvCxnSpPr>
          <p:nvPr/>
        </p:nvCxnSpPr>
        <p:spPr>
          <a:xfrm flipV="1">
            <a:off x="7904960" y="3933821"/>
            <a:ext cx="459780" cy="8296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6" idx="3"/>
            <a:endCxn id="49" idx="1"/>
          </p:cNvCxnSpPr>
          <p:nvPr/>
        </p:nvCxnSpPr>
        <p:spPr>
          <a:xfrm>
            <a:off x="7841835" y="2986360"/>
            <a:ext cx="522905" cy="94746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754609" y="4515354"/>
            <a:ext cx="91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r>
              <a:rPr lang="en-US" sz="2400" b="1" dirty="0" smtClean="0"/>
              <a:t> DAY</a:t>
            </a:r>
            <a:endParaRPr 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755085" y="4461524"/>
            <a:ext cx="91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 DAY</a:t>
            </a:r>
            <a:endParaRPr lang="en-US" sz="2400" b="1" dirty="0"/>
          </a:p>
        </p:txBody>
      </p:sp>
      <p:sp>
        <p:nvSpPr>
          <p:cNvPr id="65" name="Rectangle 64"/>
          <p:cNvSpPr/>
          <p:nvPr/>
        </p:nvSpPr>
        <p:spPr>
          <a:xfrm>
            <a:off x="10321958" y="3575153"/>
            <a:ext cx="1584176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INTEGRATION/CLEAN UP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53573" y="3390900"/>
            <a:ext cx="1584176" cy="12726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DEPLOYMENT</a:t>
            </a:r>
          </a:p>
          <a:p>
            <a:pPr algn="ctr"/>
            <a:r>
              <a:rPr lang="en-US" b="1" dirty="0" smtClean="0"/>
              <a:t>TESTING</a:t>
            </a:r>
          </a:p>
          <a:p>
            <a:pPr algn="ctr"/>
            <a:r>
              <a:rPr lang="en-US" b="1" dirty="0" smtClean="0"/>
              <a:t>&amp;</a:t>
            </a:r>
          </a:p>
          <a:p>
            <a:pPr algn="ctr"/>
            <a:r>
              <a:rPr lang="en-US" b="1" dirty="0" smtClean="0"/>
              <a:t>Debugging</a:t>
            </a:r>
            <a:endParaRPr lang="en-US" b="1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2177140" y="4010497"/>
            <a:ext cx="409722" cy="456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56134" y="4842307"/>
            <a:ext cx="97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 DAY</a:t>
            </a:r>
            <a:endParaRPr lang="en-US" sz="2400" b="1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9940034" y="3907637"/>
            <a:ext cx="381924" cy="1041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ight Arrow 82"/>
          <p:cNvSpPr/>
          <p:nvPr/>
        </p:nvSpPr>
        <p:spPr>
          <a:xfrm>
            <a:off x="393618" y="5701343"/>
            <a:ext cx="11512515" cy="5715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Rounded Rectangle 83"/>
          <p:cNvSpPr/>
          <p:nvPr/>
        </p:nvSpPr>
        <p:spPr>
          <a:xfrm>
            <a:off x="3781219" y="5542114"/>
            <a:ext cx="4737312" cy="88995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b="1" dirty="0" smtClean="0"/>
              <a:t>14 Days</a:t>
            </a:r>
            <a:endParaRPr lang="en-SG" sz="4400" b="1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420914" y="1995490"/>
            <a:ext cx="943428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5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4237" y="1012347"/>
            <a:ext cx="8803517" cy="1325563"/>
          </a:xfrm>
        </p:spPr>
        <p:txBody>
          <a:bodyPr/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Critical Path Current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Iteration #3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1264084" y="2185990"/>
            <a:ext cx="943428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95894" y="2842546"/>
            <a:ext cx="1466369" cy="10504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 SUPERVISOR MEETING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78846" y="2458067"/>
            <a:ext cx="97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DAY</a:t>
            </a:r>
            <a:endParaRPr lang="en-US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3000181" y="2985005"/>
            <a:ext cx="1324498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DEPLOY &amp; TEST</a:t>
            </a:r>
            <a:endParaRPr lang="en-US" b="1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633128" y="3340660"/>
            <a:ext cx="384261" cy="565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46654" y="2463332"/>
            <a:ext cx="97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DAY</a:t>
            </a:r>
            <a:endParaRPr lang="en-US" sz="2400" b="1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4291863" y="3302932"/>
            <a:ext cx="590195" cy="108609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236977" y="2484159"/>
            <a:ext cx="1056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 DAYS</a:t>
            </a:r>
            <a:endParaRPr lang="en-US" sz="2400" b="1" dirty="0"/>
          </a:p>
        </p:txBody>
      </p:sp>
      <p:sp>
        <p:nvSpPr>
          <p:cNvPr id="67" name="Rectangle 66"/>
          <p:cNvSpPr/>
          <p:nvPr/>
        </p:nvSpPr>
        <p:spPr>
          <a:xfrm>
            <a:off x="4814105" y="3003414"/>
            <a:ext cx="2194604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ADMIN FUNCTIONS</a:t>
            </a:r>
            <a:endParaRPr lang="en-US" b="1" dirty="0"/>
          </a:p>
        </p:txBody>
      </p:sp>
      <p:cxnSp>
        <p:nvCxnSpPr>
          <p:cNvPr id="69" name="Straight Connector 68"/>
          <p:cNvCxnSpPr>
            <a:stCxn id="67" idx="3"/>
          </p:cNvCxnSpPr>
          <p:nvPr/>
        </p:nvCxnSpPr>
        <p:spPr>
          <a:xfrm flipV="1">
            <a:off x="7008709" y="3340660"/>
            <a:ext cx="489426" cy="565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66902" y="3985953"/>
            <a:ext cx="2141807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UI IMPLEMENTATION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311466" y="4808102"/>
            <a:ext cx="105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 DAYS</a:t>
            </a:r>
            <a:endParaRPr lang="en-US" sz="2400" b="1" dirty="0"/>
          </a:p>
        </p:txBody>
      </p:sp>
      <p:cxnSp>
        <p:nvCxnSpPr>
          <p:cNvPr id="72" name="Straight Connector 71"/>
          <p:cNvCxnSpPr>
            <a:stCxn id="42" idx="3"/>
            <a:endCxn id="67" idx="1"/>
          </p:cNvCxnSpPr>
          <p:nvPr/>
        </p:nvCxnSpPr>
        <p:spPr>
          <a:xfrm>
            <a:off x="4324679" y="3327905"/>
            <a:ext cx="489426" cy="1840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75" idx="1"/>
          </p:cNvCxnSpPr>
          <p:nvPr/>
        </p:nvCxnSpPr>
        <p:spPr>
          <a:xfrm flipV="1">
            <a:off x="7010927" y="3366005"/>
            <a:ext cx="544688" cy="104064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34280" y="2496167"/>
            <a:ext cx="97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DAY</a:t>
            </a:r>
            <a:endParaRPr lang="en-US" sz="2400" b="1" dirty="0"/>
          </a:p>
        </p:txBody>
      </p:sp>
      <p:sp>
        <p:nvSpPr>
          <p:cNvPr id="75" name="Rectangle 74"/>
          <p:cNvSpPr/>
          <p:nvPr/>
        </p:nvSpPr>
        <p:spPr>
          <a:xfrm>
            <a:off x="7555615" y="3023105"/>
            <a:ext cx="1324498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DEPLOY &amp; TEST</a:t>
            </a:r>
            <a:endParaRPr lang="en-US" b="1" dirty="0"/>
          </a:p>
        </p:txBody>
      </p:sp>
      <p:sp>
        <p:nvSpPr>
          <p:cNvPr id="76" name="Rectangle 75"/>
          <p:cNvSpPr/>
          <p:nvPr/>
        </p:nvSpPr>
        <p:spPr>
          <a:xfrm>
            <a:off x="9232015" y="3041514"/>
            <a:ext cx="1324498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DEBUG</a:t>
            </a:r>
            <a:endParaRPr lang="en-US" b="1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8847754" y="3379401"/>
            <a:ext cx="384261" cy="565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411927" y="2496167"/>
            <a:ext cx="97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DAY</a:t>
            </a:r>
            <a:endParaRPr lang="en-US" sz="2400" b="1" dirty="0"/>
          </a:p>
        </p:txBody>
      </p:sp>
      <p:sp>
        <p:nvSpPr>
          <p:cNvPr id="88" name="Right Arrow 87"/>
          <p:cNvSpPr/>
          <p:nvPr/>
        </p:nvSpPr>
        <p:spPr>
          <a:xfrm>
            <a:off x="1389189" y="5739443"/>
            <a:ext cx="9557108" cy="5715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Rounded Rectangle 88"/>
          <p:cNvSpPr/>
          <p:nvPr/>
        </p:nvSpPr>
        <p:spPr>
          <a:xfrm>
            <a:off x="3683435" y="5580214"/>
            <a:ext cx="4737312" cy="88995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b="1" dirty="0"/>
              <a:t>6</a:t>
            </a:r>
            <a:r>
              <a:rPr lang="en-SG" sz="4400" b="1" dirty="0" smtClean="0"/>
              <a:t> Days</a:t>
            </a:r>
            <a:endParaRPr lang="en-SG" sz="4400" b="1" dirty="0"/>
          </a:p>
        </p:txBody>
      </p:sp>
    </p:spTree>
    <p:extLst>
      <p:ext uri="{BB962C8B-B14F-4D97-AF65-F5344CB8AC3E}">
        <p14:creationId xmlns:p14="http://schemas.microsoft.com/office/powerpoint/2010/main" val="114548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39880" y="1035831"/>
            <a:ext cx="7886700" cy="1325563"/>
          </a:xfrm>
        </p:spPr>
        <p:txBody>
          <a:bodyPr/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Critical Path Iteration #4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1149784" y="2071690"/>
            <a:ext cx="943428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1178" y="2423446"/>
            <a:ext cx="1466369" cy="10504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 SUPERVISOR MEETING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35680" y="2038967"/>
            <a:ext cx="118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 DAYS</a:t>
            </a:r>
            <a:endParaRPr lang="en-US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1865465" y="2565904"/>
            <a:ext cx="1324498" cy="8997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ROUND &amp; BIDDING LOGIC</a:t>
            </a:r>
            <a:endParaRPr lang="en-US" b="1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498412" y="2921560"/>
            <a:ext cx="384261" cy="565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1938" y="2044232"/>
            <a:ext cx="97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DAY</a:t>
            </a:r>
            <a:endParaRPr lang="en-US" sz="2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332815" y="2104239"/>
            <a:ext cx="1056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r>
              <a:rPr lang="en-US" sz="2400" b="1" dirty="0" smtClean="0"/>
              <a:t> DAY</a:t>
            </a:r>
            <a:endParaRPr lang="en-US" sz="2400" b="1" dirty="0"/>
          </a:p>
        </p:txBody>
      </p:sp>
      <p:sp>
        <p:nvSpPr>
          <p:cNvPr id="70" name="Rectangle 69"/>
          <p:cNvSpPr/>
          <p:nvPr/>
        </p:nvSpPr>
        <p:spPr>
          <a:xfrm>
            <a:off x="6301013" y="4731594"/>
            <a:ext cx="2141807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ROUND &amp; BIDDING </a:t>
            </a:r>
            <a:r>
              <a:rPr lang="en-US" b="1" dirty="0" smtClean="0"/>
              <a:t>LOGIC PART 2</a:t>
            </a:r>
            <a:endParaRPr lang="en-US" b="1" dirty="0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3189963" y="2960301"/>
            <a:ext cx="351902" cy="1581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60" idx="1"/>
          </p:cNvCxnSpPr>
          <p:nvPr/>
        </p:nvCxnSpPr>
        <p:spPr>
          <a:xfrm>
            <a:off x="6544725" y="2921560"/>
            <a:ext cx="2043746" cy="92833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30785" y="4235087"/>
            <a:ext cx="1125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 DAYS</a:t>
            </a:r>
            <a:endParaRPr lang="en-US" sz="2400" b="1" dirty="0"/>
          </a:p>
        </p:txBody>
      </p:sp>
      <p:sp>
        <p:nvSpPr>
          <p:cNvPr id="75" name="Rectangle 74"/>
          <p:cNvSpPr/>
          <p:nvPr/>
        </p:nvSpPr>
        <p:spPr>
          <a:xfrm>
            <a:off x="5219246" y="3433709"/>
            <a:ext cx="1862089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</a:t>
            </a:r>
          </a:p>
          <a:p>
            <a:pPr algn="ctr"/>
            <a:r>
              <a:rPr lang="en-US" b="1" dirty="0" smtClean="0"/>
              <a:t>IMPROVEMENT</a:t>
            </a:r>
            <a:endParaRPr lang="en-US" b="1" dirty="0"/>
          </a:p>
        </p:txBody>
      </p:sp>
      <p:sp>
        <p:nvSpPr>
          <p:cNvPr id="76" name="Rectangle 75"/>
          <p:cNvSpPr/>
          <p:nvPr/>
        </p:nvSpPr>
        <p:spPr>
          <a:xfrm>
            <a:off x="5220227" y="2557644"/>
            <a:ext cx="1324498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HEURISTICS</a:t>
            </a:r>
            <a:endParaRPr lang="en-US" b="1" dirty="0"/>
          </a:p>
        </p:txBody>
      </p:sp>
      <p:sp>
        <p:nvSpPr>
          <p:cNvPr id="88" name="Right Arrow 87"/>
          <p:cNvSpPr/>
          <p:nvPr/>
        </p:nvSpPr>
        <p:spPr>
          <a:xfrm>
            <a:off x="175478" y="6027678"/>
            <a:ext cx="12016522" cy="5715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Rounded Rectangle 88"/>
          <p:cNvSpPr/>
          <p:nvPr/>
        </p:nvSpPr>
        <p:spPr>
          <a:xfrm>
            <a:off x="3683435" y="6004979"/>
            <a:ext cx="4737312" cy="62007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b="1" dirty="0" smtClean="0"/>
              <a:t>18 Days</a:t>
            </a:r>
            <a:endParaRPr lang="en-SG" sz="4400" b="1" dirty="0"/>
          </a:p>
        </p:txBody>
      </p:sp>
      <p:sp>
        <p:nvSpPr>
          <p:cNvPr id="33" name="Rectangle 32"/>
          <p:cNvSpPr/>
          <p:nvPr/>
        </p:nvSpPr>
        <p:spPr>
          <a:xfrm>
            <a:off x="3509506" y="2560041"/>
            <a:ext cx="1324498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HEURISTICS</a:t>
            </a:r>
          </a:p>
          <a:p>
            <a:pPr algn="ctr"/>
            <a:r>
              <a:rPr lang="en-US" b="1" dirty="0" smtClean="0"/>
              <a:t>PREP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721900" y="2065058"/>
            <a:ext cx="97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DAY</a:t>
            </a:r>
            <a:endParaRPr lang="en-US" sz="2400" b="1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7344" y="2889459"/>
            <a:ext cx="351902" cy="1581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66363" y="2902043"/>
            <a:ext cx="385242" cy="91347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70" idx="1"/>
          </p:cNvCxnSpPr>
          <p:nvPr/>
        </p:nvCxnSpPr>
        <p:spPr>
          <a:xfrm>
            <a:off x="4108963" y="3232626"/>
            <a:ext cx="2192050" cy="1841868"/>
          </a:xfrm>
          <a:prstGeom prst="bentConnector3">
            <a:avLst>
              <a:gd name="adj1" fmla="val -30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01013" y="5470829"/>
            <a:ext cx="1125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 DAYS</a:t>
            </a:r>
            <a:endParaRPr lang="en-US" sz="2400" b="1" dirty="0"/>
          </a:p>
        </p:txBody>
      </p:sp>
      <p:sp>
        <p:nvSpPr>
          <p:cNvPr id="60" name="Rectangle 59"/>
          <p:cNvSpPr/>
          <p:nvPr/>
        </p:nvSpPr>
        <p:spPr>
          <a:xfrm>
            <a:off x="8588471" y="3203992"/>
            <a:ext cx="1850911" cy="12918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ADDITIONAL</a:t>
            </a:r>
          </a:p>
          <a:p>
            <a:pPr algn="ctr"/>
            <a:r>
              <a:rPr lang="en-US" b="1" dirty="0" smtClean="0"/>
              <a:t>UI REQUIREMENTS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588471" y="2765951"/>
            <a:ext cx="153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 DAYS</a:t>
            </a:r>
            <a:endParaRPr lang="en-US" sz="2400" b="1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10426560" y="3849895"/>
            <a:ext cx="366625" cy="565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743454" y="3345221"/>
            <a:ext cx="1334246" cy="868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INTEGRATE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0763586" y="2834446"/>
            <a:ext cx="126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 DAYS</a:t>
            </a:r>
            <a:endParaRPr lang="en-US" sz="2400" b="1" dirty="0"/>
          </a:p>
        </p:txBody>
      </p:sp>
      <p:cxnSp>
        <p:nvCxnSpPr>
          <p:cNvPr id="68" name="Straight Connector 67"/>
          <p:cNvCxnSpPr>
            <a:endCxn id="60" idx="1"/>
          </p:cNvCxnSpPr>
          <p:nvPr/>
        </p:nvCxnSpPr>
        <p:spPr>
          <a:xfrm>
            <a:off x="7055757" y="3760917"/>
            <a:ext cx="1532714" cy="8897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60" idx="1"/>
          </p:cNvCxnSpPr>
          <p:nvPr/>
        </p:nvCxnSpPr>
        <p:spPr>
          <a:xfrm flipV="1">
            <a:off x="8442820" y="3849896"/>
            <a:ext cx="145651" cy="121049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37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39880" y="1035831"/>
            <a:ext cx="7886700" cy="1325563"/>
          </a:xfrm>
        </p:spPr>
        <p:txBody>
          <a:bodyPr/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Critical Path Iteration #5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1149784" y="2071690"/>
            <a:ext cx="943428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6680" y="2343767"/>
            <a:ext cx="97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DAY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88015" y="2870705"/>
            <a:ext cx="1324498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DEPLOY &amp; TEST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191995" y="3937879"/>
            <a:ext cx="1752331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DEBUG</a:t>
            </a:r>
            <a:endParaRPr lang="en-US" b="1" dirty="0"/>
          </a:p>
        </p:txBody>
      </p:sp>
      <p:cxnSp>
        <p:nvCxnSpPr>
          <p:cNvPr id="44" name="Straight Connector 43"/>
          <p:cNvCxnSpPr>
            <a:endCxn id="50" idx="1"/>
          </p:cNvCxnSpPr>
          <p:nvPr/>
        </p:nvCxnSpPr>
        <p:spPr>
          <a:xfrm>
            <a:off x="1380154" y="3227001"/>
            <a:ext cx="784311" cy="501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4242" y="4665434"/>
            <a:ext cx="134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 DAYS</a:t>
            </a:r>
            <a:endParaRPr lang="en-US" sz="2400" b="1" dirty="0"/>
          </a:p>
        </p:txBody>
      </p:sp>
      <p:cxnSp>
        <p:nvCxnSpPr>
          <p:cNvPr id="49" name="Straight Connector 48"/>
          <p:cNvCxnSpPr>
            <a:stCxn id="43" idx="3"/>
            <a:endCxn id="54" idx="1"/>
          </p:cNvCxnSpPr>
          <p:nvPr/>
        </p:nvCxnSpPr>
        <p:spPr>
          <a:xfrm>
            <a:off x="1944326" y="4280779"/>
            <a:ext cx="298953" cy="376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164465" y="2889114"/>
            <a:ext cx="1324498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INTERNAL</a:t>
            </a:r>
          </a:p>
          <a:p>
            <a:pPr algn="ctr"/>
            <a:r>
              <a:rPr lang="en-US" b="1" dirty="0" smtClean="0"/>
              <a:t>UAT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262414" y="2343767"/>
            <a:ext cx="97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DAY</a:t>
            </a:r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2243279" y="3805375"/>
            <a:ext cx="2077675" cy="958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</a:t>
            </a:r>
            <a:br>
              <a:rPr lang="en-US" b="1" dirty="0" smtClean="0"/>
            </a:br>
            <a:r>
              <a:rPr lang="en-US" b="1" dirty="0" smtClean="0"/>
              <a:t>MEETING PREP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301178" y="4844162"/>
            <a:ext cx="126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 DAYS</a:t>
            </a:r>
            <a:endParaRPr lang="en-US" sz="2400" b="1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460454" y="3207951"/>
            <a:ext cx="384261" cy="565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816206" y="2724561"/>
            <a:ext cx="2071551" cy="958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</a:t>
            </a:r>
            <a:br>
              <a:rPr lang="en-US" b="1" dirty="0" smtClean="0"/>
            </a:br>
            <a:r>
              <a:rPr lang="en-US" b="1" dirty="0" smtClean="0"/>
              <a:t>SUP IMPROVEMENT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111727" y="2253250"/>
            <a:ext cx="126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 DAYS</a:t>
            </a:r>
            <a:endParaRPr lang="en-US" sz="2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640504" y="4684211"/>
            <a:ext cx="97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DAY</a:t>
            </a:r>
            <a:endParaRPr lang="en-US" sz="2400" b="1" dirty="0"/>
          </a:p>
        </p:txBody>
      </p:sp>
      <p:sp>
        <p:nvSpPr>
          <p:cNvPr id="78" name="Rectangle 77"/>
          <p:cNvSpPr/>
          <p:nvPr/>
        </p:nvSpPr>
        <p:spPr>
          <a:xfrm>
            <a:off x="5414701" y="3941534"/>
            <a:ext cx="1324498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DEPLOY &amp; TEST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6162639" y="2874799"/>
            <a:ext cx="2156489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DEBUG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715212" y="2328908"/>
            <a:ext cx="13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  <a:r>
              <a:rPr lang="en-US" sz="2400" b="1" dirty="0" smtClean="0"/>
              <a:t> DAYS</a:t>
            </a:r>
            <a:endParaRPr lang="en-US" sz="2400" b="1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5804685" y="3178967"/>
            <a:ext cx="384261" cy="565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320954" y="4265498"/>
            <a:ext cx="1112797" cy="3798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Right Arrow 86"/>
          <p:cNvSpPr/>
          <p:nvPr/>
        </p:nvSpPr>
        <p:spPr>
          <a:xfrm>
            <a:off x="175478" y="5932428"/>
            <a:ext cx="12016522" cy="5715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ounded Rectangle 89"/>
          <p:cNvSpPr/>
          <p:nvPr/>
        </p:nvSpPr>
        <p:spPr>
          <a:xfrm>
            <a:off x="3683435" y="5909729"/>
            <a:ext cx="4737312" cy="62007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b="1" dirty="0" smtClean="0"/>
              <a:t>12 Days</a:t>
            </a:r>
            <a:endParaRPr lang="en-SG" sz="4400" b="1" dirty="0"/>
          </a:p>
        </p:txBody>
      </p:sp>
      <p:cxnSp>
        <p:nvCxnSpPr>
          <p:cNvPr id="91" name="Straight Connector 90"/>
          <p:cNvCxnSpPr>
            <a:endCxn id="50" idx="1"/>
          </p:cNvCxnSpPr>
          <p:nvPr/>
        </p:nvCxnSpPr>
        <p:spPr>
          <a:xfrm flipV="1">
            <a:off x="1963461" y="3232014"/>
            <a:ext cx="201004" cy="101364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54" idx="1"/>
          </p:cNvCxnSpPr>
          <p:nvPr/>
        </p:nvCxnSpPr>
        <p:spPr>
          <a:xfrm>
            <a:off x="1380154" y="3247066"/>
            <a:ext cx="863125" cy="103748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383706" y="4755749"/>
            <a:ext cx="97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DAY</a:t>
            </a:r>
            <a:endParaRPr lang="en-US" sz="2400" b="1" dirty="0"/>
          </a:p>
        </p:txBody>
      </p:sp>
      <p:sp>
        <p:nvSpPr>
          <p:cNvPr id="94" name="Rectangle 93"/>
          <p:cNvSpPr/>
          <p:nvPr/>
        </p:nvSpPr>
        <p:spPr>
          <a:xfrm>
            <a:off x="7072015" y="3979634"/>
            <a:ext cx="1324498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UAT</a:t>
            </a:r>
            <a:endParaRPr lang="en-US" b="1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6775573" y="4316880"/>
            <a:ext cx="384261" cy="565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8567512" y="2865051"/>
            <a:ext cx="2138587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 UAT IMPROVEMENTS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9062674" y="2324717"/>
            <a:ext cx="114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 DAYS</a:t>
            </a:r>
            <a:endParaRPr lang="en-US" sz="2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1115434" y="4086047"/>
            <a:ext cx="97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DAY</a:t>
            </a:r>
            <a:endParaRPr lang="en-US" sz="2400" b="1" dirty="0"/>
          </a:p>
        </p:txBody>
      </p:sp>
      <p:sp>
        <p:nvSpPr>
          <p:cNvPr id="99" name="Rectangle 98"/>
          <p:cNvSpPr/>
          <p:nvPr/>
        </p:nvSpPr>
        <p:spPr>
          <a:xfrm>
            <a:off x="9563016" y="3941648"/>
            <a:ext cx="1143084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DEPLOY &amp; TEST</a:t>
            </a:r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11128921" y="3318031"/>
            <a:ext cx="888316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DEBUG</a:t>
            </a:r>
            <a:endParaRPr lang="en-US" b="1" dirty="0"/>
          </a:p>
        </p:txBody>
      </p:sp>
      <p:cxnSp>
        <p:nvCxnSpPr>
          <p:cNvPr id="101" name="Straight Connector 100"/>
          <p:cNvCxnSpPr>
            <a:stCxn id="80" idx="3"/>
            <a:endCxn id="96" idx="1"/>
          </p:cNvCxnSpPr>
          <p:nvPr/>
        </p:nvCxnSpPr>
        <p:spPr>
          <a:xfrm flipV="1">
            <a:off x="8319128" y="3207951"/>
            <a:ext cx="248384" cy="974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563016" y="4763667"/>
            <a:ext cx="97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DAY</a:t>
            </a:r>
            <a:endParaRPr lang="en-US" sz="2400" b="1" dirty="0"/>
          </a:p>
        </p:txBody>
      </p:sp>
      <p:cxnSp>
        <p:nvCxnSpPr>
          <p:cNvPr id="103" name="Straight Connector 102"/>
          <p:cNvCxnSpPr>
            <a:endCxn id="99" idx="1"/>
          </p:cNvCxnSpPr>
          <p:nvPr/>
        </p:nvCxnSpPr>
        <p:spPr>
          <a:xfrm>
            <a:off x="8445384" y="4278894"/>
            <a:ext cx="1117632" cy="565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99" idx="1"/>
          </p:cNvCxnSpPr>
          <p:nvPr/>
        </p:nvCxnSpPr>
        <p:spPr>
          <a:xfrm>
            <a:off x="8303539" y="3203734"/>
            <a:ext cx="1259477" cy="108081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96" idx="1"/>
          </p:cNvCxnSpPr>
          <p:nvPr/>
        </p:nvCxnSpPr>
        <p:spPr>
          <a:xfrm flipV="1">
            <a:off x="8406616" y="3207951"/>
            <a:ext cx="160896" cy="108987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00" idx="1"/>
          </p:cNvCxnSpPr>
          <p:nvPr/>
        </p:nvCxnSpPr>
        <p:spPr>
          <a:xfrm>
            <a:off x="10729519" y="3184684"/>
            <a:ext cx="399402" cy="47624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00" idx="1"/>
          </p:cNvCxnSpPr>
          <p:nvPr/>
        </p:nvCxnSpPr>
        <p:spPr>
          <a:xfrm flipV="1">
            <a:off x="10695565" y="3660931"/>
            <a:ext cx="433356" cy="61211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9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58056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Metrics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-1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Schedule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66267" y="2963183"/>
            <a:ext cx="3133273" cy="1325563"/>
          </a:xfrm>
        </p:spPr>
        <p:txBody>
          <a:bodyPr/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SCHEDULE 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METRICS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256639" y="1074057"/>
            <a:ext cx="0" cy="563154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66198794"/>
              </p:ext>
            </p:extLst>
          </p:nvPr>
        </p:nvGraphicFramePr>
        <p:xfrm>
          <a:off x="3599539" y="1074057"/>
          <a:ext cx="7736117" cy="5370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8384345" y="2264897"/>
            <a:ext cx="2489981" cy="36153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3" name="Rounded Rectangle 2"/>
          <p:cNvSpPr/>
          <p:nvPr/>
        </p:nvSpPr>
        <p:spPr>
          <a:xfrm>
            <a:off x="8384345" y="1772529"/>
            <a:ext cx="2349304" cy="49236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Time-boxing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5778764" y="3804080"/>
            <a:ext cx="769257" cy="5370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100%</a:t>
            </a:r>
            <a:endParaRPr lang="en-SG" b="1" dirty="0"/>
          </a:p>
        </p:txBody>
      </p:sp>
      <p:sp>
        <p:nvSpPr>
          <p:cNvPr id="14" name="Rectangle 13"/>
          <p:cNvSpPr/>
          <p:nvPr/>
        </p:nvSpPr>
        <p:spPr>
          <a:xfrm>
            <a:off x="9238342" y="3804079"/>
            <a:ext cx="769257" cy="5370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100%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84546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58056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Metrics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-1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Schedule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5985" y="2704195"/>
            <a:ext cx="3858987" cy="2404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SCHEDULE </a:t>
            </a:r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MITIGATION</a:t>
            </a:r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PLAN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51725" y="1088571"/>
            <a:ext cx="0" cy="563154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479465" y="1951335"/>
            <a:ext cx="74657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4400" dirty="0">
                <a:solidFill>
                  <a:srgbClr val="000000"/>
                </a:solidFill>
                <a:latin typeface="Bebas Neue" panose="020B0606020202050201" pitchFamily="34" charset="0"/>
                <a:cs typeface="Times New Roman" panose="02020603050405020304" pitchFamily="18" charset="0"/>
              </a:rPr>
              <a:t>1 .Immediately, inform your </a:t>
            </a:r>
            <a:r>
              <a:rPr lang="en-US" sz="4400" dirty="0" smtClean="0">
                <a:solidFill>
                  <a:srgbClr val="000000"/>
                </a:solidFill>
                <a:latin typeface="Bebas Neue" panose="020B0606020202050201" pitchFamily="34" charset="0"/>
                <a:cs typeface="Times New Roman" panose="02020603050405020304" pitchFamily="18" charset="0"/>
              </a:rPr>
              <a:t>supervisor</a:t>
            </a:r>
          </a:p>
          <a:p>
            <a:pPr fontAlgn="t"/>
            <a:endParaRPr lang="en-US" sz="4400" dirty="0">
              <a:solidFill>
                <a:srgbClr val="000000"/>
              </a:solidFill>
              <a:latin typeface="Bebas Neue" panose="020B0606020202050201" pitchFamily="34" charset="0"/>
              <a:cs typeface="Times New Roman" panose="02020603050405020304" pitchFamily="18" charset="0"/>
            </a:endParaRPr>
          </a:p>
          <a:p>
            <a:pPr fontAlgn="t">
              <a:defRPr/>
            </a:pPr>
            <a:r>
              <a:rPr lang="en-US" sz="4400" dirty="0">
                <a:solidFill>
                  <a:srgbClr val="000000"/>
                </a:solidFill>
                <a:latin typeface="Bebas Neue" panose="020B0606020202050201" pitchFamily="34" charset="0"/>
                <a:cs typeface="Times New Roman" panose="02020603050405020304" pitchFamily="18" charset="0"/>
              </a:rPr>
              <a:t>2. Re-estimate the tasks for the </a:t>
            </a:r>
            <a:r>
              <a:rPr lang="en-US" sz="4400" dirty="0" smtClean="0">
                <a:solidFill>
                  <a:srgbClr val="000000"/>
                </a:solidFill>
                <a:latin typeface="Bebas Neue" panose="020B0606020202050201" pitchFamily="34" charset="0"/>
                <a:cs typeface="Times New Roman" panose="02020603050405020304" pitchFamily="18" charset="0"/>
              </a:rPr>
              <a:t>  future </a:t>
            </a:r>
            <a:r>
              <a:rPr lang="en-US" sz="4400" dirty="0">
                <a:solidFill>
                  <a:srgbClr val="000000"/>
                </a:solidFill>
                <a:latin typeface="Bebas Neue" panose="020B0606020202050201" pitchFamily="34" charset="0"/>
                <a:cs typeface="Times New Roman" panose="02020603050405020304" pitchFamily="18" charset="0"/>
              </a:rPr>
              <a:t>iterations</a:t>
            </a:r>
            <a:r>
              <a:rPr lang="en-US" sz="4400" dirty="0" smtClean="0">
                <a:solidFill>
                  <a:srgbClr val="000000"/>
                </a:solidFill>
                <a:latin typeface="Bebas Neue" panose="020B0606020202050201" pitchFamily="34" charset="0"/>
                <a:cs typeface="Times New Roman" panose="02020603050405020304" pitchFamily="18" charset="0"/>
              </a:rPr>
              <a:t>.</a:t>
            </a:r>
          </a:p>
          <a:p>
            <a:pPr fontAlgn="t">
              <a:defRPr/>
            </a:pPr>
            <a:endParaRPr lang="en-US" sz="4400" dirty="0">
              <a:solidFill>
                <a:srgbClr val="000000"/>
              </a:solidFill>
              <a:latin typeface="Bebas Neue" panose="020B0606020202050201" pitchFamily="34" charset="0"/>
              <a:cs typeface="Times New Roman" panose="02020603050405020304" pitchFamily="18" charset="0"/>
            </a:endParaRPr>
          </a:p>
          <a:p>
            <a:pPr fontAlgn="t">
              <a:defRPr/>
            </a:pPr>
            <a:r>
              <a:rPr lang="en-US" sz="4400" dirty="0">
                <a:solidFill>
                  <a:srgbClr val="000000"/>
                </a:solidFill>
                <a:latin typeface="Bebas Neue" panose="020B0606020202050201" pitchFamily="34" charset="0"/>
                <a:cs typeface="Times New Roman" panose="02020603050405020304" pitchFamily="18" charset="0"/>
              </a:rPr>
              <a:t>3. Use the Buffer days</a:t>
            </a:r>
          </a:p>
        </p:txBody>
      </p:sp>
    </p:spTree>
    <p:extLst>
      <p:ext uri="{BB962C8B-B14F-4D97-AF65-F5344CB8AC3E}">
        <p14:creationId xmlns:p14="http://schemas.microsoft.com/office/powerpoint/2010/main" val="294998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58056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Metrics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-1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Schedule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551" y="928913"/>
            <a:ext cx="9163506" cy="119017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PAIR PROGRAMMINGMETRICS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98590"/>
              </p:ext>
            </p:extLst>
          </p:nvPr>
        </p:nvGraphicFramePr>
        <p:xfrm>
          <a:off x="420914" y="2232932"/>
          <a:ext cx="1124857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172"/>
                <a:gridCol w="1640114"/>
                <a:gridCol w="1640114"/>
                <a:gridCol w="1480456"/>
                <a:gridCol w="2249714"/>
              </a:tblGrid>
              <a:tr h="397612"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FUNCTION </a:t>
                      </a:r>
                      <a:endParaRPr lang="en-SG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PLANNED</a:t>
                      </a:r>
                      <a:endParaRPr lang="en-SG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ACTUAL</a:t>
                      </a:r>
                      <a:endParaRPr lang="en-SG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PPI </a:t>
                      </a:r>
                      <a:endParaRPr lang="en-SG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STATUS</a:t>
                      </a:r>
                      <a:endParaRPr lang="en-SG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7612">
                <a:tc gridSpan="5">
                  <a:txBody>
                    <a:bodyPr/>
                    <a:lstStyle/>
                    <a:p>
                      <a:pPr algn="ctr"/>
                      <a:r>
                        <a:rPr lang="en-SG" sz="2400" b="1" dirty="0" smtClean="0"/>
                        <a:t>Bootstrap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612"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Basic MVC structure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5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3.5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1.43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Ok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97612"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Utility Classes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5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2.35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2.13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Overestimated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97612"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JSP (View / Boundary)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5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0.28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17.65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Overestimated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97612"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SQL Scripts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9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2.28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3.93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Overestimated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97612">
                <a:tc>
                  <a:txBody>
                    <a:bodyPr/>
                    <a:lstStyle/>
                    <a:p>
                      <a:r>
                        <a:rPr lang="en-SG" sz="2400" b="1" dirty="0" err="1" smtClean="0"/>
                        <a:t>BootstrapDao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9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14.88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0.60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Ok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97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b="1" dirty="0" err="1" smtClean="0"/>
                        <a:t>BootstrapDao</a:t>
                      </a:r>
                      <a:r>
                        <a:rPr lang="en-SG" sz="2400" b="1" baseline="0" dirty="0" smtClean="0"/>
                        <a:t> (Clear)</a:t>
                      </a:r>
                      <a:endParaRPr lang="en-SG" sz="2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14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4.93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2.84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Overestimated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20914" y="1995490"/>
            <a:ext cx="943428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7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58056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Metrics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-1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Schedule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551" y="928913"/>
            <a:ext cx="9163506" cy="119017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PAIR PROGRAMMINGMETRICS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3325"/>
              </p:ext>
            </p:extLst>
          </p:nvPr>
        </p:nvGraphicFramePr>
        <p:xfrm>
          <a:off x="420914" y="2232932"/>
          <a:ext cx="1124857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172"/>
                <a:gridCol w="1640114"/>
                <a:gridCol w="1640114"/>
                <a:gridCol w="1480456"/>
                <a:gridCol w="2249714"/>
              </a:tblGrid>
              <a:tr h="397612"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FUNCTION </a:t>
                      </a:r>
                      <a:endParaRPr lang="en-SG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PLANNED</a:t>
                      </a:r>
                      <a:endParaRPr lang="en-SG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ACTUAL</a:t>
                      </a:r>
                      <a:endParaRPr lang="en-SG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PPI </a:t>
                      </a:r>
                      <a:endParaRPr lang="en-SG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STATUS</a:t>
                      </a:r>
                      <a:endParaRPr lang="en-SG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7612">
                <a:tc gridSpan="5">
                  <a:txBody>
                    <a:bodyPr/>
                    <a:lstStyle/>
                    <a:p>
                      <a:pPr algn="ctr"/>
                      <a:r>
                        <a:rPr lang="en-SG" sz="2400" b="1" dirty="0" smtClean="0"/>
                        <a:t>Functionalities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b="1" dirty="0" smtClean="0"/>
                        <a:t>Update 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4.5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3.43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1.31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Ok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97612"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Drop Session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4.5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3.73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1.21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Ok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97612"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Drop Bid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4.5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3.43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1.31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Ok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97612"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Bid for Session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4.5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3.70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1.22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Ok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97612"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View All Bids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4.5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0.72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6.28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Overestimated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97612"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Search Course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4.5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3.50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1.29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Ok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97612"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Login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4.5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3.48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1.29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Ok</a:t>
                      </a:r>
                      <a:endParaRPr lang="en-SG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20914" y="1995490"/>
            <a:ext cx="943428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6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58056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Metrics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-1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Schedule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1425" y="2339069"/>
            <a:ext cx="3205839" cy="217487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PP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Mitigation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198580" y="1213055"/>
            <a:ext cx="0" cy="563154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6267449" y="2542269"/>
            <a:ext cx="4349750" cy="2174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74006"/>
              </p:ext>
            </p:extLst>
          </p:nvPr>
        </p:nvGraphicFramePr>
        <p:xfrm>
          <a:off x="3387264" y="2334211"/>
          <a:ext cx="8677275" cy="3389230"/>
        </p:xfrm>
        <a:graphic>
          <a:graphicData uri="http://schemas.openxmlformats.org/drawingml/2006/table">
            <a:tbl>
              <a:tblPr/>
              <a:tblGrid>
                <a:gridCol w="2197100"/>
                <a:gridCol w="6480175"/>
              </a:tblGrid>
              <a:tr h="6766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ahoma" panose="020B0604030504040204" pitchFamily="34" charset="0"/>
                        </a:rPr>
                        <a:t>Score(%)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ahoma" panose="020B0604030504040204" pitchFamily="34" charset="0"/>
                        </a:rPr>
                        <a:t>Action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8228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ahoma" panose="020B0604030504040204" pitchFamily="34" charset="0"/>
                        </a:rPr>
                        <a:t>PPM &lt; 50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ahoma" panose="020B0604030504040204" pitchFamily="34" charset="0"/>
                        </a:rPr>
                        <a:t>Re-estimate the tasks in the coming iteration(s) and update the schedule document.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ahoma" panose="020B0604030504040204" pitchFamily="34" charset="0"/>
                        </a:rPr>
                        <a:t>Review possible pairing &amp; estimation issues.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3522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ahoma" panose="020B0604030504040204" pitchFamily="34" charset="0"/>
                        </a:rPr>
                        <a:t>50 &lt; PPM &lt;= 150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ahoma" panose="020B0604030504040204" pitchFamily="34" charset="0"/>
                        </a:rPr>
                        <a:t>No action required.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8228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ahoma" panose="020B0604030504040204" pitchFamily="34" charset="0"/>
                        </a:rPr>
                        <a:t>150 &lt; PPM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ahoma" panose="020B0604030504040204" pitchFamily="34" charset="0"/>
                        </a:rPr>
                        <a:t>Re-estimate the tasks in the coming iteration(s) ) and update the schedule document.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ahoma" panose="020B0604030504040204" pitchFamily="34" charset="0"/>
                        </a:rPr>
                        <a:t>Review possible pairing &amp; estimation issues.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198580" y="4611757"/>
            <a:ext cx="8993420" cy="14444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3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8056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Functionalities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67426" y="-1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Schedule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3733" y="1825255"/>
            <a:ext cx="4022436" cy="12012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ADDITIONAL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7184569" y="1759825"/>
            <a:ext cx="3996444" cy="1332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DROPPING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958113" y="1103086"/>
            <a:ext cx="0" cy="563154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678" y="3338193"/>
            <a:ext cx="2502808" cy="29712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70" y="3338193"/>
            <a:ext cx="2502808" cy="29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9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58056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Metrics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-1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Schedule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1425" y="2339069"/>
            <a:ext cx="3205839" cy="217487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PP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Mitigation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198580" y="1213055"/>
            <a:ext cx="0" cy="563154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6267449" y="2542269"/>
            <a:ext cx="4349750" cy="2174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5313" y="1719942"/>
            <a:ext cx="7678057" cy="4644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4189179" y="1951335"/>
            <a:ext cx="74657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4000" dirty="0">
                <a:solidFill>
                  <a:srgbClr val="000000"/>
                </a:solidFill>
                <a:latin typeface="Bebas Neue" panose="020B0606020202050201" pitchFamily="34" charset="0"/>
                <a:cs typeface="Times New Roman" panose="02020603050405020304" pitchFamily="18" charset="0"/>
              </a:rPr>
              <a:t>1 .Immediately, inform </a:t>
            </a:r>
            <a:r>
              <a:rPr lang="en-US" sz="4000" dirty="0" smtClean="0">
                <a:solidFill>
                  <a:srgbClr val="000000"/>
                </a:solidFill>
                <a:latin typeface="Bebas Neue" panose="020B0606020202050201" pitchFamily="34" charset="0"/>
                <a:cs typeface="Times New Roman" panose="02020603050405020304" pitchFamily="18" charset="0"/>
              </a:rPr>
              <a:t>supervisor</a:t>
            </a:r>
          </a:p>
          <a:p>
            <a:pPr fontAlgn="t"/>
            <a:endParaRPr lang="en-US" sz="4000" dirty="0">
              <a:solidFill>
                <a:srgbClr val="000000"/>
              </a:solidFill>
              <a:latin typeface="Bebas Neue" panose="020B0606020202050201" pitchFamily="34" charset="0"/>
              <a:cs typeface="Times New Roman" panose="02020603050405020304" pitchFamily="18" charset="0"/>
            </a:endParaRPr>
          </a:p>
          <a:p>
            <a:pPr fontAlgn="t">
              <a:defRPr/>
            </a:pPr>
            <a:r>
              <a:rPr lang="en-US" sz="4000" dirty="0">
                <a:solidFill>
                  <a:srgbClr val="000000"/>
                </a:solidFill>
                <a:latin typeface="Bebas Neue" panose="020B0606020202050201" pitchFamily="34" charset="0"/>
                <a:cs typeface="Times New Roman" panose="02020603050405020304" pitchFamily="18" charset="0"/>
              </a:rPr>
              <a:t>2</a:t>
            </a:r>
            <a:r>
              <a:rPr lang="en-US" sz="4000" dirty="0" smtClean="0">
                <a:solidFill>
                  <a:srgbClr val="000000"/>
                </a:solidFill>
                <a:latin typeface="Bebas Neue" panose="020B0606020202050201" pitchFamily="34" charset="0"/>
                <a:cs typeface="Times New Roman" panose="02020603050405020304" pitchFamily="18" charset="0"/>
              </a:rPr>
              <a:t>. Use </a:t>
            </a:r>
            <a:r>
              <a:rPr lang="en-US" sz="4000" dirty="0">
                <a:solidFill>
                  <a:srgbClr val="000000"/>
                </a:solidFill>
                <a:latin typeface="Bebas Neue" panose="020B0606020202050201" pitchFamily="34" charset="0"/>
                <a:cs typeface="Times New Roman" panose="02020603050405020304" pitchFamily="18" charset="0"/>
              </a:rPr>
              <a:t>the </a:t>
            </a:r>
            <a:r>
              <a:rPr lang="en-US" sz="4000" dirty="0" smtClean="0">
                <a:solidFill>
                  <a:srgbClr val="000000"/>
                </a:solidFill>
                <a:latin typeface="Bebas Neue" panose="020B0606020202050201" pitchFamily="34" charset="0"/>
                <a:cs typeface="Times New Roman" panose="02020603050405020304" pitchFamily="18" charset="0"/>
              </a:rPr>
              <a:t>extra time for more research</a:t>
            </a:r>
          </a:p>
          <a:p>
            <a:pPr fontAlgn="t">
              <a:defRPr/>
            </a:pPr>
            <a:endParaRPr lang="en-US" sz="4000" dirty="0" smtClean="0">
              <a:solidFill>
                <a:srgbClr val="000000"/>
              </a:solidFill>
              <a:latin typeface="Bebas Neue" panose="020B0606020202050201" pitchFamily="34" charset="0"/>
              <a:cs typeface="Times New Roman" panose="02020603050405020304" pitchFamily="18" charset="0"/>
            </a:endParaRPr>
          </a:p>
          <a:p>
            <a:pPr fontAlgn="t">
              <a:defRPr/>
            </a:pPr>
            <a:r>
              <a:rPr lang="en-US" altLang="zh-CN" sz="4000" dirty="0" smtClean="0">
                <a:solidFill>
                  <a:srgbClr val="000000"/>
                </a:solidFill>
                <a:latin typeface="Bebas Neue" panose="020B0606020202050201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3. </a:t>
            </a:r>
            <a:r>
              <a:rPr lang="en-US" altLang="zh-CN" sz="4000" dirty="0" smtClean="0">
                <a:latin typeface="Bebas Neue" panose="020B0606020202050201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Re-estimate </a:t>
            </a:r>
            <a:r>
              <a:rPr lang="en-US" altLang="zh-CN" sz="4000" dirty="0">
                <a:latin typeface="Bebas Neue" panose="020B0606020202050201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the tasks in the coming iteration(s) ) and update the schedule document.</a:t>
            </a:r>
          </a:p>
          <a:p>
            <a:pPr fontAlgn="t">
              <a:defRPr/>
            </a:pPr>
            <a:endParaRPr lang="en-US" sz="4400" dirty="0">
              <a:solidFill>
                <a:srgbClr val="000000"/>
              </a:solidFill>
              <a:latin typeface="Bebas Neue" panose="020B0606020202050201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58056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Metrics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-1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Schedule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0593" y="2542269"/>
            <a:ext cx="4349750" cy="217487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BUG METRICS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780637" y="1226457"/>
            <a:ext cx="0" cy="563154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70" y="2328543"/>
            <a:ext cx="2502808" cy="297121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695474" y="5479143"/>
            <a:ext cx="5943600" cy="111215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Not done testing yet.</a:t>
            </a:r>
            <a:endParaRPr lang="en-SG" sz="4400" b="1" dirty="0"/>
          </a:p>
        </p:txBody>
      </p:sp>
    </p:spTree>
    <p:extLst>
      <p:ext uri="{BB962C8B-B14F-4D97-AF65-F5344CB8AC3E}">
        <p14:creationId xmlns:p14="http://schemas.microsoft.com/office/powerpoint/2010/main" val="37680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1950" y="1314449"/>
            <a:ext cx="11259457" cy="5253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58056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Metrics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-1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Schedule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0593" y="1951719"/>
            <a:ext cx="4349750" cy="217487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BUG Actions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313915" y="2414134"/>
            <a:ext cx="1648735" cy="125004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8790" y="1951719"/>
            <a:ext cx="4674510" cy="2174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Internal Bug List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28700" y="4126593"/>
            <a:ext cx="10134600" cy="111215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Our efforts at knowledge management.</a:t>
            </a:r>
            <a:endParaRPr lang="en-SG" sz="4400" b="1" dirty="0"/>
          </a:p>
        </p:txBody>
      </p:sp>
    </p:spTree>
    <p:extLst>
      <p:ext uri="{BB962C8B-B14F-4D97-AF65-F5344CB8AC3E}">
        <p14:creationId xmlns:p14="http://schemas.microsoft.com/office/powerpoint/2010/main" val="273216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58056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R &amp; R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-1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Schedule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4972" y="1337584"/>
            <a:ext cx="472440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ROLES &amp; 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RESPONSIBILITIES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06" y="4804229"/>
            <a:ext cx="1844883" cy="18963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177" y="4804229"/>
            <a:ext cx="1844883" cy="18963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548" y="4804229"/>
            <a:ext cx="1844883" cy="1896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919" y="4804229"/>
            <a:ext cx="1844883" cy="18963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290" y="4804229"/>
            <a:ext cx="1844883" cy="189638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20914" y="2663147"/>
            <a:ext cx="943428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3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58056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R &amp; R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-1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Schedule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4972" y="945699"/>
            <a:ext cx="47244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Project Manager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141" y="2551907"/>
            <a:ext cx="3418115" cy="351353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340291" y="4601028"/>
            <a:ext cx="775813" cy="6924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 smtClean="0"/>
              <a:t>PM</a:t>
            </a:r>
            <a:endParaRPr lang="en-SG" sz="32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20914" y="1995490"/>
            <a:ext cx="943428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420914" y="2380343"/>
            <a:ext cx="7155543" cy="5805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Planning clear and feasible project objectives and schedule</a:t>
            </a:r>
            <a:endParaRPr lang="en-SG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20914" y="3120124"/>
            <a:ext cx="7155543" cy="5805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Ensuring that the team adheres to the schedule</a:t>
            </a:r>
            <a:endParaRPr lang="en-SG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20913" y="3853994"/>
            <a:ext cx="7155543" cy="5805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Do the necessary rectification if there are any delays in schedule</a:t>
            </a:r>
            <a:endParaRPr lang="en-SG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20913" y="4626991"/>
            <a:ext cx="7155543" cy="5805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Update metrics, and ensure all documentations are updated</a:t>
            </a:r>
            <a:endParaRPr lang="en-SG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20912" y="5400890"/>
            <a:ext cx="7155543" cy="5805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Set the agenda for all meeting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91160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58056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R &amp; R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-1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Schedule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4942" y="2488978"/>
            <a:ext cx="4677229" cy="84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</a:t>
            </a:r>
            <a:r>
              <a:rPr lang="en-SG" sz="6000" dirty="0" smtClean="0"/>
              <a:t>Code</a:t>
            </a:r>
            <a:endParaRPr lang="en-SG" sz="6000" dirty="0"/>
          </a:p>
        </p:txBody>
      </p:sp>
      <p:sp>
        <p:nvSpPr>
          <p:cNvPr id="3" name="Right Arrow 2"/>
          <p:cNvSpPr/>
          <p:nvPr/>
        </p:nvSpPr>
        <p:spPr>
          <a:xfrm>
            <a:off x="377369" y="2256751"/>
            <a:ext cx="2090057" cy="130628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1121230" y="3512236"/>
            <a:ext cx="4677229" cy="84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                    </a:t>
            </a:r>
            <a:r>
              <a:rPr lang="en-SG" sz="6000" dirty="0" smtClean="0"/>
              <a:t>Integrate</a:t>
            </a:r>
            <a:endParaRPr lang="en-SG" sz="6000" dirty="0"/>
          </a:p>
        </p:txBody>
      </p:sp>
      <p:sp>
        <p:nvSpPr>
          <p:cNvPr id="13" name="Right Arrow 12"/>
          <p:cNvSpPr/>
          <p:nvPr/>
        </p:nvSpPr>
        <p:spPr>
          <a:xfrm>
            <a:off x="413657" y="3280009"/>
            <a:ext cx="2090057" cy="130628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092199" y="4571776"/>
            <a:ext cx="4677229" cy="84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</a:t>
            </a:r>
            <a:r>
              <a:rPr lang="en-SG" sz="6000" dirty="0" smtClean="0"/>
              <a:t>Test</a:t>
            </a:r>
            <a:endParaRPr lang="en-SG" sz="6000" dirty="0"/>
          </a:p>
        </p:txBody>
      </p:sp>
      <p:sp>
        <p:nvSpPr>
          <p:cNvPr id="15" name="Right Arrow 14"/>
          <p:cNvSpPr/>
          <p:nvPr/>
        </p:nvSpPr>
        <p:spPr>
          <a:xfrm>
            <a:off x="384626" y="4339549"/>
            <a:ext cx="2090057" cy="130628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99454" y="5609547"/>
            <a:ext cx="4677229" cy="84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          </a:t>
            </a:r>
            <a:r>
              <a:rPr lang="en-SG" sz="6000" dirty="0" smtClean="0"/>
              <a:t>Debug</a:t>
            </a:r>
            <a:endParaRPr lang="en-SG" sz="6000" dirty="0"/>
          </a:p>
        </p:txBody>
      </p:sp>
      <p:sp>
        <p:nvSpPr>
          <p:cNvPr id="17" name="Right Arrow 16"/>
          <p:cNvSpPr/>
          <p:nvPr/>
        </p:nvSpPr>
        <p:spPr>
          <a:xfrm>
            <a:off x="391881" y="5377320"/>
            <a:ext cx="2090057" cy="130628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473" y="4278877"/>
            <a:ext cx="2000204" cy="20560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269" y="4278878"/>
            <a:ext cx="2000204" cy="20560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513" y="2472194"/>
            <a:ext cx="2000204" cy="20560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871" y="4278878"/>
            <a:ext cx="2000204" cy="20560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97907" y="3737203"/>
            <a:ext cx="397415" cy="331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1</a:t>
            </a:r>
            <a:endParaRPr lang="en-SG" b="1" dirty="0"/>
          </a:p>
        </p:txBody>
      </p:sp>
      <p:sp>
        <p:nvSpPr>
          <p:cNvPr id="22" name="Rectangle 21"/>
          <p:cNvSpPr/>
          <p:nvPr/>
        </p:nvSpPr>
        <p:spPr>
          <a:xfrm>
            <a:off x="7528585" y="5549959"/>
            <a:ext cx="397415" cy="331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2</a:t>
            </a:r>
            <a:endParaRPr lang="en-SG" b="1" dirty="0"/>
          </a:p>
        </p:txBody>
      </p:sp>
      <p:sp>
        <p:nvSpPr>
          <p:cNvPr id="23" name="Rectangle 22"/>
          <p:cNvSpPr/>
          <p:nvPr/>
        </p:nvSpPr>
        <p:spPr>
          <a:xfrm>
            <a:off x="9326130" y="5549959"/>
            <a:ext cx="397415" cy="331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3</a:t>
            </a:r>
            <a:endParaRPr lang="en-SG" b="1" dirty="0"/>
          </a:p>
        </p:txBody>
      </p:sp>
      <p:sp>
        <p:nvSpPr>
          <p:cNvPr id="24" name="Rectangle 23"/>
          <p:cNvSpPr/>
          <p:nvPr/>
        </p:nvSpPr>
        <p:spPr>
          <a:xfrm>
            <a:off x="11007867" y="5546900"/>
            <a:ext cx="397415" cy="331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4</a:t>
            </a:r>
            <a:endParaRPr lang="en-SG" b="1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24972" y="945699"/>
            <a:ext cx="4724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DEVELOPER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20914" y="1995490"/>
            <a:ext cx="943428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0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58056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Rotation Plan for PP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-1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Schedule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10935" y="3166384"/>
            <a:ext cx="4083957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Rotation 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481772"/>
              </p:ext>
            </p:extLst>
          </p:nvPr>
        </p:nvGraphicFramePr>
        <p:xfrm>
          <a:off x="3479821" y="1117598"/>
          <a:ext cx="8567036" cy="53726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1759"/>
                <a:gridCol w="2141759"/>
                <a:gridCol w="2141759"/>
                <a:gridCol w="2141759"/>
              </a:tblGrid>
              <a:tr h="61340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Iteration</a:t>
                      </a:r>
                      <a:endParaRPr lang="en-US" sz="2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Project Manager</a:t>
                      </a:r>
                      <a:endParaRPr lang="en-US" sz="2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Pair 1</a:t>
                      </a:r>
                      <a:endParaRPr lang="en-US" sz="2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Pair 2</a:t>
                      </a:r>
                      <a:endParaRPr lang="en-US" sz="2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51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#1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Zachery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Yu</a:t>
                      </a:r>
                      <a:r>
                        <a:rPr lang="en-US" sz="2200" b="1" baseline="0" dirty="0" smtClean="0"/>
                        <a:t> Ning</a:t>
                      </a:r>
                    </a:p>
                    <a:p>
                      <a:r>
                        <a:rPr lang="en-US" sz="2200" b="1" baseline="0" dirty="0" err="1" smtClean="0"/>
                        <a:t>Nyein</a:t>
                      </a:r>
                      <a:r>
                        <a:rPr lang="en-US" sz="2200" b="1" baseline="0" dirty="0" smtClean="0"/>
                        <a:t> Su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Kevin</a:t>
                      </a:r>
                    </a:p>
                    <a:p>
                      <a:r>
                        <a:rPr lang="en-US" sz="2200" b="1" dirty="0" smtClean="0"/>
                        <a:t>Nicholas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7517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#2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Zachery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baseline="0" dirty="0" smtClean="0"/>
                        <a:t>Zachery</a:t>
                      </a:r>
                    </a:p>
                    <a:p>
                      <a:r>
                        <a:rPr lang="en-US" sz="2200" b="1" baseline="0" dirty="0" smtClean="0"/>
                        <a:t>Nicholas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Kevin </a:t>
                      </a:r>
                    </a:p>
                    <a:p>
                      <a:r>
                        <a:rPr lang="en-US" sz="2200" b="1" dirty="0" err="1" smtClean="0"/>
                        <a:t>Nyein</a:t>
                      </a:r>
                      <a:r>
                        <a:rPr lang="en-US" sz="2200" b="1" dirty="0" smtClean="0"/>
                        <a:t> Su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79607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#3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Yu Ning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baseline="0" dirty="0" smtClean="0"/>
                        <a:t>Yu Ning</a:t>
                      </a:r>
                      <a:endParaRPr lang="en-US" sz="2200" b="1" dirty="0" smtClean="0"/>
                    </a:p>
                    <a:p>
                      <a:r>
                        <a:rPr lang="en-US" sz="2200" b="1" dirty="0" smtClean="0"/>
                        <a:t>Kevin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Zachery</a:t>
                      </a:r>
                    </a:p>
                    <a:p>
                      <a:r>
                        <a:rPr lang="en-US" sz="2200" b="1" dirty="0" err="1" smtClean="0"/>
                        <a:t>Nyein</a:t>
                      </a:r>
                      <a:r>
                        <a:rPr lang="en-US" sz="2200" b="1" dirty="0" smtClean="0"/>
                        <a:t> Su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81138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#4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Nicholas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Yu Ning</a:t>
                      </a:r>
                    </a:p>
                    <a:p>
                      <a:r>
                        <a:rPr lang="en-US" sz="2200" b="1" dirty="0" err="1" smtClean="0"/>
                        <a:t>Nyein</a:t>
                      </a:r>
                      <a:r>
                        <a:rPr lang="en-US" sz="2200" b="1" dirty="0" smtClean="0"/>
                        <a:t> Su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/>
                        <a:t>Zachery</a:t>
                      </a:r>
                    </a:p>
                    <a:p>
                      <a:r>
                        <a:rPr lang="en-US" sz="2200" b="1" dirty="0" smtClean="0"/>
                        <a:t>Kevin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78315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#5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err="1" smtClean="0"/>
                        <a:t>Nyein</a:t>
                      </a:r>
                      <a:r>
                        <a:rPr lang="en-US" sz="2200" b="1" baseline="0" dirty="0" smtClean="0"/>
                        <a:t> Su</a:t>
                      </a:r>
                      <a:endParaRPr lang="en-US" sz="2200" b="1" dirty="0" smtClean="0"/>
                    </a:p>
                    <a:p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baseline="0" dirty="0" smtClean="0"/>
                        <a:t>Yu Ning</a:t>
                      </a:r>
                    </a:p>
                    <a:p>
                      <a:r>
                        <a:rPr lang="en-US" sz="2200" b="1" baseline="0" dirty="0" smtClean="0"/>
                        <a:t>Nicholas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Zachery</a:t>
                      </a:r>
                    </a:p>
                    <a:p>
                      <a:r>
                        <a:rPr lang="en-US" sz="2200" b="1" dirty="0" smtClean="0"/>
                        <a:t>Kevin</a:t>
                      </a:r>
                      <a:endParaRPr lang="en-US" sz="22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78315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#6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/>
                        <a:t>Kevin</a:t>
                      </a:r>
                    </a:p>
                    <a:p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/>
                        <a:t>Yu Ning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/>
                        <a:t>Nicholas</a:t>
                      </a:r>
                      <a:endParaRPr lang="en-US" sz="22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Zachery</a:t>
                      </a:r>
                    </a:p>
                    <a:p>
                      <a:r>
                        <a:rPr lang="en-US" sz="2200" b="1" dirty="0" err="1" smtClean="0"/>
                        <a:t>Nyein</a:t>
                      </a:r>
                      <a:r>
                        <a:rPr lang="en-US" sz="2200" b="1" dirty="0" smtClean="0"/>
                        <a:t> Su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3256639" y="1074057"/>
            <a:ext cx="0" cy="563154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35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58056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Rotation Plan for PP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-1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Schedule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2250" y="3166384"/>
            <a:ext cx="4083957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Milestones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for PM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256639" y="1074057"/>
            <a:ext cx="0" cy="563154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75261"/>
              </p:ext>
            </p:extLst>
          </p:nvPr>
        </p:nvGraphicFramePr>
        <p:xfrm>
          <a:off x="3479821" y="1217246"/>
          <a:ext cx="8436408" cy="52565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2136"/>
                <a:gridCol w="2812136"/>
                <a:gridCol w="2812136"/>
              </a:tblGrid>
              <a:tr h="60014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Iteration</a:t>
                      </a:r>
                      <a:endParaRPr lang="en-US" sz="2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Project Manager</a:t>
                      </a:r>
                      <a:endParaRPr lang="en-US" sz="2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Milestones</a:t>
                      </a:r>
                      <a:endParaRPr lang="en-US" sz="2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71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#1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Zachery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-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4553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#2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Zachery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baseline="0" dirty="0" smtClean="0"/>
                        <a:t>Supervisor Meeting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7887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#3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Yu Ning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baseline="0" dirty="0" smtClean="0"/>
                        <a:t>PM Review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938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#4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Nicholas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Heuristics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6622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#5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err="1" smtClean="0"/>
                        <a:t>Nyein</a:t>
                      </a:r>
                      <a:r>
                        <a:rPr lang="en-US" sz="2200" b="1" baseline="0" dirty="0" smtClean="0"/>
                        <a:t> Su</a:t>
                      </a:r>
                      <a:endParaRPr lang="en-US" sz="2200" b="1" dirty="0" smtClean="0"/>
                    </a:p>
                    <a:p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baseline="0" dirty="0" smtClean="0"/>
                        <a:t>UAT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6622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#6</a:t>
                      </a:r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/>
                        <a:t>Kevin</a:t>
                      </a:r>
                    </a:p>
                    <a:p>
                      <a:endParaRPr 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/>
                        <a:t>Final 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51122"/>
            <a:ext cx="12192000" cy="1653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a typeface="Ebrima" panose="02000000000000000000" pitchFamily="2" charset="0"/>
                <a:cs typeface="Ebrima" panose="02000000000000000000" pitchFamily="2" charset="0"/>
              </a:rPr>
              <a:t>Thank you </a:t>
            </a:r>
            <a:r>
              <a:rPr lang="en-US" sz="8000" b="1" dirty="0" smtClean="0">
                <a:solidFill>
                  <a:schemeClr val="bg1"/>
                </a:solidFill>
                <a:ea typeface="Ebrima" panose="02000000000000000000" pitchFamily="2" charset="0"/>
                <a:cs typeface="Ebrima" panose="02000000000000000000" pitchFamily="2" charset="0"/>
                <a:sym typeface="Wingdings" panose="05000000000000000000" pitchFamily="2" charset="2"/>
              </a:rPr>
              <a:t></a:t>
            </a:r>
            <a:endParaRPr lang="en-US" sz="8000" b="1" dirty="0">
              <a:solidFill>
                <a:schemeClr val="bg1"/>
              </a:solidFill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06" y="4383314"/>
            <a:ext cx="1844883" cy="1896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177" y="4383314"/>
            <a:ext cx="1844883" cy="18963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548" y="4383314"/>
            <a:ext cx="1844883" cy="18963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919" y="4383314"/>
            <a:ext cx="1844883" cy="18963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290" y="4383314"/>
            <a:ext cx="1844883" cy="18963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46719" y="828450"/>
            <a:ext cx="9432540" cy="1356557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Times New Roman" panose="02020603050405020304" pitchFamily="18" charset="0"/>
              </a:rPr>
              <a:t>G1 T3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0529" y="5898056"/>
            <a:ext cx="96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YUNING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3522987" y="5890801"/>
            <a:ext cx="96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KEVIN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5562243" y="5883547"/>
            <a:ext cx="10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NYEIN SU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7659556" y="5890806"/>
            <a:ext cx="11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NICHOLAS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9858469" y="5883552"/>
            <a:ext cx="11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ZACHERY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55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fittothefinish.com/wp-content/uploads/2012/04/black-and-white-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93" y="1407225"/>
            <a:ext cx="691276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8056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Functionalities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-1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Schedule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79237" y="2975429"/>
            <a:ext cx="4341960" cy="154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Framework </a:t>
            </a:r>
            <a:endParaRPr lang="en-U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Equal 1"/>
          <p:cNvSpPr/>
          <p:nvPr/>
        </p:nvSpPr>
        <p:spPr>
          <a:xfrm>
            <a:off x="4153870" y="3406681"/>
            <a:ext cx="734653" cy="6096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4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87137" y="2387436"/>
            <a:ext cx="11706332" cy="314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31007" y="2329381"/>
            <a:ext cx="11706332" cy="314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249251" y="2264064"/>
            <a:ext cx="11706332" cy="314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/>
          <p:cNvSpPr/>
          <p:nvPr/>
        </p:nvSpPr>
        <p:spPr>
          <a:xfrm>
            <a:off x="9151924" y="2598057"/>
            <a:ext cx="2677219" cy="2481615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11" y="2842751"/>
            <a:ext cx="5199743" cy="1325563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Target </a:t>
            </a:r>
            <a:br>
              <a:rPr lang="en-US" sz="7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7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Completion</a:t>
            </a:r>
            <a:endParaRPr lang="en-US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3505532"/>
            <a:ext cx="5108812" cy="1574140"/>
          </a:xfrm>
        </p:spPr>
        <p:txBody>
          <a:bodyPr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1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1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8056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Functionalities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-1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Schedule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1" name="Equal 10"/>
          <p:cNvSpPr/>
          <p:nvPr/>
        </p:nvSpPr>
        <p:spPr>
          <a:xfrm>
            <a:off x="5449520" y="3558714"/>
            <a:ext cx="734653" cy="609600"/>
          </a:xfrm>
          <a:prstGeom prst="mathEqual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38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Notched Right Arrow 33"/>
          <p:cNvSpPr/>
          <p:nvPr/>
        </p:nvSpPr>
        <p:spPr>
          <a:xfrm>
            <a:off x="1408399" y="3066381"/>
            <a:ext cx="9322194" cy="1060636"/>
          </a:xfrm>
          <a:prstGeom prst="notchedRightArrow">
            <a:avLst/>
          </a:prstGeom>
          <a:solidFill>
            <a:schemeClr val="tx1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29" name="5-Point Star 28"/>
          <p:cNvSpPr/>
          <p:nvPr/>
        </p:nvSpPr>
        <p:spPr>
          <a:xfrm>
            <a:off x="9326573" y="3157428"/>
            <a:ext cx="835140" cy="72881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90200" y="4854388"/>
            <a:ext cx="7411599" cy="7108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Started at the end of each supervisor meeting</a:t>
            </a:r>
            <a:endParaRPr lang="en-SG" sz="280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64193" y="92891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Supervisor Meetings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20914" y="1995490"/>
            <a:ext cx="943428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0750" y="4015409"/>
            <a:ext cx="6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Wk2</a:t>
            </a:r>
            <a:endParaRPr lang="en-SG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691454" y="4004952"/>
            <a:ext cx="6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Wk4</a:t>
            </a:r>
            <a:endParaRPr lang="en-SG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023193" y="4004952"/>
            <a:ext cx="6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Wk6</a:t>
            </a:r>
            <a:endParaRPr lang="en-SG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315278" y="4011580"/>
            <a:ext cx="6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Wk8</a:t>
            </a:r>
            <a:endParaRPr lang="en-SG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54360" y="4004955"/>
            <a:ext cx="82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Wk10</a:t>
            </a:r>
            <a:endParaRPr lang="en-SG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370446" y="4024835"/>
            <a:ext cx="88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Wk13+</a:t>
            </a:r>
            <a:endParaRPr lang="en-SG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647592" y="2683674"/>
            <a:ext cx="11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Iteration 1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095392" y="2683674"/>
            <a:ext cx="11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Iteration 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397420" y="2683674"/>
            <a:ext cx="11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Iteration 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613307" y="2683674"/>
            <a:ext cx="11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Iteration 4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223698" y="2683674"/>
            <a:ext cx="11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Iteration 5</a:t>
            </a:r>
            <a:endParaRPr lang="en-US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304656" y="3140874"/>
            <a:ext cx="12854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99888" y="3140874"/>
            <a:ext cx="13752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4140" y="3140874"/>
            <a:ext cx="1235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616624" y="3140874"/>
            <a:ext cx="1235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878884" y="3140874"/>
            <a:ext cx="1878809" cy="285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9" idx="0"/>
          </p:cNvCxnSpPr>
          <p:nvPr/>
        </p:nvCxnSpPr>
        <p:spPr>
          <a:xfrm flipV="1">
            <a:off x="8757693" y="3157428"/>
            <a:ext cx="986450" cy="120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714565" y="2690301"/>
            <a:ext cx="11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Iteration 6</a:t>
            </a:r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4127222" y="3387314"/>
            <a:ext cx="426062" cy="385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Oval 60"/>
          <p:cNvSpPr/>
          <p:nvPr/>
        </p:nvSpPr>
        <p:spPr>
          <a:xfrm>
            <a:off x="5419303" y="3381723"/>
            <a:ext cx="426062" cy="385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2" name="Oval 61"/>
          <p:cNvSpPr/>
          <p:nvPr/>
        </p:nvSpPr>
        <p:spPr>
          <a:xfrm>
            <a:off x="7307742" y="3375096"/>
            <a:ext cx="426062" cy="385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4" name="TextBox 63"/>
          <p:cNvSpPr txBox="1"/>
          <p:nvPr/>
        </p:nvSpPr>
        <p:spPr>
          <a:xfrm>
            <a:off x="8343401" y="4018210"/>
            <a:ext cx="88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Wk13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6419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64194" y="5295333"/>
            <a:ext cx="4306206" cy="1325563"/>
          </a:xfrm>
        </p:spPr>
        <p:txBody>
          <a:bodyPr/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Structure of 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Each Iteration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80458" y="1349829"/>
            <a:ext cx="1582057" cy="79828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Analysis &amp; Design</a:t>
            </a:r>
            <a:endParaRPr lang="en-SG" b="1" dirty="0"/>
          </a:p>
        </p:txBody>
      </p:sp>
      <p:sp>
        <p:nvSpPr>
          <p:cNvPr id="11" name="Bent-Up Arrow 10"/>
          <p:cNvSpPr/>
          <p:nvPr/>
        </p:nvSpPr>
        <p:spPr>
          <a:xfrm rot="5400000">
            <a:off x="2138359" y="1993223"/>
            <a:ext cx="769264" cy="1079047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ounded Rectangle 32"/>
          <p:cNvSpPr/>
          <p:nvPr/>
        </p:nvSpPr>
        <p:spPr>
          <a:xfrm>
            <a:off x="3062519" y="2392472"/>
            <a:ext cx="1799772" cy="8563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Implementation</a:t>
            </a:r>
            <a:endParaRPr lang="en-SG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862291" y="3386707"/>
            <a:ext cx="1799772" cy="8563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Integration</a:t>
            </a:r>
            <a:endParaRPr lang="en-SG" b="1" dirty="0"/>
          </a:p>
        </p:txBody>
      </p:sp>
      <p:sp>
        <p:nvSpPr>
          <p:cNvPr id="35" name="Bent-Up Arrow 34"/>
          <p:cNvSpPr/>
          <p:nvPr/>
        </p:nvSpPr>
        <p:spPr>
          <a:xfrm rot="5400000">
            <a:off x="3938135" y="3122946"/>
            <a:ext cx="769264" cy="1079047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Bent-Up Arrow 35"/>
          <p:cNvSpPr/>
          <p:nvPr/>
        </p:nvSpPr>
        <p:spPr>
          <a:xfrm rot="5400000">
            <a:off x="5859004" y="4088156"/>
            <a:ext cx="769264" cy="1079047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6783160" y="4438993"/>
            <a:ext cx="1799772" cy="8563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Testing &amp; Debugging</a:t>
            </a:r>
            <a:endParaRPr lang="en-SG" b="1" dirty="0"/>
          </a:p>
        </p:txBody>
      </p:sp>
      <p:sp>
        <p:nvSpPr>
          <p:cNvPr id="38" name="Bent-Up Arrow 37"/>
          <p:cNvSpPr/>
          <p:nvPr/>
        </p:nvSpPr>
        <p:spPr>
          <a:xfrm rot="5400000">
            <a:off x="7757882" y="5145325"/>
            <a:ext cx="769264" cy="1079047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ounded Rectangle 38"/>
          <p:cNvSpPr/>
          <p:nvPr/>
        </p:nvSpPr>
        <p:spPr>
          <a:xfrm>
            <a:off x="8682038" y="5529944"/>
            <a:ext cx="1799772" cy="8563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Consolidate Feedbacks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21742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4193" y="928912"/>
            <a:ext cx="7886700" cy="1325563"/>
          </a:xfrm>
        </p:spPr>
        <p:txBody>
          <a:bodyPr/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Structure of Each Iteration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09813" y="2157636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Analysis &amp;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Revise Sequence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Revise Test Cases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Schedule &amp; Schedule Metrics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PPLog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Project Requirements / </a:t>
            </a:r>
            <a:r>
              <a:rPr lang="en-US" dirty="0" err="1" smtClean="0"/>
              <a:t>Enchancements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Basic UI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Integration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0914" y="1995490"/>
            <a:ext cx="943428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09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2971" y="0"/>
            <a:ext cx="25690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Rotation Plan for PP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52914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Functionalities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1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Metrics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69" y="0"/>
            <a:ext cx="2423888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>
                <a:latin typeface="Bebas Neue" panose="020B0606020202050201" pitchFamily="34" charset="0"/>
              </a:rPr>
              <a:t>R &amp; R</a:t>
            </a:r>
            <a:endParaRPr lang="en-SG" sz="2400" dirty="0"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426" y="58055"/>
            <a:ext cx="2264229" cy="870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Bebas Neue" panose="020B0606020202050201" pitchFamily="34" charset="0"/>
              </a:rPr>
              <a:t>Schedule</a:t>
            </a:r>
            <a:endParaRPr lang="en-SG" sz="2400" b="1" dirty="0">
              <a:latin typeface="Bebas Neue" panose="020B0606020202050201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4192" y="928912"/>
            <a:ext cx="10833660" cy="1325563"/>
          </a:xfrm>
        </p:spPr>
        <p:txBody>
          <a:bodyPr/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Structure of Each Iteration (Continued)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09813" y="2157636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Testing &amp; Debugging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Application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Application </a:t>
            </a:r>
            <a:r>
              <a:rPr lang="en-US" dirty="0" smtClean="0"/>
              <a:t>Debugging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Quality Assurance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Update bug metrics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Consolidate Feedbacks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Translate the feedbacks in workable enhancements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Factor the enhancements in schedule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Implement  enhancements in </a:t>
            </a:r>
            <a:r>
              <a:rPr lang="en-US" smtClean="0"/>
              <a:t>next iteration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0914" y="1995490"/>
            <a:ext cx="943428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6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1452</Words>
  <Application>Microsoft Office PowerPoint</Application>
  <PresentationFormat>Custom</PresentationFormat>
  <Paragraphs>714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G1 T3</vt:lpstr>
      <vt:lpstr>Scope of Presentation</vt:lpstr>
      <vt:lpstr>PowerPoint Presentation</vt:lpstr>
      <vt:lpstr>PowerPoint Presentation</vt:lpstr>
      <vt:lpstr>Target  Completion</vt:lpstr>
      <vt:lpstr>PowerPoint Presentation</vt:lpstr>
      <vt:lpstr>Structure of  Each Iteration</vt:lpstr>
      <vt:lpstr>Structure of Each Iteration</vt:lpstr>
      <vt:lpstr>Structure of Each Iteration (Continued)</vt:lpstr>
      <vt:lpstr>Iteration #1</vt:lpstr>
      <vt:lpstr>Iteration #2</vt:lpstr>
      <vt:lpstr>Iteration #3</vt:lpstr>
      <vt:lpstr>Iteration #4</vt:lpstr>
      <vt:lpstr>Iteration #5</vt:lpstr>
      <vt:lpstr>Iteration #6</vt:lpstr>
      <vt:lpstr>PowerPoint Presentation</vt:lpstr>
      <vt:lpstr>PowerPoint Presentation</vt:lpstr>
      <vt:lpstr>Iteration: Overall Timeline</vt:lpstr>
      <vt:lpstr>Iterations</vt:lpstr>
      <vt:lpstr>Critical Path for Iteration #1</vt:lpstr>
      <vt:lpstr>Critical Path for Iteration #2</vt:lpstr>
      <vt:lpstr>Critical Path Current Iteration #3</vt:lpstr>
      <vt:lpstr>Critical Path Iteration #4</vt:lpstr>
      <vt:lpstr>Critical Path Iteration #5</vt:lpstr>
      <vt:lpstr>SCHEDULE  METRICS</vt:lpstr>
      <vt:lpstr>PowerPoint Presentation</vt:lpstr>
      <vt:lpstr>PAIR PROGRAMMINGMETRICS</vt:lpstr>
      <vt:lpstr>PAIR PROGRAMMINGMETRICS</vt:lpstr>
      <vt:lpstr>PP Mitigation</vt:lpstr>
      <vt:lpstr>PP Mitigation</vt:lpstr>
      <vt:lpstr>BUG METRICS</vt:lpstr>
      <vt:lpstr>BUG Actions</vt:lpstr>
      <vt:lpstr>ROLES &amp;  RESPONSIBILITIES </vt:lpstr>
      <vt:lpstr>Project Manager</vt:lpstr>
      <vt:lpstr>PowerPoint Presentation</vt:lpstr>
      <vt:lpstr>Rotation  Plan</vt:lpstr>
      <vt:lpstr>Milestones for PM</vt:lpstr>
      <vt:lpstr>G1 T3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Ning</dc:creator>
  <cp:lastModifiedBy>Nyein Su</cp:lastModifiedBy>
  <cp:revision>87</cp:revision>
  <dcterms:created xsi:type="dcterms:W3CDTF">2013-09-29T07:52:27Z</dcterms:created>
  <dcterms:modified xsi:type="dcterms:W3CDTF">2013-10-01T07:10:35Z</dcterms:modified>
</cp:coreProperties>
</file>