
<file path=[Content_Types].xml><?xml version="1.0" encoding="utf-8"?>
<Types xmlns="http://schemas.openxmlformats.org/package/2006/content-types">
  <Default Extension="2"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9" r:id="rId3"/>
    <p:sldId id="258" r:id="rId4"/>
    <p:sldId id="259" r:id="rId5"/>
    <p:sldId id="260" r:id="rId6"/>
    <p:sldId id="261" r:id="rId7"/>
    <p:sldId id="262" r:id="rId8"/>
    <p:sldId id="263" r:id="rId9"/>
    <p:sldId id="264" r:id="rId10"/>
    <p:sldId id="265"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BF2396"/>
    <a:srgbClr val="CF8017"/>
    <a:srgbClr val="422E34"/>
    <a:srgbClr val="F81706"/>
    <a:srgbClr val="0303B9"/>
    <a:srgbClr val="F8F319"/>
    <a:srgbClr val="98F6F4"/>
    <a:srgbClr val="82E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94660"/>
  </p:normalViewPr>
  <p:slideViewPr>
    <p:cSldViewPr snapToGrid="0">
      <p:cViewPr varScale="1">
        <p:scale>
          <a:sx n="64" d="100"/>
          <a:sy n="64"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30AD0-B78C-4319-B648-C0DA3B954257}"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52DA5-7197-465C-B290-B26BDE9D26EE}" type="slidenum">
              <a:rPr lang="en-US" smtClean="0"/>
              <a:t>‹#›</a:t>
            </a:fld>
            <a:endParaRPr lang="en-US"/>
          </a:p>
        </p:txBody>
      </p:sp>
    </p:spTree>
    <p:extLst>
      <p:ext uri="{BB962C8B-B14F-4D97-AF65-F5344CB8AC3E}">
        <p14:creationId xmlns:p14="http://schemas.microsoft.com/office/powerpoint/2010/main" val="333749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52DA5-7197-465C-B290-B26BDE9D26EE}" type="slidenum">
              <a:rPr lang="en-US" smtClean="0"/>
              <a:t>1</a:t>
            </a:fld>
            <a:endParaRPr lang="en-US"/>
          </a:p>
        </p:txBody>
      </p:sp>
    </p:spTree>
    <p:extLst>
      <p:ext uri="{BB962C8B-B14F-4D97-AF65-F5344CB8AC3E}">
        <p14:creationId xmlns:p14="http://schemas.microsoft.com/office/powerpoint/2010/main" val="243822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CCA5-9321-B32E-AD8C-E76F3321E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30B5B7-6F90-E13E-EA75-2E62B3B46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3DD74-7D31-CCF4-EAA9-D3ACE06854F0}"/>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5" name="Footer Placeholder 4">
            <a:extLst>
              <a:ext uri="{FF2B5EF4-FFF2-40B4-BE49-F238E27FC236}">
                <a16:creationId xmlns:a16="http://schemas.microsoft.com/office/drawing/2014/main" id="{9702B276-9B1A-1C48-F00D-E24C442AE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78019-40B3-15A8-01FF-2EDC523F1E04}"/>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121919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4C73-10CA-1E31-9EDF-1D3EEA5A45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F2D388-367E-8D8B-0C68-420E1ACE1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55158-20EF-421E-DD27-DD2A1D26CB78}"/>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5" name="Footer Placeholder 4">
            <a:extLst>
              <a:ext uri="{FF2B5EF4-FFF2-40B4-BE49-F238E27FC236}">
                <a16:creationId xmlns:a16="http://schemas.microsoft.com/office/drawing/2014/main" id="{0D1CB63C-6D05-6FEE-CB1A-5F8277E8C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BB10F-5DAF-711D-01FB-665708CF4A9F}"/>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245733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6ECF7-BDCF-F6F6-22AE-92722FB44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74814-08AD-CBB3-E8B9-9B5AF79677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2DC00-96B7-0238-7C51-682D33A51E7D}"/>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5" name="Footer Placeholder 4">
            <a:extLst>
              <a:ext uri="{FF2B5EF4-FFF2-40B4-BE49-F238E27FC236}">
                <a16:creationId xmlns:a16="http://schemas.microsoft.com/office/drawing/2014/main" id="{2033367C-C9FB-B8AE-7F0C-AC85B6F7F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100C9-E63B-B6BF-716D-0762F28C8C32}"/>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384827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9518-818A-949B-79A2-D72220F2C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CAEF4-651A-3EBB-CE5A-0F7D277091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02AB7-1A3B-5342-2030-83331FB4618A}"/>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5" name="Footer Placeholder 4">
            <a:extLst>
              <a:ext uri="{FF2B5EF4-FFF2-40B4-BE49-F238E27FC236}">
                <a16:creationId xmlns:a16="http://schemas.microsoft.com/office/drawing/2014/main" id="{84A98A5C-4E45-6FE3-0D56-844776DEC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00D63-003E-ACFB-D287-3D04823DB023}"/>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204118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200F-0E6F-6384-1D26-22CEEB0CB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F99BDD-AAD0-E4D4-75E1-3CD19BD4F5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CDD20-805F-BD72-427B-173CC6BA04BF}"/>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5" name="Footer Placeholder 4">
            <a:extLst>
              <a:ext uri="{FF2B5EF4-FFF2-40B4-BE49-F238E27FC236}">
                <a16:creationId xmlns:a16="http://schemas.microsoft.com/office/drawing/2014/main" id="{01D83C13-7596-9998-AC2D-FE3E53FE6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883BB-A43E-26AB-4559-7A6A53FBA8CE}"/>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207988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FEE-879F-C544-5945-C5759BBECD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4720A-BAA6-7A11-9F51-3F23EF379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01C279-C29D-857C-413A-1C5984A38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5ABC76-0BAF-D6B9-89EC-3D5DBA766141}"/>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6" name="Footer Placeholder 5">
            <a:extLst>
              <a:ext uri="{FF2B5EF4-FFF2-40B4-BE49-F238E27FC236}">
                <a16:creationId xmlns:a16="http://schemas.microsoft.com/office/drawing/2014/main" id="{4D60D48B-FF91-CDF8-42B3-E02A3C8B7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0A4B1-12BE-AFC1-BCB2-4B8E944D838C}"/>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170131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3457-E1F4-C7BD-1005-50D6824A8E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8A527-72A0-02AE-1B07-546B154BDA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8E368-BDDC-5BB9-79AD-6A2E1E499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2521B9-2CEA-C471-BF2E-F6DA6658D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75A528-FBEB-98B3-C0DE-1A03C0A757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9702A2-F4C9-8B43-399E-27ACF6CB6B96}"/>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8" name="Footer Placeholder 7">
            <a:extLst>
              <a:ext uri="{FF2B5EF4-FFF2-40B4-BE49-F238E27FC236}">
                <a16:creationId xmlns:a16="http://schemas.microsoft.com/office/drawing/2014/main" id="{C8C87BD4-E131-DC08-89C8-C9B5DE61CA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81A3AF-9BE0-D7C2-F8CC-E38F096CEA34}"/>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338844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3FBF-0BF3-D7C6-AB10-EF8B8BD94C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9030C-2875-AE7E-B341-ACF6E64D3E05}"/>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4" name="Footer Placeholder 3">
            <a:extLst>
              <a:ext uri="{FF2B5EF4-FFF2-40B4-BE49-F238E27FC236}">
                <a16:creationId xmlns:a16="http://schemas.microsoft.com/office/drawing/2014/main" id="{5FD64F1C-EEA8-5B15-4ABD-64777228D8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6096B-BAF3-F681-0C33-C4C8B67E9AE5}"/>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68817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8AAC4-00CF-0D1D-C848-68954D67D8F2}"/>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3" name="Footer Placeholder 2">
            <a:extLst>
              <a:ext uri="{FF2B5EF4-FFF2-40B4-BE49-F238E27FC236}">
                <a16:creationId xmlns:a16="http://schemas.microsoft.com/office/drawing/2014/main" id="{ACC189C3-5C36-C7FF-14A4-632C62E577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71A00D-67E7-CA4A-E96D-1A5E85D9AFBF}"/>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116442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F3C1-14AF-1055-B56C-21FD4D4EC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201FDE-0192-1624-5517-4A4A69526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4BD6F6-F3C3-664B-D471-C49B9967A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95D60-0241-E430-84DD-270C583D2EAE}"/>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6" name="Footer Placeholder 5">
            <a:extLst>
              <a:ext uri="{FF2B5EF4-FFF2-40B4-BE49-F238E27FC236}">
                <a16:creationId xmlns:a16="http://schemas.microsoft.com/office/drawing/2014/main" id="{EF78CE3E-8A28-706F-0FBE-9EDF7CD7A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952D2-A939-B6B8-F3B4-C6528C1BEAD7}"/>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189681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C627-4DF1-E5C1-BCF1-7E548FD89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8CCD00-B8CD-724C-73CC-04A2C93A2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473F4-2BE2-3B80-1C7C-72840D513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3FF40-A10B-BC3C-2719-C29B625A9A82}"/>
              </a:ext>
            </a:extLst>
          </p:cNvPr>
          <p:cNvSpPr>
            <a:spLocks noGrp="1"/>
          </p:cNvSpPr>
          <p:nvPr>
            <p:ph type="dt" sz="half" idx="10"/>
          </p:nvPr>
        </p:nvSpPr>
        <p:spPr/>
        <p:txBody>
          <a:bodyPr/>
          <a:lstStyle/>
          <a:p>
            <a:fld id="{16F13F8E-E6F9-482B-AFA8-3AD4311C604C}" type="datetimeFigureOut">
              <a:rPr lang="en-US" smtClean="0"/>
              <a:t>7/24/2024</a:t>
            </a:fld>
            <a:endParaRPr lang="en-US"/>
          </a:p>
        </p:txBody>
      </p:sp>
      <p:sp>
        <p:nvSpPr>
          <p:cNvPr id="6" name="Footer Placeholder 5">
            <a:extLst>
              <a:ext uri="{FF2B5EF4-FFF2-40B4-BE49-F238E27FC236}">
                <a16:creationId xmlns:a16="http://schemas.microsoft.com/office/drawing/2014/main" id="{2B390A53-77A4-CCB6-F33F-5B10FE97F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7F9C1-702A-2591-BA40-F2F89BB88012}"/>
              </a:ext>
            </a:extLst>
          </p:cNvPr>
          <p:cNvSpPr>
            <a:spLocks noGrp="1"/>
          </p:cNvSpPr>
          <p:nvPr>
            <p:ph type="sldNum" sz="quarter" idx="12"/>
          </p:nvPr>
        </p:nvSpPr>
        <p:spPr/>
        <p:txBody>
          <a:bodyPr/>
          <a:lstStyle/>
          <a:p>
            <a:fld id="{0F316654-4EF8-465D-8722-7B7A3BF353DF}" type="slidenum">
              <a:rPr lang="en-US" smtClean="0"/>
              <a:t>‹#›</a:t>
            </a:fld>
            <a:endParaRPr lang="en-US"/>
          </a:p>
        </p:txBody>
      </p:sp>
    </p:spTree>
    <p:extLst>
      <p:ext uri="{BB962C8B-B14F-4D97-AF65-F5344CB8AC3E}">
        <p14:creationId xmlns:p14="http://schemas.microsoft.com/office/powerpoint/2010/main" val="23932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94F66-244B-EFC3-E92E-96C0471B7A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84D177-EDFB-0586-518A-BCB986B56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0ACAD-19CD-61C4-BF0D-1D249E4E8A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F13F8E-E6F9-482B-AFA8-3AD4311C604C}" type="datetimeFigureOut">
              <a:rPr lang="en-US" smtClean="0"/>
              <a:t>7/24/2024</a:t>
            </a:fld>
            <a:endParaRPr lang="en-US"/>
          </a:p>
        </p:txBody>
      </p:sp>
      <p:sp>
        <p:nvSpPr>
          <p:cNvPr id="5" name="Footer Placeholder 4">
            <a:extLst>
              <a:ext uri="{FF2B5EF4-FFF2-40B4-BE49-F238E27FC236}">
                <a16:creationId xmlns:a16="http://schemas.microsoft.com/office/drawing/2014/main" id="{4A2A54A3-67EB-1597-1364-454D44A33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10E001-E04E-21A9-AC33-DC2E319C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316654-4EF8-465D-8722-7B7A3BF353DF}" type="slidenum">
              <a:rPr lang="en-US" smtClean="0"/>
              <a:t>‹#›</a:t>
            </a:fld>
            <a:endParaRPr lang="en-US"/>
          </a:p>
        </p:txBody>
      </p:sp>
    </p:spTree>
    <p:extLst>
      <p:ext uri="{BB962C8B-B14F-4D97-AF65-F5344CB8AC3E}">
        <p14:creationId xmlns:p14="http://schemas.microsoft.com/office/powerpoint/2010/main" val="2849799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rawpixel.com/image/893853/monday-handwritten-typography" TargetMode="External"/><Relationship Id="rId2" Type="http://schemas.openxmlformats.org/officeDocument/2006/relationships/image" Target="../media/image9.2"/><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6" name="Picture 6" descr="Deep Neural Network Vector Art, Icons, and Graphics for Free Download">
            <a:extLst>
              <a:ext uri="{FF2B5EF4-FFF2-40B4-BE49-F238E27FC236}">
                <a16:creationId xmlns:a16="http://schemas.microsoft.com/office/drawing/2014/main" id="{63815819-1E52-BA28-1182-1F30BE6A6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132" name="Rectangle 51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370D12C1-8C16-0313-9662-B0814972786C}"/>
              </a:ext>
            </a:extLst>
          </p:cNvPr>
          <p:cNvSpPr txBox="1"/>
          <p:nvPr/>
        </p:nvSpPr>
        <p:spPr>
          <a:xfrm>
            <a:off x="1534391" y="385718"/>
            <a:ext cx="9123218" cy="646331"/>
          </a:xfrm>
          <a:prstGeom prst="rect">
            <a:avLst/>
          </a:prstGeom>
          <a:noFill/>
        </p:spPr>
        <p:txBody>
          <a:bodyPr wrap="square" rtlCol="0">
            <a:spAutoFit/>
          </a:bodyPr>
          <a:lstStyle/>
          <a:p>
            <a:pPr algn="ctr"/>
            <a:r>
              <a:rPr lang="en-US" sz="3600" b="1" dirty="0">
                <a:solidFill>
                  <a:schemeClr val="bg1"/>
                </a:solidFill>
                <a:latin typeface="Algerian" panose="04020705040A02060702" pitchFamily="82" charset="0"/>
              </a:rPr>
              <a:t>NEURAL NETWORK AND DEEP LEARNING</a:t>
            </a:r>
          </a:p>
        </p:txBody>
      </p:sp>
      <p:sp>
        <p:nvSpPr>
          <p:cNvPr id="6" name="TextBox 5">
            <a:extLst>
              <a:ext uri="{FF2B5EF4-FFF2-40B4-BE49-F238E27FC236}">
                <a16:creationId xmlns:a16="http://schemas.microsoft.com/office/drawing/2014/main" id="{D9D60AEE-0E6F-B36E-9572-0C1328D7D4F4}"/>
              </a:ext>
            </a:extLst>
          </p:cNvPr>
          <p:cNvSpPr txBox="1"/>
          <p:nvPr/>
        </p:nvSpPr>
        <p:spPr>
          <a:xfrm>
            <a:off x="0" y="1972512"/>
            <a:ext cx="12192000" cy="2308324"/>
          </a:xfrm>
          <a:prstGeom prst="rect">
            <a:avLst/>
          </a:prstGeom>
          <a:noFill/>
        </p:spPr>
        <p:txBody>
          <a:bodyPr wrap="square" rtlCol="0">
            <a:spAutoFit/>
          </a:bodyPr>
          <a:lstStyle/>
          <a:p>
            <a:pPr algn="ctr"/>
            <a:r>
              <a:rPr lang="en-US" sz="4800" b="1" dirty="0">
                <a:solidFill>
                  <a:srgbClr val="FFFF00"/>
                </a:solidFill>
                <a:latin typeface="Algerian" panose="04020705040A02060702" pitchFamily="82" charset="0"/>
                <a:cs typeface="Aparajita" panose="020B0502040204020203" pitchFamily="18" charset="0"/>
              </a:rPr>
              <a:t>A DEEP LEARNING APPROACH FOR INTRUSION DETECTION USING</a:t>
            </a:r>
          </a:p>
          <a:p>
            <a:pPr algn="ctr"/>
            <a:r>
              <a:rPr lang="en-US" sz="4800" b="1" dirty="0">
                <a:solidFill>
                  <a:srgbClr val="FFFF00"/>
                </a:solidFill>
                <a:latin typeface="Algerian" panose="04020705040A02060702" pitchFamily="82" charset="0"/>
                <a:cs typeface="Aparajita" panose="020B0502040204020203" pitchFamily="18" charset="0"/>
              </a:rPr>
              <a:t> RECURRENT NEURAL NETWORKS </a:t>
            </a:r>
          </a:p>
        </p:txBody>
      </p:sp>
      <p:sp>
        <p:nvSpPr>
          <p:cNvPr id="7" name="TextBox 6">
            <a:extLst>
              <a:ext uri="{FF2B5EF4-FFF2-40B4-BE49-F238E27FC236}">
                <a16:creationId xmlns:a16="http://schemas.microsoft.com/office/drawing/2014/main" id="{215E42D2-1E92-87D1-88B3-FF1BF61ED851}"/>
              </a:ext>
            </a:extLst>
          </p:cNvPr>
          <p:cNvSpPr txBox="1"/>
          <p:nvPr/>
        </p:nvSpPr>
        <p:spPr>
          <a:xfrm>
            <a:off x="7707086" y="5061586"/>
            <a:ext cx="4209723" cy="1200329"/>
          </a:xfrm>
          <a:prstGeom prst="rect">
            <a:avLst/>
          </a:prstGeom>
          <a:noFill/>
        </p:spPr>
        <p:txBody>
          <a:bodyPr wrap="square" rtlCol="0">
            <a:spAutoFit/>
          </a:bodyPr>
          <a:lstStyle/>
          <a:p>
            <a:r>
              <a:rPr lang="en-US" sz="3600" b="1" dirty="0">
                <a:solidFill>
                  <a:schemeClr val="bg1"/>
                </a:solidFill>
                <a:latin typeface="Baskerville Old Face" panose="02020602080505020303" pitchFamily="18" charset="0"/>
              </a:rPr>
              <a:t>NIKITHA YELDI</a:t>
            </a:r>
          </a:p>
          <a:p>
            <a:r>
              <a:rPr lang="en-US" sz="3600" b="1" dirty="0">
                <a:solidFill>
                  <a:schemeClr val="bg1"/>
                </a:solidFill>
                <a:latin typeface="Baskerville Old Face" panose="02020602080505020303" pitchFamily="18" charset="0"/>
              </a:rPr>
              <a:t>700758003</a:t>
            </a:r>
          </a:p>
        </p:txBody>
      </p:sp>
    </p:spTree>
    <p:extLst>
      <p:ext uri="{BB962C8B-B14F-4D97-AF65-F5344CB8AC3E}">
        <p14:creationId xmlns:p14="http://schemas.microsoft.com/office/powerpoint/2010/main" val="834835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7DDBE-72D0-EE59-D5B9-9A91A974A8F4}"/>
              </a:ext>
            </a:extLst>
          </p:cNvPr>
          <p:cNvSpPr txBox="1"/>
          <p:nvPr/>
        </p:nvSpPr>
        <p:spPr>
          <a:xfrm>
            <a:off x="4443646" y="149856"/>
            <a:ext cx="3304708"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accent1">
                    <a:lumMod val="60000"/>
                    <a:lumOff val="40000"/>
                  </a:schemeClr>
                </a:solidFill>
                <a:effectLst/>
                <a:latin typeface="Algerian" panose="04020705040A02060702" pitchFamily="82" charset="0"/>
              </a:rPr>
              <a:t>REFERENCES</a:t>
            </a:r>
          </a:p>
        </p:txBody>
      </p:sp>
      <p:sp>
        <p:nvSpPr>
          <p:cNvPr id="6" name="TextBox 5">
            <a:extLst>
              <a:ext uri="{FF2B5EF4-FFF2-40B4-BE49-F238E27FC236}">
                <a16:creationId xmlns:a16="http://schemas.microsoft.com/office/drawing/2014/main" id="{9967ACF5-5CA6-01D8-4A0B-B41D715801F5}"/>
              </a:ext>
            </a:extLst>
          </p:cNvPr>
          <p:cNvSpPr txBox="1"/>
          <p:nvPr/>
        </p:nvSpPr>
        <p:spPr>
          <a:xfrm>
            <a:off x="281354" y="973015"/>
            <a:ext cx="11570677" cy="5632311"/>
          </a:xfrm>
          <a:prstGeom prst="rect">
            <a:avLst/>
          </a:prstGeom>
          <a:noFill/>
        </p:spPr>
        <p:txBody>
          <a:bodyPr wrap="square" rtlCol="0">
            <a:spAutoFit/>
          </a:bodyPr>
          <a:lstStyle/>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[1] Y. LeCun, Y. Bengio, and G. Hinton, ‘‘Deep learning,’’ Nature, vol. 521, no. 7553, pp. 436–444, May 2015. </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[2] J.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Schmidhuber</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‘‘Deep learning in neural networks: An overview,’’ Neural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Netw</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61, pp. 85–117, Jan. 2015. </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[3] L. Liu, L. Shao, X. Li, and K. Lu, ‘‘Learning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spatio</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-temporal representations for action recognition: A genetic programming approach,’’ IEEE Trans.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Cybern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46, no. 1, pp. 158–170, Jan. 2016. </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[4] A.-A. Liu, Y.-T. Su, W.-Z.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Nie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and M.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Kankanhalli</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‘‘Hierarchical clustering multi-task learning for joint human action grouping and recognition,’’ IEEE Trans. Pattern Anal. Mach.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Intell</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39, no. 1, pp. 102–114, Jan. 2017. </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[5] J. Wu, Y. Zhang, and W. Lin, ‘‘Good practices for learning to recognize actions using FV and VLAD,’’ IEEE Trans.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Cybern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46, no. 12, pp. 2978–2990, Dec. 2016. </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[6] A.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Karpathy</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(2015). The unreasonable effectiveness of recurrent neural networks. Andrej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Karpathy</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Blog. [Online]. Available: http:// karpathy.github.io/2015/05/21/</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rnn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-effectiveness/ </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[7] X. Peng, L. Wang, X. Wang, and Y.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Qiao</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‘‘Bag of visual words and fusion methods for action recognition: Comprehensive study and good practice,’’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Comput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Vis. Image Understand., vol. 150, pp. 109–125, Sep. 2016. </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[8] A.-A. Liu, Y.-T. Su, P.-P. Jia, Z. Gao, T. Hao, and Z.-X. Yang, ‘‘Multiple/single-view human action recognition via part-induced multitask structural learning,’’ IEEE Trans.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Cybern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45, no. 6, pp. 1194–1208, Jun. 2015.</a:t>
            </a:r>
          </a:p>
          <a:p>
            <a:pPr algn="just"/>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[9] W.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Nie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 Liu, W. Li, and Y. Su, ‘‘Cross-view action recognition by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crossdomain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learning,’’ Image Vis.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Comput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55, pp. 109–118, Nov. 2016. [10] F.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Kuang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W. Xu, and S. Zhang, ‘‘A novel hybrid KPCA and SVM with GA model for intrusion detection,’’ Appl. Soft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Comput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vol. 18, pp. 178–184, May 2014</a:t>
            </a:r>
          </a:p>
        </p:txBody>
      </p:sp>
    </p:spTree>
    <p:extLst>
      <p:ext uri="{BB962C8B-B14F-4D97-AF65-F5344CB8AC3E}">
        <p14:creationId xmlns:p14="http://schemas.microsoft.com/office/powerpoint/2010/main" val="309745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Person holding car with question mark">
            <a:extLst>
              <a:ext uri="{FF2B5EF4-FFF2-40B4-BE49-F238E27FC236}">
                <a16:creationId xmlns:a16="http://schemas.microsoft.com/office/drawing/2014/main" id="{4FA47147-99C7-DF24-5417-33DE77E0EAAB}"/>
              </a:ext>
            </a:extLst>
          </p:cNvPr>
          <p:cNvPicPr>
            <a:picLocks noChangeAspect="1"/>
          </p:cNvPicPr>
          <p:nvPr/>
        </p:nvPicPr>
        <p:blipFill>
          <a:blip r:embed="rId2">
            <a:extLst>
              <a:ext uri="{28A0092B-C50C-407E-A947-70E740481C1C}">
                <a14:useLocalDpi xmlns:a14="http://schemas.microsoft.com/office/drawing/2010/main" val="0"/>
              </a:ext>
            </a:extLst>
          </a:blip>
          <a:srcRect l="3949" r="1934"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3294144-CF47-FC76-449C-DCEEF005F85F}"/>
              </a:ext>
            </a:extLst>
          </p:cNvPr>
          <p:cNvSpPr/>
          <p:nvPr/>
        </p:nvSpPr>
        <p:spPr>
          <a:xfrm>
            <a:off x="1514500" y="621101"/>
            <a:ext cx="1007853" cy="5917721"/>
          </a:xfrm>
          <a:prstGeom prst="rect">
            <a:avLst/>
          </a:prstGeom>
        </p:spPr>
        <p:txBody>
          <a:bodyPr vert="horz" lIns="91440" tIns="45720" rIns="91440" bIns="45720" rtlCol="0">
            <a:normAutofit lnSpcReduction="10000"/>
          </a:bodyPr>
          <a:lstStyle/>
          <a:p>
            <a:pPr>
              <a:lnSpc>
                <a:spcPct val="90000"/>
              </a:lnSpc>
              <a:spcAft>
                <a:spcPts val="600"/>
              </a:spcAft>
            </a:pPr>
            <a:r>
              <a:rPr lang="en-US" sz="4400" b="1" dirty="0">
                <a:ln w="0"/>
                <a:effectLst>
                  <a:outerShdw blurRad="38100" dist="19050" dir="2700000" algn="tl" rotWithShape="0">
                    <a:schemeClr val="dk1">
                      <a:alpha val="40000"/>
                    </a:schemeClr>
                  </a:outerShdw>
                </a:effectLst>
              </a:rPr>
              <a:t>Q</a:t>
            </a:r>
          </a:p>
          <a:p>
            <a:pPr>
              <a:lnSpc>
                <a:spcPct val="90000"/>
              </a:lnSpc>
              <a:spcAft>
                <a:spcPts val="600"/>
              </a:spcAft>
            </a:pPr>
            <a:r>
              <a:rPr lang="en-US" sz="4400" b="1" dirty="0">
                <a:ln w="0"/>
                <a:effectLst>
                  <a:outerShdw blurRad="38100" dist="19050" dir="2700000" algn="tl" rotWithShape="0">
                    <a:schemeClr val="dk1">
                      <a:alpha val="40000"/>
                    </a:schemeClr>
                  </a:outerShdw>
                </a:effectLst>
              </a:rPr>
              <a:t>U</a:t>
            </a:r>
          </a:p>
          <a:p>
            <a:pPr>
              <a:lnSpc>
                <a:spcPct val="90000"/>
              </a:lnSpc>
              <a:spcAft>
                <a:spcPts val="600"/>
              </a:spcAft>
            </a:pPr>
            <a:r>
              <a:rPr lang="en-US" sz="4400" b="1" dirty="0">
                <a:ln w="0"/>
                <a:effectLst>
                  <a:outerShdw blurRad="38100" dist="19050" dir="2700000" algn="tl" rotWithShape="0">
                    <a:schemeClr val="dk1">
                      <a:alpha val="40000"/>
                    </a:schemeClr>
                  </a:outerShdw>
                </a:effectLst>
              </a:rPr>
              <a:t>E</a:t>
            </a:r>
          </a:p>
          <a:p>
            <a:pPr>
              <a:lnSpc>
                <a:spcPct val="90000"/>
              </a:lnSpc>
              <a:spcAft>
                <a:spcPts val="600"/>
              </a:spcAft>
            </a:pPr>
            <a:r>
              <a:rPr lang="en-US" sz="4400" b="1" dirty="0">
                <a:ln w="0"/>
                <a:effectLst>
                  <a:outerShdw blurRad="38100" dist="19050" dir="2700000" algn="tl" rotWithShape="0">
                    <a:schemeClr val="dk1">
                      <a:alpha val="40000"/>
                    </a:schemeClr>
                  </a:outerShdw>
                </a:effectLst>
              </a:rPr>
              <a:t>S</a:t>
            </a:r>
          </a:p>
          <a:p>
            <a:pPr>
              <a:lnSpc>
                <a:spcPct val="90000"/>
              </a:lnSpc>
              <a:spcAft>
                <a:spcPts val="600"/>
              </a:spcAft>
            </a:pPr>
            <a:r>
              <a:rPr lang="en-US" sz="4400" b="1" dirty="0">
                <a:ln w="0"/>
                <a:effectLst>
                  <a:outerShdw blurRad="38100" dist="19050" dir="2700000" algn="tl" rotWithShape="0">
                    <a:schemeClr val="dk1">
                      <a:alpha val="40000"/>
                    </a:schemeClr>
                  </a:outerShdw>
                </a:effectLst>
              </a:rPr>
              <a:t>T</a:t>
            </a:r>
          </a:p>
          <a:p>
            <a:pPr>
              <a:lnSpc>
                <a:spcPct val="90000"/>
              </a:lnSpc>
              <a:spcAft>
                <a:spcPts val="600"/>
              </a:spcAft>
            </a:pPr>
            <a:r>
              <a:rPr lang="en-US" sz="4400" b="1" dirty="0">
                <a:ln w="0"/>
                <a:effectLst>
                  <a:outerShdw blurRad="38100" dist="19050" dir="2700000" algn="tl" rotWithShape="0">
                    <a:schemeClr val="dk1">
                      <a:alpha val="40000"/>
                    </a:schemeClr>
                  </a:outerShdw>
                </a:effectLst>
              </a:rPr>
              <a:t>I</a:t>
            </a:r>
          </a:p>
          <a:p>
            <a:pPr>
              <a:lnSpc>
                <a:spcPct val="90000"/>
              </a:lnSpc>
              <a:spcAft>
                <a:spcPts val="600"/>
              </a:spcAft>
            </a:pPr>
            <a:r>
              <a:rPr lang="en-US" sz="4400" b="1" dirty="0">
                <a:ln w="0"/>
                <a:effectLst>
                  <a:outerShdw blurRad="38100" dist="19050" dir="2700000" algn="tl" rotWithShape="0">
                    <a:schemeClr val="dk1">
                      <a:alpha val="40000"/>
                    </a:schemeClr>
                  </a:outerShdw>
                </a:effectLst>
              </a:rPr>
              <a:t>O</a:t>
            </a:r>
          </a:p>
          <a:p>
            <a:pPr>
              <a:lnSpc>
                <a:spcPct val="90000"/>
              </a:lnSpc>
              <a:spcAft>
                <a:spcPts val="600"/>
              </a:spcAft>
            </a:pPr>
            <a:r>
              <a:rPr lang="en-US" sz="4400" b="1" dirty="0">
                <a:ln w="0"/>
                <a:effectLst>
                  <a:outerShdw blurRad="38100" dist="19050" dir="2700000" algn="tl" rotWithShape="0">
                    <a:schemeClr val="dk1">
                      <a:alpha val="40000"/>
                    </a:schemeClr>
                  </a:outerShdw>
                </a:effectLst>
              </a:rPr>
              <a:t>N</a:t>
            </a:r>
          </a:p>
          <a:p>
            <a:pPr>
              <a:lnSpc>
                <a:spcPct val="90000"/>
              </a:lnSpc>
              <a:spcAft>
                <a:spcPts val="600"/>
              </a:spcAft>
            </a:pPr>
            <a:r>
              <a:rPr lang="en-US" sz="4400" b="1" dirty="0">
                <a:ln w="0"/>
                <a:effectLst>
                  <a:outerShdw blurRad="38100" dist="19050" dir="2700000" algn="tl" rotWithShape="0">
                    <a:schemeClr val="dk1">
                      <a:alpha val="40000"/>
                    </a:schemeClr>
                  </a:outerShdw>
                </a:effectLst>
              </a:rPr>
              <a:t>S</a:t>
            </a:r>
          </a:p>
        </p:txBody>
      </p:sp>
    </p:spTree>
    <p:extLst>
      <p:ext uri="{BB962C8B-B14F-4D97-AF65-F5344CB8AC3E}">
        <p14:creationId xmlns:p14="http://schemas.microsoft.com/office/powerpoint/2010/main" val="273988856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Logo, company name&#10;&#10;Description automatically generated">
            <a:extLst>
              <a:ext uri="{FF2B5EF4-FFF2-40B4-BE49-F238E27FC236}">
                <a16:creationId xmlns:a16="http://schemas.microsoft.com/office/drawing/2014/main" id="{336FB0B2-51AE-4C26-97CD-7AC67C5CFBE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327" t="7318" r="6101" b="9630"/>
          <a:stretch/>
        </p:blipFill>
        <p:spPr>
          <a:xfrm>
            <a:off x="1794294" y="643467"/>
            <a:ext cx="8315864"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695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1" name="Rectangle 82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ecent Studies Find Ways To Demystify AI Black Boxes - MarkTechPost">
            <a:extLst>
              <a:ext uri="{FF2B5EF4-FFF2-40B4-BE49-F238E27FC236}">
                <a16:creationId xmlns:a16="http://schemas.microsoft.com/office/drawing/2014/main" id="{2A368FA7-83E7-C609-9947-0B5A2FBD86B0}"/>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111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821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5484C5-101B-7612-2D1E-B2BEE2F55F70}"/>
              </a:ext>
            </a:extLst>
          </p:cNvPr>
          <p:cNvSpPr txBox="1"/>
          <p:nvPr/>
        </p:nvSpPr>
        <p:spPr>
          <a:xfrm>
            <a:off x="196595" y="1699832"/>
            <a:ext cx="11795760" cy="4993576"/>
          </a:xfrm>
          <a:prstGeom prst="rect">
            <a:avLst/>
          </a:prstGeom>
        </p:spPr>
        <p:txBody>
          <a:bodyPr vert="horz" lIns="91440" tIns="45720" rIns="91440" bIns="45720" rtlCol="0">
            <a:noAutofit/>
          </a:bodyPr>
          <a:lstStyle/>
          <a:p>
            <a:pPr marL="0" marR="0" indent="-228600" algn="just">
              <a:spcBef>
                <a:spcPts val="0"/>
              </a:spcBef>
              <a:spcAft>
                <a:spcPts val="800"/>
              </a:spcAft>
              <a:buFont typeface="Arial" panose="020B0604020202020204" pitchFamily="34" charset="0"/>
              <a:buChar char="•"/>
            </a:pPr>
            <a:r>
              <a:rPr lang="en-US" sz="3200" b="1" dirty="0">
                <a:solidFill>
                  <a:schemeClr val="bg1"/>
                </a:solidFill>
                <a:effectLst/>
                <a:latin typeface="Arial Rounded MT Bold" panose="020F0704030504030204" pitchFamily="34" charset="0"/>
              </a:rPr>
              <a:t>Authors:</a:t>
            </a:r>
            <a:r>
              <a:rPr lang="en-US" sz="3200" dirty="0">
                <a:solidFill>
                  <a:schemeClr val="bg1"/>
                </a:solidFill>
                <a:effectLst/>
                <a:latin typeface="Arial Rounded MT Bold" panose="020F0704030504030204" pitchFamily="34" charset="0"/>
              </a:rPr>
              <a:t> </a:t>
            </a:r>
            <a:r>
              <a:rPr lang="en-US" sz="3200" b="1" dirty="0">
                <a:solidFill>
                  <a:srgbClr val="00FFFF"/>
                </a:solidFill>
                <a:effectLst/>
                <a:latin typeface="Calibri" panose="020F0502020204030204" pitchFamily="34" charset="0"/>
                <a:ea typeface="Calibri" panose="020F0502020204030204" pitchFamily="34" charset="0"/>
                <a:cs typeface="Calibri" panose="020F0502020204030204" pitchFamily="34" charset="0"/>
              </a:rPr>
              <a:t>CHUANLONG YIN, YUEFEI ZHU, JINLONG FEI, AND XINZHENG HE</a:t>
            </a:r>
          </a:p>
          <a:p>
            <a:pPr marL="0" marR="0" indent="-228600" algn="just">
              <a:spcBef>
                <a:spcPts val="0"/>
              </a:spcBef>
              <a:spcAft>
                <a:spcPts val="800"/>
              </a:spcAft>
              <a:buFont typeface="Arial" panose="020B0604020202020204" pitchFamily="34" charset="0"/>
              <a:buChar char="•"/>
            </a:pPr>
            <a:r>
              <a:rPr lang="en-US" sz="3200" b="1" dirty="0">
                <a:solidFill>
                  <a:schemeClr val="bg1"/>
                </a:solidFill>
                <a:effectLst/>
                <a:latin typeface="Arial Rounded MT Bold" panose="020F0704030504030204" pitchFamily="34" charset="0"/>
              </a:rPr>
              <a:t>Article Support: </a:t>
            </a:r>
            <a:r>
              <a:rPr lang="en-US" sz="3200" b="1" dirty="0">
                <a:solidFill>
                  <a:srgbClr val="00FFFF"/>
                </a:solidFill>
                <a:effectLst/>
                <a:latin typeface="Calibri" panose="020F0502020204030204" pitchFamily="34" charset="0"/>
                <a:ea typeface="Calibri" panose="020F0502020204030204" pitchFamily="34" charset="0"/>
                <a:cs typeface="Calibri" panose="020F0502020204030204" pitchFamily="34" charset="0"/>
              </a:rPr>
              <a:t>The work was supported by the National Key Research and Development   Program of China under Grant 2016YFB0801601 and 2016YFB0801505</a:t>
            </a:r>
          </a:p>
          <a:p>
            <a:pPr marL="0" marR="0" indent="-228600" algn="just">
              <a:spcBef>
                <a:spcPts val="0"/>
              </a:spcBef>
              <a:spcAft>
                <a:spcPts val="800"/>
              </a:spcAft>
              <a:buFont typeface="Arial" panose="020B0604020202020204" pitchFamily="34" charset="0"/>
              <a:buChar char="•"/>
            </a:pPr>
            <a:r>
              <a:rPr lang="en-US" sz="3200" b="1" dirty="0">
                <a:solidFill>
                  <a:schemeClr val="bg1"/>
                </a:solidFill>
                <a:effectLst/>
                <a:latin typeface="Arial Rounded MT Bold" panose="020F0704030504030204" pitchFamily="34" charset="0"/>
              </a:rPr>
              <a:t>Article Received:</a:t>
            </a:r>
            <a:r>
              <a:rPr lang="en-US" sz="3200" b="1" dirty="0">
                <a:solidFill>
                  <a:schemeClr val="bg1"/>
                </a:solidFill>
                <a:effectLst/>
              </a:rPr>
              <a:t> </a:t>
            </a:r>
            <a:r>
              <a:rPr lang="en-US" sz="3200" b="1" dirty="0">
                <a:solidFill>
                  <a:srgbClr val="00FFFF"/>
                </a:solidFill>
                <a:effectLst/>
                <a:latin typeface="Calibri" panose="020F0502020204030204" pitchFamily="34" charset="0"/>
                <a:ea typeface="Calibri" panose="020F0502020204030204" pitchFamily="34" charset="0"/>
                <a:cs typeface="Calibri" panose="020F0502020204030204" pitchFamily="34" charset="0"/>
              </a:rPr>
              <a:t>05 SEPTEMBER 2017</a:t>
            </a:r>
          </a:p>
          <a:p>
            <a:pPr marL="0" marR="0" indent="-228600" algn="just">
              <a:spcBef>
                <a:spcPts val="0"/>
              </a:spcBef>
              <a:spcAft>
                <a:spcPts val="800"/>
              </a:spcAft>
              <a:buFont typeface="Arial" panose="020B0604020202020204" pitchFamily="34" charset="0"/>
              <a:buChar char="•"/>
            </a:pPr>
            <a:r>
              <a:rPr lang="en-US" sz="3200" b="1" dirty="0">
                <a:solidFill>
                  <a:schemeClr val="bg1"/>
                </a:solidFill>
                <a:effectLst/>
                <a:latin typeface="Arial Rounded MT Bold" panose="020F0704030504030204" pitchFamily="34" charset="0"/>
              </a:rPr>
              <a:t>Article Accepted: </a:t>
            </a:r>
            <a:r>
              <a:rPr lang="en-US" sz="3200" b="1" dirty="0">
                <a:solidFill>
                  <a:srgbClr val="00FFFF"/>
                </a:solidFill>
                <a:effectLst/>
                <a:latin typeface="Calibri" panose="020F0502020204030204" pitchFamily="34" charset="0"/>
                <a:ea typeface="Calibri" panose="020F0502020204030204" pitchFamily="34" charset="0"/>
                <a:cs typeface="Calibri" panose="020F0502020204030204" pitchFamily="34" charset="0"/>
              </a:rPr>
              <a:t>05 OCTOBER 2017</a:t>
            </a:r>
          </a:p>
          <a:p>
            <a:pPr marL="0" marR="0" indent="-228600" algn="just">
              <a:spcBef>
                <a:spcPts val="0"/>
              </a:spcBef>
              <a:spcAft>
                <a:spcPts val="800"/>
              </a:spcAft>
              <a:buFont typeface="Arial" panose="020B0604020202020204" pitchFamily="34" charset="0"/>
              <a:buChar char="•"/>
            </a:pPr>
            <a:r>
              <a:rPr lang="en-US" sz="3200" b="1" dirty="0">
                <a:solidFill>
                  <a:schemeClr val="bg1"/>
                </a:solidFill>
                <a:effectLst/>
                <a:latin typeface="Arial Rounded MT Bold" panose="020F0704030504030204" pitchFamily="34" charset="0"/>
              </a:rPr>
              <a:t>Date of Publication: </a:t>
            </a:r>
            <a:r>
              <a:rPr lang="en-US" sz="3200" b="1" dirty="0">
                <a:solidFill>
                  <a:srgbClr val="00FFFF"/>
                </a:solidFill>
                <a:effectLst/>
                <a:latin typeface="Calibri" panose="020F0502020204030204" pitchFamily="34" charset="0"/>
                <a:ea typeface="Calibri" panose="020F0502020204030204" pitchFamily="34" charset="0"/>
                <a:cs typeface="Calibri" panose="020F0502020204030204" pitchFamily="34" charset="0"/>
              </a:rPr>
              <a:t>12 OCTOBER 2017</a:t>
            </a:r>
          </a:p>
          <a:p>
            <a:pPr marL="0" marR="0" indent="-228600" algn="just">
              <a:spcBef>
                <a:spcPts val="0"/>
              </a:spcBef>
              <a:spcAft>
                <a:spcPts val="800"/>
              </a:spcAft>
              <a:buFont typeface="Arial" panose="020B0604020202020204" pitchFamily="34" charset="0"/>
              <a:buChar char="•"/>
            </a:pPr>
            <a:r>
              <a:rPr lang="en-US" sz="3200" b="1" dirty="0">
                <a:solidFill>
                  <a:schemeClr val="bg1"/>
                </a:solidFill>
                <a:effectLst/>
                <a:latin typeface="Arial Rounded MT Bold" panose="020F0704030504030204" pitchFamily="34" charset="0"/>
              </a:rPr>
              <a:t>Citations:</a:t>
            </a:r>
            <a:r>
              <a:rPr lang="en-US" sz="3200" dirty="0">
                <a:solidFill>
                  <a:schemeClr val="bg1"/>
                </a:solidFill>
                <a:effectLst/>
                <a:latin typeface="Arial Rounded MT Bold" panose="020F0704030504030204" pitchFamily="34" charset="0"/>
              </a:rPr>
              <a:t> </a:t>
            </a:r>
            <a:r>
              <a:rPr lang="en-US" sz="3200" b="1" dirty="0">
                <a:solidFill>
                  <a:srgbClr val="00FFFF"/>
                </a:solidFill>
                <a:effectLst/>
                <a:latin typeface="Calibri" panose="020F0502020204030204" pitchFamily="34" charset="0"/>
                <a:ea typeface="Calibri" panose="020F0502020204030204" pitchFamily="34" charset="0"/>
                <a:cs typeface="Calibri" panose="020F0502020204030204" pitchFamily="34" charset="0"/>
              </a:rPr>
              <a:t>1538 (IEEE + Other Publishers)</a:t>
            </a:r>
            <a:endParaRPr lang="en-US" sz="3200" b="1" dirty="0">
              <a:solidFill>
                <a:srgbClr val="00FFFF"/>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A55138-5EC1-CFE8-5AB8-AAB1DF560373}"/>
              </a:ext>
            </a:extLst>
          </p:cNvPr>
          <p:cNvSpPr txBox="1"/>
          <p:nvPr/>
        </p:nvSpPr>
        <p:spPr>
          <a:xfrm>
            <a:off x="3370705" y="444832"/>
            <a:ext cx="5447539" cy="769441"/>
          </a:xfrm>
          <a:prstGeom prst="rect">
            <a:avLst/>
          </a:prstGeom>
          <a:noFill/>
        </p:spPr>
        <p:txBody>
          <a:bodyPr wrap="square">
            <a:spAutoFit/>
          </a:bodyPr>
          <a:lstStyle/>
          <a:p>
            <a:r>
              <a:rPr lang="en-US" sz="4400" b="1" dirty="0">
                <a:solidFill>
                  <a:schemeClr val="bg1"/>
                </a:solidFill>
                <a:effectLst/>
                <a:latin typeface="Baskerville Old Face" panose="02020602080505020303" pitchFamily="18" charset="0"/>
              </a:rPr>
              <a:t>ARTICLE  DETAILS</a:t>
            </a:r>
            <a:endParaRPr lang="en-US" sz="4400" dirty="0">
              <a:latin typeface="Baskerville Old Face" panose="02020602080505020303" pitchFamily="18" charset="0"/>
            </a:endParaRPr>
          </a:p>
        </p:txBody>
      </p:sp>
    </p:spTree>
    <p:extLst>
      <p:ext uri="{BB962C8B-B14F-4D97-AF65-F5344CB8AC3E}">
        <p14:creationId xmlns:p14="http://schemas.microsoft.com/office/powerpoint/2010/main" val="17362529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White bulbs with a yellow one standing out">
            <a:extLst>
              <a:ext uri="{FF2B5EF4-FFF2-40B4-BE49-F238E27FC236}">
                <a16:creationId xmlns:a16="http://schemas.microsoft.com/office/drawing/2014/main" id="{9B05E540-AE60-18B1-4F29-059C238702CA}"/>
              </a:ext>
            </a:extLst>
          </p:cNvPr>
          <p:cNvPicPr>
            <a:picLocks noChangeAspect="1"/>
          </p:cNvPicPr>
          <p:nvPr/>
        </p:nvPicPr>
        <p:blipFill rotWithShape="1">
          <a:blip r:embed="rId2"/>
          <a:srcRect l="25387" t="-1" r="24347" b="-1"/>
          <a:stretch/>
        </p:blipFill>
        <p:spPr>
          <a:xfrm>
            <a:off x="0" y="10"/>
            <a:ext cx="516437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4" name="TextBox 3">
            <a:extLst>
              <a:ext uri="{FF2B5EF4-FFF2-40B4-BE49-F238E27FC236}">
                <a16:creationId xmlns:a16="http://schemas.microsoft.com/office/drawing/2014/main" id="{736F4412-9B7B-C7DF-F811-0399077AF5C2}"/>
              </a:ext>
            </a:extLst>
          </p:cNvPr>
          <p:cNvSpPr txBox="1"/>
          <p:nvPr/>
        </p:nvSpPr>
        <p:spPr>
          <a:xfrm>
            <a:off x="5530131" y="785794"/>
            <a:ext cx="6296107" cy="5286409"/>
          </a:xfrm>
          <a:prstGeom prst="rect">
            <a:avLst/>
          </a:prstGeom>
        </p:spPr>
        <p:txBody>
          <a:bodyPr vert="horz" lIns="91440" tIns="45720" rIns="91440" bIns="45720" rtlCol="0">
            <a:noAutofit/>
          </a:bodyPr>
          <a:lstStyle/>
          <a:p>
            <a:pPr marL="114300" indent="-342900" algn="just">
              <a:spcAft>
                <a:spcPts val="600"/>
              </a:spcAft>
              <a:buFont typeface="Wingdings" panose="05000000000000000000" pitchFamily="2" charset="2"/>
              <a:buChar char="Ø"/>
            </a:pPr>
            <a:r>
              <a:rPr lang="en-US" sz="2200" b="1" dirty="0">
                <a:solidFill>
                  <a:srgbClr val="0303B9"/>
                </a:solidFill>
                <a:latin typeface="Calibri" panose="020F0502020204030204" pitchFamily="34" charset="0"/>
                <a:ea typeface="Calibri" panose="020F0502020204030204" pitchFamily="34" charset="0"/>
                <a:cs typeface="Calibri" panose="020F0502020204030204" pitchFamily="34" charset="0"/>
              </a:rPr>
              <a:t>The primary motivation for this study is to enhance the accuracy of Intrusion Detection Systems (IDS) in identifying network attacks, especially unforeseen ones.</a:t>
            </a:r>
          </a:p>
          <a:p>
            <a:pPr algn="just">
              <a:spcAft>
                <a:spcPts val="600"/>
              </a:spcAft>
            </a:pPr>
            <a:endParaRPr lang="en-US" sz="2200" b="1" dirty="0">
              <a:solidFill>
                <a:srgbClr val="0303B9"/>
              </a:solidFill>
              <a:latin typeface="Calibri" panose="020F0502020204030204" pitchFamily="34" charset="0"/>
              <a:ea typeface="Calibri" panose="020F0502020204030204" pitchFamily="34" charset="0"/>
              <a:cs typeface="Calibri" panose="020F0502020204030204" pitchFamily="34" charset="0"/>
            </a:endParaRPr>
          </a:p>
          <a:p>
            <a:pPr marL="114300" indent="-342900" algn="just">
              <a:spcAft>
                <a:spcPts val="600"/>
              </a:spcAft>
              <a:buFont typeface="Wingdings" panose="05000000000000000000" pitchFamily="2" charset="2"/>
              <a:buChar char="Ø"/>
            </a:pPr>
            <a:r>
              <a:rPr lang="en-US" sz="2200" b="1" dirty="0">
                <a:solidFill>
                  <a:srgbClr val="0303B9"/>
                </a:solidFill>
                <a:latin typeface="Calibri" panose="020F0502020204030204" pitchFamily="34" charset="0"/>
                <a:ea typeface="Calibri" panose="020F0502020204030204" pitchFamily="34" charset="0"/>
                <a:cs typeface="Calibri" panose="020F0502020204030204" pitchFamily="34" charset="0"/>
              </a:rPr>
              <a:t>Traditional machine learning approaches often fall short due to their shallow learning capabilities and inability to handle high-dimensional data efficiently. </a:t>
            </a:r>
          </a:p>
          <a:p>
            <a:pPr marL="342900" indent="-342900" algn="just">
              <a:spcAft>
                <a:spcPts val="600"/>
              </a:spcAft>
              <a:buFont typeface="Wingdings" panose="05000000000000000000" pitchFamily="2" charset="2"/>
              <a:buChar char="Ø"/>
            </a:pPr>
            <a:endParaRPr lang="en-US" sz="2200" b="1" dirty="0">
              <a:solidFill>
                <a:srgbClr val="0303B9"/>
              </a:solidFill>
              <a:latin typeface="Calibri" panose="020F0502020204030204" pitchFamily="34" charset="0"/>
              <a:ea typeface="Calibri" panose="020F0502020204030204" pitchFamily="34" charset="0"/>
              <a:cs typeface="Calibri" panose="020F0502020204030204" pitchFamily="34" charset="0"/>
            </a:endParaRPr>
          </a:p>
          <a:p>
            <a:pPr marL="114300" indent="-342900" algn="just">
              <a:spcAft>
                <a:spcPts val="600"/>
              </a:spcAft>
              <a:buFont typeface="Wingdings" panose="05000000000000000000" pitchFamily="2" charset="2"/>
              <a:buChar char="Ø"/>
            </a:pPr>
            <a:r>
              <a:rPr lang="en-US" sz="2200" b="1" dirty="0">
                <a:solidFill>
                  <a:srgbClr val="0303B9"/>
                </a:solidFill>
                <a:latin typeface="Calibri" panose="020F0502020204030204" pitchFamily="34" charset="0"/>
                <a:ea typeface="Calibri" panose="020F0502020204030204" pitchFamily="34" charset="0"/>
                <a:cs typeface="Calibri" panose="020F0502020204030204" pitchFamily="34" charset="0"/>
              </a:rPr>
              <a:t>This paper explores the use of deep learning, specifically Recurrent Neural Networks (RNNs), to improve IDS performance by leveraging better data representations and improved model accuracy.</a:t>
            </a:r>
          </a:p>
        </p:txBody>
      </p:sp>
      <p:sp>
        <p:nvSpPr>
          <p:cNvPr id="2" name="TextBox 1">
            <a:extLst>
              <a:ext uri="{FF2B5EF4-FFF2-40B4-BE49-F238E27FC236}">
                <a16:creationId xmlns:a16="http://schemas.microsoft.com/office/drawing/2014/main" id="{395EE043-A0DD-07AE-EF47-2256D0072495}"/>
              </a:ext>
            </a:extLst>
          </p:cNvPr>
          <p:cNvSpPr txBox="1"/>
          <p:nvPr/>
        </p:nvSpPr>
        <p:spPr>
          <a:xfrm>
            <a:off x="71534" y="2591301"/>
            <a:ext cx="3395225"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BF2396"/>
                </a:solidFill>
                <a:latin typeface="Algerian" panose="04020705040A02060702" pitchFamily="82" charset="0"/>
                <a:ea typeface="+mj-ea"/>
                <a:cs typeface="+mj-cs"/>
              </a:rPr>
              <a:t>MOTIVATION</a:t>
            </a:r>
          </a:p>
        </p:txBody>
      </p:sp>
    </p:spTree>
    <p:extLst>
      <p:ext uri="{BB962C8B-B14F-4D97-AF65-F5344CB8AC3E}">
        <p14:creationId xmlns:p14="http://schemas.microsoft.com/office/powerpoint/2010/main" val="51818515"/>
      </p:ext>
    </p:extLst>
  </p:cSld>
  <p:clrMapOvr>
    <a:masterClrMapping/>
  </p:clrMapOvr>
  <mc:AlternateContent xmlns:mc="http://schemas.openxmlformats.org/markup-compatibility/2006" xmlns:p14="http://schemas.microsoft.com/office/powerpoint/2010/main">
    <mc:Choice Requires="p14">
      <p:transition spd="slow" p14:dur="15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92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How to Write a Problem Statement (Plus Example) - Newsweek">
            <a:extLst>
              <a:ext uri="{FF2B5EF4-FFF2-40B4-BE49-F238E27FC236}">
                <a16:creationId xmlns:a16="http://schemas.microsoft.com/office/drawing/2014/main" id="{6D7F7710-9692-5229-8774-974B865B18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4" t="-1" r="9416" b="-1"/>
          <a:stretch/>
        </p:blipFill>
        <p:spPr bwMode="auto">
          <a:xfrm>
            <a:off x="3489765" y="10"/>
            <a:ext cx="8702235" cy="6857990"/>
          </a:xfrm>
          <a:prstGeom prst="rect">
            <a:avLst/>
          </a:prstGeom>
          <a:noFill/>
          <a:extLst>
            <a:ext uri="{909E8E84-426E-40DD-AFC4-6F175D3DCCD1}">
              <a14:hiddenFill xmlns:a14="http://schemas.microsoft.com/office/drawing/2010/main">
                <a:solidFill>
                  <a:srgbClr val="FFFFFF"/>
                </a:solidFill>
              </a14:hiddenFill>
            </a:ext>
          </a:extLst>
        </p:spPr>
      </p:pic>
      <p:sp>
        <p:nvSpPr>
          <p:cNvPr id="9228" name="Rectangle 92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4C16233-B9F9-0130-08A1-0E65E54620F5}"/>
              </a:ext>
            </a:extLst>
          </p:cNvPr>
          <p:cNvSpPr txBox="1"/>
          <p:nvPr/>
        </p:nvSpPr>
        <p:spPr>
          <a:xfrm>
            <a:off x="252888" y="175343"/>
            <a:ext cx="3822189" cy="125664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solidFill>
                  <a:srgbClr val="F81706"/>
                </a:solidFill>
                <a:effectLst>
                  <a:outerShdw blurRad="38100" dist="38100" dir="2700000" algn="tl">
                    <a:srgbClr val="000000">
                      <a:alpha val="43137"/>
                    </a:srgbClr>
                  </a:outerShdw>
                </a:effectLst>
                <a:latin typeface="Bradley Hand ITC" panose="03070402050302030203" pitchFamily="66" charset="0"/>
                <a:ea typeface="+mj-ea"/>
                <a:cs typeface="+mj-cs"/>
              </a:rPr>
              <a:t>	PROBLEM STATEMENT</a:t>
            </a:r>
          </a:p>
        </p:txBody>
      </p:sp>
      <p:sp>
        <p:nvSpPr>
          <p:cNvPr id="3" name="TextBox 2">
            <a:extLst>
              <a:ext uri="{FF2B5EF4-FFF2-40B4-BE49-F238E27FC236}">
                <a16:creationId xmlns:a16="http://schemas.microsoft.com/office/drawing/2014/main" id="{31A277BD-50F0-1E2E-3953-E9228E8E484D}"/>
              </a:ext>
            </a:extLst>
          </p:cNvPr>
          <p:cNvSpPr txBox="1"/>
          <p:nvPr/>
        </p:nvSpPr>
        <p:spPr>
          <a:xfrm>
            <a:off x="252888" y="1431983"/>
            <a:ext cx="6544727" cy="5426007"/>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600" b="1" dirty="0">
                <a:solidFill>
                  <a:srgbClr val="422E34"/>
                </a:solidFill>
                <a:latin typeface="Calibri" panose="020F0502020204030204" pitchFamily="34" charset="0"/>
                <a:ea typeface="Calibri" panose="020F0502020204030204" pitchFamily="34" charset="0"/>
                <a:cs typeface="Calibri" panose="020F0502020204030204" pitchFamily="34" charset="0"/>
              </a:rPr>
              <a:t>The key problem addressed in this paper is the inefficiency of traditional machine learning methods in accurately detecting network intrusions. </a:t>
            </a:r>
          </a:p>
          <a:p>
            <a:pPr indent="-228600" algn="just">
              <a:lnSpc>
                <a:spcPct val="90000"/>
              </a:lnSpc>
              <a:spcAft>
                <a:spcPts val="600"/>
              </a:spcAft>
              <a:buFont typeface="Arial" panose="020B0604020202020204" pitchFamily="34" charset="0"/>
              <a:buChar char="•"/>
            </a:pPr>
            <a:r>
              <a:rPr lang="en-US" sz="2600" b="1" dirty="0">
                <a:solidFill>
                  <a:srgbClr val="422E34"/>
                </a:solidFill>
                <a:latin typeface="Calibri" panose="020F0502020204030204" pitchFamily="34" charset="0"/>
                <a:ea typeface="Calibri" panose="020F0502020204030204" pitchFamily="34" charset="0"/>
                <a:cs typeface="Calibri" panose="020F0502020204030204" pitchFamily="34" charset="0"/>
              </a:rPr>
              <a:t>The challenge is to develop an IDS that can effectively classify network traffic as normal or anomalous and identify specific attack types Denial of Service (DoS), User to Root (U2R), Probe(Probing),and Root to Local (R2L) with high accuracy and low false positive rates using deep learning techniques.</a:t>
            </a:r>
          </a:p>
          <a:p>
            <a:pPr indent="-228600" algn="just">
              <a:lnSpc>
                <a:spcPct val="90000"/>
              </a:lnSpc>
              <a:spcAft>
                <a:spcPts val="600"/>
              </a:spcAft>
              <a:buFont typeface="Arial" panose="020B0604020202020204" pitchFamily="34" charset="0"/>
              <a:buChar char="•"/>
            </a:pPr>
            <a:r>
              <a:rPr lang="en-US" sz="2600" b="1" dirty="0">
                <a:solidFill>
                  <a:srgbClr val="422E34"/>
                </a:solidFill>
                <a:latin typeface="Calibri" panose="020F0502020204030204" pitchFamily="34" charset="0"/>
                <a:ea typeface="Calibri" panose="020F0502020204030204" pitchFamily="34" charset="0"/>
                <a:cs typeface="Calibri" panose="020F0502020204030204" pitchFamily="34" charset="0"/>
              </a:rPr>
              <a:t>The main motivation of Intrusion Detection is to improve the accuracy of classifiers in effectively identifying the intrusive behavior.</a:t>
            </a:r>
          </a:p>
        </p:txBody>
      </p:sp>
    </p:spTree>
    <p:extLst>
      <p:ext uri="{BB962C8B-B14F-4D97-AF65-F5344CB8AC3E}">
        <p14:creationId xmlns:p14="http://schemas.microsoft.com/office/powerpoint/2010/main" val="392485464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 name="Rectangle 36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Rectangle 367">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1"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22" name="Freeform: Shape 21">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73"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4"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5"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376" name="Freeform: Shape 375">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F7DAD0A4-50C3-3881-C9AA-9A13DC4198C9}"/>
              </a:ext>
            </a:extLst>
          </p:cNvPr>
          <p:cNvSpPr txBox="1"/>
          <p:nvPr/>
        </p:nvSpPr>
        <p:spPr>
          <a:xfrm>
            <a:off x="802053" y="1731342"/>
            <a:ext cx="4905401" cy="306478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chemeClr val="bg1"/>
                </a:solidFill>
                <a:latin typeface="Algerian" panose="04020705040A02060702" pitchFamily="82" charset="0"/>
                <a:ea typeface="+mj-ea"/>
                <a:cs typeface="+mj-cs"/>
              </a:rPr>
              <a:t>OBJECTIVES</a:t>
            </a:r>
          </a:p>
        </p:txBody>
      </p:sp>
      <p:sp>
        <p:nvSpPr>
          <p:cNvPr id="8" name="Rectangle 4">
            <a:extLst>
              <a:ext uri="{FF2B5EF4-FFF2-40B4-BE49-F238E27FC236}">
                <a16:creationId xmlns:a16="http://schemas.microsoft.com/office/drawing/2014/main" id="{EDEFEA2C-2E25-8474-CC3E-F49CCB954CDB}"/>
              </a:ext>
            </a:extLst>
          </p:cNvPr>
          <p:cNvSpPr>
            <a:spLocks noChangeArrowheads="1"/>
          </p:cNvSpPr>
          <p:nvPr/>
        </p:nvSpPr>
        <p:spPr bwMode="auto">
          <a:xfrm>
            <a:off x="6374179" y="1087075"/>
            <a:ext cx="5576618" cy="537347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57150" marR="0" lvl="0" indent="-285750" algn="just" fontAlgn="base">
              <a:spcBef>
                <a:spcPct val="0"/>
              </a:spcBef>
              <a:spcAft>
                <a:spcPts val="600"/>
              </a:spcAft>
              <a:buClrTx/>
              <a:buSzTx/>
              <a:buFont typeface="Wingdings" panose="05000000000000000000" pitchFamily="2" charset="2"/>
              <a:buChar char="q"/>
              <a:tabLst/>
            </a:pPr>
            <a:r>
              <a:rPr lang="en-US" alt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D</a:t>
            </a:r>
            <a:r>
              <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esign and implement an IDS using Recurrent Neural Networks (RNN-IDS).</a:t>
            </a:r>
          </a:p>
          <a:p>
            <a:pPr marL="57150" marR="0" lvl="0" indent="-285750" algn="just" fontAlgn="base">
              <a:spcBef>
                <a:spcPct val="0"/>
              </a:spcBef>
              <a:spcAft>
                <a:spcPts val="600"/>
              </a:spcAft>
              <a:buClrTx/>
              <a:buSzTx/>
              <a:buFont typeface="Wingdings" panose="05000000000000000000" pitchFamily="2" charset="2"/>
              <a:buChar char="q"/>
              <a:tabLst/>
            </a:pPr>
            <a:r>
              <a:rPr lang="en-US" alt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E</a:t>
            </a:r>
            <a:r>
              <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valuate the performance of the RNN-IDS in both binary and multiclass classification scenarios.</a:t>
            </a:r>
          </a:p>
          <a:p>
            <a:pPr marL="57150" marR="0" lvl="0" indent="-285750" algn="just" fontAlgn="base">
              <a:spcBef>
                <a:spcPct val="0"/>
              </a:spcBef>
              <a:spcAft>
                <a:spcPts val="600"/>
              </a:spcAft>
              <a:buClrTx/>
              <a:buSzTx/>
              <a:buFont typeface="Wingdings" panose="05000000000000000000" pitchFamily="2" charset="2"/>
              <a:buChar char="q"/>
              <a:tabLst/>
            </a:pPr>
            <a:r>
              <a:rPr lang="en-US" alt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C</a:t>
            </a:r>
            <a:r>
              <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ompare the effectiveness of RNN-IDS with traditional machine learning methods like J48, Naive Bayesian, Random Forest, and Support Vector Machine.</a:t>
            </a:r>
          </a:p>
        </p:txBody>
      </p:sp>
    </p:spTree>
    <p:extLst>
      <p:ext uri="{BB962C8B-B14F-4D97-AF65-F5344CB8AC3E}">
        <p14:creationId xmlns:p14="http://schemas.microsoft.com/office/powerpoint/2010/main" val="1603606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54B734-E01C-BC94-D3D1-6FE8DDFFC351}"/>
              </a:ext>
            </a:extLst>
          </p:cNvPr>
          <p:cNvSpPr txBox="1"/>
          <p:nvPr/>
        </p:nvSpPr>
        <p:spPr>
          <a:xfrm>
            <a:off x="725228" y="2711781"/>
            <a:ext cx="4375294" cy="14344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Algerian" panose="04020705040A02060702" pitchFamily="82" charset="0"/>
                <a:ea typeface="+mj-ea"/>
                <a:cs typeface="+mj-cs"/>
              </a:rPr>
              <a:t>CONTRIBUTIONS</a:t>
            </a: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A36AB54-D1B9-F398-BB52-D456DDDDB6F7}"/>
              </a:ext>
            </a:extLst>
          </p:cNvPr>
          <p:cNvSpPr txBox="1"/>
          <p:nvPr/>
        </p:nvSpPr>
        <p:spPr>
          <a:xfrm>
            <a:off x="5370153" y="395781"/>
            <a:ext cx="6552216" cy="6198450"/>
          </a:xfrm>
          <a:prstGeom prst="rect">
            <a:avLst/>
          </a:prstGeom>
        </p:spPr>
        <p:txBody>
          <a:bodyPr vert="horz" lIns="91440" tIns="45720" rIns="91440" bIns="45720" rtlCol="0">
            <a:normAutofit fontScale="92500" lnSpcReduction="10000"/>
          </a:bodyPr>
          <a:lstStyle/>
          <a:p>
            <a:pPr marL="0" marR="0" lvl="0" indent="-228600" algn="just" fontAlgn="base">
              <a:spcBef>
                <a:spcPct val="0"/>
              </a:spcBef>
              <a:spcAft>
                <a:spcPts val="600"/>
              </a:spcAft>
              <a:buClrTx/>
              <a:buSzTx/>
              <a:buFont typeface="Arial" panose="020B0604020202020204" pitchFamily="34" charset="0"/>
              <a:buChar char="•"/>
              <a:tabLst/>
            </a:pPr>
            <a:r>
              <a:rPr kumimoji="0" lang="en-US" altLang="en-US" sz="2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Development of an RNN-based IDS model that leverages deep learning for improved intrusion detection.</a:t>
            </a:r>
          </a:p>
          <a:p>
            <a:pPr indent="-228600" algn="just" fontAlgn="base">
              <a:spcBef>
                <a:spcPct val="0"/>
              </a:spcBef>
              <a:spcAft>
                <a:spcPts val="600"/>
              </a:spcAft>
              <a:buFont typeface="Arial" panose="020B0604020202020204" pitchFamily="34" charset="0"/>
              <a:buChar char="•"/>
            </a:pPr>
            <a:r>
              <a:rPr kumimoji="0" lang="en-US" altLang="en-US" sz="2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Comprehensive evaluation of the model's performance on the NSL-KDD dataset, where </a:t>
            </a:r>
            <a:r>
              <a:rPr lang="en-US" sz="2800" b="1" dirty="0">
                <a:latin typeface="Calibri" panose="020F0502020204030204" pitchFamily="34" charset="0"/>
                <a:ea typeface="Calibri" panose="020F0502020204030204" pitchFamily="34" charset="0"/>
                <a:cs typeface="Calibri" panose="020F0502020204030204" pitchFamily="34" charset="0"/>
              </a:rPr>
              <a:t>This dataset is crucial for the development and testing of intrusion detection models, enabling researchers to improve the accuracy and efficiency of detecting network intrusions.</a:t>
            </a:r>
            <a:endParaRPr kumimoji="0" lang="en-US" altLang="en-US" sz="2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228600" algn="just" fontAlgn="base">
              <a:spcBef>
                <a:spcPct val="0"/>
              </a:spcBef>
              <a:spcAft>
                <a:spcPts val="600"/>
              </a:spcAft>
              <a:buClrTx/>
              <a:buSzTx/>
              <a:buFont typeface="Arial" panose="020B0604020202020204" pitchFamily="34" charset="0"/>
              <a:buChar char="•"/>
              <a:tabLst/>
            </a:pPr>
            <a:r>
              <a:rPr kumimoji="0" lang="en-US" altLang="en-US" sz="2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Demonstration of the RNN-IDS model's superiority over traditional methods in terms of accuracy and detection rates.</a:t>
            </a:r>
          </a:p>
          <a:p>
            <a:pPr marL="0" marR="0" lvl="0" indent="-228600" algn="just" fontAlgn="base">
              <a:spcBef>
                <a:spcPct val="0"/>
              </a:spcBef>
              <a:spcAft>
                <a:spcPts val="600"/>
              </a:spcAft>
              <a:buClrTx/>
              <a:buSzTx/>
              <a:buFont typeface="Arial" panose="020B0604020202020204" pitchFamily="34" charset="0"/>
              <a:buChar char="•"/>
              <a:tabLst/>
            </a:pPr>
            <a:r>
              <a:rPr kumimoji="0" lang="en-US" altLang="en-US" sz="2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Analysis of the impact of different hyperparameters (number of neurons, learning rate) on the model's performance.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1675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860D9B6-7DBA-2F8C-1C78-0A2718015368}"/>
              </a:ext>
            </a:extLst>
          </p:cNvPr>
          <p:cNvSpPr txBox="1"/>
          <p:nvPr/>
        </p:nvSpPr>
        <p:spPr>
          <a:xfrm>
            <a:off x="2191005" y="0"/>
            <a:ext cx="2573214" cy="8482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BF2396"/>
                </a:solidFill>
                <a:latin typeface="Algerian" panose="04020705040A02060702" pitchFamily="82" charset="0"/>
                <a:ea typeface="+mj-ea"/>
                <a:cs typeface="+mj-cs"/>
              </a:rPr>
              <a:t>RESULTS</a:t>
            </a:r>
          </a:p>
        </p:txBody>
      </p:sp>
      <p:sp>
        <p:nvSpPr>
          <p:cNvPr id="3" name="TextBox 2">
            <a:extLst>
              <a:ext uri="{FF2B5EF4-FFF2-40B4-BE49-F238E27FC236}">
                <a16:creationId xmlns:a16="http://schemas.microsoft.com/office/drawing/2014/main" id="{F1C182F5-E5FE-924E-11C7-D9F527CCA378}"/>
              </a:ext>
            </a:extLst>
          </p:cNvPr>
          <p:cNvSpPr txBox="1"/>
          <p:nvPr/>
        </p:nvSpPr>
        <p:spPr>
          <a:xfrm>
            <a:off x="213948" y="729262"/>
            <a:ext cx="7262446" cy="5618784"/>
          </a:xfrm>
          <a:prstGeom prst="rect">
            <a:avLst/>
          </a:prstGeom>
        </p:spPr>
        <p:txBody>
          <a:bodyPr vert="horz" lIns="91440" tIns="45720" rIns="91440" bIns="45720" rtlCol="0">
            <a:noAutofit/>
          </a:bodyPr>
          <a:lstStyle/>
          <a:p>
            <a:pPr marL="114300" marR="0" lvl="0" indent="-342900" algn="just" fontAlgn="base">
              <a:lnSpc>
                <a:spcPct val="120000"/>
              </a:lnSpc>
              <a:spcBef>
                <a:spcPct val="0"/>
              </a:spcBef>
              <a:spcAft>
                <a:spcPts val="600"/>
              </a:spcAft>
              <a:buClrTx/>
              <a:buSzTx/>
              <a:buFont typeface="Wingdings" panose="05000000000000000000" pitchFamily="2" charset="2"/>
              <a:buChar char="ü"/>
              <a:tabLst/>
            </a:pPr>
            <a:r>
              <a:rPr lang="en-US" sz="20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Two experiments have been designed to study the performance of the RNN-IDS model for binary classification (Normal, anomaly) and five-category classification, such as Normal, DoS, R2L, U2R and Probe. In order to compare with other </a:t>
            </a:r>
            <a:r>
              <a:rPr lang="en-US" sz="2000" b="1"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other</a:t>
            </a:r>
            <a:r>
              <a:rPr lang="en-US" sz="20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machine learning methods, contrast experiments are designed at the same time.</a:t>
            </a:r>
            <a:endPar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114300" marR="0" lvl="0" indent="-342900" algn="just" fontAlgn="base">
              <a:lnSpc>
                <a:spcPct val="120000"/>
              </a:lnSpc>
              <a:spcBef>
                <a:spcPct val="0"/>
              </a:spcBef>
              <a:spcAft>
                <a:spcPts val="60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Binary Classification: </a:t>
            </a: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RNN-IDS model achieved a detection rate of 83.28% on the </a:t>
            </a:r>
            <a:r>
              <a:rPr kumimoji="0" lang="en-US" altLang="en-US" sz="2000" b="1"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KDDTest</a:t>
            </a: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dataset, outperforming traditional methods.</a:t>
            </a:r>
          </a:p>
          <a:p>
            <a:pPr marL="114300" marR="0" lvl="0" indent="-342900" algn="just" fontAlgn="base">
              <a:lnSpc>
                <a:spcPct val="120000"/>
              </a:lnSpc>
              <a:spcBef>
                <a:spcPct val="0"/>
              </a:spcBef>
              <a:spcAft>
                <a:spcPts val="60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Multiclass Classification: </a:t>
            </a: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model showed higher accuracy with 80 hidden nodes and a learning rate of 0.5, demonstrating better performance compared to other algorithms.</a:t>
            </a:r>
          </a:p>
          <a:p>
            <a:pPr marL="114300" marR="0" lvl="0" indent="-342900" algn="just" fontAlgn="base">
              <a:lnSpc>
                <a:spcPct val="120000"/>
              </a:lnSpc>
              <a:spcBef>
                <a:spcPct val="0"/>
              </a:spcBef>
              <a:spcAft>
                <a:spcPts val="60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Comparison with Other Models: </a:t>
            </a: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RNN-IDS outperformed J48, Naive Bayesian, Random Forest, and Support Vector Machine in both binary and multiclass classification tasks. </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CPU with binary numbers and blueprint">
            <a:extLst>
              <a:ext uri="{FF2B5EF4-FFF2-40B4-BE49-F238E27FC236}">
                <a16:creationId xmlns:a16="http://schemas.microsoft.com/office/drawing/2014/main" id="{72AE2F33-40D4-5DA6-C7C5-DE82025695DA}"/>
              </a:ext>
            </a:extLst>
          </p:cNvPr>
          <p:cNvPicPr>
            <a:picLocks noChangeAspect="1"/>
          </p:cNvPicPr>
          <p:nvPr/>
        </p:nvPicPr>
        <p:blipFill rotWithShape="1">
          <a:blip r:embed="rId2"/>
          <a:srcRect l="28015" r="32934"/>
          <a:stretch/>
        </p:blipFill>
        <p:spPr>
          <a:xfrm>
            <a:off x="7427782" y="-140667"/>
            <a:ext cx="476117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445620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353B99-79B0-817E-DCC4-7E51692C7EDD}"/>
              </a:ext>
            </a:extLst>
          </p:cNvPr>
          <p:cNvSpPr txBox="1"/>
          <p:nvPr/>
        </p:nvSpPr>
        <p:spPr>
          <a:xfrm>
            <a:off x="152400" y="910330"/>
            <a:ext cx="11887200" cy="572464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7030A0"/>
                </a:solidFill>
                <a:effectLst/>
                <a:latin typeface="Bookman Old Style" panose="02050604050505020204" pitchFamily="18" charset="0"/>
                <a:ea typeface="Calibri" panose="020F0502020204030204" pitchFamily="34" charset="0"/>
                <a:cs typeface="Calibri" panose="020F0502020204030204" pitchFamily="34" charset="0"/>
              </a:rPr>
              <a:t>STRENGTHS: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RNN-IDS model significantly improves the accuracy and detection rate of IDS, showcasing the potential of deep learning in cybersecurity applications.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latin typeface="Calibri" panose="020F0502020204030204" pitchFamily="34" charset="0"/>
                <a:ea typeface="Calibri" panose="020F0502020204030204" pitchFamily="34" charset="0"/>
                <a:cs typeface="Calibri" panose="020F0502020204030204" pitchFamily="34" charset="0"/>
              </a:rPr>
              <a:t>The RNN-IDS model not only has a strong modelling ability for intrusion detection, but also has high accuracy in both binary and multiclass classification.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latin typeface="Calibri" panose="020F0502020204030204" pitchFamily="34" charset="0"/>
                <a:ea typeface="Calibri" panose="020F0502020204030204" pitchFamily="34" charset="0"/>
                <a:cs typeface="Calibri" panose="020F0502020204030204" pitchFamily="34" charset="0"/>
              </a:rPr>
              <a:t>Compared with traditional classification methods, such as J48, naïve Bayesian, the performance obtains a higher accuracy rate and detection rate with a low false positive rate, especially under the tasks of multiclass classification on the NSL-KDD dataset.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latin typeface="Calibri" panose="020F0502020204030204" pitchFamily="34" charset="0"/>
                <a:ea typeface="Calibri" panose="020F0502020204030204" pitchFamily="34" charset="0"/>
                <a:cs typeface="Calibri" panose="020F0502020204030204" pitchFamily="34" charset="0"/>
              </a:rPr>
              <a:t>The model can effectively improve both the accuracy of intrusion detection and the ability to recognize the intrusion type. </a:t>
            </a:r>
          </a:p>
          <a:p>
            <a:pPr marL="0" marR="0" lvl="0" indent="0" algn="just" defTabSz="914400" rtl="0" eaLnBrk="0" fontAlgn="base" latinLnBrk="0" hangingPunct="0">
              <a:lnSpc>
                <a:spcPct val="100000"/>
              </a:lnSpc>
              <a:spcBef>
                <a:spcPct val="0"/>
              </a:spcBef>
              <a:spcAft>
                <a:spcPct val="0"/>
              </a:spcAft>
              <a:buClrTx/>
              <a:buSzTx/>
              <a:tabLst/>
            </a:pP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Bookman Old Style" panose="02050604050505020204" pitchFamily="18" charset="0"/>
                <a:ea typeface="Calibri" panose="020F0502020204030204" pitchFamily="34" charset="0"/>
                <a:cs typeface="Calibri" panose="020F0502020204030204" pitchFamily="34" charset="0"/>
              </a:rPr>
              <a:t>WEAKNESS: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computational complexity and training time of deep learning models are higher compared to traditional methods. Additionally, the performance of RNN-IDS is sensitive to hyperparameter tuning.</a:t>
            </a:r>
          </a:p>
        </p:txBody>
      </p:sp>
      <p:sp>
        <p:nvSpPr>
          <p:cNvPr id="7" name="TextBox 6">
            <a:extLst>
              <a:ext uri="{FF2B5EF4-FFF2-40B4-BE49-F238E27FC236}">
                <a16:creationId xmlns:a16="http://schemas.microsoft.com/office/drawing/2014/main" id="{36C7BB4A-6B70-D19A-96A4-7A988D0D49E8}"/>
              </a:ext>
            </a:extLst>
          </p:cNvPr>
          <p:cNvSpPr txBox="1"/>
          <p:nvPr/>
        </p:nvSpPr>
        <p:spPr>
          <a:xfrm>
            <a:off x="3573550" y="56890"/>
            <a:ext cx="5065776" cy="646331"/>
          </a:xfrm>
          <a:prstGeom prst="rect">
            <a:avLst/>
          </a:prstGeom>
          <a:noFill/>
        </p:spPr>
        <p:txBody>
          <a:bodyPr wrap="square" rtlCol="0">
            <a:spAutoFit/>
          </a:bodyPr>
          <a:lstStyle/>
          <a:p>
            <a:pPr algn="ctr"/>
            <a:r>
              <a:rPr lang="en-US" sz="3600" b="1" dirty="0">
                <a:solidFill>
                  <a:srgbClr val="FF0000"/>
                </a:solidFill>
                <a:latin typeface="Algerian" panose="04020705040A02060702" pitchFamily="82" charset="0"/>
              </a:rPr>
              <a:t>CRITICAL  ANALYSIS</a:t>
            </a:r>
          </a:p>
        </p:txBody>
      </p:sp>
    </p:spTree>
    <p:extLst>
      <p:ext uri="{BB962C8B-B14F-4D97-AF65-F5344CB8AC3E}">
        <p14:creationId xmlns:p14="http://schemas.microsoft.com/office/powerpoint/2010/main" val="1948224128"/>
      </p:ext>
    </p:extLst>
  </p:cSld>
  <p:clrMapOvr>
    <a:masterClrMapping/>
  </p:clrMapOvr>
  <mc:AlternateContent xmlns:mc="http://schemas.openxmlformats.org/markup-compatibility/2006" xmlns:p14="http://schemas.microsoft.com/office/powerpoint/2010/main">
    <mc:Choice Requires="p14">
      <p:transition spd="slow" p14:dur="35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aphs on a display with reflection of office">
            <a:extLst>
              <a:ext uri="{FF2B5EF4-FFF2-40B4-BE49-F238E27FC236}">
                <a16:creationId xmlns:a16="http://schemas.microsoft.com/office/drawing/2014/main" id="{4B3FBE4D-1A17-8E20-C6BC-848D1207AFC8}"/>
              </a:ext>
            </a:extLst>
          </p:cNvPr>
          <p:cNvPicPr>
            <a:picLocks noChangeAspect="1"/>
          </p:cNvPicPr>
          <p:nvPr/>
        </p:nvPicPr>
        <p:blipFill>
          <a:blip r:embed="rId2">
            <a:alphaModFix amt="35000"/>
          </a:blip>
          <a:srcRect t="10256" b="5475"/>
          <a:stretch/>
        </p:blipFill>
        <p:spPr>
          <a:xfrm>
            <a:off x="20" y="10"/>
            <a:ext cx="12191980" cy="6857990"/>
          </a:xfrm>
          <a:prstGeom prst="rect">
            <a:avLst/>
          </a:prstGeom>
        </p:spPr>
      </p:pic>
      <p:sp>
        <p:nvSpPr>
          <p:cNvPr id="2" name="TextBox 1">
            <a:extLst>
              <a:ext uri="{FF2B5EF4-FFF2-40B4-BE49-F238E27FC236}">
                <a16:creationId xmlns:a16="http://schemas.microsoft.com/office/drawing/2014/main" id="{EEB414DE-2F32-399C-88AE-FD1392DC6346}"/>
              </a:ext>
            </a:extLst>
          </p:cNvPr>
          <p:cNvSpPr txBox="1"/>
          <p:nvPr/>
        </p:nvSpPr>
        <p:spPr>
          <a:xfrm>
            <a:off x="204537" y="1633119"/>
            <a:ext cx="11718758" cy="4351338"/>
          </a:xfrm>
          <a:prstGeom prst="rect">
            <a:avLst/>
          </a:prstGeom>
        </p:spPr>
        <p:txBody>
          <a:bodyPr vert="horz" lIns="91440" tIns="45720" rIns="91440" bIns="45720" rtlCol="0">
            <a:normAutofit/>
          </a:bodyPr>
          <a:lstStyle/>
          <a:p>
            <a:pPr marR="0" lvl="0" algn="just" fontAlgn="base">
              <a:lnSpc>
                <a:spcPct val="90000"/>
              </a:lnSpc>
              <a:spcBef>
                <a:spcPct val="0"/>
              </a:spcBef>
              <a:spcAft>
                <a:spcPts val="600"/>
              </a:spcAft>
              <a:buClrTx/>
              <a:buSzTx/>
              <a:tabLst/>
            </a:pPr>
            <a:r>
              <a:rPr lang="en-US" altLang="en-US" sz="2400" b="1" dirty="0">
                <a:solidFill>
                  <a:srgbClr val="00FFFF"/>
                </a:solidFill>
                <a:latin typeface="Algerian" panose="04020705040A02060702" pitchFamily="82" charset="0"/>
              </a:rPr>
              <a:t>OPPORTUNITIES:</a:t>
            </a:r>
          </a:p>
          <a:p>
            <a:pPr marL="342900" marR="0" lvl="0" indent="-342900" algn="just" fontAlgn="base">
              <a:spcBef>
                <a:spcPct val="0"/>
              </a:spcBef>
              <a:spcAft>
                <a:spcPts val="600"/>
              </a:spcAft>
              <a:buClrTx/>
              <a:buSzTx/>
              <a:buFont typeface="Wingdings" panose="05000000000000000000" pitchFamily="2" charset="2"/>
              <a:buChar char="ü"/>
              <a:tabLst/>
            </a:pPr>
            <a:r>
              <a:rPr lang="en-US" altLang="en-US" sz="2400" b="1" dirty="0">
                <a:solidFill>
                  <a:srgbClr val="FFFFFF"/>
                </a:solidFill>
                <a:latin typeface="Calibri" panose="020F0502020204030204" pitchFamily="34" charset="0"/>
                <a:ea typeface="Calibri" panose="020F0502020204030204" pitchFamily="34" charset="0"/>
                <a:cs typeface="Calibri" panose="020F0502020204030204" pitchFamily="34" charset="0"/>
              </a:rPr>
              <a:t>In the future research, can pay attention to reduce the training time using GPU acceleration, avoid exploding and vanishing gradients, and study the classification performance of LSTM, Bidirectional RNNs algorithm in the field of Intrusion detection.</a:t>
            </a:r>
          </a:p>
          <a:p>
            <a:pPr marR="0" lvl="0" algn="just" fontAlgn="base">
              <a:spcBef>
                <a:spcPct val="0"/>
              </a:spcBef>
              <a:spcAft>
                <a:spcPts val="600"/>
              </a:spcAft>
              <a:buClrTx/>
              <a:buSzTx/>
              <a:tabLst/>
            </a:pPr>
            <a:endParaRPr lang="en-US" altLang="en-US" sz="2400"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R="0" lvl="0" algn="just" fontAlgn="base">
              <a:spcBef>
                <a:spcPct val="0"/>
              </a:spcBef>
              <a:spcAft>
                <a:spcPts val="600"/>
              </a:spcAft>
              <a:buClrTx/>
              <a:buSzTx/>
              <a:tabLst/>
            </a:pPr>
            <a:endParaRPr lang="en-US" altLang="en-US" sz="2400"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R="0" lvl="0" algn="just" fontAlgn="base">
              <a:lnSpc>
                <a:spcPct val="90000"/>
              </a:lnSpc>
              <a:spcBef>
                <a:spcPct val="0"/>
              </a:spcBef>
              <a:spcAft>
                <a:spcPts val="600"/>
              </a:spcAft>
              <a:buClrTx/>
              <a:buSzTx/>
              <a:tabLst/>
            </a:pPr>
            <a:r>
              <a:rPr kumimoji="0" lang="en-US" altLang="en-US" sz="2400" b="1" i="0" u="none" strike="noStrike" cap="none" normalizeH="0" baseline="0" dirty="0">
                <a:ln>
                  <a:noFill/>
                </a:ln>
                <a:solidFill>
                  <a:srgbClr val="00FFFF"/>
                </a:solidFill>
                <a:effectLst/>
                <a:latin typeface="Algerian" panose="04020705040A02060702" pitchFamily="82" charset="0"/>
              </a:rPr>
              <a:t>THREATS:</a:t>
            </a:r>
          </a:p>
          <a:p>
            <a:pPr marL="342900" marR="0" lvl="0" indent="-342900" algn="just" fontAlgn="base">
              <a:spcBef>
                <a:spcPct val="0"/>
              </a:spcBef>
              <a:spcAft>
                <a:spcPts val="600"/>
              </a:spcAft>
              <a:buClrTx/>
              <a:buSzTx/>
              <a:buFont typeface="Wingdings" panose="05000000000000000000" pitchFamily="2" charset="2"/>
              <a:buChar char="ü"/>
              <a:tabLst/>
            </a:pPr>
            <a:r>
              <a:rPr kumimoji="0" lang="en-US" altLang="en-US" sz="24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The reliance on a specific dataset (NSL-KDD) for evaluation may limit the generalizability of the findings. Ensuring robustness across diverse and real-world datasets is crucial.</a:t>
            </a:r>
          </a:p>
          <a:p>
            <a:pPr indent="-228600">
              <a:lnSpc>
                <a:spcPct val="90000"/>
              </a:lnSpc>
              <a:spcAft>
                <a:spcPts val="600"/>
              </a:spcAft>
              <a:buFont typeface="Arial" panose="020B0604020202020204" pitchFamily="34" charset="0"/>
              <a:buChar char="•"/>
            </a:pPr>
            <a:endParaRPr lang="en-US" dirty="0">
              <a:solidFill>
                <a:srgbClr val="FFFFFF"/>
              </a:solidFill>
            </a:endParaRPr>
          </a:p>
        </p:txBody>
      </p:sp>
      <p:sp>
        <p:nvSpPr>
          <p:cNvPr id="6" name="TextBox 5">
            <a:extLst>
              <a:ext uri="{FF2B5EF4-FFF2-40B4-BE49-F238E27FC236}">
                <a16:creationId xmlns:a16="http://schemas.microsoft.com/office/drawing/2014/main" id="{07A64C68-F49D-1386-7154-372F4EC86192}"/>
              </a:ext>
            </a:extLst>
          </p:cNvPr>
          <p:cNvSpPr txBox="1"/>
          <p:nvPr/>
        </p:nvSpPr>
        <p:spPr>
          <a:xfrm>
            <a:off x="3563112" y="312922"/>
            <a:ext cx="5065776" cy="646331"/>
          </a:xfrm>
          <a:prstGeom prst="rect">
            <a:avLst/>
          </a:prstGeom>
          <a:noFill/>
        </p:spPr>
        <p:txBody>
          <a:bodyPr wrap="square" rtlCol="0">
            <a:spAutoFit/>
          </a:bodyPr>
          <a:lstStyle/>
          <a:p>
            <a:pPr algn="ctr"/>
            <a:r>
              <a:rPr lang="en-US" sz="3600" b="1" dirty="0">
                <a:solidFill>
                  <a:srgbClr val="FFFF00"/>
                </a:solidFill>
                <a:latin typeface="Algerian" panose="04020705040A02060702" pitchFamily="82" charset="0"/>
              </a:rPr>
              <a:t>CRITICAL  ANALYSIS</a:t>
            </a:r>
          </a:p>
        </p:txBody>
      </p:sp>
    </p:spTree>
    <p:extLst>
      <p:ext uri="{BB962C8B-B14F-4D97-AF65-F5344CB8AC3E}">
        <p14:creationId xmlns:p14="http://schemas.microsoft.com/office/powerpoint/2010/main" val="4101694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265</TotalTime>
  <Words>1275</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Aptos</vt:lpstr>
      <vt:lpstr>Aptos Display</vt:lpstr>
      <vt:lpstr>Arial</vt:lpstr>
      <vt:lpstr>Arial Rounded MT Bold</vt:lpstr>
      <vt:lpstr>Baskerville Old Face</vt:lpstr>
      <vt:lpstr>Bookman Old Style</vt:lpstr>
      <vt:lpstr>Bradley Hand ITC</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NIKITHA YELDI</dc:creator>
  <cp:lastModifiedBy>NIKITHA YELDI</cp:lastModifiedBy>
  <cp:revision>17</cp:revision>
  <dcterms:created xsi:type="dcterms:W3CDTF">2024-07-24T23:56:50Z</dcterms:created>
  <dcterms:modified xsi:type="dcterms:W3CDTF">2024-07-25T04:25:59Z</dcterms:modified>
</cp:coreProperties>
</file>