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281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64297" y="2112390"/>
            <a:ext cx="8663405" cy="161364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000">
                <a:latin typeface="함초롬돋움"/>
                <a:ea typeface="함초롬돋움"/>
                <a:cs typeface="함초롬돋움"/>
              </a:rPr>
              <a:t>CSED332 </a:t>
            </a:r>
            <a:r>
              <a:rPr lang="ko-KR" altLang="en-US" sz="5000">
                <a:latin typeface="함초롬돋움"/>
                <a:ea typeface="함초롬돋움"/>
                <a:cs typeface="함초롬돋움"/>
              </a:rPr>
              <a:t>소프트웨어설계방법</a:t>
            </a:r>
            <a:endParaRPr lang="en-US" altLang="ko-KR" sz="5000">
              <a:solidFill>
                <a:srgbClr val="008000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5000" b="1">
                <a:solidFill>
                  <a:srgbClr val="008000"/>
                </a:solidFill>
                <a:latin typeface="함초롬돋움"/>
                <a:ea typeface="함초롬돋움"/>
                <a:cs typeface="함초롬돋움"/>
              </a:rPr>
              <a:t>TEAM GREEN</a:t>
            </a:r>
            <a:endParaRPr lang="en-US" altLang="ko-KR" sz="5000" b="1">
              <a:solidFill>
                <a:srgbClr val="008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359646" y="4147300"/>
            <a:ext cx="3472708" cy="1003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20240505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공현성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20240985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박찬웅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20200120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차선호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727281" y="2729888"/>
          <a:ext cx="10737436" cy="29571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23592"/>
                <a:gridCol w="1882764"/>
                <a:gridCol w="483108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Library Name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Versions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Purpose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/>
                        <a:t>scalapb-runtime,</a:t>
                      </a:r>
                      <a:r>
                        <a:rPr lang="en-US" altLang="ko-KR"/>
                        <a:t> </a:t>
                      </a:r>
                      <a:r>
                        <a:rPr lang="en-US" altLang="en-US"/>
                        <a:t>scalapb-runtime-grpc</a:t>
                      </a:r>
                      <a:endParaRPr lang="en-US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0.11.17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gRPC (communication), </a:t>
                      </a:r>
                      <a:r>
                        <a:rPr lang="en-US" altLang="ko-KR"/>
                        <a:t>Protobuf (serialization)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/>
                        <a:t>zio</a:t>
                      </a:r>
                      <a:r>
                        <a:rPr lang="en-US" altLang="ko-KR"/>
                        <a:t>, </a:t>
                      </a:r>
                      <a:r>
                        <a:rPr lang="en-US" altLang="en-US"/>
                        <a:t>zio-streams</a:t>
                      </a:r>
                      <a:endParaRPr lang="en-US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2.1.12</a:t>
                      </a:r>
                      <a:endParaRPr lang="en-US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Safer functional programming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/>
                        <a:t>zio-</a:t>
                      </a:r>
                      <a:r>
                        <a:rPr lang="en-US" altLang="ko-KR"/>
                        <a:t>test, </a:t>
                      </a:r>
                      <a:r>
                        <a:rPr lang="en-US" altLang="en-US"/>
                        <a:t>zio-test-sbt</a:t>
                      </a:r>
                      <a:r>
                        <a:rPr lang="en-US" altLang="ko-KR"/>
                        <a:t>, </a:t>
                      </a:r>
                      <a:r>
                        <a:rPr lang="en-US" altLang="en-US"/>
                        <a:t>zio-test-junit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2.1.12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Test ZIO apps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/>
                        <a:t>junit</a:t>
                      </a:r>
                      <a:r>
                        <a:rPr lang="en-US" altLang="ko-KR"/>
                        <a:t>, </a:t>
                      </a:r>
                      <a:r>
                        <a:rPr lang="en-US" altLang="en-US"/>
                        <a:t>junit-interface</a:t>
                      </a:r>
                      <a:r>
                        <a:rPr lang="en-US" altLang="ko-KR"/>
                        <a:t>, </a:t>
                      </a:r>
                      <a:r>
                        <a:rPr lang="en-US" altLang="en-US"/>
                        <a:t>scalatest</a:t>
                      </a:r>
                      <a:endParaRPr lang="en-US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4.10</a:t>
                      </a:r>
                      <a:r>
                        <a:rPr lang="en-US" altLang="ko-KR"/>
                        <a:t>, </a:t>
                      </a:r>
                      <a:r>
                        <a:rPr lang="en-US" altLang="en-US"/>
                        <a:t>0.13.3</a:t>
                      </a:r>
                      <a:r>
                        <a:rPr lang="en-US" altLang="ko-KR"/>
                        <a:t>, </a:t>
                      </a:r>
                      <a:r>
                        <a:rPr lang="en-US" altLang="en-US"/>
                        <a:t>3.0.8</a:t>
                      </a:r>
                      <a:endParaRPr lang="en-US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Test basic functionality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/>
                        <a:t>scallop</a:t>
                      </a:r>
                      <a:endParaRPr lang="en-US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5.1.0</a:t>
                      </a:r>
                      <a:endParaRPr lang="en-US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Commandline argument parser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838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/>
                        <a:t>sbt-assembly</a:t>
                      </a:r>
                      <a:endParaRPr lang="en-US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0.15.0</a:t>
                      </a:r>
                      <a:endParaRPr lang="en-US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Make .jar file from scala code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838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sbt-protoc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1.0.6</a:t>
                      </a:r>
                      <a:endParaRPr lang="en-US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To Compile protobuf files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"/>
          <p:cNvSpPr txBox="1"/>
          <p:nvPr/>
        </p:nvSpPr>
        <p:spPr>
          <a:xfrm>
            <a:off x="505180" y="303436"/>
            <a:ext cx="11181640" cy="5460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Specific Implementation - Environment &amp; Libraries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38" name=""/>
          <p:cNvGraphicFramePr>
            <a:graphicFrameLocks noGrp="1"/>
          </p:cNvGraphicFramePr>
          <p:nvPr/>
        </p:nvGraphicFramePr>
        <p:xfrm>
          <a:off x="722470" y="1313521"/>
          <a:ext cx="10747058" cy="11029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5616"/>
                <a:gridCol w="9001442"/>
              </a:tblGrid>
              <a:tr h="1483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Environment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Linux(Ubuntu, Arch), Windows</a:t>
                      </a:r>
                      <a:endParaRPr lang="en-US" altLang="ko-KR" b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83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 b="1">
                          <a:latin typeface="함초롬돋움"/>
                          <a:ea typeface="함초롬돋움"/>
                          <a:cs typeface="함초롬돋움"/>
                        </a:rPr>
                        <a:t>Logging</a:t>
                      </a:r>
                      <a:endParaRPr lang="en-US" altLang="en-US" b="1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함초롬돋움"/>
                          <a:ea typeface="함초롬돋움"/>
                          <a:cs typeface="함초롬돋움"/>
                        </a:rPr>
                        <a:t>zio-logging 2.1.12 </a:t>
                      </a:r>
                      <a:r>
                        <a:rPr lang="en-US" altLang="ko-KR" b="1">
                          <a:latin typeface="함초롬돋움"/>
                          <a:ea typeface="함초롬돋움"/>
                          <a:cs typeface="함초롬돋움"/>
                        </a:rPr>
                        <a:t>(Plan)</a:t>
                      </a:r>
                      <a:endParaRPr lang="en-US" altLang="ko-KR" b="1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83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Key Features</a:t>
                      </a:r>
                      <a:endParaRPr lang="en-US" altLang="ko-KR" b="1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JDK 22, Scala 2.13.15, SBT 1.10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 txBox="1"/>
          <p:nvPr/>
        </p:nvSpPr>
        <p:spPr>
          <a:xfrm>
            <a:off x="715400" y="415591"/>
            <a:ext cx="10761200" cy="5481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ea typeface="바탕"/>
                <a:cs typeface="Calibri"/>
              </a:rPr>
              <a:t>Current Progress : Implement(Abstract) &amp; Testing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ea typeface="바탕"/>
              <a:cs typeface="Calibri"/>
            </a:endParaRPr>
          </a:p>
        </p:txBody>
      </p: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904852" y="1395061"/>
          <a:ext cx="10383829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1718"/>
                <a:gridCol w="5802630"/>
                <a:gridCol w="3459481"/>
              </a:tblGrid>
              <a:tr h="2943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0">
                          <a:solidFill>
                            <a:schemeClr val="dk1"/>
                          </a:solidFill>
                        </a:rPr>
                        <a:t>Done</a:t>
                      </a:r>
                      <a:endParaRPr lang="en-US" altLang="ko-KR" sz="20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0">
                          <a:solidFill>
                            <a:schemeClr val="dk1"/>
                          </a:solidFill>
                        </a:rPr>
                        <a:t>Currently Working</a:t>
                      </a:r>
                      <a:endParaRPr lang="en-US" altLang="ko-KR" sz="20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177978">
                <a:tc row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dk1"/>
                          </a:solidFill>
                        </a:rPr>
                        <a:t>Master</a:t>
                      </a:r>
                      <a:endParaRPr lang="en-US" altLang="ko-KR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0">
                          <a:solidFill>
                            <a:schemeClr val="dk1"/>
                          </a:solidFill>
                        </a:rPr>
                        <a:t>Get </a:t>
                      </a:r>
                      <a:r>
                        <a:rPr lang="ko-KR" altLang="en-US" sz="2000" b="0">
                          <a:solidFill>
                            <a:schemeClr val="dk1"/>
                          </a:solidFill>
                        </a:rPr>
                        <a:t>workerDataList</a:t>
                      </a:r>
                      <a:endParaRPr lang="ko-KR" altLang="en-US" sz="20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 row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0">
                          <a:solidFill>
                            <a:schemeClr val="dk1"/>
                          </a:solidFill>
                        </a:rPr>
                        <a:t>Sending pivots to Workers</a:t>
                      </a:r>
                      <a:endParaRPr lang="en-US" altLang="ko-KR" sz="20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17797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0">
                          <a:solidFill>
                            <a:schemeClr val="dk1"/>
                          </a:solidFill>
                        </a:rPr>
                        <a:t>Calculate offset</a:t>
                      </a:r>
                      <a:endParaRPr lang="en-US" altLang="ko-KR" sz="20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17797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0">
                          <a:solidFill>
                            <a:schemeClr val="dk1"/>
                          </a:solidFill>
                        </a:rPr>
                        <a:t>Collecting samples from worker</a:t>
                      </a:r>
                      <a:endParaRPr lang="en-US" altLang="ko-KR" sz="20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17797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0">
                          <a:solidFill>
                            <a:schemeClr val="dk1"/>
                          </a:solidFill>
                        </a:rPr>
                        <a:t>Pivot</a:t>
                      </a:r>
                      <a:r>
                        <a:rPr lang="ko-KR" altLang="en-US" sz="2000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dk1"/>
                          </a:solidFill>
                        </a:rPr>
                        <a:t>selecting</a:t>
                      </a:r>
                      <a:endParaRPr lang="en-US" altLang="ko-KR" sz="20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177978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dk1"/>
                          </a:solidFill>
                        </a:rPr>
                        <a:t>Worker</a:t>
                      </a:r>
                      <a:endParaRPr lang="en-US" altLang="ko-KR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Entire logics about sorting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Communication between Workers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17797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Communication with Master</a:t>
                      </a: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902747" y="4557509"/>
          <a:ext cx="10384155" cy="1889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50427"/>
                <a:gridCol w="8433728"/>
              </a:tblGrid>
              <a:tr h="396240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Current Progress</a:t>
                      </a:r>
        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Unit Test</a:t>
                      </a:r>
        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WorkerLogic</a:t>
                      </a:r>
                      <a:r>
        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테스트 중</a:t>
                      </a:r>
        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Times New Roman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MasterLogic </a:t>
                      </a:r>
                      <a:r>
        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구성 중</a:t>
                      </a:r>
        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3962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Integration Test</a:t>
                      </a:r>
        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구성 중</a:t>
                      </a:r>
        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3962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System Test</a:t>
                      </a:r>
        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구성 중</a:t>
                      </a:r>
        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832904" y="1039983"/>
            <a:ext cx="10535466" cy="3930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장점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15400" y="415591"/>
            <a:ext cx="10761200" cy="5481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ea typeface="함초롬돋움"/>
                <a:cs typeface="Calibri"/>
              </a:rPr>
              <a:t>직접 써보며 팀원들이 느낀 </a:t>
            </a:r>
            <a:r>
              <a:rPr kumimoji="0" lang="en-US" altLang="ko-KR" sz="3000" b="1" i="0" u="sng" strike="noStrike" kern="1200" cap="none" spc="0" normalizeH="0" baseline="0">
                <a:solidFill>
                  <a:srgbClr val="000000"/>
                </a:solidFill>
                <a:effectLst/>
                <a:ea typeface="함초롬돋움"/>
                <a:cs typeface="Calibri"/>
              </a:rPr>
              <a:t>ZIO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ea typeface="함초롬돋움"/>
                <a:cs typeface="Calibri"/>
              </a:rPr>
              <a:t> 장단점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ea typeface="함초롬돋움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32905" y="3543598"/>
            <a:ext cx="10535465" cy="3944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단점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832905" y="1427307"/>
          <a:ext cx="10526190" cy="19221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51809"/>
                <a:gridCol w="8374381"/>
              </a:tblGrid>
              <a:tr h="57968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안전한 비동기 처리</a:t>
                      </a:r>
                      <a:endParaRPr lang="ko-KR" altLang="en-US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Future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Promise와 달리 예외를 안전하게 처리함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비동기 코드가 동기 코드처럼 읽히게 해서 익숙해지면 코드 이해가 빨라짐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ko-KR" altLang="en-US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비동기 작업을 Effect로 다뤄서 컴파일 타임에 비동기 작업의 오류를 잡을 수 있음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99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함초롬돋움"/>
                          <a:ea typeface="함초롬돋움"/>
                          <a:cs typeface="함초롬돋움"/>
                        </a:rPr>
                        <a:t>오류 처리</a:t>
                      </a:r>
                      <a:endParaRPr lang="ko-KR" altLang="en-US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함초롬돋움"/>
                          <a:ea typeface="함초롬돋움"/>
                          <a:cs typeface="함초롬돋움"/>
                        </a:rPr>
                        <a:t>IO[E, A] 타입 쓰면 성공</a:t>
                      </a:r>
                      <a:r>
                        <a:rPr lang="en-US" altLang="ko-KR">
                          <a:latin typeface="함초롬돋움"/>
                          <a:ea typeface="함초롬돋움"/>
                          <a:cs typeface="함초롬돋움"/>
                        </a:rPr>
                        <a:t>/</a:t>
                      </a:r>
                      <a:r>
                        <a:rPr lang="ko-KR" altLang="en-US">
                          <a:latin typeface="함초롬돋움"/>
                          <a:ea typeface="함초롬돋움"/>
                          <a:cs typeface="함초롬돋움"/>
                        </a:rPr>
                        <a:t>실패 명시적으로 구분됨</a:t>
                      </a:r>
                      <a:r>
                        <a:rPr lang="en-US" altLang="ko-KR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ko-KR" altLang="en-US"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latin typeface="함초롬돋움"/>
                          <a:ea typeface="함초롬돋움"/>
                          <a:cs typeface="함초롬돋움"/>
                        </a:rPr>
                        <a:t>다양한 오류를 구체적으로 다룰 수 있음</a:t>
                      </a:r>
                      <a:r>
                        <a:rPr lang="en-US" altLang="ko-KR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40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함초롬돋움"/>
                          <a:ea typeface="함초롬돋움"/>
                          <a:cs typeface="함초롬돋움"/>
                        </a:rPr>
                        <a:t>함수형 프로그래밍</a:t>
                      </a:r>
                      <a:endParaRPr lang="ko-KR" altLang="en-US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함초롬돋움"/>
                          <a:ea typeface="함초롬돋움"/>
                          <a:cs typeface="함초롬돋움"/>
                        </a:rPr>
                        <a:t>순수한 함수형 프로그래밍 지원함</a:t>
                      </a:r>
                      <a:r>
                        <a:rPr lang="en-US" altLang="ko-KR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r>
                        <a:rPr lang="ko-KR" altLang="en-US">
                          <a:latin typeface="함초롬돋움"/>
                          <a:ea typeface="함초롬돋움"/>
                          <a:cs typeface="함초롬돋움"/>
                        </a:rPr>
                        <a:t> 그래서 비동기 테스트 하기가 용이함</a:t>
                      </a:r>
                      <a:r>
                        <a:rPr lang="en-US" altLang="ko-KR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832905" y="3936403"/>
          <a:ext cx="10535465" cy="25755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27860"/>
                <a:gridCol w="7507605"/>
              </a:tblGrid>
              <a:tr h="2661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프로젝트 비용 증가</a:t>
                      </a:r>
                      <a:endParaRPr lang="ko-KR" altLang="en-US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배우기 어렵고 복잡한 개념이 많음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학습하는 데 꽤 많은 시간을 썼다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제공하는 기능은 많은데 이걸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100%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활용하기 어려움</a:t>
                      </a:r>
                      <a:endParaRPr lang="ko-KR" altLang="en-US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60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기존 코드와 호환성 부족함</a:t>
                      </a:r>
                      <a:endParaRPr lang="ko-KR" altLang="en-US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Future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Promise를 사용한 코드를 그대로 가져다 쓸 수가 없음.</a:t>
                      </a:r>
                      <a:endParaRPr lang="en-US" altLang="ko-KR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Test,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Main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도 ZIO에서 만든 것을 써야 하기 때문에 별도의 시간을 씀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60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디버깅이 어려움</a:t>
                      </a:r>
                      <a:endParaRPr lang="ko-KR" altLang="en-US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에러를 정교하게 처리하게 돕는 반면에 디버깅이 까다로워서 복잡한 오류를 추적하기 좀 힘듦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219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생태계 부족 및 빠른 변화</a:t>
                      </a:r>
                      <a:endParaRPr lang="ko-KR" altLang="en-US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신생 라이브러리라서 업데이트별로 기능들이 굉장히 빠르게 바뀜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ko-KR" altLang="en-US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버전별로 함수나 기능들이 달라서 이걸 알아보고 적용하기가 복잡함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1674931" y="2623236"/>
            <a:ext cx="8842137" cy="16134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000" b="1">
                <a:latin typeface="함초롬돋움"/>
                <a:ea typeface="함초롬돋움"/>
                <a:cs typeface="함초롬돋움"/>
              </a:rPr>
              <a:t>Thank you</a:t>
            </a:r>
            <a:endParaRPr lang="en-US" altLang="ko-KR" sz="5000" b="1"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5000" b="1">
                <a:latin typeface="함초롬돋움"/>
                <a:ea typeface="함초롬돋움"/>
                <a:cs typeface="함초롬돋움"/>
              </a:rPr>
              <a:t>Q&amp;A</a:t>
            </a:r>
            <a:endParaRPr lang="en-US" altLang="ko-KR" sz="50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 txBox="1"/>
          <p:nvPr/>
        </p:nvSpPr>
        <p:spPr>
          <a:xfrm>
            <a:off x="715400" y="415591"/>
            <a:ext cx="10761200" cy="5481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ea typeface="바탕"/>
                <a:cs typeface="Calibri"/>
              </a:rPr>
              <a:t>Appendix) Current Progress : Implementation(Specific)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ea typeface="바탕"/>
              <a:cs typeface="Calibri"/>
            </a:endParaRPr>
          </a:p>
        </p:txBody>
      </p: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686757" y="1522060"/>
          <a:ext cx="10818486" cy="42043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8886"/>
                <a:gridCol w="6044646"/>
                <a:gridCol w="3604953"/>
              </a:tblGrid>
              <a:tr h="803928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Master</a:t>
                      </a:r>
                      <a:endParaRPr lang="en-US" altLang="ko-KR" sz="2000" b="1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class Config(args: Seq[String]) extends ScallopConf(args)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lazy val offset: Long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addClient(clientAddress: String, clientSize: BigInt): Unit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collectSample(client: Layer[Throwable, WorkerServiceClient]): ZIO[WorkerServiceClient, Throwable, Pivots]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selectPivots(pivotCandicateZIOList: ZIO[Any, Throwable, List[Pivots]]): ZIO[Any, Throwable, Pivots]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42587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run()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sendPartitionToWorker(client: Layer[Throwable, WorkerServiceClient], pivots: ZIO[Any, Throwable, Pivots]): ZIO[Any, Throwable, Unit]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926240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Comm.</a:t>
                      </a:r>
                      <a:endParaRPr lang="en-US" altLang="ko-KR" sz="2000" b="1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override def run: ZIO[Environment with ZIOAppArgs with Scope,Any,Any]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builder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serverLive: ZLayer[MasterLogic, Throwable, zio_grpc.Server]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class ServiceImpl(service: MasterLogic) extends MasterService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val masterClientLayer: ZLayer[Config, Throwable, MasterServiceClient]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val sendDataToMaster: ZIO[MasterServiceClient with WorkerServiceLogic, Throwable, WorkerDataResponse]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serverLive: ZLayer[WorkerServiceLogic, Throwable, zio_grpc.Server]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42587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getSamples(request: SampleRequest): IO[StatusException,Pivots]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startShuffle(request: ShuffleRequest): IO[StatusException,SortResponse]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sendData(request: Stream[StatusException,Entity]): IO[StatusException,DataResponse]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 txBox="1"/>
          <p:nvPr/>
        </p:nvSpPr>
        <p:spPr>
          <a:xfrm>
            <a:off x="715400" y="415591"/>
            <a:ext cx="10761200" cy="5481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ea typeface="바탕"/>
                <a:cs typeface="Calibri"/>
              </a:rPr>
              <a:t>Appendix) Current Progress : Implementation(Specific)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ea typeface="바탕"/>
              <a:cs typeface="Calibri"/>
            </a:endParaRPr>
          </a:p>
        </p:txBody>
      </p: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686757" y="1059033"/>
          <a:ext cx="10818484" cy="53073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8886"/>
                <a:gridCol w="6044645"/>
                <a:gridCol w="3604952"/>
              </a:tblGrid>
              <a:tr h="3510915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</a:t>
                      </a:r>
                      <a:endParaRPr lang="en-US" altLang="ko-KR" sz="2000" b="1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object PathMaker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saveEntities(index: Integer, data: Stream[Throwable,Entity]): Unit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getFileSize(): Int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getDataStream(partition: Pivots): List[Stream[Throwable,Entity]]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getSampleStream(offset: Integer, size: Integer): List[String]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sortStreams(data: List[Stream[StatusException,Entity]]): Stream[Throwable,Entity]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readFile(filePath : String) : List[Entity]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writeFile(filePath : String, data : List[Entity]) : Unit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sortSmallFile(filePath : String) : String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produceSampleFile(filePath : String, stride : Integer) : String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sampleFilesToSampleStream(filePaths : List[String]) : List[String]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splitFileIntoPartitionStreams(filePath : String, pivots : List[String]) : List[Stream[Throwable, Entity]]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mergeBeforeShuffle(partitionStreams : List[Stream[Throwable, Entity]]) : Stream[Throwable, Entity]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mergeAfterShuffle(workerStreams : List[Stream[Throwable, Entity]]) : Stream[Throwable, Entity]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val originalSmallFilePaths : List[String]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val sortedSmallFilePaths : List[String]</a:t>
                      </a:r>
                      <a:endParaRPr lang="en-US" altLang="ko-KR" sz="1400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179641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inputEntities: Stream[Throwable, Entity]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getFileSize(): Int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saveEntities(index: Integer, data: Stream[Throwable, Entity])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getSampleStream(offset: Integer, size: Integer): List[String]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getDataStream(partition: Pivots): List[Stream[Throwable, Entity]]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sortStreams(data: List[Stream[StatusException, Entity]]): Stream[Throwable, Entity]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inputEntities: Stream[Throwable, Entity]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def zio2entity(zio : ZIO[Any, Throwable, Entity]) : Entity</a:t>
                      </a:r>
                      <a:endParaRPr lang="en-US" altLang="ko-KR" sz="14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715400" y="415591"/>
            <a:ext cx="10761200" cy="54819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ea typeface="함초롬돋움"/>
                <a:cs typeface="Calibri"/>
              </a:rPr>
              <a:t>Overall Plans</a:t>
            </a:r>
            <a:endParaRPr lang="en-US" altLang="ko-KR" sz="3000" b="1">
              <a:ea typeface="함초롬돋움"/>
              <a:cs typeface="Calibri"/>
            </a:endParaRPr>
          </a:p>
        </p:txBody>
      </p:sp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715400" y="1131569"/>
          <a:ext cx="10761200" cy="5166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91330"/>
                <a:gridCol w="806987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Week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TODO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Week 1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2000">
                          <a:latin typeface="함초롬돋움"/>
                          <a:ea typeface="함초롬돋움"/>
                          <a:cs typeface="함초롬돋움"/>
                        </a:rPr>
                        <a:t>Planning</a:t>
                      </a:r>
                      <a:endParaRPr lang="ko-KR" altLang="en-US" sz="20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Week 2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en-US" sz="1500">
                          <a:latin typeface="함초롬돋움"/>
                          <a:ea typeface="함초롬돋움"/>
                          <a:cs typeface="함초롬돋움"/>
                        </a:rPr>
                        <a:t>(Midterm)</a:t>
                      </a:r>
                      <a:endParaRPr lang="en-US" altLang="en-US" sz="15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2000">
                          <a:latin typeface="함초롬돋움"/>
                          <a:ea typeface="함초롬돋움"/>
                          <a:cs typeface="함초롬돋움"/>
                        </a:rPr>
                        <a:t>Design ideas</a:t>
                      </a:r>
                      <a:endParaRPr lang="ko-KR" altLang="en-US" sz="20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Week 3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2000">
                          <a:latin typeface="함초롬돋움"/>
                          <a:ea typeface="함초롬돋움"/>
                          <a:cs typeface="함초롬돋움"/>
                        </a:rPr>
                        <a:t>Overall project design</a:t>
                      </a:r>
                      <a:endParaRPr lang="en-US" altLang="en-US" sz="20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Week 4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2000">
                          <a:latin typeface="함초롬돋움"/>
                          <a:ea typeface="함초롬돋움"/>
                          <a:cs typeface="함초롬돋움"/>
                        </a:rPr>
                        <a:t>Create test code</a:t>
                      </a:r>
                      <a:endParaRPr lang="ko-KR" altLang="en-US" sz="20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Week 5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2000">
                          <a:latin typeface="함초롬돋움"/>
                          <a:ea typeface="함초롬돋움"/>
                          <a:cs typeface="함초롬돋움"/>
                        </a:rPr>
                        <a:t>Creating physical code </a:t>
                      </a:r>
                      <a:r>
                        <a:rPr lang="en-US" altLang="ko-KR" sz="2000">
                          <a:latin typeface="함초롬돋움"/>
                          <a:ea typeface="함초롬돋움"/>
                          <a:cs typeface="함초롬돋움"/>
                        </a:rPr>
                        <a:t>&amp; T</a:t>
                      </a:r>
                      <a:r>
                        <a:rPr lang="en-US" altLang="en-US" sz="2000">
                          <a:latin typeface="함초롬돋움"/>
                          <a:ea typeface="함초롬돋움"/>
                          <a:cs typeface="함초롬돋움"/>
                        </a:rPr>
                        <a:t>esting the system</a:t>
                      </a:r>
                      <a:endParaRPr lang="en-US" altLang="en-US" sz="20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Week 6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>
                          <a:latin typeface="함초롬돋움"/>
                          <a:ea typeface="함초롬돋움"/>
                          <a:cs typeface="함초롬돋움"/>
                        </a:rPr>
                        <a:t>(Progress Slides Deadline)</a:t>
                      </a:r>
                      <a:endParaRPr lang="en-US" altLang="ko-KR" sz="15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latin typeface="함초롬돋움"/>
                          <a:ea typeface="함초롬돋움"/>
                          <a:cs typeface="함초롬돋움"/>
                        </a:rPr>
                        <a:t>Organizing Content, Preparing for Intermediate Presentation</a:t>
                      </a:r>
                      <a:endParaRPr lang="en-US" altLang="ko-KR" sz="20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Week 7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latin typeface="함초롬돋움"/>
                          <a:ea typeface="함초롬돋움"/>
                          <a:cs typeface="함초롬돋움"/>
                        </a:rPr>
                        <a:t>Project Improvement and Maintenance</a:t>
                      </a:r>
                      <a:endParaRPr lang="en-US" altLang="ko-KR" sz="20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Week 8</a:t>
                      </a:r>
                      <a:br>
                        <a:rPr lang="en-US" altLang="ko-KR">
                          <a:solidFill>
                            <a:schemeClr val="tx1"/>
                          </a:solidFill>
                          <a:ea typeface="함초롬돋움"/>
                          <a:cs typeface="함초롬돋움"/>
                        </a:rPr>
                      </a:br>
                      <a:r>
                        <a:rPr lang="en-US" altLang="ko-KR" sz="1500">
                          <a:latin typeface="함초롬돋움"/>
                          <a:ea typeface="함초롬돋움"/>
                          <a:cs typeface="함초롬돋움"/>
                        </a:rPr>
                        <a:t>(Project Deadline)</a:t>
                      </a:r>
                      <a:endParaRPr lang="en-US" altLang="ko-KR" sz="15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latin typeface="함초롬돋움"/>
                          <a:ea typeface="함초롬돋움"/>
                          <a:cs typeface="함초롬돋움"/>
                        </a:rPr>
                        <a:t>Preparing for Final Presentation</a:t>
                      </a:r>
                      <a:endParaRPr lang="en-US" altLang="ko-KR" sz="20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493149" y="2922270"/>
            <a:ext cx="6135688" cy="39547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Team Communication</a:t>
            </a:r>
            <a:endParaRPr lang="en-US" altLang="ko-KR" sz="20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15400" y="415591"/>
            <a:ext cx="10761200" cy="5481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ea typeface="함초롬돋움"/>
                <a:cs typeface="Calibri"/>
              </a:rPr>
              <a:t>Basic Features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ea typeface="함초롬돋움"/>
              <a:cs typeface="Calibri"/>
            </a:endParaRPr>
          </a:p>
        </p:txBody>
      </p: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493149" y="1700212"/>
          <a:ext cx="6135687" cy="11029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9734"/>
                <a:gridCol w="4095953"/>
              </a:tblGrid>
              <a:tr h="127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zlfn(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박찬웅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)</a:t>
                      </a:r>
                      <a:endParaRPr lang="en-US" altLang="ko-KR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Communication &amp; Basic Structure</a:t>
                      </a:r>
                      <a:endParaRPr lang="en-US" altLang="ko-KR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nyeoglya(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공현성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Master &amp; Argument Parser</a:t>
                      </a:r>
                      <a:endParaRPr lang="en-US" altLang="ko-KR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carprefer(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차선호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</a:t>
                      </a:r>
                      <a:endParaRPr lang="en-US" altLang="ko-KR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"/>
          <p:cNvSpPr txBox="1"/>
          <p:nvPr/>
        </p:nvSpPr>
        <p:spPr>
          <a:xfrm>
            <a:off x="493149" y="1305877"/>
            <a:ext cx="6135688" cy="3943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Role Division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493149" y="4541518"/>
            <a:ext cx="6135688" cy="3952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Manage G</a:t>
            </a:r>
            <a:r>
              <a:rPr lang="en-US" altLang="en-US" sz="2000" b="1">
                <a:latin typeface="함초롬돋움"/>
                <a:ea typeface="함초롬돋움"/>
                <a:cs typeface="함초롬돋움"/>
              </a:rPr>
              <a:t>it </a:t>
            </a: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R</a:t>
            </a:r>
            <a:r>
              <a:rPr lang="en-US" altLang="en-US" sz="2000" b="1">
                <a:latin typeface="함초롬돋움"/>
                <a:ea typeface="함초롬돋움"/>
                <a:cs typeface="함초롬돋움"/>
              </a:rPr>
              <a:t>epository</a:t>
            </a: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, D</a:t>
            </a:r>
            <a:r>
              <a:rPr lang="en-US" altLang="en-US" sz="2000" b="1">
                <a:latin typeface="함초롬돋움"/>
                <a:ea typeface="함초롬돋움"/>
                <a:cs typeface="함초롬돋움"/>
              </a:rPr>
              <a:t>ocumentation</a:t>
            </a:r>
            <a:endParaRPr lang="en-US" altLang="en-US" sz="2000" b="1"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39" name=""/>
          <p:cNvGraphicFramePr>
            <a:graphicFrameLocks noGrp="1"/>
          </p:cNvGraphicFramePr>
          <p:nvPr/>
        </p:nvGraphicFramePr>
        <p:xfrm>
          <a:off x="493149" y="4936807"/>
          <a:ext cx="6135687" cy="14770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135687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Commit convention</a:t>
                      </a:r>
                      <a:endParaRPr lang="en-US" altLang="ko-KR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함초롬돋움"/>
                          <a:ea typeface="함초롬돋움"/>
                          <a:cs typeface="함초롬돋움"/>
                        </a:rPr>
                        <a:t>Github PR</a:t>
                      </a:r>
                      <a:endParaRPr lang="en-US" altLang="ko-KR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Scala Naming convention</a:t>
                      </a:r>
                      <a:endParaRPr lang="en-US" altLang="ko-KR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함초롬돋움"/>
                          <a:ea typeface="함초롬돋움"/>
                          <a:cs typeface="함초롬돋움"/>
                        </a:rPr>
                        <a:t>scaladoc</a:t>
                      </a:r>
                      <a:endParaRPr lang="en-US" altLang="ko-KR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"/>
          <p:cNvGraphicFramePr>
            <a:graphicFrameLocks noGrp="1"/>
          </p:cNvGraphicFramePr>
          <p:nvPr/>
        </p:nvGraphicFramePr>
        <p:xfrm>
          <a:off x="493149" y="3317746"/>
          <a:ext cx="6135688" cy="10115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135688"/>
              </a:tblGrid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Regular meeting</a:t>
                      </a:r>
                      <a:endParaRPr lang="en-US" altLang="ko-KR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(On every Sunday 8pm, At POSTECH Library GSR)</a:t>
                      </a:r>
                      <a:endParaRPr lang="en-US" altLang="ko-KR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Github Discussion</a:t>
                      </a:r>
                      <a:endParaRPr lang="en-US" altLang="ko-KR" b="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rcRect l="2500"/>
          <a:stretch>
            <a:fillRect/>
          </a:stretch>
        </p:blipFill>
        <p:spPr>
          <a:xfrm>
            <a:off x="7046193" y="1482391"/>
            <a:ext cx="3755335" cy="3135632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22666" y="3953798"/>
            <a:ext cx="3455561" cy="2460018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540530" y="459048"/>
            <a:ext cx="11110940" cy="5391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en-US" sz="3000" b="1"/>
              <a:t>Overall </a:t>
            </a:r>
            <a:r>
              <a:rPr lang="en-US" altLang="ko-KR" sz="3000" b="1"/>
              <a:t>Project D</a:t>
            </a:r>
            <a:r>
              <a:rPr lang="en-US" altLang="en-US" sz="3000" b="1"/>
              <a:t>esign</a:t>
            </a:r>
            <a:endParaRPr lang="en-US" altLang="en-US" sz="3000" b="1"/>
          </a:p>
        </p:txBody>
      </p:sp>
      <p:sp>
        <p:nvSpPr>
          <p:cNvPr id="34" name=""/>
          <p:cNvSpPr/>
          <p:nvPr/>
        </p:nvSpPr>
        <p:spPr>
          <a:xfrm>
            <a:off x="627062" y="1262500"/>
            <a:ext cx="5318123" cy="392092"/>
          </a:xfrm>
          <a:prstGeom prst="rect">
            <a:avLst/>
          </a:prstGeom>
          <a:solidFill>
            <a:srgbClr val="f4e5b2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Worker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5" name=""/>
          <p:cNvSpPr/>
          <p:nvPr/>
        </p:nvSpPr>
        <p:spPr>
          <a:xfrm>
            <a:off x="6246812" y="1262500"/>
            <a:ext cx="5318123" cy="392092"/>
          </a:xfrm>
          <a:prstGeom prst="rect">
            <a:avLst/>
          </a:prstGeom>
          <a:solidFill>
            <a:srgbClr val="f4e5b2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Master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grpSp>
        <p:nvGrpSpPr>
          <p:cNvPr id="48" name=""/>
          <p:cNvGrpSpPr/>
          <p:nvPr/>
        </p:nvGrpSpPr>
        <p:grpSpPr>
          <a:xfrm rot="0">
            <a:off x="627062" y="3895521"/>
            <a:ext cx="5318123" cy="677536"/>
            <a:chOff x="610657" y="3507001"/>
            <a:chExt cx="5318123" cy="677536"/>
          </a:xfrm>
        </p:grpSpPr>
        <p:sp>
          <p:nvSpPr>
            <p:cNvPr id="41" name=""/>
            <p:cNvSpPr/>
            <p:nvPr/>
          </p:nvSpPr>
          <p:spPr>
            <a:xfrm>
              <a:off x="610657" y="3507001"/>
              <a:ext cx="5318123" cy="324114"/>
            </a:xfrm>
            <a:prstGeom prst="rect">
              <a:avLst/>
            </a:prstGeom>
            <a:solidFill>
              <a:srgbClr val="fff7cc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WorkerService extends WorkerServiceLogic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610657" y="3831115"/>
              <a:ext cx="5318123" cy="353422"/>
            </a:xfrm>
            <a:prstGeom prst="rect">
              <a:avLst/>
            </a:prstGeom>
            <a:solidFill>
              <a:srgbClr val="faf3db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Worker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의 기본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Logic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을 다루는 클래스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</p:grpSp>
      <p:grpSp>
        <p:nvGrpSpPr>
          <p:cNvPr id="47" name=""/>
          <p:cNvGrpSpPr/>
          <p:nvPr/>
        </p:nvGrpSpPr>
        <p:grpSpPr>
          <a:xfrm rot="0">
            <a:off x="627062" y="2725051"/>
            <a:ext cx="5318123" cy="984401"/>
            <a:chOff x="610657" y="2267021"/>
            <a:chExt cx="5318123" cy="984401"/>
          </a:xfrm>
        </p:grpSpPr>
        <p:sp>
          <p:nvSpPr>
            <p:cNvPr id="39" name=""/>
            <p:cNvSpPr/>
            <p:nvPr/>
          </p:nvSpPr>
          <p:spPr>
            <a:xfrm>
              <a:off x="610657" y="2267021"/>
              <a:ext cx="5318123" cy="324114"/>
            </a:xfrm>
            <a:prstGeom prst="rect">
              <a:avLst/>
            </a:prstGeom>
            <a:solidFill>
              <a:srgbClr val="fff7cc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ServiceImpl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610657" y="2591135"/>
              <a:ext cx="5318123" cy="660287"/>
            </a:xfrm>
            <a:prstGeom prst="rect">
              <a:avLst/>
            </a:prstGeom>
            <a:solidFill>
              <a:srgbClr val="faf3db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WorkerService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를 이용해서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request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를 실제로 처리하는 클래스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Worker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간의 데이터 통신도 관할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</p:grpSp>
      <p:grpSp>
        <p:nvGrpSpPr>
          <p:cNvPr id="46" name=""/>
          <p:cNvGrpSpPr/>
          <p:nvPr/>
        </p:nvGrpSpPr>
        <p:grpSpPr>
          <a:xfrm rot="0">
            <a:off x="6246814" y="1812752"/>
            <a:ext cx="5318123" cy="726230"/>
            <a:chOff x="6651626" y="2942828"/>
            <a:chExt cx="5318123" cy="726230"/>
          </a:xfrm>
        </p:grpSpPr>
        <p:sp>
          <p:nvSpPr>
            <p:cNvPr id="42" name=""/>
            <p:cNvSpPr/>
            <p:nvPr/>
          </p:nvSpPr>
          <p:spPr>
            <a:xfrm>
              <a:off x="6651627" y="2942828"/>
              <a:ext cx="5318123" cy="324114"/>
            </a:xfrm>
            <a:prstGeom prst="rect">
              <a:avLst/>
            </a:prstGeom>
            <a:solidFill>
              <a:srgbClr val="fff7cc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object Main extends ZIOAppDefault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6651626" y="3266942"/>
              <a:ext cx="5318123" cy="402116"/>
            </a:xfrm>
            <a:prstGeom prst="rect">
              <a:avLst/>
            </a:prstGeom>
            <a:solidFill>
              <a:srgbClr val="faf3db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Master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의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Main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627063" y="5832229"/>
            <a:ext cx="5318123" cy="651029"/>
            <a:chOff x="627062" y="5802921"/>
            <a:chExt cx="5318123" cy="651029"/>
          </a:xfrm>
        </p:grpSpPr>
        <p:sp>
          <p:nvSpPr>
            <p:cNvPr id="51" name=""/>
            <p:cNvSpPr/>
            <p:nvPr/>
          </p:nvSpPr>
          <p:spPr>
            <a:xfrm>
              <a:off x="627062" y="5802921"/>
              <a:ext cx="5318123" cy="324114"/>
            </a:xfrm>
            <a:prstGeom prst="rect">
              <a:avLst/>
            </a:prstGeom>
            <a:solidFill>
              <a:srgbClr val="fff7cc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Config(args: Seq[String]) extends ScallopConf(args) 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627062" y="6127037"/>
              <a:ext cx="5318123" cy="326913"/>
            </a:xfrm>
            <a:prstGeom prst="rect">
              <a:avLst/>
            </a:prstGeom>
            <a:solidFill>
              <a:srgbClr val="faf3db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CommandLine Argument Parsing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하여 그 결과를 담는 클래스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</p:grpSp>
      <p:grpSp>
        <p:nvGrpSpPr>
          <p:cNvPr id="53" name=""/>
          <p:cNvGrpSpPr/>
          <p:nvPr/>
        </p:nvGrpSpPr>
        <p:grpSpPr>
          <a:xfrm rot="0">
            <a:off x="6246812" y="3895521"/>
            <a:ext cx="5318123" cy="975442"/>
            <a:chOff x="6651626" y="2942828"/>
            <a:chExt cx="5318123" cy="975442"/>
          </a:xfrm>
        </p:grpSpPr>
        <p:sp>
          <p:nvSpPr>
            <p:cNvPr id="54" name=""/>
            <p:cNvSpPr/>
            <p:nvPr/>
          </p:nvSpPr>
          <p:spPr>
            <a:xfrm>
              <a:off x="6651627" y="2942828"/>
              <a:ext cx="5318123" cy="324114"/>
            </a:xfrm>
            <a:prstGeom prst="rect">
              <a:avLst/>
            </a:prstGeom>
            <a:solidFill>
              <a:srgbClr val="fff7cc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MasterLogic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6651626" y="3266942"/>
              <a:ext cx="5318123" cy="651328"/>
            </a:xfrm>
            <a:prstGeom prst="rect">
              <a:avLst/>
            </a:prstGeom>
            <a:solidFill>
              <a:srgbClr val="faf3db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Master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의 기본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Logic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을 다루고 통신을 처리하는 클래스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Client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의 역할을 한다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</p:grpSp>
      <p:grpSp>
        <p:nvGrpSpPr>
          <p:cNvPr id="59" name=""/>
          <p:cNvGrpSpPr/>
          <p:nvPr/>
        </p:nvGrpSpPr>
        <p:grpSpPr>
          <a:xfrm rot="0">
            <a:off x="6246812" y="2728281"/>
            <a:ext cx="5318123" cy="977941"/>
            <a:chOff x="6246814" y="2974730"/>
            <a:chExt cx="5318123" cy="977941"/>
          </a:xfrm>
        </p:grpSpPr>
        <p:sp>
          <p:nvSpPr>
            <p:cNvPr id="57" name=""/>
            <p:cNvSpPr/>
            <p:nvPr/>
          </p:nvSpPr>
          <p:spPr>
            <a:xfrm>
              <a:off x="6246814" y="2974730"/>
              <a:ext cx="5318123" cy="324114"/>
            </a:xfrm>
            <a:prstGeom prst="rect">
              <a:avLst/>
            </a:prstGeom>
            <a:solidFill>
              <a:srgbClr val="fff7cc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ServiceImpl(service: MasterLogic) extends MasterService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6246814" y="3298844"/>
              <a:ext cx="5318123" cy="653827"/>
            </a:xfrm>
            <a:prstGeom prst="rect">
              <a:avLst/>
            </a:prstGeom>
            <a:solidFill>
              <a:srgbClr val="faf3db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MasterService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를 이용하여 통신을 처리하는 클래스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Server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의 역할을 한다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</p:grpSp>
      <p:grpSp>
        <p:nvGrpSpPr>
          <p:cNvPr id="60" name=""/>
          <p:cNvGrpSpPr/>
          <p:nvPr/>
        </p:nvGrpSpPr>
        <p:grpSpPr>
          <a:xfrm rot="0">
            <a:off x="627062" y="1812752"/>
            <a:ext cx="5318123" cy="726230"/>
            <a:chOff x="6651626" y="2942828"/>
            <a:chExt cx="5318123" cy="726230"/>
          </a:xfrm>
        </p:grpSpPr>
        <p:sp>
          <p:nvSpPr>
            <p:cNvPr id="61" name=""/>
            <p:cNvSpPr/>
            <p:nvPr/>
          </p:nvSpPr>
          <p:spPr>
            <a:xfrm>
              <a:off x="6651627" y="2942828"/>
              <a:ext cx="5318123" cy="324114"/>
            </a:xfrm>
            <a:prstGeom prst="rect">
              <a:avLst/>
            </a:prstGeom>
            <a:solidFill>
              <a:srgbClr val="fff7cc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object Main extends ZIOAppDefault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6651626" y="3266942"/>
              <a:ext cx="5318123" cy="402116"/>
            </a:xfrm>
            <a:prstGeom prst="rect">
              <a:avLst/>
            </a:prstGeom>
            <a:solidFill>
              <a:srgbClr val="faf3db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Worker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의 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mbria Math"/>
                  <a:ea typeface="함초롬돋움"/>
                  <a:cs typeface="함초롬돋움"/>
                </a:rPr>
                <a:t>Main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/>
          <p:nvPr/>
        </p:nvSpPr>
        <p:spPr>
          <a:xfrm>
            <a:off x="668168" y="5658990"/>
            <a:ext cx="1316301" cy="509323"/>
          </a:xfrm>
          <a:prstGeom prst="rect">
            <a:avLst/>
          </a:prstGeom>
          <a:solidFill>
            <a:srgbClr val="faf3db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Worker K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(2.2.2.K)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6" name=""/>
          <p:cNvSpPr/>
          <p:nvPr/>
        </p:nvSpPr>
        <p:spPr>
          <a:xfrm>
            <a:off x="668168" y="1573609"/>
            <a:ext cx="1316301" cy="509323"/>
          </a:xfrm>
          <a:prstGeom prst="rect">
            <a:avLst/>
          </a:prstGeom>
          <a:solidFill>
            <a:srgbClr val="f4e5b2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Master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(141.223.16.227)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7" name=""/>
          <p:cNvSpPr/>
          <p:nvPr/>
        </p:nvSpPr>
        <p:spPr>
          <a:xfrm>
            <a:off x="668168" y="3518296"/>
            <a:ext cx="1316301" cy="509323"/>
          </a:xfrm>
          <a:prstGeom prst="rect">
            <a:avLst/>
          </a:prstGeom>
          <a:solidFill>
            <a:srgbClr val="faf3db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Worker N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(2.2.2.N)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38" name=""/>
          <p:cNvCxnSpPr>
            <a:stCxn id="36" idx="3"/>
          </p:cNvCxnSpPr>
          <p:nvPr/>
        </p:nvCxnSpPr>
        <p:spPr>
          <a:xfrm>
            <a:off x="1984470" y="1828269"/>
            <a:ext cx="9122077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37" idx="3"/>
          </p:cNvCxnSpPr>
          <p:nvPr/>
        </p:nvCxnSpPr>
        <p:spPr>
          <a:xfrm>
            <a:off x="1984469" y="3772958"/>
            <a:ext cx="9122076" cy="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0" name=""/>
          <p:cNvCxnSpPr>
            <a:stCxn id="35" idx="3"/>
          </p:cNvCxnSpPr>
          <p:nvPr/>
        </p:nvCxnSpPr>
        <p:spPr>
          <a:xfrm>
            <a:off x="1984469" y="5913652"/>
            <a:ext cx="9122076" cy="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3" name=""/>
          <p:cNvCxnSpPr/>
          <p:nvPr/>
        </p:nvCxnSpPr>
        <p:spPr>
          <a:xfrm rot="5400000" flipH="1" flipV="1">
            <a:off x="1792288" y="2708936"/>
            <a:ext cx="1944687" cy="183354"/>
          </a:xfrm>
          <a:prstGeom prst="straightConnector1">
            <a:avLst/>
          </a:prstGeom>
          <a:ln w="1905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938735" y="4256893"/>
            <a:ext cx="1902391" cy="313202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1500" b="1">
                <a:solidFill>
                  <a:schemeClr val="accent1"/>
                </a:solidFill>
              </a:rPr>
              <a:t>Send Worker</a:t>
            </a:r>
            <a:r>
              <a:rPr lang="ko-KR" altLang="en-US" sz="1500" b="1">
                <a:solidFill>
                  <a:schemeClr val="accent1"/>
                </a:solidFill>
              </a:rPr>
              <a:t> </a:t>
            </a:r>
            <a:r>
              <a:rPr lang="en-US" altLang="ko-KR" sz="1500" b="1">
                <a:solidFill>
                  <a:schemeClr val="accent1"/>
                </a:solidFill>
              </a:rPr>
              <a:t>Info</a:t>
            </a:r>
            <a:endParaRPr lang="en-US" altLang="ko-KR" sz="1500" b="1">
              <a:solidFill>
                <a:schemeClr val="accent1"/>
              </a:solidFill>
            </a:endParaRPr>
          </a:p>
        </p:txBody>
      </p:sp>
      <p:cxnSp>
        <p:nvCxnSpPr>
          <p:cNvPr id="49" name=""/>
          <p:cNvCxnSpPr/>
          <p:nvPr/>
        </p:nvCxnSpPr>
        <p:spPr>
          <a:xfrm rot="5400000" flipH="1" flipV="1">
            <a:off x="798434" y="3702784"/>
            <a:ext cx="4085385" cy="336355"/>
          </a:xfrm>
          <a:prstGeom prst="straightConnector1">
            <a:avLst/>
          </a:prstGeom>
          <a:noFill/>
          <a:ln w="1905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7" name=""/>
          <p:cNvCxnSpPr/>
          <p:nvPr/>
        </p:nvCxnSpPr>
        <p:spPr>
          <a:xfrm rot="5400000" flipH="1" flipV="1">
            <a:off x="4066646" y="2708953"/>
            <a:ext cx="1944687" cy="183354"/>
          </a:xfrm>
          <a:prstGeom prst="straightConnector1">
            <a:avLst/>
          </a:prstGeom>
          <a:noFill/>
          <a:ln w="1905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8" name=""/>
          <p:cNvCxnSpPr/>
          <p:nvPr/>
        </p:nvCxnSpPr>
        <p:spPr>
          <a:xfrm rot="5400000" flipH="1" flipV="1">
            <a:off x="3072792" y="3702801"/>
            <a:ext cx="4085385" cy="336355"/>
          </a:xfrm>
          <a:prstGeom prst="straightConnector1">
            <a:avLst/>
          </a:prstGeom>
          <a:noFill/>
          <a:ln w="1905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0" name=""/>
          <p:cNvCxnSpPr/>
          <p:nvPr/>
        </p:nvCxnSpPr>
        <p:spPr>
          <a:xfrm rot="5400000">
            <a:off x="3071233" y="1460221"/>
            <a:ext cx="489494" cy="246635"/>
          </a:xfrm>
          <a:prstGeom prst="straightConnector1">
            <a:avLst/>
          </a:prstGeom>
          <a:noFill/>
          <a:ln w="19050" cap="flat" cmpd="sng" algn="ctr">
            <a:solidFill>
              <a:schemeClr val="accent5">
                <a:alpha val="100000"/>
              </a:schemeClr>
            </a:solidFill>
            <a:prstDash val="solid"/>
            <a:tailEnd type="arrow"/>
          </a:ln>
        </p:spPr>
      </p:cxnSp>
      <p:sp>
        <p:nvSpPr>
          <p:cNvPr id="71" name=""/>
          <p:cNvSpPr txBox="1"/>
          <p:nvPr/>
        </p:nvSpPr>
        <p:spPr>
          <a:xfrm>
            <a:off x="2524258" y="1019253"/>
            <a:ext cx="1609238" cy="3123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accent5"/>
                </a:solidFill>
                <a:latin typeface="Calibri"/>
                <a:ea typeface="맑은 고딕"/>
                <a:cs typeface="Times New Roman"/>
              </a:rPr>
              <a:t>Calculate offset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chemeClr val="accent5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72" name=""/>
          <p:cNvCxnSpPr/>
          <p:nvPr/>
        </p:nvCxnSpPr>
        <p:spPr>
          <a:xfrm rot="16200000" flipH="1">
            <a:off x="2676524" y="2711247"/>
            <a:ext cx="1944688" cy="178594"/>
          </a:xfrm>
          <a:prstGeom prst="straightConnector1">
            <a:avLst/>
          </a:prstGeom>
          <a:noFill/>
          <a:ln w="1905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3" name=""/>
          <p:cNvCxnSpPr/>
          <p:nvPr/>
        </p:nvCxnSpPr>
        <p:spPr>
          <a:xfrm rot="16200000" flipH="1">
            <a:off x="1606184" y="3781602"/>
            <a:ext cx="4085371" cy="178591"/>
          </a:xfrm>
          <a:prstGeom prst="straightConnector1">
            <a:avLst/>
          </a:prstGeom>
          <a:noFill/>
          <a:ln w="1905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5" name=""/>
          <p:cNvCxnSpPr/>
          <p:nvPr/>
        </p:nvCxnSpPr>
        <p:spPr>
          <a:xfrm rot="5400000">
            <a:off x="3873733" y="3404906"/>
            <a:ext cx="489494" cy="246635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6" name=""/>
          <p:cNvSpPr txBox="1"/>
          <p:nvPr/>
        </p:nvSpPr>
        <p:spPr>
          <a:xfrm>
            <a:off x="3441824" y="2973956"/>
            <a:ext cx="2005653" cy="31978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SORT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Create Sample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77" name=""/>
          <p:cNvCxnSpPr/>
          <p:nvPr/>
        </p:nvCxnSpPr>
        <p:spPr>
          <a:xfrm rot="5400000">
            <a:off x="3765431" y="5545602"/>
            <a:ext cx="489494" cy="246635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9" name=""/>
          <p:cNvCxnSpPr/>
          <p:nvPr/>
        </p:nvCxnSpPr>
        <p:spPr>
          <a:xfrm rot="5400000">
            <a:off x="5478447" y="1462787"/>
            <a:ext cx="489494" cy="246635"/>
          </a:xfrm>
          <a:prstGeom prst="straightConnector1">
            <a:avLst/>
          </a:prstGeom>
          <a:noFill/>
          <a:ln w="1905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0" name=""/>
          <p:cNvSpPr txBox="1"/>
          <p:nvPr/>
        </p:nvSpPr>
        <p:spPr>
          <a:xfrm>
            <a:off x="4892882" y="1015655"/>
            <a:ext cx="1902391" cy="319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accent6"/>
                </a:solidFill>
                <a:latin typeface="Calibri"/>
                <a:ea typeface="맑은 고딕"/>
                <a:cs typeface="Times New Roman"/>
              </a:rPr>
              <a:t>Calculate pivot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chemeClr val="accent6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81" name=""/>
          <p:cNvCxnSpPr/>
          <p:nvPr/>
        </p:nvCxnSpPr>
        <p:spPr>
          <a:xfrm rot="16200000" flipH="1">
            <a:off x="5317555" y="2710267"/>
            <a:ext cx="1944688" cy="178594"/>
          </a:xfrm>
          <a:prstGeom prst="straightConnector1">
            <a:avLst/>
          </a:prstGeom>
          <a:noFill/>
          <a:ln w="1905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2" name=""/>
          <p:cNvCxnSpPr/>
          <p:nvPr/>
        </p:nvCxnSpPr>
        <p:spPr>
          <a:xfrm rot="16200000" flipH="1">
            <a:off x="4247215" y="3780622"/>
            <a:ext cx="4085371" cy="178591"/>
          </a:xfrm>
          <a:prstGeom prst="straightConnector1">
            <a:avLst/>
          </a:prstGeom>
          <a:noFill/>
          <a:ln w="1905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3" name=""/>
          <p:cNvSpPr txBox="1"/>
          <p:nvPr/>
        </p:nvSpPr>
        <p:spPr>
          <a:xfrm>
            <a:off x="5553059" y="2526904"/>
            <a:ext cx="1509162" cy="54776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accent6"/>
                </a:solidFill>
                <a:latin typeface="Calibri"/>
                <a:ea typeface="맑은 고딕"/>
                <a:cs typeface="Times New Roman"/>
              </a:rPr>
              <a:t>Send Pivots &amp; Workers IP Data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chemeClr val="accent6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85" name=""/>
          <p:cNvCxnSpPr/>
          <p:nvPr/>
        </p:nvCxnSpPr>
        <p:spPr>
          <a:xfrm rot="5400000">
            <a:off x="6940791" y="3398715"/>
            <a:ext cx="489494" cy="246635"/>
          </a:xfrm>
          <a:prstGeom prst="straightConnector1">
            <a:avLst/>
          </a:prstGeom>
          <a:noFill/>
          <a:ln w="1905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6" name=""/>
          <p:cNvSpPr txBox="1"/>
          <p:nvPr/>
        </p:nvSpPr>
        <p:spPr>
          <a:xfrm>
            <a:off x="6680222" y="2982991"/>
            <a:ext cx="1545550" cy="3107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Calibri"/>
                <a:ea typeface="맑은 고딕"/>
                <a:cs typeface="Times New Roman"/>
              </a:rPr>
              <a:t>Calculate Stream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6182d6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87" name=""/>
          <p:cNvCxnSpPr/>
          <p:nvPr/>
        </p:nvCxnSpPr>
        <p:spPr>
          <a:xfrm rot="5400000">
            <a:off x="6817473" y="5565669"/>
            <a:ext cx="489494" cy="246635"/>
          </a:xfrm>
          <a:prstGeom prst="straightConnector1">
            <a:avLst/>
          </a:prstGeom>
          <a:noFill/>
          <a:ln w="1905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8" name=""/>
          <p:cNvSpPr txBox="1"/>
          <p:nvPr/>
        </p:nvSpPr>
        <p:spPr>
          <a:xfrm>
            <a:off x="6624406" y="5143751"/>
            <a:ext cx="1545550" cy="3121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Calibri"/>
                <a:ea typeface="맑은 고딕"/>
                <a:cs typeface="Times New Roman"/>
              </a:rPr>
              <a:t>Calculate Stream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6182d6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89" name=""/>
          <p:cNvCxnSpPr/>
          <p:nvPr/>
        </p:nvCxnSpPr>
        <p:spPr>
          <a:xfrm rot="5400000" flipH="1" flipV="1">
            <a:off x="7211643" y="4496422"/>
            <a:ext cx="2143260" cy="689102"/>
          </a:xfrm>
          <a:prstGeom prst="straightConnector1">
            <a:avLst/>
          </a:prstGeom>
          <a:noFill/>
          <a:ln w="19050" cap="flat" cmpd="sng" algn="ctr">
            <a:solidFill>
              <a:srgbClr val="42c7f1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0" name=""/>
          <p:cNvCxnSpPr/>
          <p:nvPr/>
        </p:nvCxnSpPr>
        <p:spPr>
          <a:xfrm rot="16200000" flipH="1">
            <a:off x="7389485" y="4605554"/>
            <a:ext cx="2140773" cy="468200"/>
          </a:xfrm>
          <a:prstGeom prst="straightConnector1">
            <a:avLst/>
          </a:prstGeom>
          <a:noFill/>
          <a:ln w="19050" cap="flat" cmpd="sng" algn="ctr">
            <a:solidFill>
              <a:srgbClr val="42c7f1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91" name=""/>
          <p:cNvSpPr txBox="1"/>
          <p:nvPr/>
        </p:nvSpPr>
        <p:spPr>
          <a:xfrm>
            <a:off x="6733471" y="4334500"/>
            <a:ext cx="1549801" cy="3198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42c7f1"/>
                </a:solidFill>
                <a:latin typeface="Calibri"/>
                <a:ea typeface="맑은 고딕"/>
                <a:cs typeface="Times New Roman"/>
              </a:rPr>
              <a:t>Send Stream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42c7f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2" name=""/>
          <p:cNvCxnSpPr/>
          <p:nvPr/>
        </p:nvCxnSpPr>
        <p:spPr>
          <a:xfrm rot="5400000" flipH="1" flipV="1">
            <a:off x="9043936" y="4796034"/>
            <a:ext cx="2143259" cy="102264"/>
          </a:xfrm>
          <a:prstGeom prst="straightConnector1">
            <a:avLst/>
          </a:prstGeom>
          <a:noFill/>
          <a:ln w="19050" cap="flat" cmpd="sng" algn="ctr">
            <a:solidFill>
              <a:srgbClr val="ffd7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3" name=""/>
          <p:cNvCxnSpPr/>
          <p:nvPr/>
        </p:nvCxnSpPr>
        <p:spPr>
          <a:xfrm rot="16200000" flipH="1">
            <a:off x="9066839" y="4641221"/>
            <a:ext cx="2134580" cy="403060"/>
          </a:xfrm>
          <a:prstGeom prst="straightConnector1">
            <a:avLst/>
          </a:prstGeom>
          <a:noFill/>
          <a:ln w="19050" cap="flat" cmpd="sng" algn="ctr">
            <a:solidFill>
              <a:srgbClr val="ffd7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5" name=""/>
          <p:cNvCxnSpPr/>
          <p:nvPr/>
        </p:nvCxnSpPr>
        <p:spPr>
          <a:xfrm rot="5400000">
            <a:off x="8874821" y="3415174"/>
            <a:ext cx="489494" cy="246635"/>
          </a:xfrm>
          <a:prstGeom prst="straightConnector1">
            <a:avLst/>
          </a:prstGeom>
          <a:noFill/>
          <a:ln w="19050" cap="flat" cmpd="sng" algn="ctr">
            <a:solidFill>
              <a:schemeClr val="accent5">
                <a:alpha val="100000"/>
              </a:schemeClr>
            </a:solidFill>
            <a:prstDash val="solid"/>
            <a:tailEnd type="arrow"/>
          </a:ln>
        </p:spPr>
      </p:cxnSp>
      <p:sp>
        <p:nvSpPr>
          <p:cNvPr id="96" name=""/>
          <p:cNvSpPr txBox="1"/>
          <p:nvPr/>
        </p:nvSpPr>
        <p:spPr>
          <a:xfrm>
            <a:off x="8310739" y="2792491"/>
            <a:ext cx="1902392" cy="539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289b6e"/>
                </a:solidFill>
                <a:latin typeface="Calibri"/>
                <a:ea typeface="맑은 고딕"/>
                <a:cs typeface="Times New Roman"/>
              </a:rPr>
              <a:t>Finished Receiving Streams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289b6e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7" name=""/>
          <p:cNvCxnSpPr/>
          <p:nvPr/>
        </p:nvCxnSpPr>
        <p:spPr>
          <a:xfrm rot="16200000" flipH="1">
            <a:off x="9253426" y="4682541"/>
            <a:ext cx="2164466" cy="337920"/>
          </a:xfrm>
          <a:prstGeom prst="straightConnector1">
            <a:avLst/>
          </a:prstGeom>
          <a:noFill/>
          <a:ln w="19050" cap="flat" cmpd="sng" algn="ctr">
            <a:solidFill>
              <a:srgbClr val="ffd7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8" name=""/>
          <p:cNvCxnSpPr/>
          <p:nvPr/>
        </p:nvCxnSpPr>
        <p:spPr>
          <a:xfrm rot="5400000" flipH="1" flipV="1">
            <a:off x="9315162" y="4787278"/>
            <a:ext cx="2143259" cy="102264"/>
          </a:xfrm>
          <a:prstGeom prst="straightConnector1">
            <a:avLst/>
          </a:prstGeom>
          <a:noFill/>
          <a:ln w="19050" cap="flat" cmpd="sng" algn="ctr">
            <a:solidFill>
              <a:srgbClr val="ffd7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9" name=""/>
          <p:cNvCxnSpPr/>
          <p:nvPr/>
        </p:nvCxnSpPr>
        <p:spPr>
          <a:xfrm rot="16200000" flipH="1">
            <a:off x="1825631" y="1584821"/>
            <a:ext cx="492060" cy="0"/>
          </a:xfrm>
          <a:prstGeom prst="straightConnector1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00" name=""/>
          <p:cNvSpPr txBox="1"/>
          <p:nvPr/>
        </p:nvSpPr>
        <p:spPr>
          <a:xfrm>
            <a:off x="1464708" y="1019253"/>
            <a:ext cx="1213907" cy="3195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run master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01" name=""/>
          <p:cNvCxnSpPr/>
          <p:nvPr/>
        </p:nvCxnSpPr>
        <p:spPr>
          <a:xfrm rot="5400000">
            <a:off x="2054774" y="5657948"/>
            <a:ext cx="494649" cy="9534"/>
          </a:xfrm>
          <a:prstGeom prst="straightConnector1">
            <a:avLst/>
          </a:prstGeom>
          <a:noFill/>
          <a:ln w="19050" cap="flat" cmpd="sng" algn="ctr">
            <a:solidFill>
              <a:srgbClr val="ff00e6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03" name=""/>
          <p:cNvSpPr txBox="1"/>
          <p:nvPr/>
        </p:nvSpPr>
        <p:spPr>
          <a:xfrm>
            <a:off x="1699913" y="5104634"/>
            <a:ext cx="1213907" cy="3131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00e6"/>
                </a:solidFill>
                <a:latin typeface="Calibri"/>
                <a:ea typeface="맑은 고딕"/>
                <a:cs typeface="Times New Roman"/>
              </a:rPr>
              <a:t>run worker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e6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00e6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04" name=""/>
          <p:cNvCxnSpPr/>
          <p:nvPr/>
        </p:nvCxnSpPr>
        <p:spPr>
          <a:xfrm rot="5400000">
            <a:off x="2064308" y="3528599"/>
            <a:ext cx="494649" cy="9534"/>
          </a:xfrm>
          <a:prstGeom prst="straightConnector1">
            <a:avLst/>
          </a:prstGeom>
          <a:noFill/>
          <a:ln w="19050" cap="flat" cmpd="sng" algn="ctr">
            <a:solidFill>
              <a:srgbClr val="ff00e6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05" name=""/>
          <p:cNvSpPr txBox="1"/>
          <p:nvPr/>
        </p:nvSpPr>
        <p:spPr>
          <a:xfrm>
            <a:off x="1709446" y="2975285"/>
            <a:ext cx="1213907" cy="3184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00e6"/>
                </a:solidFill>
                <a:latin typeface="Calibri"/>
                <a:ea typeface="맑은 고딕"/>
                <a:cs typeface="Times New Roman"/>
              </a:rPr>
              <a:t>run worker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00e6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505180" y="404547"/>
            <a:ext cx="11181640" cy="5460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Overall Program Flow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250546" y="5098031"/>
            <a:ext cx="1982503" cy="31978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SORT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Create Sample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4391683" y="2169789"/>
            <a:ext cx="1454829" cy="314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Return Sample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843a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3072383" y="2082932"/>
            <a:ext cx="1331563" cy="49054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Calibri"/>
                <a:ea typeface="맑은 고딕"/>
                <a:cs typeface="Times New Roman"/>
              </a:rPr>
              <a:t>Sample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chemeClr val="accent2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Calibri"/>
                <a:ea typeface="맑은 고딕"/>
                <a:cs typeface="Times New Roman"/>
              </a:rPr>
              <a:t>(+ Offset Data)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chemeClr val="accent2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9274282" y="4691606"/>
            <a:ext cx="1877698" cy="31978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d700"/>
                </a:solidFill>
                <a:latin typeface="Calibri"/>
                <a:ea typeface="맑은 고딕"/>
                <a:cs typeface="Times New Roman"/>
              </a:rPr>
              <a:t>SORT Using Streams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d7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505180" y="404547"/>
            <a:ext cx="11181640" cy="5460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ProtoBuf Message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520467" y="1067197"/>
          <a:ext cx="11153775" cy="519112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40280"/>
                <a:gridCol w="2583180"/>
                <a:gridCol w="973455"/>
                <a:gridCol w="944880"/>
                <a:gridCol w="4411980"/>
              </a:tblGrid>
              <a:tr h="1763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When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Dest.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Information Contained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42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WorkerData</a:t>
                      </a:r>
                      <a:endParaRPr lang="ko-KR" altLang="en-US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As soon as the Worker starts executing</a:t>
                      </a:r>
                      <a:endParaRPr lang="en-US" altLang="ko-KR" sz="1300" b="1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Master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int64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fileSize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= 1;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string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workerAddress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= 2;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3035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WorkerDataResponse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When the Master successfully receives information from the Worker</a:t>
                      </a:r>
                      <a:endParaRPr lang="en-US" altLang="ko-KR" sz="1300" b="1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Master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x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2442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SampleRequest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When the Master requests samples to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the Worker</a:t>
                      </a:r>
                      <a:endParaRPr lang="en-US" altLang="ko-KR" sz="1300" b="1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Master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int64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offset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= 1;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2442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SampleResponse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When the Worker returns the sample to the Master</a:t>
                      </a:r>
                      <a:endParaRPr lang="en-US" altLang="ko-KR" sz="1300" b="1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Master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repeated string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pivots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= 1;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3035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ShuffleRequest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When the Master sends pivot information and other worker information to the Worker</a:t>
                      </a:r>
                      <a:endParaRPr lang="ko-KR" altLang="en-US" sz="1300" b="1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Master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Pivots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pivots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= 1;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repeated string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workerAddresses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= 2;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2187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ShuffleResponse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When the Worker successfully receives the pivot information</a:t>
                      </a:r>
                      <a:endParaRPr lang="en-US" altLang="ko-KR" sz="1300" b="1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Master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x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2187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DataResponse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When the Worker receives a stream from another Worker</a:t>
                      </a:r>
                      <a:endParaRPr lang="en-US" altLang="ko-KR" sz="1300" b="1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Worker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x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0f0f0"/>
                    </a:solidFill>
                  </a:tcPr>
                </a:tc>
              </a:tr>
              <a:tr h="2442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Entity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case class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Any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Any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string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head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= 1;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string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body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= 2;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</a:tr>
              <a:tr h="1636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Pivots</a:t>
                      </a:r>
                      <a:endParaRPr lang="en-US" altLang="ko-KR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case class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Any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Any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repeated string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pivots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 = 1;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944716" y="1176406"/>
            <a:ext cx="1573268" cy="483736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Unsorted File 1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8" name=""/>
          <p:cNvSpPr/>
          <p:nvPr/>
        </p:nvSpPr>
        <p:spPr>
          <a:xfrm>
            <a:off x="944716" y="1764884"/>
            <a:ext cx="1573268" cy="483736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Unsorted File 2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9" name=""/>
          <p:cNvSpPr/>
          <p:nvPr/>
        </p:nvSpPr>
        <p:spPr>
          <a:xfrm>
            <a:off x="944716" y="2626870"/>
            <a:ext cx="1573268" cy="483736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Unsorted File N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40" name=""/>
          <p:cNvCxnSpPr>
            <a:stCxn id="37" idx="3"/>
            <a:endCxn id="41" idx="1"/>
          </p:cNvCxnSpPr>
          <p:nvPr/>
        </p:nvCxnSpPr>
        <p:spPr>
          <a:xfrm>
            <a:off x="2517984" y="1418274"/>
            <a:ext cx="407589" cy="0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1" name=""/>
          <p:cNvSpPr/>
          <p:nvPr/>
        </p:nvSpPr>
        <p:spPr>
          <a:xfrm>
            <a:off x="2925573" y="1268722"/>
            <a:ext cx="1105531" cy="299105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sortSmallFile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42" name=""/>
          <p:cNvCxnSpPr>
            <a:stCxn id="38" idx="3"/>
            <a:endCxn id="43" idx="1"/>
          </p:cNvCxnSpPr>
          <p:nvPr/>
        </p:nvCxnSpPr>
        <p:spPr>
          <a:xfrm>
            <a:off x="2517984" y="2006752"/>
            <a:ext cx="407589" cy="0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3" name=""/>
          <p:cNvSpPr/>
          <p:nvPr/>
        </p:nvSpPr>
        <p:spPr>
          <a:xfrm>
            <a:off x="2925573" y="1857200"/>
            <a:ext cx="1105531" cy="299105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sortSmallFile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44" name=""/>
          <p:cNvCxnSpPr>
            <a:stCxn id="39" idx="3"/>
            <a:endCxn id="45" idx="1"/>
          </p:cNvCxnSpPr>
          <p:nvPr/>
        </p:nvCxnSpPr>
        <p:spPr>
          <a:xfrm>
            <a:off x="2517984" y="2868738"/>
            <a:ext cx="407589" cy="0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5" name=""/>
          <p:cNvSpPr/>
          <p:nvPr/>
        </p:nvSpPr>
        <p:spPr>
          <a:xfrm>
            <a:off x="2925574" y="2719186"/>
            <a:ext cx="1105531" cy="299105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sortSmallFile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46" name=""/>
          <p:cNvSpPr/>
          <p:nvPr/>
        </p:nvSpPr>
        <p:spPr>
          <a:xfrm>
            <a:off x="4694067" y="1253872"/>
            <a:ext cx="2461781" cy="2363722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t" anchorCtr="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sortedSmallFilePaths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47" name=""/>
          <p:cNvCxnSpPr>
            <a:stCxn id="41" idx="3"/>
            <a:endCxn id="46" idx="1"/>
          </p:cNvCxnSpPr>
          <p:nvPr/>
        </p:nvCxnSpPr>
        <p:spPr>
          <a:xfrm>
            <a:off x="4031105" y="1418275"/>
            <a:ext cx="662962" cy="101745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8" name=""/>
          <p:cNvCxnSpPr>
            <a:stCxn id="45" idx="3"/>
            <a:endCxn id="46" idx="1"/>
          </p:cNvCxnSpPr>
          <p:nvPr/>
        </p:nvCxnSpPr>
        <p:spPr>
          <a:xfrm flipV="1">
            <a:off x="4031105" y="2435733"/>
            <a:ext cx="662962" cy="43300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9" name=""/>
          <p:cNvCxnSpPr>
            <a:stCxn id="43" idx="3"/>
            <a:endCxn id="46" idx="1"/>
          </p:cNvCxnSpPr>
          <p:nvPr/>
        </p:nvCxnSpPr>
        <p:spPr>
          <a:xfrm>
            <a:off x="4031105" y="2006752"/>
            <a:ext cx="662962" cy="42898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0" name=""/>
          <p:cNvCxnSpPr/>
          <p:nvPr/>
        </p:nvCxnSpPr>
        <p:spPr>
          <a:xfrm rot="16200000" flipH="1">
            <a:off x="1655077" y="2442735"/>
            <a:ext cx="152547" cy="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sp>
        <p:nvSpPr>
          <p:cNvPr id="65" name=""/>
          <p:cNvSpPr/>
          <p:nvPr/>
        </p:nvSpPr>
        <p:spPr>
          <a:xfrm>
            <a:off x="1313187" y="4087515"/>
            <a:ext cx="1806603" cy="299105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produceSampleFile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66" name=""/>
          <p:cNvSpPr/>
          <p:nvPr/>
        </p:nvSpPr>
        <p:spPr>
          <a:xfrm>
            <a:off x="1313178" y="4386620"/>
            <a:ext cx="1806603" cy="299105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produceSampleFile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67" name=""/>
          <p:cNvSpPr/>
          <p:nvPr/>
        </p:nvSpPr>
        <p:spPr>
          <a:xfrm>
            <a:off x="1313187" y="5158037"/>
            <a:ext cx="1806603" cy="299105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produceSampleFile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72" name=""/>
          <p:cNvSpPr/>
          <p:nvPr/>
        </p:nvSpPr>
        <p:spPr>
          <a:xfrm>
            <a:off x="1114574" y="5887100"/>
            <a:ext cx="2203811" cy="439049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SampleFilesToSampleStream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90612" y="3325306"/>
            <a:ext cx="1931166" cy="2966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400" b="1">
                <a:solidFill>
                  <a:srgbClr val="808080"/>
                </a:solidFill>
                <a:latin typeface="Cambria Math"/>
              </a:rPr>
              <a:t>originalSmallFilePaths</a:t>
            </a:r>
            <a:endParaRPr lang="en-US" altLang="ko-KR" sz="1400" b="1">
              <a:solidFill>
                <a:srgbClr val="808080"/>
              </a:solidFill>
              <a:latin typeface="Cambria Math"/>
            </a:endParaRPr>
          </a:p>
        </p:txBody>
      </p:sp>
      <p:sp>
        <p:nvSpPr>
          <p:cNvPr id="77" name=""/>
          <p:cNvSpPr/>
          <p:nvPr/>
        </p:nvSpPr>
        <p:spPr>
          <a:xfrm>
            <a:off x="790612" y="1026854"/>
            <a:ext cx="1931165" cy="2298451"/>
          </a:xfrm>
          <a:prstGeom prst="rect">
            <a:avLst/>
          </a:prstGeom>
          <a:noFill/>
          <a:ln w="38100" cap="flat" cmpd="sng" algn="ctr">
            <a:solidFill>
              <a:srgbClr val="b2b2b2">
                <a:alpha val="100000"/>
              </a:srgbClr>
            </a:solidFill>
            <a:prstDash val="sysDash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6" name=""/>
          <p:cNvSpPr/>
          <p:nvPr/>
        </p:nvSpPr>
        <p:spPr>
          <a:xfrm>
            <a:off x="7711438" y="4948305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Communication(To Worker)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89" name=""/>
          <p:cNvSpPr/>
          <p:nvPr/>
        </p:nvSpPr>
        <p:spPr>
          <a:xfrm>
            <a:off x="7242289" y="5737547"/>
            <a:ext cx="2175791" cy="299105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</a:rPr>
              <a:t>mergeAfterShuffle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</a:endParaRPr>
          </a:p>
        </p:txBody>
      </p:sp>
      <p:sp>
        <p:nvSpPr>
          <p:cNvPr id="90" name=""/>
          <p:cNvSpPr/>
          <p:nvPr/>
        </p:nvSpPr>
        <p:spPr>
          <a:xfrm>
            <a:off x="1731350" y="3651958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Communication(From Master)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91" name=""/>
          <p:cNvSpPr/>
          <p:nvPr/>
        </p:nvSpPr>
        <p:spPr>
          <a:xfrm>
            <a:off x="3939865" y="4948305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Communication(To Master)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graphicFrame>
        <p:nvGraphicFramePr>
          <p:cNvPr id="94" name=""/>
          <p:cNvGraphicFramePr>
            <a:graphicFrameLocks noGrp="1"/>
          </p:cNvGraphicFramePr>
          <p:nvPr/>
        </p:nvGraphicFramePr>
        <p:xfrm>
          <a:off x="4814100" y="1590254"/>
          <a:ext cx="2221230" cy="1920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21230"/>
              </a:tblGrid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Cambria Math"/>
                        </a:rPr>
                        <a:t>Sorted File 1</a:t>
                      </a:r>
                      <a:endParaRPr lang="en-US" altLang="ko-KR" sz="1500">
                        <a:solidFill>
                          <a:schemeClr val="dk1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e5c8"/>
                    </a:solidFill>
                  </a:tcPr>
                </a:tc>
              </a:tr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  <a:latin typeface="Cambria Math"/>
                        </a:rPr>
                        <a:t>Sorted File 2</a:t>
                      </a:r>
                      <a:endParaRPr lang="en-US" altLang="ko-KR" sz="1500" b="1">
                        <a:solidFill>
                          <a:schemeClr val="dk1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e5c8"/>
                    </a:solidFill>
                  </a:tcPr>
                </a:tc>
              </a:tr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  <a:latin typeface="Cambria Math"/>
                        </a:rPr>
                        <a:t>Sorted File N</a:t>
                      </a:r>
                      <a:endParaRPr lang="en-US" altLang="ko-KR" sz="1500" b="1">
                        <a:solidFill>
                          <a:schemeClr val="dk1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e5c8"/>
                    </a:solidFill>
                  </a:tcPr>
                </a:tc>
              </a:tr>
            </a:tbl>
          </a:graphicData>
        </a:graphic>
      </p:graphicFrame>
      <p:sp>
        <p:nvSpPr>
          <p:cNvPr id="97" name=""/>
          <p:cNvSpPr/>
          <p:nvPr/>
        </p:nvSpPr>
        <p:spPr>
          <a:xfrm>
            <a:off x="7671868" y="1253871"/>
            <a:ext cx="2461781" cy="2363722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t" anchorCtr="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List[List[Stream]]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graphicFrame>
        <p:nvGraphicFramePr>
          <p:cNvPr id="98" name=""/>
          <p:cNvGraphicFramePr>
            <a:graphicFrameLocks noGrp="1"/>
          </p:cNvGraphicFramePr>
          <p:nvPr/>
        </p:nvGraphicFramePr>
        <p:xfrm>
          <a:off x="7793512" y="1575403"/>
          <a:ext cx="2218494" cy="1920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54355"/>
                <a:gridCol w="555429"/>
                <a:gridCol w="554355"/>
              </a:tblGrid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F1W1</a:t>
                      </a: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F1W2</a:t>
                      </a: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F1WK</a:t>
                      </a: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3d3eb">
                        <a:alpha val="100000"/>
                      </a:srgbClr>
                    </a:solidFill>
                  </a:tcPr>
                </a:tc>
              </a:tr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F2W1</a:t>
                      </a: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3d3eb">
                        <a:alpha val="100000"/>
                      </a:srgbClr>
                    </a:solidFill>
                  </a:tcPr>
                </a:tc>
              </a:tr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3d3eb">
                        <a:alpha val="100000"/>
                      </a:srgbClr>
                    </a:solidFill>
                  </a:tcPr>
                </a:tc>
              </a:tr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3d3eb">
                        <a:alpha val="100000"/>
                      </a:srgbClr>
                    </a:solidFill>
                  </a:tcPr>
                </a:tc>
              </a:tr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3d3eb">
                        <a:alpha val="100000"/>
                      </a:srgbClr>
                    </a:solidFill>
                  </a:tcPr>
                </a:tc>
              </a:tr>
              <a:tr h="2858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FNW1</a:t>
                      </a: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mbria Math"/>
                        </a:rPr>
                        <a:t>FNWK</a:t>
                      </a:r>
                      <a:endParaRPr xmlns:mc="http://schemas.openxmlformats.org/markup-compatibility/2006" xmlns:hp="http://schemas.haansoft.com/office/presentation/8.0" kumimoji="0" lang="en-US" altLang="ko-KR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mbria Math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3d3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99" name=""/>
          <p:cNvCxnSpPr/>
          <p:nvPr/>
        </p:nvCxnSpPr>
        <p:spPr>
          <a:xfrm rot="16200000" flipH="1">
            <a:off x="5848684" y="2720856"/>
            <a:ext cx="152547" cy="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cxnSp>
        <p:nvCxnSpPr>
          <p:cNvPr id="101" name=""/>
          <p:cNvCxnSpPr/>
          <p:nvPr/>
        </p:nvCxnSpPr>
        <p:spPr>
          <a:xfrm>
            <a:off x="7035331" y="1764884"/>
            <a:ext cx="758181" cy="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2" name=""/>
          <p:cNvCxnSpPr/>
          <p:nvPr/>
        </p:nvCxnSpPr>
        <p:spPr>
          <a:xfrm flipV="1">
            <a:off x="7035330" y="2086694"/>
            <a:ext cx="758182" cy="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3" name=""/>
          <p:cNvCxnSpPr/>
          <p:nvPr/>
        </p:nvCxnSpPr>
        <p:spPr>
          <a:xfrm>
            <a:off x="7056593" y="3353880"/>
            <a:ext cx="736919" cy="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5" name=""/>
          <p:cNvCxnSpPr/>
          <p:nvPr/>
        </p:nvCxnSpPr>
        <p:spPr>
          <a:xfrm rot="5400000" flipH="1" flipV="1">
            <a:off x="7157041" y="3598372"/>
            <a:ext cx="488986" cy="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106" name=""/>
          <p:cNvSpPr/>
          <p:nvPr/>
        </p:nvSpPr>
        <p:spPr>
          <a:xfrm>
            <a:off x="9115560" y="4300738"/>
            <a:ext cx="2175791" cy="299105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</a:rPr>
              <a:t>mergeBeforeShuffle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</a:endParaRPr>
          </a:p>
        </p:txBody>
      </p:sp>
      <p:cxnSp>
        <p:nvCxnSpPr>
          <p:cNvPr id="107" name=""/>
          <p:cNvCxnSpPr>
            <a:endCxn id="88" idx="0"/>
          </p:cNvCxnSpPr>
          <p:nvPr/>
        </p:nvCxnSpPr>
        <p:spPr>
          <a:xfrm rot="5400000">
            <a:off x="7574506" y="3816608"/>
            <a:ext cx="801680" cy="16657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8" name=""/>
          <p:cNvCxnSpPr>
            <a:endCxn id="106" idx="0"/>
          </p:cNvCxnSpPr>
          <p:nvPr/>
        </p:nvCxnSpPr>
        <p:spPr>
          <a:xfrm rot="16200000" flipH="1">
            <a:off x="9582063" y="3679344"/>
            <a:ext cx="799769" cy="44302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9" name=""/>
          <p:cNvCxnSpPr/>
          <p:nvPr/>
        </p:nvCxnSpPr>
        <p:spPr>
          <a:xfrm rot="5400000">
            <a:off x="8382512" y="3693023"/>
            <a:ext cx="413749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</p:cxnSp>
      <p:cxnSp>
        <p:nvCxnSpPr>
          <p:cNvPr id="110" name=""/>
          <p:cNvCxnSpPr/>
          <p:nvPr/>
        </p:nvCxnSpPr>
        <p:spPr>
          <a:xfrm rot="16200000" flipH="1">
            <a:off x="8513114" y="4087515"/>
            <a:ext cx="152547" cy="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cxnSp>
        <p:nvCxnSpPr>
          <p:cNvPr id="111" name=""/>
          <p:cNvCxnSpPr>
            <a:stCxn id="88" idx="2"/>
            <a:endCxn id="36" idx="0"/>
          </p:cNvCxnSpPr>
          <p:nvPr/>
        </p:nvCxnSpPr>
        <p:spPr>
          <a:xfrm rot="5400000" flipV="1">
            <a:off x="8343590" y="4148309"/>
            <a:ext cx="348462" cy="125153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12" name=""/>
          <p:cNvCxnSpPr>
            <a:stCxn id="106" idx="2"/>
            <a:endCxn id="36" idx="0"/>
          </p:cNvCxnSpPr>
          <p:nvPr/>
        </p:nvCxnSpPr>
        <p:spPr>
          <a:xfrm rot="5400000">
            <a:off x="9499290" y="4244139"/>
            <a:ext cx="348461" cy="105987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15" name=""/>
          <p:cNvCxnSpPr/>
          <p:nvPr/>
        </p:nvCxnSpPr>
        <p:spPr>
          <a:xfrm rot="16200000" flipH="1">
            <a:off x="2140206" y="4919657"/>
            <a:ext cx="152547" cy="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cxnSp>
        <p:nvCxnSpPr>
          <p:cNvPr id="116" name=""/>
          <p:cNvCxnSpPr>
            <a:stCxn id="65" idx="1"/>
            <a:endCxn id="72" idx="0"/>
          </p:cNvCxnSpPr>
          <p:nvPr/>
        </p:nvCxnSpPr>
        <p:spPr>
          <a:xfrm>
            <a:off x="1313188" y="4237068"/>
            <a:ext cx="903291" cy="1650032"/>
          </a:xfrm>
          <a:prstGeom prst="bentConnector4">
            <a:avLst>
              <a:gd name="adj1" fmla="val -15537"/>
              <a:gd name="adj2" fmla="val 86863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18" name=""/>
          <p:cNvCxnSpPr>
            <a:stCxn id="66" idx="1"/>
            <a:endCxn id="66" idx="1"/>
          </p:cNvCxnSpPr>
          <p:nvPr/>
        </p:nvCxnSpPr>
        <p:spPr>
          <a:xfrm>
            <a:off x="1313178" y="4536170"/>
            <a:ext cx="1588" cy="1588"/>
          </a:xfrm>
          <a:prstGeom prst="bentConnector3">
            <a:avLst>
              <a:gd name="adj1" fmla="val -8338803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</p:cxnSp>
      <p:cxnSp>
        <p:nvCxnSpPr>
          <p:cNvPr id="120" name=""/>
          <p:cNvCxnSpPr/>
          <p:nvPr/>
        </p:nvCxnSpPr>
        <p:spPr>
          <a:xfrm>
            <a:off x="1314766" y="5307589"/>
            <a:ext cx="1588" cy="1588"/>
          </a:xfrm>
          <a:prstGeom prst="bentConnector3">
            <a:avLst>
              <a:gd name="adj1" fmla="val -8338803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</p:cxnSp>
      <p:cxnSp>
        <p:nvCxnSpPr>
          <p:cNvPr id="121" name=""/>
          <p:cNvCxnSpPr>
            <a:stCxn id="72" idx="3"/>
            <a:endCxn id="91" idx="1"/>
          </p:cNvCxnSpPr>
          <p:nvPr/>
        </p:nvCxnSpPr>
        <p:spPr>
          <a:xfrm flipV="1">
            <a:off x="3318385" y="5127947"/>
            <a:ext cx="621480" cy="97867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24" name=""/>
          <p:cNvSpPr/>
          <p:nvPr/>
        </p:nvSpPr>
        <p:spPr>
          <a:xfrm>
            <a:off x="3939865" y="5707458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Communication(From Worker)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125" name=""/>
          <p:cNvCxnSpPr>
            <a:stCxn id="124" idx="3"/>
            <a:endCxn id="89" idx="1"/>
          </p:cNvCxnSpPr>
          <p:nvPr/>
        </p:nvCxnSpPr>
        <p:spPr>
          <a:xfrm>
            <a:off x="6804161" y="5887100"/>
            <a:ext cx="438128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6" name=""/>
          <p:cNvCxnSpPr>
            <a:stCxn id="90" idx="3"/>
            <a:endCxn id="81" idx="1"/>
          </p:cNvCxnSpPr>
          <p:nvPr/>
        </p:nvCxnSpPr>
        <p:spPr>
          <a:xfrm>
            <a:off x="4595646" y="3831600"/>
            <a:ext cx="940001" cy="17964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7" name=""/>
          <p:cNvCxnSpPr>
            <a:stCxn id="89" idx="3"/>
            <a:endCxn id="128" idx="0"/>
          </p:cNvCxnSpPr>
          <p:nvPr/>
        </p:nvCxnSpPr>
        <p:spPr>
          <a:xfrm>
            <a:off x="9418080" y="5887100"/>
            <a:ext cx="1357346" cy="219524"/>
          </a:xfrm>
          <a:prstGeom prst="bentConnector2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28" name=""/>
          <p:cNvSpPr/>
          <p:nvPr/>
        </p:nvSpPr>
        <p:spPr>
          <a:xfrm>
            <a:off x="9673521" y="6106624"/>
            <a:ext cx="2203811" cy="439049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Final Sorted File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505180" y="303436"/>
            <a:ext cx="11181640" cy="5460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Specific Implementation - WorkerLogic &amp; ServiceImpl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14" name=""/>
          <p:cNvCxnSpPr>
            <a:endCxn id="66" idx="3"/>
          </p:cNvCxnSpPr>
          <p:nvPr/>
        </p:nvCxnSpPr>
        <p:spPr>
          <a:xfrm rot="10800000" flipV="1">
            <a:off x="3119781" y="2089215"/>
            <a:ext cx="3936822" cy="2446958"/>
          </a:xfrm>
          <a:prstGeom prst="bentConnector3">
            <a:avLst>
              <a:gd name="adj1" fmla="val -10929"/>
            </a:avLst>
          </a:prstGeom>
          <a:noFill/>
          <a:ln w="28575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13" name=""/>
          <p:cNvCxnSpPr>
            <a:endCxn id="65" idx="3"/>
          </p:cNvCxnSpPr>
          <p:nvPr/>
        </p:nvCxnSpPr>
        <p:spPr>
          <a:xfrm rot="10800000" flipV="1">
            <a:off x="3119781" y="1764884"/>
            <a:ext cx="3936811" cy="2472183"/>
          </a:xfrm>
          <a:prstGeom prst="bentConnector3">
            <a:avLst>
              <a:gd name="adj1" fmla="val -5297"/>
            </a:avLst>
          </a:prstGeom>
          <a:noFill/>
          <a:ln w="28575" cap="flat" cmpd="sng" algn="ctr">
            <a:solidFill>
              <a:srgbClr val="6182d6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1" name=""/>
          <p:cNvSpPr/>
          <p:nvPr/>
        </p:nvSpPr>
        <p:spPr>
          <a:xfrm>
            <a:off x="5535647" y="3842867"/>
            <a:ext cx="2175791" cy="336749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algn="ctr">
              <a:defRPr/>
            </a:pPr>
            <a:r>
              <a:rPr lang="en-US" altLang="ko-KR" sz="1200" b="1">
                <a:latin typeface="Cambria Math"/>
              </a:rPr>
              <a:t>splitFileIntoPartitionStreams</a:t>
            </a:r>
            <a:endParaRPr lang="en-US" altLang="ko-KR" sz="1200" b="1">
              <a:latin typeface="Cambria Math"/>
            </a:endParaRPr>
          </a:p>
        </p:txBody>
      </p:sp>
      <p:sp>
        <p:nvSpPr>
          <p:cNvPr id="88" name=""/>
          <p:cNvSpPr/>
          <p:nvPr/>
        </p:nvSpPr>
        <p:spPr>
          <a:xfrm>
            <a:off x="6804161" y="4300738"/>
            <a:ext cx="2175791" cy="299105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</a:rPr>
              <a:t>mergeBeforeShuffle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3620029" y="1465287"/>
            <a:ext cx="2475971" cy="365349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RAM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787247" y="2561416"/>
            <a:ext cx="932655" cy="436562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32MB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8" name=""/>
          <p:cNvSpPr/>
          <p:nvPr/>
        </p:nvSpPr>
        <p:spPr>
          <a:xfrm>
            <a:off x="3787247" y="2052358"/>
            <a:ext cx="932655" cy="436562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32MB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10" name=""/>
          <p:cNvSpPr/>
          <p:nvPr/>
        </p:nvSpPr>
        <p:spPr>
          <a:xfrm>
            <a:off x="3787247" y="3281085"/>
            <a:ext cx="932655" cy="436562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32MB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11" name=""/>
          <p:cNvSpPr/>
          <p:nvPr/>
        </p:nvSpPr>
        <p:spPr>
          <a:xfrm>
            <a:off x="3620030" y="1897312"/>
            <a:ext cx="2475970" cy="1989404"/>
          </a:xfrm>
          <a:prstGeom prst="rect">
            <a:avLst/>
          </a:prstGeom>
          <a:noFill/>
          <a:ln>
            <a:solidFill>
              <a:schemeClr val="dk1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9397152" y="2772026"/>
            <a:ext cx="2440780" cy="648229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Heap Sort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9148812" y="4303811"/>
            <a:ext cx="1553478" cy="365349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[MinData, Loc]</a:t>
            </a:r>
            <a:endParaRPr lang="en-US" altLang="ko-KR"/>
          </a:p>
        </p:txBody>
      </p:sp>
      <p:sp>
        <p:nvSpPr>
          <p:cNvPr id="35" name=""/>
          <p:cNvSpPr/>
          <p:nvPr/>
        </p:nvSpPr>
        <p:spPr>
          <a:xfrm>
            <a:off x="817336" y="2287290"/>
            <a:ext cx="1453282" cy="484736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Data Storage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6" name=""/>
          <p:cNvSpPr/>
          <p:nvPr/>
        </p:nvSpPr>
        <p:spPr>
          <a:xfrm>
            <a:off x="4719903" y="2052358"/>
            <a:ext cx="1225209" cy="436562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Processor 1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7" name=""/>
          <p:cNvSpPr/>
          <p:nvPr/>
        </p:nvSpPr>
        <p:spPr>
          <a:xfrm>
            <a:off x="4719902" y="2561416"/>
            <a:ext cx="1225209" cy="436562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Processor 2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8" name=""/>
          <p:cNvSpPr/>
          <p:nvPr/>
        </p:nvSpPr>
        <p:spPr>
          <a:xfrm>
            <a:off x="4719901" y="3281085"/>
            <a:ext cx="1225209" cy="436562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Processor K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21041" y="3433418"/>
            <a:ext cx="2245872" cy="365152"/>
          </a:xfrm>
          <a:prstGeom prst="rect">
            <a:avLst/>
          </a:prstGeom>
          <a:solidFill>
            <a:srgbClr val="d1eed0">
              <a:alpha val="100000"/>
            </a:srgbClr>
          </a:solidFill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Cambria Math"/>
                <a:ea typeface="함초롬돋움"/>
                <a:cs typeface="함초롬돋움"/>
              </a:rPr>
              <a:t>Composed of Files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8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40" name=""/>
          <p:cNvCxnSpPr>
            <a:stCxn id="35" idx="2"/>
            <a:endCxn id="39" idx="0"/>
          </p:cNvCxnSpPr>
          <p:nvPr/>
        </p:nvCxnSpPr>
        <p:spPr>
          <a:xfrm rot="16200000" flipH="1">
            <a:off x="1213281" y="3102722"/>
            <a:ext cx="661392" cy="0"/>
          </a:xfrm>
          <a:prstGeom prst="line">
            <a:avLst/>
          </a:prstGeom>
          <a:noFill/>
          <a:ln w="28575" cap="flat" cmpd="sng" algn="ctr">
            <a:solidFill>
              <a:srgbClr val="008000">
                <a:alpha val="100000"/>
              </a:srgbClr>
            </a:solidFill>
            <a:prstDash val="sysDot"/>
          </a:ln>
        </p:spPr>
      </p:cxnSp>
      <p:cxnSp>
        <p:nvCxnSpPr>
          <p:cNvPr id="41" name=""/>
          <p:cNvCxnSpPr>
            <a:stCxn id="35" idx="3"/>
            <a:endCxn id="8" idx="1"/>
          </p:cNvCxnSpPr>
          <p:nvPr/>
        </p:nvCxnSpPr>
        <p:spPr>
          <a:xfrm flipV="1">
            <a:off x="2270618" y="2270639"/>
            <a:ext cx="1516628" cy="25901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headEnd type="arrow"/>
            <a:tailEnd type="arrow"/>
          </a:ln>
        </p:spPr>
      </p:cxnSp>
      <p:cxnSp>
        <p:nvCxnSpPr>
          <p:cNvPr id="42" name=""/>
          <p:cNvCxnSpPr>
            <a:stCxn id="35" idx="3"/>
            <a:endCxn id="7" idx="1"/>
          </p:cNvCxnSpPr>
          <p:nvPr/>
        </p:nvCxnSpPr>
        <p:spPr>
          <a:xfrm>
            <a:off x="2270618" y="2529658"/>
            <a:ext cx="1516628" cy="25003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headEnd type="arrow"/>
            <a:tailEnd type="arrow"/>
          </a:ln>
        </p:spPr>
      </p:cxnSp>
      <p:cxnSp>
        <p:nvCxnSpPr>
          <p:cNvPr id="43" name=""/>
          <p:cNvCxnSpPr>
            <a:stCxn id="35" idx="3"/>
            <a:endCxn id="10" idx="1"/>
          </p:cNvCxnSpPr>
          <p:nvPr/>
        </p:nvCxnSpPr>
        <p:spPr>
          <a:xfrm>
            <a:off x="2270618" y="2529658"/>
            <a:ext cx="1516628" cy="96970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45" name=""/>
          <p:cNvSpPr txBox="1"/>
          <p:nvPr/>
        </p:nvSpPr>
        <p:spPr>
          <a:xfrm>
            <a:off x="3563121" y="4309322"/>
            <a:ext cx="2589787" cy="641773"/>
          </a:xfrm>
          <a:prstGeom prst="rect">
            <a:avLst/>
          </a:prstGeom>
          <a:solidFill>
            <a:srgbClr val="d1eed0">
              <a:alpha val="100000"/>
            </a:srgbClr>
          </a:solidFill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Cambria Math"/>
                <a:ea typeface="함초롬돋움"/>
                <a:cs typeface="함초롬돋움"/>
              </a:rPr>
              <a:t>Take files out, sort them, and put them back in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8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46" name=""/>
          <p:cNvCxnSpPr>
            <a:stCxn id="11" idx="2"/>
            <a:endCxn id="45" idx="0"/>
          </p:cNvCxnSpPr>
          <p:nvPr/>
        </p:nvCxnSpPr>
        <p:spPr>
          <a:xfrm rot="5400000">
            <a:off x="4646712" y="4098018"/>
            <a:ext cx="422606" cy="0"/>
          </a:xfrm>
          <a:prstGeom prst="line">
            <a:avLst/>
          </a:prstGeom>
          <a:noFill/>
          <a:ln w="28575" cap="flat" cmpd="sng" algn="ctr">
            <a:solidFill>
              <a:srgbClr val="008000">
                <a:alpha val="100000"/>
              </a:srgbClr>
            </a:solidFill>
            <a:prstDash val="sysDot"/>
          </a:ln>
        </p:spPr>
      </p:cxnSp>
      <p:sp>
        <p:nvSpPr>
          <p:cNvPr id="47" name=""/>
          <p:cNvSpPr/>
          <p:nvPr/>
        </p:nvSpPr>
        <p:spPr>
          <a:xfrm>
            <a:off x="305992" y="1308097"/>
            <a:ext cx="6018873" cy="3805958"/>
          </a:xfrm>
          <a:prstGeom prst="rect">
            <a:avLst/>
          </a:prstGeom>
          <a:noFill/>
          <a:ln w="38100" cap="flat" cmpd="sng" algn="ctr">
            <a:solidFill>
              <a:srgbClr val="b2b2b2">
                <a:alpha val="100000"/>
              </a:srgbClr>
            </a:solidFill>
            <a:prstDash val="sysDash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2051305" y="5453672"/>
            <a:ext cx="2528247" cy="484736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Partially Sorted Data Storage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49" name=""/>
          <p:cNvCxnSpPr>
            <a:stCxn id="47" idx="2"/>
            <a:endCxn id="48" idx="0"/>
          </p:cNvCxnSpPr>
          <p:nvPr/>
        </p:nvCxnSpPr>
        <p:spPr>
          <a:xfrm rot="5400000" flipV="1">
            <a:off x="3146413" y="5283070"/>
            <a:ext cx="339618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1" name=""/>
          <p:cNvSpPr txBox="1"/>
          <p:nvPr/>
        </p:nvSpPr>
        <p:spPr>
          <a:xfrm>
            <a:off x="2022123" y="6224159"/>
            <a:ext cx="2589788" cy="365235"/>
          </a:xfrm>
          <a:prstGeom prst="rect">
            <a:avLst/>
          </a:prstGeom>
          <a:solidFill>
            <a:srgbClr val="d1eed0">
              <a:alpha val="100000"/>
            </a:srgbClr>
          </a:solidFill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Cambria Math"/>
                <a:ea typeface="함초롬돋움"/>
                <a:cs typeface="함초롬돋움"/>
              </a:rPr>
              <a:t>Sort by Files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8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52" name=""/>
          <p:cNvCxnSpPr>
            <a:stCxn id="48" idx="2"/>
            <a:endCxn id="51" idx="0"/>
          </p:cNvCxnSpPr>
          <p:nvPr/>
        </p:nvCxnSpPr>
        <p:spPr>
          <a:xfrm rot="16200000" flipH="1">
            <a:off x="3173347" y="6080489"/>
            <a:ext cx="285751" cy="1588"/>
          </a:xfrm>
          <a:prstGeom prst="line">
            <a:avLst/>
          </a:prstGeom>
          <a:noFill/>
          <a:ln w="28575" cap="flat" cmpd="sng" algn="ctr">
            <a:solidFill>
              <a:srgbClr val="008000">
                <a:alpha val="100000"/>
              </a:srgbClr>
            </a:solidFill>
            <a:prstDash val="sysDot"/>
          </a:ln>
        </p:spPr>
      </p:cxnSp>
      <p:sp>
        <p:nvSpPr>
          <p:cNvPr id="53" name=""/>
          <p:cNvSpPr/>
          <p:nvPr/>
        </p:nvSpPr>
        <p:spPr>
          <a:xfrm>
            <a:off x="7120315" y="3358124"/>
            <a:ext cx="1376098" cy="484736"/>
          </a:xfrm>
          <a:prstGeom prst="rect">
            <a:avLst/>
          </a:prstGeom>
          <a:solidFill>
            <a:srgbClr val="c9eeee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Stream 1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54" name=""/>
          <p:cNvSpPr/>
          <p:nvPr/>
        </p:nvSpPr>
        <p:spPr>
          <a:xfrm>
            <a:off x="7120315" y="3922305"/>
            <a:ext cx="1376098" cy="484736"/>
          </a:xfrm>
          <a:prstGeom prst="rect">
            <a:avLst/>
          </a:prstGeom>
          <a:solidFill>
            <a:srgbClr val="c9eeee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Stream 2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55" name=""/>
          <p:cNvSpPr/>
          <p:nvPr/>
        </p:nvSpPr>
        <p:spPr>
          <a:xfrm>
            <a:off x="7120315" y="4912652"/>
            <a:ext cx="1376098" cy="484736"/>
          </a:xfrm>
          <a:prstGeom prst="rect">
            <a:avLst/>
          </a:prstGeom>
          <a:solidFill>
            <a:srgbClr val="c9eeee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Stream K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56" name=""/>
          <p:cNvSpPr/>
          <p:nvPr/>
        </p:nvSpPr>
        <p:spPr>
          <a:xfrm>
            <a:off x="9353418" y="980551"/>
            <a:ext cx="2528247" cy="484736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Sorted Data Storage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57" name=""/>
          <p:cNvCxnSpPr>
            <a:stCxn id="53" idx="3"/>
            <a:endCxn id="34" idx="1"/>
          </p:cNvCxnSpPr>
          <p:nvPr/>
        </p:nvCxnSpPr>
        <p:spPr>
          <a:xfrm>
            <a:off x="8496414" y="3600492"/>
            <a:ext cx="652398" cy="885993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8" name=""/>
          <p:cNvCxnSpPr>
            <a:stCxn id="54" idx="3"/>
            <a:endCxn id="34" idx="1"/>
          </p:cNvCxnSpPr>
          <p:nvPr/>
        </p:nvCxnSpPr>
        <p:spPr>
          <a:xfrm>
            <a:off x="8496414" y="4164673"/>
            <a:ext cx="652398" cy="32181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9" name=""/>
          <p:cNvCxnSpPr>
            <a:stCxn id="55" idx="3"/>
            <a:endCxn id="34" idx="1"/>
          </p:cNvCxnSpPr>
          <p:nvPr/>
        </p:nvCxnSpPr>
        <p:spPr>
          <a:xfrm flipV="1">
            <a:off x="8496414" y="4486485"/>
            <a:ext cx="652398" cy="66853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0" name=""/>
          <p:cNvCxnSpPr>
            <a:stCxn id="34" idx="0"/>
            <a:endCxn id="33" idx="2"/>
          </p:cNvCxnSpPr>
          <p:nvPr/>
        </p:nvCxnSpPr>
        <p:spPr>
          <a:xfrm rot="5400000" flipH="1" flipV="1">
            <a:off x="9829768" y="3516037"/>
            <a:ext cx="883555" cy="69199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1" name=""/>
          <p:cNvSpPr txBox="1"/>
          <p:nvPr/>
        </p:nvSpPr>
        <p:spPr>
          <a:xfrm>
            <a:off x="8270078" y="5697629"/>
            <a:ext cx="3310966" cy="358365"/>
          </a:xfrm>
          <a:prstGeom prst="rect">
            <a:avLst/>
          </a:prstGeom>
          <a:solidFill>
            <a:srgbClr val="d1eed0">
              <a:alpha val="100000"/>
            </a:srgbClr>
          </a:solidFill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Cambria Math"/>
                <a:ea typeface="함초롬돋움"/>
                <a:cs typeface="함초롬돋움"/>
              </a:rPr>
              <a:t>Heap sort with the min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Cambria Math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Cambria Math"/>
                <a:ea typeface="함초롬돋움"/>
                <a:cs typeface="함초롬돋움"/>
              </a:rPr>
              <a:t>value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8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62" name=""/>
          <p:cNvCxnSpPr>
            <a:stCxn id="34" idx="2"/>
            <a:endCxn id="61" idx="0"/>
          </p:cNvCxnSpPr>
          <p:nvPr/>
        </p:nvCxnSpPr>
        <p:spPr>
          <a:xfrm rot="16200000" flipH="1">
            <a:off x="9411322" y="5183389"/>
            <a:ext cx="1028469" cy="10"/>
          </a:xfrm>
          <a:prstGeom prst="line">
            <a:avLst/>
          </a:prstGeom>
          <a:noFill/>
          <a:ln w="28575" cap="flat" cmpd="sng" algn="ctr">
            <a:solidFill>
              <a:srgbClr val="008000">
                <a:alpha val="100000"/>
              </a:srgbClr>
            </a:solidFill>
            <a:prstDash val="sysDot"/>
          </a:ln>
        </p:spPr>
      </p:cxnSp>
      <p:cxnSp>
        <p:nvCxnSpPr>
          <p:cNvPr id="63" name=""/>
          <p:cNvCxnSpPr>
            <a:stCxn id="33" idx="0"/>
            <a:endCxn id="56" idx="2"/>
          </p:cNvCxnSpPr>
          <p:nvPr/>
        </p:nvCxnSpPr>
        <p:spPr>
          <a:xfrm rot="5400000" flipH="1" flipV="1">
            <a:off x="9964967" y="2117862"/>
            <a:ext cx="1306739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5" name=""/>
          <p:cNvSpPr txBox="1"/>
          <p:nvPr/>
        </p:nvSpPr>
        <p:spPr>
          <a:xfrm>
            <a:off x="6508039" y="1658929"/>
            <a:ext cx="3310966" cy="1004634"/>
          </a:xfrm>
          <a:prstGeom prst="rect">
            <a:avLst/>
          </a:prstGeom>
          <a:solidFill>
            <a:srgbClr val="d1eed0">
              <a:alpha val="100000"/>
            </a:srgbClr>
          </a:solidFill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Cambria Math"/>
                <a:ea typeface="함초롬돋움"/>
                <a:cs typeface="함초롬돋움"/>
              </a:rPr>
              <a:t>Insert the minimum value of the heap, then take the next minimum value from the stream that had the previous minimum value and insert it.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8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66" name=""/>
          <p:cNvCxnSpPr>
            <a:endCxn id="65" idx="3"/>
          </p:cNvCxnSpPr>
          <p:nvPr/>
        </p:nvCxnSpPr>
        <p:spPr>
          <a:xfrm rot="10800000">
            <a:off x="9819006" y="2161246"/>
            <a:ext cx="798537" cy="0"/>
          </a:xfrm>
          <a:prstGeom prst="line">
            <a:avLst/>
          </a:prstGeom>
          <a:noFill/>
          <a:ln w="28575" cap="flat" cmpd="sng" algn="ctr">
            <a:solidFill>
              <a:srgbClr val="008000">
                <a:alpha val="100000"/>
              </a:srgbClr>
            </a:solidFill>
            <a:prstDash val="sysDot"/>
          </a:ln>
        </p:spPr>
      </p:cxnSp>
      <p:sp>
        <p:nvSpPr>
          <p:cNvPr id="68" name=""/>
          <p:cNvSpPr/>
          <p:nvPr/>
        </p:nvSpPr>
        <p:spPr>
          <a:xfrm>
            <a:off x="6996625" y="3211076"/>
            <a:ext cx="1678195" cy="2341129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ysDash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9" name=""/>
          <p:cNvCxnSpPr>
            <a:stCxn id="48" idx="3"/>
            <a:endCxn id="68" idx="1"/>
          </p:cNvCxnSpPr>
          <p:nvPr/>
        </p:nvCxnSpPr>
        <p:spPr>
          <a:xfrm flipV="1">
            <a:off x="4579552" y="4381640"/>
            <a:ext cx="2417073" cy="1314399"/>
          </a:xfrm>
          <a:prstGeom prst="bentConnector3">
            <a:avLst>
              <a:gd name="adj1" fmla="val 85327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0" name=""/>
          <p:cNvSpPr txBox="1"/>
          <p:nvPr/>
        </p:nvSpPr>
        <p:spPr>
          <a:xfrm>
            <a:off x="5332508" y="5390280"/>
            <a:ext cx="992357" cy="46569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 b="1">
                <a:solidFill>
                  <a:schemeClr val="tx1"/>
                </a:solidFill>
                <a:latin typeface="Cambria Math"/>
              </a:rPr>
              <a:t>. . .</a:t>
            </a:r>
            <a:endParaRPr lang="en-US" altLang="ko-KR" sz="2500" b="1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05180" y="303436"/>
            <a:ext cx="11181640" cy="5460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Specific Implementation - Disk Based Sorting (Worker)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4991871" y="6130815"/>
            <a:ext cx="3682949" cy="641460"/>
          </a:xfrm>
          <a:prstGeom prst="rect">
            <a:avLst/>
          </a:prstGeom>
          <a:solidFill>
            <a:srgbClr val="dfe6f7">
              <a:alpha val="100000"/>
            </a:srgbClr>
          </a:solidFill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mbria Math"/>
                <a:ea typeface="함초롬돋움"/>
                <a:cs typeface="함초롬돋움"/>
              </a:rPr>
              <a:t>Sampling, Calculating Pivots, Worker Communications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ff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76" name=""/>
          <p:cNvCxnSpPr/>
          <p:nvPr/>
        </p:nvCxnSpPr>
        <p:spPr>
          <a:xfrm rot="16200000" flipV="1">
            <a:off x="5745738" y="5780553"/>
            <a:ext cx="433180" cy="26734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ysDot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/>
          <p:nvPr/>
        </p:nvSpPr>
        <p:spPr>
          <a:xfrm>
            <a:off x="5309366" y="1267118"/>
            <a:ext cx="1573268" cy="483736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workerDataList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37" name=""/>
          <p:cNvSpPr/>
          <p:nvPr/>
        </p:nvSpPr>
        <p:spPr>
          <a:xfrm>
            <a:off x="1488000" y="1087476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Communication(From Worker)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38" name=""/>
          <p:cNvCxnSpPr>
            <a:stCxn id="37" idx="3"/>
            <a:endCxn id="36" idx="1"/>
          </p:cNvCxnSpPr>
          <p:nvPr/>
        </p:nvCxnSpPr>
        <p:spPr>
          <a:xfrm>
            <a:off x="4352296" y="1267118"/>
            <a:ext cx="957070" cy="24186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1" name=""/>
          <p:cNvSpPr/>
          <p:nvPr/>
        </p:nvSpPr>
        <p:spPr>
          <a:xfrm>
            <a:off x="5309366" y="2512895"/>
            <a:ext cx="1573268" cy="483736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offset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43" name=""/>
          <p:cNvCxnSpPr>
            <a:stCxn id="36" idx="2"/>
            <a:endCxn id="41" idx="0"/>
          </p:cNvCxnSpPr>
          <p:nvPr/>
        </p:nvCxnSpPr>
        <p:spPr>
          <a:xfrm rot="5400000" flipV="1">
            <a:off x="5715774" y="2131081"/>
            <a:ext cx="762041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4" name=""/>
          <p:cNvSpPr/>
          <p:nvPr/>
        </p:nvSpPr>
        <p:spPr>
          <a:xfrm>
            <a:off x="7846306" y="1087476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Communication(To Worker)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45" name=""/>
          <p:cNvCxnSpPr>
            <a:stCxn id="41" idx="3"/>
            <a:endCxn id="44" idx="1"/>
          </p:cNvCxnSpPr>
          <p:nvPr/>
        </p:nvCxnSpPr>
        <p:spPr>
          <a:xfrm flipV="1">
            <a:off x="6882634" y="1267118"/>
            <a:ext cx="963672" cy="1487645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6" name=""/>
          <p:cNvCxnSpPr>
            <a:stCxn id="36" idx="2"/>
            <a:endCxn id="47" idx="0"/>
          </p:cNvCxnSpPr>
          <p:nvPr/>
        </p:nvCxnSpPr>
        <p:spPr>
          <a:xfrm rot="5400000">
            <a:off x="3440241" y="-142863"/>
            <a:ext cx="762041" cy="454947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7" name=""/>
          <p:cNvSpPr/>
          <p:nvPr/>
        </p:nvSpPr>
        <p:spPr>
          <a:xfrm>
            <a:off x="759888" y="2512895"/>
            <a:ext cx="1573268" cy="483736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algn="ctr">
              <a:defRPr/>
            </a:pPr>
            <a:r>
              <a:rPr lang="en-US" altLang="ko-KR" sz="1200" b="1">
                <a:latin typeface="Cambria Math"/>
              </a:rPr>
              <a:t>clientLayers</a:t>
            </a:r>
            <a:endParaRPr lang="en-US" altLang="ko-KR" sz="1200" b="1">
              <a:latin typeface="Cambria Math"/>
            </a:endParaRPr>
          </a:p>
        </p:txBody>
      </p:sp>
      <p:cxnSp>
        <p:nvCxnSpPr>
          <p:cNvPr id="48" name=""/>
          <p:cNvCxnSpPr>
            <a:stCxn id="47" idx="2"/>
            <a:endCxn id="50" idx="1"/>
          </p:cNvCxnSpPr>
          <p:nvPr/>
        </p:nvCxnSpPr>
        <p:spPr>
          <a:xfrm rot="5400000" flipV="1">
            <a:off x="1572542" y="2970611"/>
            <a:ext cx="367972" cy="420012"/>
          </a:xfrm>
          <a:prstGeom prst="bentConnector2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0" name=""/>
          <p:cNvSpPr/>
          <p:nvPr/>
        </p:nvSpPr>
        <p:spPr>
          <a:xfrm>
            <a:off x="1966535" y="3184961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Communication(Request to Worker 1)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51" name=""/>
          <p:cNvSpPr/>
          <p:nvPr/>
        </p:nvSpPr>
        <p:spPr>
          <a:xfrm>
            <a:off x="1966535" y="3681726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Communication(Request to Worker 2)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52" name=""/>
          <p:cNvCxnSpPr>
            <a:stCxn id="47" idx="2"/>
            <a:endCxn id="51" idx="1"/>
          </p:cNvCxnSpPr>
          <p:nvPr/>
        </p:nvCxnSpPr>
        <p:spPr>
          <a:xfrm rot="5400000" flipV="1">
            <a:off x="1324160" y="3218993"/>
            <a:ext cx="864737" cy="420012"/>
          </a:xfrm>
          <a:prstGeom prst="bentConnector2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3" name=""/>
          <p:cNvSpPr/>
          <p:nvPr/>
        </p:nvSpPr>
        <p:spPr>
          <a:xfrm>
            <a:off x="1966535" y="4456915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Communication(Request to Worker K)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54" name=""/>
          <p:cNvCxnSpPr>
            <a:stCxn id="47" idx="2"/>
            <a:endCxn id="53" idx="1"/>
          </p:cNvCxnSpPr>
          <p:nvPr/>
        </p:nvCxnSpPr>
        <p:spPr>
          <a:xfrm rot="5400000" flipV="1">
            <a:off x="936566" y="3606588"/>
            <a:ext cx="1639925" cy="420012"/>
          </a:xfrm>
          <a:prstGeom prst="bentConnector2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6" name=""/>
          <p:cNvSpPr/>
          <p:nvPr/>
        </p:nvSpPr>
        <p:spPr>
          <a:xfrm>
            <a:off x="4830831" y="3184961"/>
            <a:ext cx="2175791" cy="359284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</a:rPr>
              <a:t>collectSample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</a:endParaRPr>
          </a:p>
        </p:txBody>
      </p:sp>
      <p:sp>
        <p:nvSpPr>
          <p:cNvPr id="57" name=""/>
          <p:cNvSpPr/>
          <p:nvPr/>
        </p:nvSpPr>
        <p:spPr>
          <a:xfrm>
            <a:off x="4830831" y="3681726"/>
            <a:ext cx="2175791" cy="359284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</a:rPr>
              <a:t>collectSample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</a:endParaRPr>
          </a:p>
        </p:txBody>
      </p:sp>
      <p:sp>
        <p:nvSpPr>
          <p:cNvPr id="58" name=""/>
          <p:cNvSpPr/>
          <p:nvPr/>
        </p:nvSpPr>
        <p:spPr>
          <a:xfrm>
            <a:off x="4830831" y="4456915"/>
            <a:ext cx="2175791" cy="359284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</a:rPr>
              <a:t>collectSample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</a:endParaRPr>
          </a:p>
        </p:txBody>
      </p:sp>
      <p:cxnSp>
        <p:nvCxnSpPr>
          <p:cNvPr id="60" name=""/>
          <p:cNvCxnSpPr>
            <a:stCxn id="56" idx="3"/>
            <a:endCxn id="61" idx="1"/>
          </p:cNvCxnSpPr>
          <p:nvPr/>
        </p:nvCxnSpPr>
        <p:spPr>
          <a:xfrm>
            <a:off x="7006622" y="3364603"/>
            <a:ext cx="839684" cy="61118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1" name=""/>
          <p:cNvSpPr/>
          <p:nvPr/>
        </p:nvSpPr>
        <p:spPr>
          <a:xfrm>
            <a:off x="7846306" y="3733920"/>
            <a:ext cx="1573268" cy="483736"/>
          </a:xfrm>
          <a:prstGeom prst="rect">
            <a:avLst/>
          </a:prstGeom>
          <a:solidFill>
            <a:srgbClr val="cdf2e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</a:rPr>
              <a:t>pivotCandicateList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</a:endParaRPr>
          </a:p>
        </p:txBody>
      </p:sp>
      <p:cxnSp>
        <p:nvCxnSpPr>
          <p:cNvPr id="62" name=""/>
          <p:cNvCxnSpPr>
            <a:stCxn id="57" idx="3"/>
            <a:endCxn id="61" idx="1"/>
          </p:cNvCxnSpPr>
          <p:nvPr/>
        </p:nvCxnSpPr>
        <p:spPr>
          <a:xfrm>
            <a:off x="7006622" y="3861368"/>
            <a:ext cx="839684" cy="11441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3" name=""/>
          <p:cNvCxnSpPr>
            <a:stCxn id="58" idx="3"/>
            <a:endCxn id="61" idx="1"/>
          </p:cNvCxnSpPr>
          <p:nvPr/>
        </p:nvCxnSpPr>
        <p:spPr>
          <a:xfrm flipV="1">
            <a:off x="7006622" y="3975788"/>
            <a:ext cx="839684" cy="66076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4" name=""/>
          <p:cNvSpPr/>
          <p:nvPr/>
        </p:nvSpPr>
        <p:spPr>
          <a:xfrm>
            <a:off x="7545044" y="4816198"/>
            <a:ext cx="2175791" cy="359284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</a:rPr>
              <a:t>selectPivots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</a:endParaRPr>
          </a:p>
        </p:txBody>
      </p:sp>
      <p:cxnSp>
        <p:nvCxnSpPr>
          <p:cNvPr id="65" name=""/>
          <p:cNvCxnSpPr>
            <a:stCxn id="61" idx="2"/>
            <a:endCxn id="64" idx="0"/>
          </p:cNvCxnSpPr>
          <p:nvPr/>
        </p:nvCxnSpPr>
        <p:spPr>
          <a:xfrm rot="5400000" flipV="1">
            <a:off x="8334463" y="4516133"/>
            <a:ext cx="598542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6" name=""/>
          <p:cNvCxnSpPr>
            <a:stCxn id="64" idx="2"/>
            <a:endCxn id="68" idx="0"/>
          </p:cNvCxnSpPr>
          <p:nvPr/>
        </p:nvCxnSpPr>
        <p:spPr>
          <a:xfrm rot="5400000" flipV="1">
            <a:off x="8484104" y="5324324"/>
            <a:ext cx="299271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7" name=""/>
          <p:cNvSpPr/>
          <p:nvPr/>
        </p:nvSpPr>
        <p:spPr>
          <a:xfrm>
            <a:off x="3877218" y="5175482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Communication(To Worker 1)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sp>
        <p:nvSpPr>
          <p:cNvPr id="68" name=""/>
          <p:cNvSpPr/>
          <p:nvPr/>
        </p:nvSpPr>
        <p:spPr>
          <a:xfrm>
            <a:off x="7545044" y="5474753"/>
            <a:ext cx="2175791" cy="359284"/>
          </a:xfrm>
          <a:prstGeom prst="rect">
            <a:avLst/>
          </a:prstGeom>
          <a:solidFill>
            <a:srgbClr val="ffe7d8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</a:rPr>
              <a:t>sendPartitionToWorker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</a:endParaRPr>
          </a:p>
        </p:txBody>
      </p:sp>
      <p:cxnSp>
        <p:nvCxnSpPr>
          <p:cNvPr id="69" name=""/>
          <p:cNvCxnSpPr>
            <a:stCxn id="68" idx="1"/>
            <a:endCxn id="67" idx="3"/>
          </p:cNvCxnSpPr>
          <p:nvPr/>
        </p:nvCxnSpPr>
        <p:spPr>
          <a:xfrm flipH="1" flipV="1">
            <a:off x="6741514" y="5355124"/>
            <a:ext cx="803530" cy="29927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1" name=""/>
          <p:cNvSpPr/>
          <p:nvPr/>
        </p:nvSpPr>
        <p:spPr>
          <a:xfrm>
            <a:off x="3877218" y="5635345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Communication(To Worker 2)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72" name=""/>
          <p:cNvCxnSpPr>
            <a:stCxn id="68" idx="1"/>
            <a:endCxn id="71" idx="3"/>
          </p:cNvCxnSpPr>
          <p:nvPr/>
        </p:nvCxnSpPr>
        <p:spPr>
          <a:xfrm flipH="1">
            <a:off x="6741514" y="5654395"/>
            <a:ext cx="803530" cy="16059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3" name=""/>
          <p:cNvSpPr/>
          <p:nvPr/>
        </p:nvSpPr>
        <p:spPr>
          <a:xfrm>
            <a:off x="3877218" y="6283045"/>
            <a:ext cx="2864296" cy="35928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mbria Math"/>
                <a:ea typeface="함초롬돋움"/>
                <a:cs typeface="함초롬돋움"/>
              </a:rPr>
              <a:t>Communication(To Worker K)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mbria Math"/>
              <a:ea typeface="함초롬돋움"/>
              <a:cs typeface="함초롬돋움"/>
            </a:endParaRPr>
          </a:p>
        </p:txBody>
      </p:sp>
      <p:cxnSp>
        <p:nvCxnSpPr>
          <p:cNvPr id="74" name=""/>
          <p:cNvCxnSpPr>
            <a:stCxn id="68" idx="1"/>
            <a:endCxn id="73" idx="3"/>
          </p:cNvCxnSpPr>
          <p:nvPr/>
        </p:nvCxnSpPr>
        <p:spPr>
          <a:xfrm flipH="1">
            <a:off x="6741514" y="5654395"/>
            <a:ext cx="803530" cy="80829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5" name=""/>
          <p:cNvCxnSpPr/>
          <p:nvPr/>
        </p:nvCxnSpPr>
        <p:spPr>
          <a:xfrm rot="16200000" flipH="1">
            <a:off x="4484735" y="4246304"/>
            <a:ext cx="152547" cy="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cxnSp>
        <p:nvCxnSpPr>
          <p:cNvPr id="76" name=""/>
          <p:cNvCxnSpPr/>
          <p:nvPr/>
        </p:nvCxnSpPr>
        <p:spPr>
          <a:xfrm rot="16200000" flipH="1">
            <a:off x="5233093" y="6134814"/>
            <a:ext cx="152547" cy="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sp>
        <p:nvSpPr>
          <p:cNvPr id="77" name=""/>
          <p:cNvSpPr txBox="1"/>
          <p:nvPr/>
        </p:nvSpPr>
        <p:spPr>
          <a:xfrm>
            <a:off x="505180" y="303436"/>
            <a:ext cx="11181640" cy="5460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Specific Implementation - MasterLogic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1040</ep:Words>
  <ep:PresentationFormat>화면 슬라이드 쇼(4:3)</ep:PresentationFormat>
  <ep:Paragraphs>111</ep:Paragraphs>
  <ep:Slides>15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2024-10-28T02:14:10.079</dcterms:created>
  <dc:creator>hyuns</dc:creator>
  <cp:lastModifiedBy>hyuns</cp:lastModifiedBy>
  <dcterms:modified xsi:type="dcterms:W3CDTF">2024-11-17T22:16:41.085</dcterms:modified>
  <cp:revision>721</cp:revision>
  <cp:version>1000.0100.01</cp:version>
</cp:coreProperties>
</file>