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3046"/>
    <p:restoredTop sz="9761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 lang="en-US"/>
            </a:pPr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en-US"/>
            </a:pPr>
            <a:r>
              <a:rPr lang="en-US" altLang="en-US"/>
              <a:t>Click to edit Master subtitle style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en-US"/>
            </a:pPr>
            <a:fld id="{940A130E-E3B8-4EBE-931F-81B26B8448AA}" type="datetime1">
              <a:rPr lang="en-US" altLang="en-US"/>
              <a:pPr lvl="0">
                <a:defRPr lang="en-US"/>
              </a:pPr>
              <a:t>12/2/2015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en-US"/>
            </a:pPr>
            <a:fld id="{800C6A38-4290-41DD-B95C-4155372FD4AF}" type="slidenum">
              <a:rPr lang="en-US" altLang="en-US"/>
              <a:pPr lvl="0">
                <a:defRPr 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en-US" altLang="en-US" smtClean="0"/>
              <a:pPr/>
              <a:t>2009-12-07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en-US" altLang="en-US" smtClean="0"/>
              <a:t>Introduction</a:t>
            </a:r>
            <a:endParaRPr lang="en-US" altLang="en-US"/>
          </a:p>
          <a:p>
            <a:pPr lvl="0"/>
            <a:r>
              <a:rPr lang="en-US" altLang="en-US" smtClean="0"/>
              <a:t>Body 1</a:t>
            </a:r>
            <a:endParaRPr lang="en-US" altLang="en-US"/>
          </a:p>
          <a:p>
            <a:pPr lvl="0"/>
            <a:r>
              <a:rPr lang="en-US" altLang="en-US" smtClean="0"/>
              <a:t>Body 2</a:t>
            </a:r>
            <a:endParaRPr lang="en-US" altLang="en-US"/>
          </a:p>
          <a:p>
            <a:pPr lvl="0"/>
            <a:r>
              <a:rPr lang="en-US" altLang="en-US" smtClean="0"/>
              <a:t>Body 3</a:t>
            </a:r>
            <a:endParaRPr lang="en-US" altLang="en-US"/>
          </a:p>
          <a:p>
            <a:pPr lvl="0"/>
            <a:r>
              <a:rPr lang="en-US" altLang="en-US" smtClean="0"/>
              <a:t>Conclusion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en-US" altLang="en-US" smtClean="0"/>
              <a:pPr/>
              <a:t>2009-12-07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en-US" altLang="en-US" smtClean="0"/>
              <a:pPr/>
              <a:t>2009-12-07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en-US" altLang="en-US" smtClean="0"/>
              <a:pPr/>
              <a:t>2009-12-07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en-US" altLang="en-US" smtClean="0"/>
              <a:pPr/>
              <a:t>2009-12-07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en-US" altLang="en-US" smtClean="0"/>
              <a:pPr/>
              <a:t>2009-12-07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en-US" altLang="en-US" smtClean="0"/>
              <a:pPr/>
              <a:t>2009-12-07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en-US" altLang="en-US" smtClean="0"/>
              <a:pPr/>
              <a:t>2009-12-07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altLang="en-US" smtClean="0"/>
              <a:t>Click the icon to add table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en-US" altLang="en-US" smtClean="0"/>
              <a:pPr/>
              <a:t>2009-12-07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en-US" altLang="en-US" smtClean="0"/>
              <a:pPr/>
              <a:t>2009-12-07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en-US" smtClean="0"/>
              <a:t>Click the icon to add picture</a:t>
            </a:r>
            <a:endParaRPr lang="en-US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altLang="en-US" smtClean="0"/>
              <a:t>Click to edit Master text styles</a:t>
            </a:r>
            <a:endParaRPr lang="en-US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en-US" altLang="en-US" smtClean="0"/>
              <a:pPr/>
              <a:t>2009-12-07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en-US" altLang="en-US" smtClean="0"/>
              <a:pPr/>
              <a:t>2009-12-07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>
          <a:solidFill>
            <a:schemeClr val="tx2"/>
          </a:solidFill>
        </a:defRPr>
      </a:lvl2pPr>
      <a:lvl3pPr eaLnBrk="1" latinLnBrk="0" hangingPunct="1">
        <a:defRPr>
          <a:solidFill>
            <a:schemeClr val="tx2"/>
          </a:solidFill>
        </a:defRPr>
      </a:lvl3pPr>
      <a:lvl4pPr eaLnBrk="1" latinLnBrk="0" hangingPunct="1">
        <a:defRPr>
          <a:solidFill>
            <a:schemeClr val="tx2"/>
          </a:solidFill>
        </a:defRPr>
      </a:lvl4pPr>
      <a:lvl5pPr eaLnBrk="1" latinLnBrk="0" hangingPunct="1">
        <a:defRPr>
          <a:solidFill>
            <a:schemeClr val="tx2"/>
          </a:solidFill>
        </a:defRPr>
      </a:lvl5pPr>
      <a:lvl6pPr eaLnBrk="1" latinLnBrk="0" hangingPunct="1">
        <a:defRPr>
          <a:solidFill>
            <a:schemeClr val="tx2"/>
          </a:solidFill>
        </a:defRPr>
      </a:lvl6pPr>
      <a:lvl7pPr eaLnBrk="1" latinLnBrk="0" hangingPunct="1">
        <a:defRPr>
          <a:solidFill>
            <a:schemeClr val="tx2"/>
          </a:solidFill>
        </a:defRPr>
      </a:lvl7pPr>
      <a:lvl8pPr eaLnBrk="1" latinLnBrk="0" hangingPunct="1">
        <a:defRPr>
          <a:solidFill>
            <a:schemeClr val="tx2"/>
          </a:solidFill>
        </a:defRPr>
      </a:lvl8pPr>
      <a:lvl9pPr eaLnBrk="1" latinLnBrk="0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91374" y="1696307"/>
            <a:ext cx="10009252" cy="130216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8000">
                <a:latin typeface="D2Coding"/>
                <a:ea typeface="D2Coding"/>
              </a:rPr>
              <a:t>입출력</a:t>
            </a:r>
            <a:r>
              <a:rPr lang="en-US" altLang="ko-KR" sz="8000">
                <a:latin typeface="D2Coding"/>
                <a:ea typeface="D2Coding"/>
              </a:rPr>
              <a:t>,</a:t>
            </a:r>
            <a:r>
              <a:rPr lang="ko-KR" altLang="en-US" sz="8000">
                <a:latin typeface="D2Coding"/>
                <a:ea typeface="D2Coding"/>
              </a:rPr>
              <a:t> 변수</a:t>
            </a:r>
            <a:r>
              <a:rPr lang="en-US" altLang="ko-KR" sz="8000">
                <a:latin typeface="D2Coding"/>
                <a:ea typeface="D2Coding"/>
              </a:rPr>
              <a:t>,</a:t>
            </a:r>
            <a:r>
              <a:rPr lang="ko-KR" altLang="en-US" sz="8000">
                <a:latin typeface="D2Coding"/>
                <a:ea typeface="D2Coding"/>
              </a:rPr>
              <a:t> 타입</a:t>
            </a:r>
            <a:endParaRPr lang="ko-KR" altLang="en-US" sz="8000">
              <a:latin typeface="D2Coding"/>
              <a:ea typeface="D2Coding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407288" y="4941189"/>
            <a:ext cx="3528441" cy="161239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# 3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Times New Roman"/>
              </a:rPr>
              <a:t>월 수업 일정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Times New Roman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808080"/>
                </a:solidFill>
                <a:latin typeface="D2Coding"/>
                <a:ea typeface="D2Coding"/>
              </a:rPr>
              <a:t>03/08 (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808080"/>
                </a:solidFill>
                <a:latin typeface="D2Coding"/>
                <a:ea typeface="D2Coding"/>
              </a:rPr>
              <a:t>토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808080"/>
                </a:solidFill>
                <a:latin typeface="D2Coding"/>
                <a:ea typeface="D2Coding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<a:solidFill>
                <a:srgbClr val="ff0000"/>
              </a:solidFill>
              <a:latin typeface="D2Coding"/>
              <a:ea typeface="D2Coding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ff0000"/>
                </a:solidFill>
                <a:latin typeface="D2Coding"/>
                <a:ea typeface="D2Coding"/>
              </a:rPr>
              <a:t>03/15 (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ff0000"/>
                </a:solidFill>
                <a:latin typeface="D2Coding"/>
                <a:ea typeface="D2Coding"/>
              </a:rPr>
              <a:t>토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ff0000"/>
                </a:solidFill>
                <a:latin typeface="D2Coding"/>
                <a:ea typeface="D2Coding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ff0000"/>
                </a:solidFill>
                <a:latin typeface="D2Coding"/>
                <a:ea typeface="D2Coding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ff0000"/>
                </a:solidFill>
                <a:latin typeface="D2Coding"/>
                <a:ea typeface="D2Coding"/>
              </a:rPr>
              <a:t>(TODAY)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rgbClr val="808080"/>
              </a:solidFill>
              <a:latin typeface="D2Coding"/>
              <a:ea typeface="D2Coding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808080"/>
                </a:solidFill>
                <a:latin typeface="D2Coding"/>
                <a:ea typeface="D2Coding"/>
              </a:rPr>
              <a:t>03/22 (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808080"/>
                </a:solidFill>
                <a:latin typeface="D2Coding"/>
                <a:ea typeface="D2Coding"/>
              </a:rPr>
              <a:t>토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808080"/>
                </a:solidFill>
                <a:latin typeface="D2Coding"/>
                <a:ea typeface="D2Coding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<a:solidFill>
                <a:srgbClr val="808080"/>
              </a:solidFill>
              <a:latin typeface="D2Coding"/>
              <a:ea typeface="D2Coding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808080"/>
                </a:solidFill>
                <a:latin typeface="D2Coding"/>
                <a:ea typeface="D2Coding"/>
              </a:rPr>
              <a:t>03/29 (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808080"/>
                </a:solidFill>
                <a:latin typeface="D2Coding"/>
                <a:ea typeface="D2Coding"/>
              </a:rPr>
              <a:t>토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808080"/>
                </a:solidFill>
                <a:latin typeface="D2Coding"/>
                <a:ea typeface="D2Coding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<a:solidFill>
                <a:srgbClr val="808080"/>
              </a:solidFill>
              <a:latin typeface="D2Coding"/>
              <a:ea typeface="D2Coding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2339720" y="3006185"/>
            <a:ext cx="7512560" cy="6247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CSED101 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프로그래밍과 문제해결 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</p:txBody>
      </p:sp>
      <p:grpSp>
        <p:nvGrpSpPr>
          <p:cNvPr id="13" name=""/>
          <p:cNvGrpSpPr/>
          <p:nvPr/>
        </p:nvGrpSpPr>
        <p:grpSpPr>
          <a:xfrm rot="0">
            <a:off x="3732084" y="3630930"/>
            <a:ext cx="4727831" cy="1310259"/>
            <a:chOff x="3732084" y="3665220"/>
            <a:chExt cx="4727831" cy="1310259"/>
          </a:xfrm>
        </p:grpSpPr>
        <p:sp>
          <p:nvSpPr>
            <p:cNvPr id="10" name=""/>
            <p:cNvSpPr txBox="1"/>
            <p:nvPr/>
          </p:nvSpPr>
          <p:spPr>
            <a:xfrm>
              <a:off x="3732084" y="3665220"/>
              <a:ext cx="2363916" cy="131064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</a:rPr>
                <a:t>Student ID:</a:t>
              </a:r>
  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endParaRPr>
            </a:p>
            <a:p>
              <a:pPr marL="0" indent="0" algn="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</a:rPr>
                <a:t>Name:</a:t>
              </a:r>
  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endParaRPr>
            </a:p>
            <a:p>
              <a:pPr marL="0" indent="0" algn="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</a:rPr>
                <a:t>POVIS ID:</a:t>
              </a:r>
  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endParaRPr>
            </a:p>
            <a:p>
              <a:pPr marL="0" indent="0" algn="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</a:rPr>
                <a:t>Phone Number:</a:t>
              </a:r>
  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endParaRPr>
            </a:p>
          </p:txBody>
        </p:sp>
        <p:sp>
          <p:nvSpPr>
            <p:cNvPr id="11" name=""/>
            <p:cNvSpPr txBox="1"/>
            <p:nvPr/>
          </p:nvSpPr>
          <p:spPr>
            <a:xfrm>
              <a:off x="6096000" y="3665220"/>
              <a:ext cx="2363915" cy="131064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</a:rPr>
                <a:t>20240505</a:t>
              </a:r>
  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</a:rPr>
                <a:t>공현성</a:t>
              </a:r>
  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</a:rPr>
                <a:t>hyunseong</a:t>
              </a:r>
  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</a:rPr>
                <a:t>010-9649-3020</a:t>
              </a:r>
  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endParaRPr>
            </a:p>
          </p:txBody>
        </p:sp>
      </p:grpSp>
      <p:sp>
        <p:nvSpPr>
          <p:cNvPr id="14" name=""/>
          <p:cNvSpPr txBox="1"/>
          <p:nvPr/>
        </p:nvSpPr>
        <p:spPr>
          <a:xfrm>
            <a:off x="407289" y="332613"/>
            <a:ext cx="6096000" cy="6240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>
                <a:solidFill>
                  <a:srgbClr val="0000ff"/>
                </a:solidFill>
                <a:latin typeface="D2Coding"/>
                <a:ea typeface="D2Coding"/>
              </a:rPr>
              <a:t>SMP Lecture 2</a:t>
            </a:r>
            <a:endParaRPr lang="en-US" altLang="ko-KR" sz="3500">
              <a:solidFill>
                <a:srgbClr val="0000ff"/>
              </a:solidFill>
              <a:latin typeface="D2Coding"/>
              <a:ea typeface="D2Coding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84486" y="6309360"/>
            <a:ext cx="1814322" cy="2507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444130" y="1196721"/>
            <a:ext cx="10332455" cy="39204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>
                <a:latin typeface="D2Coding"/>
                <a:ea typeface="D2Coding"/>
              </a:rPr>
              <a:t>ㅇㅇㅇㅇㅇㅇ</a:t>
            </a:r>
            <a:endParaRPr lang="ko-KR" altLang="en-US" sz="2000">
              <a:latin typeface="D2Coding"/>
              <a:ea typeface="D2Coding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444130" y="360155"/>
            <a:ext cx="5435843" cy="69521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ㅇㅇㅇ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84486" y="6309360"/>
            <a:ext cx="1814322" cy="2507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444130" y="1196721"/>
            <a:ext cx="10332455" cy="39204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>
                <a:latin typeface="D2Coding"/>
                <a:ea typeface="D2Coding"/>
              </a:rPr>
              <a:t>ㅇㅇㅇㅇㅇㅇ</a:t>
            </a:r>
            <a:endParaRPr lang="ko-KR" altLang="en-US" sz="2000">
              <a:latin typeface="D2Coding"/>
              <a:ea typeface="D2Coding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444130" y="360155"/>
            <a:ext cx="5435843" cy="69521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ㅇㅇㅇ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84486" y="6309360"/>
            <a:ext cx="1814322" cy="250791"/>
          </a:xfrm>
          <a:prstGeom prst="rect">
            <a:avLst/>
          </a:prstGeom>
        </p:spPr>
      </p:pic>
      <p:graphicFrame>
        <p:nvGraphicFramePr>
          <p:cNvPr id="22" name=""/>
          <p:cNvGraphicFramePr>
            <a:graphicFrameLocks noGrp="1"/>
          </p:cNvGraphicFramePr>
          <p:nvPr/>
        </p:nvGraphicFramePr>
        <p:xfrm>
          <a:off x="1929765" y="1993518"/>
          <a:ext cx="8126730" cy="1534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126730"/>
              </a:tblGrid>
              <a:tr h="370840">
                <a:tc>
                  <a:txBody>
                    <a:bodyPr vert="horz" wrap="square" lIns="0" tIns="0" rIns="0" bIns="0" anchor="b" anchorCtr="0">
                      <a:spAutoFit/>
                    </a:bodyPr>
                    <a:p>
                      <a:pPr marL="0" algn="l" defTabSz="914400" rtl="0" eaLnBrk="1" latinLnBrk="0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1" i="0" u="none" strike="noStrike" kern="1200" cap="none" normalizeH="0" baseline="0" mc:Ignorable="hp" hp:hslEmbossed="0">
                          <a:solidFill>
                            <a:srgbClr val="808080"/>
                          </a:solidFill>
                          <a:latin typeface="D2Coding"/>
                          <a:ea typeface="D2Coding"/>
                        </a:rPr>
                        <a:t>입력</a:t>
                      </a:r>
                      <a:r>
                        <a:rPr xmlns:mc="http://schemas.openxmlformats.org/markup-compatibility/2006" xmlns:hp="http://schemas.haansoft.com/office/presentation/8.0" kumimoji="0" lang="en-US" altLang="ko-KR" sz="1500" b="1" i="0" u="none" strike="noStrike" kern="1200" cap="none" normalizeH="0" baseline="0" mc:Ignorable="hp" hp:hslEmbossed="0">
                          <a:solidFill>
                            <a:srgbClr val="808080"/>
                          </a:solidFill>
                          <a:latin typeface="D2Coding"/>
                          <a:ea typeface="D2Coding"/>
                        </a:rPr>
                        <a:t>:</a:t>
                      </a:r>
                      <a:endParaRPr xmlns:mc="http://schemas.openxmlformats.org/markup-compatibility/2006" xmlns:hp="http://schemas.haansoft.com/office/presentation/8.0" kumimoji="0" lang="en-US" altLang="ko-KR" sz="1500" b="1" i="0" u="none" strike="noStrike" kern="1200" cap="none" normalizeH="0" baseline="0" mc:Ignorable="hp" hp:hslEmbossed="0">
                        <a:solidFill>
                          <a:srgbClr val="808080"/>
                        </a:solidFill>
                        <a:latin typeface="D2Coding"/>
                        <a:ea typeface="D2Coding"/>
                      </a:endParaRPr>
                    </a:p>
                  </a:txBody>
                  <a:tcPr marL="0" marR="0" marT="0" marB="0" anchor="b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l" defTabSz="914400" rtl="0" eaLnBrk="1" latinLnBrk="0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2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ㅇㅇㅇ</a:t>
                      </a:r>
                      <a:endParaRPr xmlns:mc="http://schemas.openxmlformats.org/markup-compatibility/2006" xmlns:hp="http://schemas.haansoft.com/office/presentation/8.0" kumimoji="0" lang="ko-KR" altLang="en-US" sz="2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0" tIns="0" rIns="0" bIns="0" anchor="b" anchorCtr="0">
                      <a:spAutoFit/>
                    </a:bodyPr>
                    <a:p>
                      <a:pPr marL="0" algn="l" defTabSz="914400" rtl="0" eaLnBrk="1" latinLnBrk="0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1" i="0" u="none" strike="noStrike" kern="1200" cap="none" normalizeH="0" baseline="0" mc:Ignorable="hp" hp:hslEmbossed="0">
                          <a:solidFill>
                            <a:srgbClr val="808080"/>
                          </a:solidFill>
                          <a:latin typeface="D2Coding"/>
                          <a:ea typeface="D2Coding"/>
                        </a:rPr>
                        <a:t>출력</a:t>
                      </a:r>
                      <a:r>
                        <a:rPr xmlns:mc="http://schemas.openxmlformats.org/markup-compatibility/2006" xmlns:hp="http://schemas.haansoft.com/office/presentation/8.0" kumimoji="0" lang="en-US" altLang="ko-KR" sz="1500" b="1" i="0" u="none" strike="noStrike" kern="1200" cap="none" normalizeH="0" baseline="0" mc:Ignorable="hp" hp:hslEmbossed="0">
                          <a:solidFill>
                            <a:srgbClr val="808080"/>
                          </a:solidFill>
                          <a:latin typeface="D2Coding"/>
                          <a:ea typeface="D2Coding"/>
                        </a:rPr>
                        <a:t>:</a:t>
                      </a:r>
                      <a:endParaRPr xmlns:mc="http://schemas.openxmlformats.org/markup-compatibility/2006" xmlns:hp="http://schemas.haansoft.com/office/presentation/8.0" kumimoji="0" lang="en-US" altLang="ko-KR" sz="1500" b="1" i="0" u="none" strike="noStrike" kern="1200" cap="none" normalizeH="0" baseline="0" mc:Ignorable="hp" hp:hslEmbossed="0">
                        <a:solidFill>
                          <a:srgbClr val="808080"/>
                        </a:solidFill>
                        <a:latin typeface="D2Coding"/>
                        <a:ea typeface="D2Coding"/>
                      </a:endParaRPr>
                    </a:p>
                  </a:txBody>
                  <a:tcPr marL="0" marR="0" marT="0" marB="0" anchor="b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ㅇㅇㅇ</a:t>
                      </a:r>
          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256722" y="2621422"/>
            <a:ext cx="3678556" cy="161529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5000">
                <a:latin typeface="D2Coding"/>
                <a:ea typeface="D2Coding"/>
              </a:rPr>
              <a:t>Lecture2 </a:t>
            </a:r>
            <a:r>
              <a:rPr lang="ko-KR" altLang="en-US" sz="5000">
                <a:latin typeface="D2Coding"/>
                <a:ea typeface="D2Coding"/>
              </a:rPr>
              <a:t>끝</a:t>
            </a:r>
            <a:endParaRPr lang="ko-KR" altLang="en-US" sz="5000">
              <a:latin typeface="D2Coding"/>
              <a:ea typeface="D2Coding"/>
            </a:endParaRPr>
          </a:p>
          <a:p>
            <a:pPr algn="ctr">
              <a:defRPr/>
            </a:pPr>
            <a:r>
              <a:rPr lang="en-US" altLang="ko-KR" sz="5000">
                <a:latin typeface="D2Coding"/>
                <a:ea typeface="D2Coding"/>
              </a:rPr>
              <a:t>Q/A?</a:t>
            </a:r>
            <a:endParaRPr lang="en-US" altLang="ko-KR" sz="5000">
              <a:latin typeface="D2Coding"/>
              <a:ea typeface="D2Coding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84486" y="6309360"/>
            <a:ext cx="1814322" cy="2507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44130" y="1239774"/>
            <a:ext cx="3888486" cy="8442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>
                <a:latin typeface="D2Coding"/>
                <a:ea typeface="D2Coding"/>
              </a:rPr>
              <a:t>1.</a:t>
            </a:r>
            <a:r>
              <a:rPr lang="ko-KR" altLang="en-US" sz="2500">
                <a:latin typeface="D2Coding"/>
                <a:ea typeface="D2Coding"/>
              </a:rPr>
              <a:t> 입력과 출력</a:t>
            </a:r>
            <a:endParaRPr lang="ko-KR" altLang="en-US" sz="2500">
              <a:latin typeface="D2Coding"/>
              <a:ea typeface="D2Coding"/>
            </a:endParaRPr>
          </a:p>
          <a:p>
            <a:pPr>
              <a:defRPr/>
            </a:pPr>
            <a:r>
              <a:rPr lang="en-US" altLang="ko-KR" sz="2500">
                <a:latin typeface="D2Coding"/>
                <a:ea typeface="D2Coding"/>
              </a:rPr>
              <a:t>2.</a:t>
            </a:r>
            <a:r>
              <a:rPr lang="ko-KR" altLang="en-US" sz="2500">
                <a:latin typeface="D2Coding"/>
                <a:ea typeface="D2Coding"/>
              </a:rPr>
              <a:t> 변수와 타입</a:t>
            </a:r>
            <a:endParaRPr lang="ko-KR" altLang="en-US" sz="2500">
              <a:latin typeface="D2Coding"/>
              <a:ea typeface="D2Coding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444130" y="360155"/>
            <a:ext cx="3707627" cy="69521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Content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84486" y="6309360"/>
            <a:ext cx="1814322" cy="250791"/>
          </a:xfrm>
          <a:prstGeom prst="rect">
            <a:avLst/>
          </a:prstGeom>
        </p:spPr>
      </p:pic>
      <p:graphicFrame>
        <p:nvGraphicFramePr>
          <p:cNvPr id="13" name=""/>
          <p:cNvGraphicFramePr>
            <a:graphicFrameLocks noGrp="1"/>
          </p:cNvGraphicFramePr>
          <p:nvPr/>
        </p:nvGraphicFramePr>
        <p:xfrm>
          <a:off x="6168009" y="1051560"/>
          <a:ext cx="5630798" cy="4754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17"/>
                <a:gridCol w="4694681"/>
              </a:tblGrid>
              <a:tr h="3962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r">
                        <a:defRPr/>
                      </a:pPr>
                      <a:r>
                        <a:rPr lang="en-US" altLang="ko-KR" sz="2000" b="0">
                          <a:solidFill>
                            <a:srgbClr val="808080"/>
                          </a:solidFill>
                          <a:latin typeface="D2Coding"/>
                          <a:ea typeface="D2Coding"/>
                        </a:rPr>
                        <a:t>03/08</a:t>
                      </a:r>
                      <a:endParaRPr lang="en-US" altLang="ko-KR" sz="2000" b="0">
                        <a:solidFill>
                          <a:srgbClr val="80808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000" b="0">
                          <a:solidFill>
                            <a:srgbClr val="808080"/>
                          </a:solidFill>
                          <a:latin typeface="D2Coding"/>
                          <a:ea typeface="D2Coding"/>
                        </a:rPr>
                        <a:t>OT,</a:t>
                      </a:r>
                      <a:r>
                        <a:rPr lang="ko-KR" altLang="en-US" sz="2000" b="0">
                          <a:solidFill>
                            <a:srgbClr val="808080"/>
                          </a:solidFill>
                          <a:latin typeface="D2Coding"/>
                          <a:ea typeface="D2Coding"/>
                        </a:rPr>
                        <a:t> 파이썬 설치</a:t>
                      </a:r>
                      <a:r>
                        <a:rPr lang="en-US" altLang="ko-KR" sz="2000" b="0">
                          <a:solidFill>
                            <a:srgbClr val="808080"/>
                          </a:solidFill>
                          <a:latin typeface="D2Coding"/>
                          <a:ea typeface="D2Coding"/>
                        </a:rPr>
                        <a:t>,</a:t>
                      </a:r>
                      <a:r>
                        <a:rPr lang="ko-KR" altLang="en-US" sz="2000" b="0">
                          <a:solidFill>
                            <a:srgbClr val="808080"/>
                          </a:solidFill>
                          <a:latin typeface="D2Coding"/>
                          <a:ea typeface="D2Coding"/>
                        </a:rPr>
                        <a:t> 개념 복습</a:t>
                      </a:r>
                      <a:endParaRPr lang="ko-KR" altLang="en-US" sz="2000" b="0">
                        <a:solidFill>
                          <a:srgbClr val="80808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962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r">
                        <a:defRPr/>
                      </a:pPr>
                      <a:r>
                        <a:rPr lang="en-US" altLang="ko-KR" sz="2000" b="1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03/15</a:t>
                      </a:r>
                      <a:endParaRPr lang="en-US" altLang="ko-KR" sz="2000" b="1">
                        <a:solidFill>
                          <a:srgbClr val="ff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000" b="1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입출력</a:t>
                      </a:r>
                      <a:r>
                        <a:rPr lang="en-US" altLang="ko-KR" sz="2000" b="1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,</a:t>
                      </a:r>
                      <a:r>
                        <a:rPr lang="ko-KR" altLang="en-US" sz="2000" b="1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 변수</a:t>
                      </a:r>
                      <a:r>
                        <a:rPr lang="en-US" altLang="ko-KR" sz="2000" b="1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,</a:t>
                      </a:r>
                      <a:r>
                        <a:rPr lang="ko-KR" altLang="en-US" sz="2000" b="1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 타입 </a:t>
                      </a:r>
                      <a:r>
                        <a:rPr lang="en-US" altLang="ko-KR" sz="2000" b="1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(today)</a:t>
                      </a:r>
                      <a:endParaRPr lang="en-US" altLang="ko-KR" sz="2000" b="1">
                        <a:solidFill>
                          <a:srgbClr val="ff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962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r">
                        <a:defRPr/>
                      </a:pPr>
                      <a:r>
                        <a:rPr lang="en-US" altLang="ko-KR" sz="2000">
                          <a:solidFill>
                            <a:srgbClr val="808080"/>
                          </a:solidFill>
                          <a:latin typeface="D2Coding"/>
                          <a:ea typeface="D2Coding"/>
                        </a:rPr>
                        <a:t>03/22</a:t>
                      </a:r>
                      <a:endParaRPr lang="en-US" altLang="ko-KR" sz="2000">
                        <a:solidFill>
                          <a:srgbClr val="80808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000">
                          <a:solidFill>
                            <a:srgbClr val="808080"/>
                          </a:solidFill>
                          <a:latin typeface="D2Coding"/>
                          <a:ea typeface="D2Coding"/>
                        </a:rPr>
                        <a:t>수업</a:t>
                      </a:r>
                      <a:endParaRPr lang="en-US" altLang="ko-KR" sz="2000">
                        <a:solidFill>
                          <a:srgbClr val="80808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962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r">
                        <a:defRPr/>
                      </a:pPr>
                      <a:r>
                        <a:rPr lang="en-US" altLang="ko-KR" sz="2000">
                          <a:solidFill>
                            <a:srgbClr val="808080"/>
                          </a:solidFill>
                          <a:latin typeface="D2Coding"/>
                          <a:ea typeface="D2Coding"/>
                        </a:rPr>
                        <a:t>03/29</a:t>
                      </a:r>
                      <a:endParaRPr lang="en-US" altLang="ko-KR" sz="2000">
                        <a:solidFill>
                          <a:srgbClr val="80808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000">
                          <a:solidFill>
                            <a:srgbClr val="808080"/>
                          </a:solidFill>
                          <a:latin typeface="D2Coding"/>
                          <a:ea typeface="D2Coding"/>
                        </a:rPr>
                        <a:t>수업</a:t>
                      </a:r>
                      <a:endParaRPr lang="ko-KR" altLang="en-US" sz="2000">
                        <a:solidFill>
                          <a:srgbClr val="80808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962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r">
                        <a:defRPr/>
                      </a:pPr>
                      <a:r>
                        <a:rPr lang="en-US" altLang="ko-KR" sz="2000">
                          <a:solidFill>
                            <a:srgbClr val="808080"/>
                          </a:solidFill>
                          <a:latin typeface="D2Coding"/>
                          <a:ea typeface="D2Coding"/>
                        </a:rPr>
                        <a:t>04/05</a:t>
                      </a:r>
                      <a:endParaRPr lang="en-US" altLang="ko-KR" sz="2000">
                        <a:solidFill>
                          <a:srgbClr val="80808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000">
                          <a:solidFill>
                            <a:srgbClr val="808080"/>
                          </a:solidFill>
                          <a:latin typeface="D2Coding"/>
                          <a:ea typeface="D2Coding"/>
                        </a:rPr>
                        <a:t>중간고사 대비</a:t>
                      </a:r>
                      <a:endParaRPr lang="ko-KR" altLang="en-US" sz="2000">
                        <a:solidFill>
                          <a:srgbClr val="80808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962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r">
                        <a:defRPr/>
                      </a:pPr>
                      <a:r>
                        <a:rPr lang="en-US" altLang="ko-KR" sz="2000">
                          <a:solidFill>
                            <a:srgbClr val="808080"/>
                          </a:solidFill>
                          <a:latin typeface="D2Coding"/>
                          <a:ea typeface="D2Coding"/>
                        </a:rPr>
                        <a:t>04/12</a:t>
                      </a:r>
                      <a:endParaRPr lang="en-US" altLang="ko-KR" sz="2000">
                        <a:solidFill>
                          <a:srgbClr val="80808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000">
                          <a:solidFill>
                            <a:srgbClr val="808080"/>
                          </a:solidFill>
                          <a:latin typeface="D2Coding"/>
                          <a:ea typeface="D2Coding"/>
                        </a:rPr>
                        <a:t>수업</a:t>
                      </a:r>
                      <a:endParaRPr lang="ko-KR" altLang="en-US" sz="2000">
                        <a:solidFill>
                          <a:srgbClr val="80808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962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r">
                        <a:defRPr/>
                      </a:pPr>
                      <a:r>
                        <a:rPr lang="en-US" altLang="ko-KR" sz="2000">
                          <a:solidFill>
                            <a:srgbClr val="808080"/>
                          </a:solidFill>
                          <a:latin typeface="D2Coding"/>
                          <a:ea typeface="D2Coding"/>
                        </a:rPr>
                        <a:t>04/19</a:t>
                      </a:r>
                      <a:endParaRPr lang="en-US" altLang="ko-KR" sz="2000">
                        <a:solidFill>
                          <a:srgbClr val="80808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000">
                          <a:solidFill>
                            <a:srgbClr val="808080"/>
                          </a:solidFill>
                          <a:latin typeface="D2Coding"/>
                          <a:ea typeface="D2Coding"/>
                        </a:rPr>
                        <a:t>수업</a:t>
                      </a:r>
                      <a:endParaRPr lang="ko-KR" altLang="en-US" sz="2000">
                        <a:solidFill>
                          <a:srgbClr val="80808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962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r">
                        <a:defRPr/>
                      </a:pPr>
                      <a:r>
                        <a:rPr lang="en-US" altLang="ko-KR" sz="2000">
                          <a:solidFill>
                            <a:srgbClr val="808080"/>
                          </a:solidFill>
                          <a:latin typeface="D2Coding"/>
                          <a:ea typeface="D2Coding"/>
                        </a:rPr>
                        <a:t>04/26</a:t>
                      </a:r>
                      <a:endParaRPr lang="en-US" altLang="ko-KR" sz="2000">
                        <a:solidFill>
                          <a:srgbClr val="80808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000">
                          <a:solidFill>
                            <a:srgbClr val="808080"/>
                          </a:solidFill>
                          <a:latin typeface="D2Coding"/>
                          <a:ea typeface="D2Coding"/>
                        </a:rPr>
                        <a:t>수업</a:t>
                      </a:r>
                      <a:endParaRPr lang="ko-KR" altLang="en-US" sz="2000">
                        <a:solidFill>
                          <a:srgbClr val="80808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962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r">
                        <a:defRPr/>
                      </a:pPr>
                      <a:r>
                        <a:rPr lang="en-US" altLang="ko-KR" sz="2000">
                          <a:solidFill>
                            <a:srgbClr val="808080"/>
                          </a:solidFill>
                          <a:latin typeface="D2Coding"/>
                          <a:ea typeface="D2Coding"/>
                        </a:rPr>
                        <a:t>05/03</a:t>
                      </a:r>
                      <a:endParaRPr lang="en-US" altLang="ko-KR" sz="2000">
                        <a:solidFill>
                          <a:srgbClr val="80808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000">
                          <a:solidFill>
                            <a:srgbClr val="808080"/>
                          </a:solidFill>
                          <a:latin typeface="D2Coding"/>
                          <a:ea typeface="D2Coding"/>
                        </a:rPr>
                        <a:t>수업</a:t>
                      </a:r>
                      <a:endParaRPr lang="ko-KR" altLang="en-US" sz="2000">
                        <a:solidFill>
                          <a:srgbClr val="80808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962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r">
                        <a:defRPr/>
                      </a:pPr>
                      <a:r>
                        <a:rPr lang="en-US" altLang="ko-KR" sz="2000">
                          <a:solidFill>
                            <a:srgbClr val="808080"/>
                          </a:solidFill>
                          <a:latin typeface="D2Coding"/>
                          <a:ea typeface="D2Coding"/>
                        </a:rPr>
                        <a:t>05/10</a:t>
                      </a:r>
                      <a:endParaRPr lang="en-US" altLang="ko-KR" sz="2000">
                        <a:solidFill>
                          <a:srgbClr val="80808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000">
                          <a:solidFill>
                            <a:srgbClr val="808080"/>
                          </a:solidFill>
                          <a:latin typeface="D2Coding"/>
                          <a:ea typeface="D2Coding"/>
                        </a:rPr>
                        <a:t>수업</a:t>
                      </a:r>
                      <a:endParaRPr lang="ko-KR" altLang="en-US" sz="2000">
                        <a:solidFill>
                          <a:srgbClr val="80808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962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r">
                        <a:defRPr/>
                      </a:pPr>
                      <a:r>
                        <a:rPr lang="en-US" altLang="ko-KR" sz="2000">
                          <a:solidFill>
                            <a:srgbClr val="808080"/>
                          </a:solidFill>
                          <a:latin typeface="D2Coding"/>
                          <a:ea typeface="D2Coding"/>
                        </a:rPr>
                        <a:t>05/17</a:t>
                      </a:r>
                      <a:endParaRPr lang="en-US" altLang="ko-KR" sz="2000">
                        <a:solidFill>
                          <a:srgbClr val="80808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000">
                          <a:solidFill>
                            <a:srgbClr val="808080"/>
                          </a:solidFill>
                          <a:latin typeface="D2Coding"/>
                          <a:ea typeface="D2Coding"/>
                        </a:rPr>
                        <a:t>수업</a:t>
                      </a:r>
                      <a:endParaRPr lang="ko-KR" altLang="en-US" sz="2000">
                        <a:solidFill>
                          <a:srgbClr val="80808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962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r">
                        <a:defRPr/>
                      </a:pPr>
                      <a:r>
                        <a:rPr lang="en-US" altLang="ko-KR" sz="2000">
                          <a:solidFill>
                            <a:srgbClr val="808080"/>
                          </a:solidFill>
                          <a:latin typeface="D2Coding"/>
                          <a:ea typeface="D2Coding"/>
                        </a:rPr>
                        <a:t>05/24</a:t>
                      </a:r>
                      <a:endParaRPr lang="en-US" altLang="ko-KR" sz="2000">
                        <a:solidFill>
                          <a:srgbClr val="80808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000">
                          <a:solidFill>
                            <a:srgbClr val="808080"/>
                          </a:solidFill>
                          <a:latin typeface="D2Coding"/>
                          <a:ea typeface="D2Coding"/>
                        </a:rPr>
                        <a:t>기말고사 대비</a:t>
                      </a:r>
                      <a:endParaRPr lang="ko-KR" altLang="en-US" sz="2000">
                        <a:solidFill>
                          <a:srgbClr val="80808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444130" y="1196721"/>
            <a:ext cx="10332455" cy="69684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>
                <a:solidFill>
                  <a:srgbClr val="ff0000"/>
                </a:solidFill>
                <a:latin typeface="D2Coding"/>
                <a:ea typeface="D2Coding"/>
              </a:rPr>
              <a:t>변수</a:t>
            </a:r>
            <a:r>
              <a:rPr lang="en-US" altLang="ko-KR" sz="2000">
                <a:solidFill>
                  <a:srgbClr val="ff0000"/>
                </a:solidFill>
                <a:latin typeface="D2Coding"/>
                <a:ea typeface="D2Coding"/>
              </a:rPr>
              <a:t>(Variable)</a:t>
            </a:r>
            <a:r>
              <a:rPr lang="en-US" altLang="ko-KR" sz="2000">
                <a:latin typeface="D2Coding"/>
                <a:ea typeface="D2Coding"/>
              </a:rPr>
              <a:t>:</a:t>
            </a:r>
            <a:r>
              <a:rPr lang="ko-KR" altLang="en-US" sz="2000">
                <a:latin typeface="D2Coding"/>
                <a:ea typeface="D2Coding"/>
              </a:rPr>
              <a:t> 데이터를 저장할 수 있는 메모리 공간에 붙여진 이름</a:t>
            </a:r>
            <a:r>
              <a:rPr lang="en-US" altLang="ko-KR" sz="2000">
                <a:latin typeface="D2Coding"/>
                <a:ea typeface="D2Coding"/>
              </a:rPr>
              <a:t>.</a:t>
            </a:r>
            <a:endParaRPr lang="en-US" altLang="ko-KR" sz="2000">
              <a:latin typeface="D2Coding"/>
              <a:ea typeface="D2Coding"/>
            </a:endParaRPr>
          </a:p>
          <a:p>
            <a:pPr lvl="0">
              <a:defRPr/>
            </a:pPr>
            <a:r>
              <a:rPr lang="ko-KR" altLang="en-US" sz="2000">
                <a:latin typeface="D2Coding"/>
                <a:ea typeface="D2Coding"/>
              </a:rPr>
              <a:t>변수의 이름은 </a:t>
            </a:r>
            <a:r>
              <a:rPr lang="ko-KR" altLang="en-US" sz="2000" u="sng">
                <a:latin typeface="D2Coding"/>
                <a:ea typeface="D2Coding"/>
              </a:rPr>
              <a:t>특정한 규칙의 제약</a:t>
            </a:r>
            <a:r>
              <a:rPr lang="ko-KR" altLang="en-US" sz="2000">
                <a:latin typeface="D2Coding"/>
                <a:ea typeface="D2Coding"/>
              </a:rPr>
              <a:t>을 받는다</a:t>
            </a:r>
            <a:r>
              <a:rPr lang="en-US" altLang="ko-KR" sz="2000">
                <a:latin typeface="D2Coding"/>
                <a:ea typeface="D2Coding"/>
              </a:rPr>
              <a:t>.</a:t>
            </a:r>
            <a:endParaRPr lang="en-US" altLang="ko-KR" sz="2000">
              <a:latin typeface="D2Coding"/>
              <a:ea typeface="D2Coding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444130" y="360155"/>
            <a:ext cx="5435843" cy="69521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변수란</a:t>
            </a: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?</a:t>
            </a:r>
            <a:endPara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84486" y="6309360"/>
            <a:ext cx="1814322" cy="250791"/>
          </a:xfrm>
          <a:prstGeom prst="rect">
            <a:avLst/>
          </a:prstGeom>
        </p:spPr>
      </p:pic>
      <p:sp>
        <p:nvSpPr>
          <p:cNvPr id="23" name=""/>
          <p:cNvSpPr txBox="1"/>
          <p:nvPr/>
        </p:nvSpPr>
        <p:spPr>
          <a:xfrm>
            <a:off x="3512886" y="2121027"/>
            <a:ext cx="5166228" cy="13079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>
                <a:solidFill>
                  <a:schemeClr val="dk1"/>
                </a:solidFill>
                <a:latin typeface="D2Coding"/>
                <a:ea typeface="D2Coding"/>
              </a:rPr>
              <a:t>① </a:t>
            </a:r>
            <a:r>
              <a:rPr lang="ko-KR" altLang="ko-KR" sz="2000">
                <a:solidFill>
                  <a:srgbClr val="ff0000"/>
                </a:solidFill>
                <a:latin typeface="D2Coding"/>
                <a:ea typeface="D2Coding"/>
              </a:rPr>
              <a:t>문자, 숫자, 밑줄("_")</a:t>
            </a:r>
            <a:r>
              <a:rPr lang="ko-KR" altLang="ko-KR" sz="2000">
                <a:latin typeface="D2Coding"/>
                <a:ea typeface="D2Coding"/>
              </a:rPr>
              <a:t>만 사용 가능.</a:t>
            </a:r>
            <a:endParaRPr lang="ko-KR" altLang="ko-KR" sz="2000">
              <a:latin typeface="D2Coding"/>
              <a:ea typeface="D2Coding"/>
            </a:endParaRPr>
          </a:p>
          <a:p>
            <a:pPr lvl="0">
              <a:defRPr/>
            </a:pPr>
            <a:r>
              <a:rPr lang="ko-KR" altLang="en-US" sz="2000">
                <a:latin typeface="D2Coding"/>
                <a:ea typeface="D2Coding"/>
              </a:rPr>
              <a:t>② </a:t>
            </a:r>
            <a:r>
              <a:rPr lang="ko-KR" altLang="ko-KR" sz="2000">
                <a:latin typeface="D2Coding"/>
                <a:ea typeface="D2Coding"/>
              </a:rPr>
              <a:t>문자로 시</a:t>
            </a:r>
            <a:r>
              <a:rPr lang="ko-KR" altLang="en-US" sz="2000">
                <a:latin typeface="D2Coding"/>
                <a:ea typeface="D2Coding"/>
              </a:rPr>
              <a:t>작</a:t>
            </a:r>
            <a:endParaRPr lang="ko-KR" altLang="en-US" sz="2000">
              <a:latin typeface="D2Coding"/>
              <a:ea typeface="D2Coding"/>
            </a:endParaRPr>
          </a:p>
          <a:p>
            <a:pPr lvl="0">
              <a:defRPr/>
            </a:pPr>
            <a:r>
              <a:rPr lang="ko-KR" altLang="en-US" sz="2000">
                <a:latin typeface="D2Coding"/>
                <a:ea typeface="D2Coding"/>
              </a:rPr>
              <a:t>③ </a:t>
            </a:r>
            <a:r>
              <a:rPr lang="ko-KR" altLang="ko-KR" sz="2000">
                <a:latin typeface="D2Coding"/>
                <a:ea typeface="D2Coding"/>
              </a:rPr>
              <a:t>예약어를 쓸 수 </a:t>
            </a:r>
            <a:r>
              <a:rPr lang="ko-KR" altLang="en-US" sz="2000">
                <a:latin typeface="D2Coding"/>
                <a:ea typeface="D2Coding"/>
              </a:rPr>
              <a:t>없음</a:t>
            </a:r>
            <a:endParaRPr lang="ko-KR" altLang="en-US" sz="2000">
              <a:latin typeface="D2Coding"/>
              <a:ea typeface="D2Coding"/>
            </a:endParaRPr>
          </a:p>
          <a:p>
            <a:pPr lvl="0">
              <a:defRPr/>
            </a:pPr>
            <a:r>
              <a:rPr lang="ko-KR" altLang="en-US" sz="2000">
                <a:latin typeface="D2Coding"/>
                <a:ea typeface="D2Coding"/>
              </a:rPr>
              <a:t>④ </a:t>
            </a:r>
            <a:r>
              <a:rPr lang="ko-KR" altLang="ko-KR" sz="2000">
                <a:latin typeface="D2Coding"/>
                <a:ea typeface="D2Coding"/>
              </a:rPr>
              <a:t>대소문자</a:t>
            </a:r>
            <a:r>
              <a:rPr lang="ko-KR" altLang="en-US" sz="2000">
                <a:latin typeface="D2Coding"/>
                <a:ea typeface="D2Coding"/>
              </a:rPr>
              <a:t> </a:t>
            </a:r>
            <a:r>
              <a:rPr lang="ko-KR" altLang="ko-KR" sz="2000">
                <a:latin typeface="D2Coding"/>
                <a:ea typeface="D2Coding"/>
              </a:rPr>
              <a:t>구별</a:t>
            </a:r>
            <a:endParaRPr lang="ko-KR" altLang="ko-KR" sz="2000">
              <a:latin typeface="D2Coding"/>
              <a:ea typeface="D2Coding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596529" y="5517261"/>
            <a:ext cx="8982705" cy="70065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D2Coding"/>
                <a:ea typeface="D2Coding"/>
              </a:rPr>
              <a:t>시험에 올바른 이름과 틀린 이름을 구분하는 예시가 나올 수 있기 때문에 이 규칙은 반드시 알아두어야 함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D2Coding"/>
                <a:ea typeface="D2Coding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ff"/>
              </a:solidFill>
              <a:latin typeface="D2Coding"/>
              <a:ea typeface="D2Coding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596529" y="3797427"/>
            <a:ext cx="5166228" cy="161505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올바른 이름 예시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: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hello, my_name, test123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틀린 이름 예시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: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1hyun, _fun, len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D2Coding"/>
                <a:ea typeface="D2Coding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D2Coding"/>
                <a:ea typeface="D2Coding"/>
              </a:rPr>
              <a:t>예약어임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D2Coding"/>
                <a:ea typeface="D2Coding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808080"/>
              </a:solidFill>
              <a:latin typeface="D2Coding"/>
              <a:ea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444130" y="1196721"/>
            <a:ext cx="10332455" cy="130644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>
                <a:latin typeface="D2Coding"/>
                <a:ea typeface="D2Coding"/>
              </a:rPr>
              <a:t>파이썬에서 사용가능한 모든 데이터는 전부 </a:t>
            </a:r>
            <a:r>
              <a:rPr lang="ko-KR" altLang="en-US" sz="2000">
                <a:solidFill>
                  <a:srgbClr val="ff0000"/>
                </a:solidFill>
                <a:latin typeface="D2Coding"/>
                <a:ea typeface="D2Coding"/>
              </a:rPr>
              <a:t>자료형</a:t>
            </a:r>
            <a:r>
              <a:rPr lang="en-US" altLang="ko-KR" sz="2000">
                <a:solidFill>
                  <a:srgbClr val="ff0000"/>
                </a:solidFill>
                <a:latin typeface="D2Coding"/>
                <a:ea typeface="D2Coding"/>
              </a:rPr>
              <a:t>(</a:t>
            </a:r>
            <a:r>
              <a:rPr lang="ko-KR" altLang="en-US" sz="2000">
                <a:solidFill>
                  <a:srgbClr val="ff0000"/>
                </a:solidFill>
                <a:latin typeface="D2Coding"/>
                <a:ea typeface="D2Coding"/>
              </a:rPr>
              <a:t>타입</a:t>
            </a:r>
            <a:r>
              <a:rPr lang="en-US" altLang="ko-KR" sz="2000">
                <a:solidFill>
                  <a:srgbClr val="ff0000"/>
                </a:solidFill>
                <a:latin typeface="D2Coding"/>
                <a:ea typeface="D2Coding"/>
              </a:rPr>
              <a:t>)</a:t>
            </a:r>
            <a:r>
              <a:rPr lang="ko-KR" altLang="en-US" sz="2000">
                <a:latin typeface="D2Coding"/>
                <a:ea typeface="D2Coding"/>
              </a:rPr>
              <a:t>이 존재한다</a:t>
            </a:r>
            <a:r>
              <a:rPr lang="en-US" altLang="ko-KR" sz="2000">
                <a:latin typeface="D2Coding"/>
                <a:ea typeface="D2Coding"/>
              </a:rPr>
              <a:t>.</a:t>
            </a:r>
            <a:endParaRPr lang="en-US" altLang="ko-KR" sz="2000">
              <a:latin typeface="D2Coding"/>
              <a:ea typeface="D2Coding"/>
            </a:endParaRPr>
          </a:p>
          <a:p>
            <a:pPr lvl="0">
              <a:defRPr/>
            </a:pPr>
            <a:endParaRPr lang="ko-KR" altLang="en-US" sz="2000">
              <a:latin typeface="D2Coding"/>
              <a:ea typeface="D2Coding"/>
            </a:endParaRPr>
          </a:p>
          <a:p>
            <a:pPr lvl="0">
              <a:defRPr/>
            </a:pPr>
            <a:r>
              <a:rPr lang="ko-KR" altLang="en-US" sz="2000">
                <a:latin typeface="D2Coding"/>
                <a:ea typeface="D2Coding"/>
              </a:rPr>
              <a:t>예를 들어</a:t>
            </a:r>
            <a:r>
              <a:rPr lang="en-US" altLang="ko-KR" sz="2000">
                <a:latin typeface="D2Coding"/>
                <a:ea typeface="D2Coding"/>
              </a:rPr>
              <a:t>,</a:t>
            </a:r>
            <a:r>
              <a:rPr lang="ko-KR" altLang="en-US" sz="2000">
                <a:latin typeface="D2Coding"/>
                <a:ea typeface="D2Coding"/>
              </a:rPr>
              <a:t> </a:t>
            </a:r>
            <a:r>
              <a:rPr lang="en-US" altLang="ko-KR" sz="2000">
                <a:solidFill>
                  <a:srgbClr val="0000ff"/>
                </a:solidFill>
                <a:latin typeface="D2Coding"/>
                <a:ea typeface="D2Coding"/>
              </a:rPr>
              <a:t>1</a:t>
            </a:r>
            <a:r>
              <a:rPr lang="en-US" altLang="ko-KR" sz="2000">
                <a:latin typeface="D2Coding"/>
                <a:ea typeface="D2Coding"/>
              </a:rPr>
              <a:t>,</a:t>
            </a:r>
            <a:r>
              <a:rPr lang="en-US" altLang="ko-KR" sz="2000">
                <a:solidFill>
                  <a:srgbClr val="0000ff"/>
                </a:solidFill>
                <a:latin typeface="D2Coding"/>
                <a:ea typeface="D2Coding"/>
              </a:rPr>
              <a:t>2</a:t>
            </a:r>
            <a:r>
              <a:rPr lang="en-US" altLang="ko-KR" sz="2000">
                <a:latin typeface="D2Coding"/>
                <a:ea typeface="D2Coding"/>
              </a:rPr>
              <a:t>,</a:t>
            </a:r>
            <a:r>
              <a:rPr lang="en-US" altLang="ko-KR" sz="2000">
                <a:solidFill>
                  <a:srgbClr val="0000ff"/>
                </a:solidFill>
                <a:latin typeface="D2Coding"/>
                <a:ea typeface="D2Coding"/>
              </a:rPr>
              <a:t>3.1415</a:t>
            </a:r>
            <a:r>
              <a:rPr lang="ko-KR" altLang="en-US" sz="2000">
                <a:latin typeface="D2Coding"/>
                <a:ea typeface="D2Coding"/>
              </a:rPr>
              <a:t>와 같은 데이터는 숫자이고</a:t>
            </a:r>
            <a:r>
              <a:rPr lang="en-US" altLang="ko-KR" sz="2000">
                <a:latin typeface="D2Coding"/>
                <a:ea typeface="D2Coding"/>
              </a:rPr>
              <a:t>,</a:t>
            </a:r>
            <a:r>
              <a:rPr lang="ko-KR" altLang="en-US" sz="2000">
                <a:latin typeface="D2Coding"/>
                <a:ea typeface="D2Coding"/>
              </a:rPr>
              <a:t> </a:t>
            </a:r>
            <a:r>
              <a:rPr lang="en-US" altLang="ko-KR" sz="2000">
                <a:solidFill>
                  <a:srgbClr val="0000ff"/>
                </a:solidFill>
                <a:latin typeface="D2Coding"/>
                <a:ea typeface="D2Coding"/>
              </a:rPr>
              <a:t>“hello”</a:t>
            </a:r>
            <a:r>
              <a:rPr lang="ko-KR" altLang="en-US" sz="2000">
                <a:latin typeface="D2Coding"/>
                <a:ea typeface="D2Coding"/>
              </a:rPr>
              <a:t>와 같은 데이터는 문자열이다</a:t>
            </a:r>
            <a:r>
              <a:rPr lang="en-US" altLang="ko-KR" sz="2000">
                <a:latin typeface="D2Coding"/>
                <a:ea typeface="D2Coding"/>
              </a:rPr>
              <a:t>.</a:t>
            </a:r>
            <a:endParaRPr lang="en-US" altLang="ko-KR" sz="2000">
              <a:latin typeface="D2Coding"/>
              <a:ea typeface="D2Coding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444130" y="360155"/>
            <a:ext cx="5435843" cy="69521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타입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84486" y="6309360"/>
            <a:ext cx="1814322" cy="250791"/>
          </a:xfrm>
          <a:prstGeom prst="rect">
            <a:avLst/>
          </a:prstGeom>
        </p:spPr>
      </p:pic>
      <p:sp>
        <p:nvSpPr>
          <p:cNvPr id="23" name=""/>
          <p:cNvSpPr txBox="1"/>
          <p:nvPr/>
        </p:nvSpPr>
        <p:spPr>
          <a:xfrm>
            <a:off x="1577852" y="2644139"/>
            <a:ext cx="9036294" cy="2225041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>
                <a:latin typeface="D2Coding"/>
                <a:ea typeface="D2Coding"/>
              </a:rPr>
              <a:t>① number: 숫자를 저장하며, int(정수), float(실수)가 해당한다.</a:t>
            </a:r>
            <a:endParaRPr lang="ko-KR" altLang="en-US" sz="2000">
              <a:latin typeface="D2Coding"/>
              <a:ea typeface="D2Coding"/>
            </a:endParaRPr>
          </a:p>
          <a:p>
            <a:pPr>
              <a:defRPr/>
            </a:pPr>
            <a:r>
              <a:rPr lang="ko-KR" altLang="en-US" sz="2000">
                <a:latin typeface="D2Coding"/>
                <a:ea typeface="D2Coding"/>
              </a:rPr>
              <a:t>② bool: 참, 거짓을 저장한다.</a:t>
            </a:r>
            <a:endParaRPr lang="ko-KR" altLang="en-US" sz="2000">
              <a:latin typeface="D2Coding"/>
              <a:ea typeface="D2Coding"/>
            </a:endParaRPr>
          </a:p>
          <a:p>
            <a:pPr>
              <a:defRPr/>
            </a:pPr>
            <a:r>
              <a:rPr lang="ko-KR" altLang="en-US" sz="2000">
                <a:latin typeface="D2Coding"/>
                <a:ea typeface="D2Coding"/>
              </a:rPr>
              <a:t>③ string: 문자열(문자들의 나열)을 저장한다.</a:t>
            </a:r>
            <a:endParaRPr lang="ko-KR" altLang="en-US" sz="2000">
              <a:latin typeface="D2Coding"/>
              <a:ea typeface="D2Coding"/>
            </a:endParaRPr>
          </a:p>
          <a:p>
            <a:pPr>
              <a:defRPr/>
            </a:pPr>
            <a:r>
              <a:rPr lang="ko-KR" altLang="en-US" sz="2000">
                <a:latin typeface="D2Coding"/>
                <a:ea typeface="D2Coding"/>
              </a:rPr>
              <a:t>④ list: 여러 개의 요소를 순서대로 저장한다.</a:t>
            </a:r>
            <a:endParaRPr lang="ko-KR" altLang="en-US" sz="2000">
              <a:latin typeface="D2Coding"/>
              <a:ea typeface="D2Coding"/>
            </a:endParaRPr>
          </a:p>
          <a:p>
            <a:pPr>
              <a:defRPr/>
            </a:pPr>
            <a:r>
              <a:rPr lang="ko-KR" altLang="en-US" sz="2000">
                <a:latin typeface="D2Coding"/>
                <a:ea typeface="D2Coding"/>
              </a:rPr>
              <a:t>⑤ tuple: list와 유사</a:t>
            </a:r>
            <a:r>
              <a:rPr lang="en-US" altLang="ko-KR" sz="2000">
                <a:latin typeface="D2Coding"/>
                <a:ea typeface="D2Coding"/>
              </a:rPr>
              <a:t>.</a:t>
            </a:r>
            <a:r>
              <a:rPr lang="ko-KR" altLang="en-US" sz="2000">
                <a:latin typeface="D2Coding"/>
                <a:ea typeface="D2Coding"/>
              </a:rPr>
              <a:t> 값을 변경하는 것이 불가능하다.</a:t>
            </a:r>
            <a:endParaRPr lang="ko-KR" altLang="en-US" sz="2000">
              <a:latin typeface="D2Coding"/>
              <a:ea typeface="D2Coding"/>
            </a:endParaRPr>
          </a:p>
          <a:p>
            <a:pPr>
              <a:defRPr/>
            </a:pPr>
            <a:r>
              <a:rPr lang="ko-KR" altLang="en-US" sz="2000">
                <a:latin typeface="D2Coding"/>
                <a:ea typeface="D2Coding"/>
              </a:rPr>
              <a:t>⑥ dictionary: key-value 쌍으로 구성된 데이터를 저장한다.</a:t>
            </a:r>
            <a:endParaRPr lang="ko-KR" altLang="en-US" sz="2000">
              <a:latin typeface="D2Coding"/>
              <a:ea typeface="D2Coding"/>
            </a:endParaRPr>
          </a:p>
          <a:p>
            <a:pPr>
              <a:defRPr/>
            </a:pPr>
            <a:r>
              <a:rPr lang="ko-KR" altLang="en-US" sz="2000">
                <a:latin typeface="D2Coding"/>
                <a:ea typeface="D2Coding"/>
              </a:rPr>
              <a:t>⑦ set: list와 유사</a:t>
            </a:r>
            <a:r>
              <a:rPr lang="en-US" altLang="ko-KR" sz="2000">
                <a:latin typeface="D2Coding"/>
                <a:ea typeface="D2Coding"/>
              </a:rPr>
              <a:t>.</a:t>
            </a:r>
            <a:r>
              <a:rPr lang="ko-KR" altLang="en-US" sz="2000">
                <a:latin typeface="D2Coding"/>
                <a:ea typeface="D2Coding"/>
              </a:rPr>
              <a:t> 중복되지 않는 요소로 구성된다.</a:t>
            </a:r>
            <a:endParaRPr lang="ko-KR" altLang="en-US" sz="2000">
              <a:latin typeface="D2Coding"/>
              <a:ea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444130" y="1196721"/>
            <a:ext cx="10332455" cy="283044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>
                <a:latin typeface="D2Coding"/>
                <a:ea typeface="D2Coding"/>
              </a:rPr>
              <a:t>자료형은 </a:t>
            </a:r>
            <a:r>
              <a:rPr lang="ko-KR" altLang="en-US" sz="2000">
                <a:solidFill>
                  <a:srgbClr val="ff0000"/>
                </a:solidFill>
                <a:latin typeface="D2Coding"/>
                <a:ea typeface="D2Coding"/>
              </a:rPr>
              <a:t>변경가능</a:t>
            </a:r>
            <a:r>
              <a:rPr lang="en-US" altLang="ko-KR" sz="2000">
                <a:solidFill>
                  <a:srgbClr val="ff0000"/>
                </a:solidFill>
                <a:latin typeface="D2Coding"/>
                <a:ea typeface="D2Coding"/>
              </a:rPr>
              <a:t>/</a:t>
            </a:r>
            <a:r>
              <a:rPr lang="ko-KR" altLang="en-US" sz="2000">
                <a:solidFill>
                  <a:srgbClr val="ff0000"/>
                </a:solidFill>
                <a:latin typeface="D2Coding"/>
                <a:ea typeface="D2Coding"/>
              </a:rPr>
              <a:t>변경불가능</a:t>
            </a:r>
            <a:r>
              <a:rPr lang="ko-KR" altLang="en-US" sz="2000">
                <a:latin typeface="D2Coding"/>
                <a:ea typeface="D2Coding"/>
              </a:rPr>
              <a:t> </a:t>
            </a:r>
            <a:r>
              <a:rPr lang="en-US" altLang="ko-KR" sz="2000">
                <a:latin typeface="D2Coding"/>
                <a:ea typeface="D2Coding"/>
              </a:rPr>
              <a:t>2</a:t>
            </a:r>
            <a:r>
              <a:rPr lang="ko-KR" altLang="en-US" sz="2000">
                <a:latin typeface="D2Coding"/>
                <a:ea typeface="D2Coding"/>
              </a:rPr>
              <a:t>가지 종류로 구분이 가능하다</a:t>
            </a:r>
            <a:r>
              <a:rPr lang="en-US" altLang="ko-KR" sz="2000">
                <a:latin typeface="D2Coding"/>
                <a:ea typeface="D2Coding"/>
              </a:rPr>
              <a:t>.</a:t>
            </a:r>
            <a:endParaRPr lang="en-US" altLang="ko-KR" sz="2000">
              <a:latin typeface="D2Coding"/>
              <a:ea typeface="D2Coding"/>
            </a:endParaRPr>
          </a:p>
          <a:p>
            <a:pPr lvl="0">
              <a:defRPr/>
            </a:pPr>
            <a:endParaRPr lang="ko-KR" altLang="en-US" sz="2000">
              <a:latin typeface="D2Coding"/>
              <a:ea typeface="D2Coding"/>
            </a:endParaRPr>
          </a:p>
          <a:p>
            <a:pPr lvl="0">
              <a:defRPr/>
            </a:pPr>
            <a:r>
              <a:rPr lang="ko-KR" altLang="en-US" sz="2000">
                <a:latin typeface="D2Coding"/>
                <a:ea typeface="D2Coding"/>
              </a:rPr>
              <a:t>변경가능</a:t>
            </a:r>
            <a:r>
              <a:rPr lang="en-US" altLang="ko-KR" sz="2000">
                <a:latin typeface="D2Coding"/>
                <a:ea typeface="D2Coding"/>
              </a:rPr>
              <a:t>:</a:t>
            </a:r>
            <a:r>
              <a:rPr lang="ko-KR" altLang="en-US" sz="2000">
                <a:latin typeface="D2Coding"/>
                <a:ea typeface="D2Coding"/>
              </a:rPr>
              <a:t> </a:t>
            </a:r>
            <a:r>
              <a:rPr lang="en-US" altLang="ko-KR" sz="2000">
                <a:solidFill>
                  <a:srgbClr val="0000ff"/>
                </a:solidFill>
                <a:latin typeface="D2Coding"/>
                <a:ea typeface="D2Coding"/>
              </a:rPr>
              <a:t>list</a:t>
            </a:r>
            <a:r>
              <a:rPr lang="en-US" altLang="ko-KR" sz="2000">
                <a:latin typeface="D2Coding"/>
                <a:ea typeface="D2Coding"/>
              </a:rPr>
              <a:t>, </a:t>
            </a:r>
            <a:r>
              <a:rPr lang="en-US" altLang="ko-KR" sz="2000">
                <a:solidFill>
                  <a:srgbClr val="0000ff"/>
                </a:solidFill>
                <a:latin typeface="D2Coding"/>
                <a:ea typeface="D2Coding"/>
              </a:rPr>
              <a:t>dictionary</a:t>
            </a:r>
            <a:r>
              <a:rPr lang="en-US" altLang="ko-KR" sz="2000">
                <a:latin typeface="D2Coding"/>
                <a:ea typeface="D2Coding"/>
              </a:rPr>
              <a:t>, </a:t>
            </a:r>
            <a:r>
              <a:rPr lang="en-US" altLang="ko-KR" sz="2000">
                <a:solidFill>
                  <a:srgbClr val="0000ff"/>
                </a:solidFill>
                <a:latin typeface="D2Coding"/>
                <a:ea typeface="D2Coding"/>
              </a:rPr>
              <a:t>set</a:t>
            </a:r>
            <a:endParaRPr lang="en-US" altLang="ko-KR" sz="2000">
              <a:latin typeface="D2Coding"/>
              <a:ea typeface="D2Coding"/>
            </a:endParaRPr>
          </a:p>
          <a:p>
            <a:pPr lvl="0">
              <a:defRPr/>
            </a:pPr>
            <a:r>
              <a:rPr lang="ko-KR" altLang="en-US" sz="2000">
                <a:latin typeface="D2Coding"/>
                <a:ea typeface="D2Coding"/>
              </a:rPr>
              <a:t>변경불가능</a:t>
            </a:r>
            <a:r>
              <a:rPr lang="en-US" altLang="ko-KR" sz="2000">
                <a:latin typeface="D2Coding"/>
                <a:ea typeface="D2Coding"/>
              </a:rPr>
              <a:t>: </a:t>
            </a:r>
            <a:r>
              <a:rPr lang="en-US" altLang="ko-KR" sz="2000">
                <a:solidFill>
                  <a:srgbClr val="0000ff"/>
                </a:solidFill>
                <a:latin typeface="D2Coding"/>
                <a:ea typeface="D2Coding"/>
              </a:rPr>
              <a:t>number</a:t>
            </a:r>
            <a:r>
              <a:rPr lang="en-US" altLang="ko-KR" sz="2000">
                <a:latin typeface="D2Coding"/>
                <a:ea typeface="D2Coding"/>
              </a:rPr>
              <a:t>, </a:t>
            </a:r>
            <a:r>
              <a:rPr lang="en-US" altLang="ko-KR" sz="2000">
                <a:solidFill>
                  <a:srgbClr val="0000ff"/>
                </a:solidFill>
                <a:latin typeface="D2Coding"/>
                <a:ea typeface="D2Coding"/>
              </a:rPr>
              <a:t>bool</a:t>
            </a:r>
            <a:r>
              <a:rPr lang="en-US" altLang="ko-KR" sz="2000">
                <a:latin typeface="D2Coding"/>
                <a:ea typeface="D2Coding"/>
              </a:rPr>
              <a:t>, </a:t>
            </a:r>
            <a:r>
              <a:rPr lang="en-US" altLang="ko-KR" sz="2000">
                <a:solidFill>
                  <a:srgbClr val="0000ff"/>
                </a:solidFill>
                <a:latin typeface="D2Coding"/>
                <a:ea typeface="D2Coding"/>
              </a:rPr>
              <a:t>string</a:t>
            </a:r>
            <a:r>
              <a:rPr lang="en-US" altLang="ko-KR" sz="2000">
                <a:latin typeface="D2Coding"/>
                <a:ea typeface="D2Coding"/>
              </a:rPr>
              <a:t>, </a:t>
            </a:r>
            <a:r>
              <a:rPr lang="en-US" altLang="ko-KR" sz="2000">
                <a:solidFill>
                  <a:srgbClr val="0000ff"/>
                </a:solidFill>
                <a:latin typeface="D2Coding"/>
                <a:ea typeface="D2Coding"/>
              </a:rPr>
              <a:t>tuple</a:t>
            </a:r>
            <a:endParaRPr lang="en-US" altLang="ko-KR" sz="2000">
              <a:latin typeface="D2Coding"/>
              <a:ea typeface="D2Coding"/>
            </a:endParaRPr>
          </a:p>
          <a:p>
            <a:pPr lvl="0">
              <a:defRPr/>
            </a:pPr>
            <a:endParaRPr lang="en-US" altLang="ko-KR" sz="2000">
              <a:latin typeface="D2Coding"/>
              <a:ea typeface="D2Coding"/>
            </a:endParaRPr>
          </a:p>
          <a:p>
            <a:pPr lvl="0">
              <a:defRPr/>
            </a:pPr>
            <a:r>
              <a:rPr lang="ko-KR" altLang="en-US" sz="2000">
                <a:latin typeface="D2Coding"/>
                <a:ea typeface="D2Coding"/>
              </a:rPr>
              <a:t>파이썬의 모든 자료는 </a:t>
            </a:r>
            <a:r>
              <a:rPr lang="ko-KR" altLang="en-US" sz="2000">
                <a:solidFill>
                  <a:srgbClr val="ff0000"/>
                </a:solidFill>
                <a:latin typeface="D2Coding"/>
                <a:ea typeface="D2Coding"/>
              </a:rPr>
              <a:t>객체</a:t>
            </a:r>
            <a:r>
              <a:rPr lang="ko-KR" altLang="en-US" sz="2000">
                <a:latin typeface="D2Coding"/>
                <a:ea typeface="D2Coding"/>
              </a:rPr>
              <a:t>라고 하는 것으로 관리된다</a:t>
            </a:r>
            <a:r>
              <a:rPr lang="en-US" altLang="ko-KR" sz="2000">
                <a:latin typeface="D2Coding"/>
                <a:ea typeface="D2Coding"/>
              </a:rPr>
              <a:t>.</a:t>
            </a:r>
            <a:r>
              <a:rPr lang="ko-KR" altLang="en-US" sz="2000">
                <a:latin typeface="D2Coding"/>
                <a:ea typeface="D2Coding"/>
              </a:rPr>
              <a:t> </a:t>
            </a:r>
            <a:r>
              <a:rPr lang="en-US" altLang="ko-KR" sz="2000">
                <a:latin typeface="D2Coding"/>
                <a:ea typeface="D2Coding"/>
              </a:rPr>
              <a:t>-&gt;</a:t>
            </a:r>
            <a:r>
              <a:rPr lang="ko-KR" altLang="en-US" sz="2000">
                <a:latin typeface="D2Coding"/>
                <a:ea typeface="D2Coding"/>
              </a:rPr>
              <a:t> </a:t>
            </a:r>
            <a:r>
              <a:rPr lang="ko-KR" altLang="en-US" sz="2000" b="1">
                <a:latin typeface="D2Coding"/>
                <a:ea typeface="D2Coding"/>
              </a:rPr>
              <a:t>객체지향 언어</a:t>
            </a:r>
            <a:endParaRPr lang="ko-KR" altLang="en-US" sz="2000">
              <a:latin typeface="D2Coding"/>
              <a:ea typeface="D2Coding"/>
            </a:endParaRPr>
          </a:p>
          <a:p>
            <a:pPr lvl="0">
              <a:defRPr/>
            </a:pPr>
            <a:endParaRPr lang="en-US" altLang="ko-KR" sz="2000">
              <a:latin typeface="D2Coding"/>
              <a:ea typeface="D2Coding"/>
            </a:endParaRPr>
          </a:p>
          <a:p>
            <a:pPr lvl="0">
              <a:defRPr/>
            </a:pPr>
            <a:r>
              <a:rPr lang="ko-KR" altLang="en-US" sz="2000">
                <a:latin typeface="D2Coding"/>
                <a:ea typeface="D2Coding"/>
              </a:rPr>
              <a:t>만약</a:t>
            </a:r>
            <a:r>
              <a:rPr lang="en-US" altLang="ko-KR" sz="2000">
                <a:latin typeface="D2Coding"/>
                <a:ea typeface="D2Coding"/>
              </a:rPr>
              <a:t>,</a:t>
            </a:r>
            <a:r>
              <a:rPr lang="ko-KR" altLang="en-US" sz="2000">
                <a:latin typeface="D2Coding"/>
                <a:ea typeface="D2Coding"/>
              </a:rPr>
              <a:t> 변경 불가능한 값이 들어가있는 변수에 새로운 값을 넣으려고 시도하면</a:t>
            </a:r>
            <a:r>
              <a:rPr lang="en-US" altLang="ko-KR" sz="2000">
                <a:latin typeface="D2Coding"/>
                <a:ea typeface="D2Coding"/>
              </a:rPr>
              <a:t>,</a:t>
            </a:r>
            <a:r>
              <a:rPr lang="ko-KR" altLang="en-US" sz="2000">
                <a:latin typeface="D2Coding"/>
                <a:ea typeface="D2Coding"/>
              </a:rPr>
              <a:t> </a:t>
            </a:r>
            <a:r>
              <a:rPr lang="ko-KR" altLang="en-US" sz="2000" u="sng">
                <a:latin typeface="D2Coding"/>
                <a:ea typeface="D2Coding"/>
              </a:rPr>
              <a:t>기존의 값은 지워지고 새로운 값이 들어오게 된다</a:t>
            </a:r>
            <a:r>
              <a:rPr lang="en-US" altLang="ko-KR" sz="2000">
                <a:latin typeface="D2Coding"/>
                <a:ea typeface="D2Coding"/>
              </a:rPr>
              <a:t>.</a:t>
            </a:r>
            <a:endParaRPr lang="en-US" altLang="ko-KR" sz="2000">
              <a:latin typeface="D2Coding"/>
              <a:ea typeface="D2Coding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444130" y="360155"/>
            <a:ext cx="9756383" cy="69521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타입 </a:t>
            </a: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 변경가능</a:t>
            </a: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변경불가능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84486" y="6309360"/>
            <a:ext cx="1814322" cy="2507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444130" y="1196721"/>
            <a:ext cx="10332455" cy="39204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>
                <a:solidFill>
                  <a:srgbClr val="ff0000"/>
                </a:solidFill>
                <a:latin typeface="D2Coding"/>
                <a:ea typeface="D2Coding"/>
              </a:rPr>
              <a:t>변경가능한 값</a:t>
            </a:r>
            <a:r>
              <a:rPr lang="ko-KR" altLang="en-US" sz="2000">
                <a:latin typeface="D2Coding"/>
                <a:ea typeface="D2Coding"/>
              </a:rPr>
              <a:t>은 기본적으로 </a:t>
            </a:r>
            <a:r>
              <a:rPr lang="ko-KR" altLang="en-US" sz="2000" u="sng">
                <a:latin typeface="D2Coding"/>
                <a:ea typeface="D2Coding"/>
              </a:rPr>
              <a:t>복사가 수행되지 않는다</a:t>
            </a:r>
            <a:r>
              <a:rPr lang="en-US" altLang="ko-KR" sz="2000">
                <a:latin typeface="D2Coding"/>
                <a:ea typeface="D2Coding"/>
              </a:rPr>
              <a:t>.</a:t>
            </a:r>
            <a:endParaRPr lang="en-US" altLang="ko-KR" sz="2000">
              <a:latin typeface="D2Coding"/>
              <a:ea typeface="D2Coding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444130" y="360155"/>
            <a:ext cx="9756383" cy="69521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타입 </a:t>
            </a: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 변경가능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84486" y="6309360"/>
            <a:ext cx="1814322" cy="2507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444130" y="1196721"/>
            <a:ext cx="11052545" cy="191604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>
                <a:latin typeface="D2Coding"/>
                <a:ea typeface="D2Coding"/>
              </a:rPr>
              <a:t>입력은 함수 </a:t>
            </a:r>
            <a:r>
              <a:rPr lang="ko-KR" altLang="en-US" sz="2000">
                <a:solidFill>
                  <a:srgbClr val="ff0000"/>
                </a:solidFill>
                <a:latin typeface="D2Coding"/>
                <a:ea typeface="D2Coding"/>
              </a:rPr>
              <a:t>input()</a:t>
            </a:r>
            <a:r>
              <a:rPr lang="ko-KR" altLang="en-US" sz="2000">
                <a:latin typeface="D2Coding"/>
                <a:ea typeface="D2Coding"/>
              </a:rPr>
              <a:t>를 이용하여 수행할 수 있다.</a:t>
            </a:r>
            <a:endParaRPr lang="ko-KR" altLang="en-US" sz="2000">
              <a:latin typeface="D2Coding"/>
              <a:ea typeface="D2Coding"/>
            </a:endParaRPr>
          </a:p>
          <a:p>
            <a:pPr lvl="0">
              <a:defRPr/>
            </a:pPr>
            <a:endParaRPr lang="ko-KR" altLang="en-US" sz="2000">
              <a:latin typeface="D2Coding"/>
              <a:ea typeface="D2Coding"/>
            </a:endParaRPr>
          </a:p>
          <a:p>
            <a:pPr lvl="0">
              <a:defRPr/>
            </a:pPr>
            <a:r>
              <a:rPr lang="ko-KR" altLang="en-US" sz="2000">
                <a:latin typeface="D2Coding"/>
                <a:ea typeface="D2Coding"/>
              </a:rPr>
              <a:t>모든 입력의 기본은 </a:t>
            </a:r>
            <a:r>
              <a:rPr lang="ko-KR" altLang="en-US" sz="2000">
                <a:solidFill>
                  <a:srgbClr val="ff0000"/>
                </a:solidFill>
                <a:latin typeface="D2Coding"/>
                <a:ea typeface="D2Coding"/>
              </a:rPr>
              <a:t>문자열</a:t>
            </a:r>
            <a:r>
              <a:rPr lang="en-US" altLang="ko-KR" sz="2000">
                <a:solidFill>
                  <a:srgbClr val="ff0000"/>
                </a:solidFill>
                <a:latin typeface="D2Coding"/>
                <a:ea typeface="D2Coding"/>
              </a:rPr>
              <a:t>(string)</a:t>
            </a:r>
            <a:r>
              <a:rPr lang="ko-KR" altLang="en-US" sz="2000">
                <a:latin typeface="D2Coding"/>
                <a:ea typeface="D2Coding"/>
              </a:rPr>
              <a:t>이며, 띄어쓰기로는 입력이 끝나지 않고, 엔터키를 눌러서 줄바꿈을 수행해야 입력이 끝난다.</a:t>
            </a:r>
            <a:endParaRPr lang="ko-KR" altLang="en-US" sz="2000">
              <a:latin typeface="D2Coding"/>
              <a:ea typeface="D2Coding"/>
            </a:endParaRPr>
          </a:p>
          <a:p>
            <a:pPr lvl="0">
              <a:defRPr/>
            </a:pPr>
            <a:endParaRPr lang="ko-KR" altLang="en-US" sz="2000">
              <a:latin typeface="D2Coding"/>
              <a:ea typeface="D2Coding"/>
            </a:endParaRPr>
          </a:p>
          <a:p>
            <a:pPr lvl="0">
              <a:defRPr/>
            </a:pPr>
            <a:r>
              <a:rPr lang="ko-KR" altLang="en-US" sz="2000">
                <a:latin typeface="D2Coding"/>
                <a:ea typeface="D2Coding"/>
              </a:rPr>
              <a:t>아래는 입력을 받아 </a:t>
            </a:r>
            <a:r>
              <a:rPr lang="ko-KR" altLang="en-US" sz="2000">
                <a:solidFill>
                  <a:srgbClr val="ff0000"/>
                </a:solidFill>
                <a:latin typeface="D2Coding"/>
                <a:ea typeface="D2Coding"/>
              </a:rPr>
              <a:t>변수 a</a:t>
            </a:r>
            <a:r>
              <a:rPr lang="ko-KR" altLang="en-US" sz="2000">
                <a:latin typeface="D2Coding"/>
                <a:ea typeface="D2Coding"/>
              </a:rPr>
              <a:t>에 그 값을 저장하는 예제이다.</a:t>
            </a:r>
            <a:endParaRPr lang="ko-KR" altLang="en-US" sz="2000">
              <a:latin typeface="D2Coding"/>
              <a:ea typeface="D2Coding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444130" y="360155"/>
            <a:ext cx="9756383" cy="69521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입력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84486" y="6309360"/>
            <a:ext cx="1814322" cy="2507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444130" y="1196721"/>
            <a:ext cx="11052545" cy="130644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>
                <a:latin typeface="D2Coding"/>
                <a:ea typeface="D2Coding"/>
              </a:rPr>
              <a:t>출력은 함수 </a:t>
            </a:r>
            <a:r>
              <a:rPr lang="ko-KR" altLang="en-US" sz="2000">
                <a:solidFill>
                  <a:srgbClr val="ff0000"/>
                </a:solidFill>
                <a:latin typeface="D2Coding"/>
                <a:ea typeface="D2Coding"/>
              </a:rPr>
              <a:t>print()</a:t>
            </a:r>
            <a:r>
              <a:rPr lang="ko-KR" altLang="en-US" sz="2000">
                <a:latin typeface="D2Coding"/>
                <a:ea typeface="D2Coding"/>
              </a:rPr>
              <a:t>를 입력하여 수행할 수 있다.</a:t>
            </a:r>
            <a:endParaRPr lang="ko-KR" altLang="en-US" sz="2000">
              <a:latin typeface="D2Coding"/>
              <a:ea typeface="D2Coding"/>
            </a:endParaRPr>
          </a:p>
          <a:p>
            <a:pPr lvl="0">
              <a:defRPr/>
            </a:pPr>
            <a:endParaRPr lang="ko-KR" altLang="en-US" sz="2000">
              <a:latin typeface="D2Coding"/>
              <a:ea typeface="D2Coding"/>
            </a:endParaRPr>
          </a:p>
          <a:p>
            <a:pPr lvl="0">
              <a:defRPr/>
            </a:pPr>
            <a:r>
              <a:rPr lang="ko-KR" altLang="en-US" sz="2000">
                <a:latin typeface="D2Coding"/>
                <a:ea typeface="D2Coding"/>
              </a:rPr>
              <a:t>모든 출력의 기본은 </a:t>
            </a:r>
            <a:r>
              <a:rPr lang="ko-KR" altLang="en-US" sz="2000">
                <a:solidFill>
                  <a:srgbClr val="ff0000"/>
                </a:solidFill>
                <a:latin typeface="D2Coding"/>
                <a:ea typeface="D2Coding"/>
              </a:rPr>
              <a:t>문자열</a:t>
            </a:r>
            <a:r>
              <a:rPr lang="en-US" altLang="ko-KR" sz="2000">
                <a:solidFill>
                  <a:srgbClr val="ff0000"/>
                </a:solidFill>
                <a:latin typeface="D2Coding"/>
                <a:ea typeface="D2Coding"/>
              </a:rPr>
              <a:t>(string)</a:t>
            </a:r>
            <a:r>
              <a:rPr lang="ko-KR" altLang="en-US" sz="2000">
                <a:latin typeface="D2Coding"/>
                <a:ea typeface="D2Coding"/>
              </a:rPr>
              <a:t>이며, </a:t>
            </a:r>
            <a:r>
              <a:rPr lang="ko-KR" altLang="en-US" sz="2000">
                <a:solidFill>
                  <a:srgbClr val="ff0000"/>
                </a:solidFill>
                <a:latin typeface="D2Coding"/>
                <a:ea typeface="D2Coding"/>
              </a:rPr>
              <a:t>특수 기호 %</a:t>
            </a:r>
            <a:r>
              <a:rPr lang="ko-KR" altLang="en-US" sz="2000">
                <a:latin typeface="D2Coding"/>
                <a:ea typeface="D2Coding"/>
              </a:rPr>
              <a:t>를 이용하여 변수 등을 출력할 수 있다.</a:t>
            </a:r>
            <a:endParaRPr lang="ko-KR" altLang="en-US" sz="2000">
              <a:latin typeface="D2Coding"/>
              <a:ea typeface="D2Coding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444130" y="360155"/>
            <a:ext cx="9756383" cy="69521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출력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84486" y="6309360"/>
            <a:ext cx="1814322" cy="2507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444130" y="1196721"/>
            <a:ext cx="11052545" cy="191604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>
                <a:latin typeface="D2Coding"/>
                <a:ea typeface="D2Coding"/>
              </a:rPr>
              <a:t>특정 자료형을 출력하기 위해 필요한 기호들이 모두 다르다</a:t>
            </a:r>
            <a:r>
              <a:rPr lang="en-US" altLang="ko-KR" sz="2000">
                <a:latin typeface="D2Coding"/>
                <a:ea typeface="D2Coding"/>
              </a:rPr>
              <a:t>.</a:t>
            </a:r>
            <a:endParaRPr lang="ko-KR" altLang="en-US" sz="2000">
              <a:latin typeface="D2Coding"/>
              <a:ea typeface="D2Coding"/>
            </a:endParaRPr>
          </a:p>
          <a:p>
            <a:pPr lvl="0">
              <a:defRPr/>
            </a:pPr>
            <a:endParaRPr lang="ko-KR" altLang="en-US" sz="2000">
              <a:latin typeface="D2Coding"/>
              <a:ea typeface="D2Coding"/>
            </a:endParaRPr>
          </a:p>
          <a:p>
            <a:pPr lvl="0">
              <a:defRPr/>
            </a:pPr>
            <a:r>
              <a:rPr lang="ko-KR" altLang="en-US" sz="2000">
                <a:solidFill>
                  <a:srgbClr val="0000ff"/>
                </a:solidFill>
                <a:latin typeface="D2Coding"/>
                <a:ea typeface="D2Coding"/>
              </a:rPr>
              <a:t>① 특수 기호가 포함된 </a:t>
            </a:r>
            <a:r>
              <a:rPr lang="en-US" altLang="ko-KR" sz="2000">
                <a:solidFill>
                  <a:srgbClr val="0000ff"/>
                </a:solidFill>
                <a:latin typeface="D2Coding"/>
                <a:ea typeface="D2Coding"/>
              </a:rPr>
              <a:t>print</a:t>
            </a:r>
            <a:r>
              <a:rPr lang="ko-KR" altLang="en-US" sz="2000">
                <a:solidFill>
                  <a:srgbClr val="0000ff"/>
                </a:solidFill>
                <a:latin typeface="D2Coding"/>
                <a:ea typeface="D2Coding"/>
              </a:rPr>
              <a:t> 함수를 보여주고 출력값을 묻거나</a:t>
            </a:r>
            <a:r>
              <a:rPr lang="en-US" altLang="ko-KR" sz="2000">
                <a:solidFill>
                  <a:srgbClr val="0000ff"/>
                </a:solidFill>
                <a:latin typeface="D2Coding"/>
                <a:ea typeface="D2Coding"/>
              </a:rPr>
              <a:t>,</a:t>
            </a:r>
            <a:endParaRPr lang="en-US" altLang="ko-KR" sz="2000">
              <a:solidFill>
                <a:srgbClr val="0000ff"/>
              </a:solidFill>
              <a:latin typeface="D2Coding"/>
              <a:ea typeface="D2Coding"/>
            </a:endParaRPr>
          </a:p>
          <a:p>
            <a:pPr lvl="0">
              <a:defRPr/>
            </a:pPr>
            <a:r>
              <a:rPr lang="ko-KR" altLang="en-US" sz="2000">
                <a:solidFill>
                  <a:srgbClr val="0000ff"/>
                </a:solidFill>
                <a:latin typeface="D2Coding"/>
                <a:ea typeface="D2Coding"/>
              </a:rPr>
              <a:t>② 출력값을 보여주고 역으로 </a:t>
            </a:r>
            <a:r>
              <a:rPr lang="en-US" altLang="ko-KR" sz="2000">
                <a:solidFill>
                  <a:srgbClr val="0000ff"/>
                </a:solidFill>
                <a:latin typeface="D2Coding"/>
                <a:ea typeface="D2Coding"/>
              </a:rPr>
              <a:t>print</a:t>
            </a:r>
            <a:r>
              <a:rPr lang="ko-KR" altLang="en-US" sz="2000">
                <a:solidFill>
                  <a:srgbClr val="0000ff"/>
                </a:solidFill>
                <a:latin typeface="D2Coding"/>
                <a:ea typeface="D2Coding"/>
              </a:rPr>
              <a:t> 함수 내부를 채우는 문제가 출제될 수 있으므로</a:t>
            </a:r>
            <a:r>
              <a:rPr lang="en-US" altLang="ko-KR" sz="2000">
                <a:solidFill>
                  <a:srgbClr val="0000ff"/>
                </a:solidFill>
                <a:latin typeface="D2Coding"/>
                <a:ea typeface="D2Coding"/>
              </a:rPr>
              <a:t>,</a:t>
            </a:r>
            <a:endParaRPr lang="en-US" altLang="ko-KR" sz="2000">
              <a:latin typeface="D2Coding"/>
              <a:ea typeface="D2Coding"/>
            </a:endParaRPr>
          </a:p>
          <a:p>
            <a:pPr lvl="0">
              <a:defRPr/>
            </a:pPr>
            <a:endParaRPr lang="ko-KR" altLang="en-US" sz="2000">
              <a:latin typeface="D2Coding"/>
              <a:ea typeface="D2Coding"/>
            </a:endParaRPr>
          </a:p>
          <a:p>
            <a:pPr lvl="0">
              <a:defRPr/>
            </a:pPr>
            <a:r>
              <a:rPr lang="ko-KR" altLang="en-US" sz="2000">
                <a:latin typeface="D2Coding"/>
                <a:ea typeface="D2Coding"/>
              </a:rPr>
              <a:t>아래의 특수 기호들을 암기해야 한다</a:t>
            </a:r>
            <a:r>
              <a:rPr lang="en-US" altLang="ko-KR" sz="2000">
                <a:latin typeface="D2Coding"/>
                <a:ea typeface="D2Coding"/>
              </a:rPr>
              <a:t>.</a:t>
            </a:r>
            <a:endParaRPr lang="en-US" altLang="ko-KR" sz="2000">
              <a:latin typeface="D2Coding"/>
              <a:ea typeface="D2Coding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444130" y="360155"/>
            <a:ext cx="9756383" cy="69521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출력 </a:t>
            </a: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 특수 기호 </a:t>
            </a: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%</a:t>
            </a:r>
            <a:endPara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84486" y="6309360"/>
            <a:ext cx="1814322" cy="2507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Thinkfree Office">
  <a:themeElements>
    <a:clrScheme name="Thinkfree Offic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Thinkfree Office">
      <a:majorFont>
        <a:latin typeface="Calibri"/>
        <a:ea typeface=""/>
        <a:cs typeface="Times New Roman"/>
        <a:font script="Jpan" typeface="MS PGothic"/>
        <a:font script="Hang" typeface="Malgun Gothic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Malgun Gothic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inkfre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320</ep:Words>
  <ep:PresentationFormat>On-screen Show (4:3)</ep:PresentationFormat>
  <ep:Paragraphs>59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Thinkfree Office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2015-12-02T08:37:17.936</dcterms:created>
  <cp:lastModifiedBy>hyuns</cp:lastModifiedBy>
  <dcterms:modified xsi:type="dcterms:W3CDTF">2025-03-06T12:04:44.096</dcterms:modified>
  <cp:revision>216</cp:revision>
  <cp:version/>
</cp:coreProperties>
</file>